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24"/>
  </p:notesMasterIdLst>
  <p:sldIdLst>
    <p:sldId id="498" r:id="rId2"/>
    <p:sldId id="553" r:id="rId3"/>
    <p:sldId id="547" r:id="rId4"/>
    <p:sldId id="620" r:id="rId5"/>
    <p:sldId id="509" r:id="rId6"/>
    <p:sldId id="581" r:id="rId7"/>
    <p:sldId id="422" r:id="rId8"/>
    <p:sldId id="607" r:id="rId9"/>
    <p:sldId id="586" r:id="rId10"/>
    <p:sldId id="580" r:id="rId11"/>
    <p:sldId id="613" r:id="rId12"/>
    <p:sldId id="621" r:id="rId13"/>
    <p:sldId id="622" r:id="rId14"/>
    <p:sldId id="623" r:id="rId15"/>
    <p:sldId id="615" r:id="rId16"/>
    <p:sldId id="617" r:id="rId17"/>
    <p:sldId id="624" r:id="rId18"/>
    <p:sldId id="625" r:id="rId19"/>
    <p:sldId id="626" r:id="rId20"/>
    <p:sldId id="627" r:id="rId21"/>
    <p:sldId id="618" r:id="rId22"/>
    <p:sldId id="616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94280" autoAdjust="0"/>
  </p:normalViewPr>
  <p:slideViewPr>
    <p:cSldViewPr>
      <p:cViewPr varScale="1">
        <p:scale>
          <a:sx n="68" d="100"/>
          <a:sy n="68" d="100"/>
        </p:scale>
        <p:origin x="1108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6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CED4BBC-76C0-4736-8A58-A66660B7421C}" type="datetimeFigureOut">
              <a:rPr lang="en-US"/>
              <a:pPr>
                <a:defRPr/>
              </a:pPr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6DE0ECF-8A80-484C-813D-D9923F657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A669C4-A1C1-44F5-9FE8-DDF3CFC16C0B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01E6A34-AEC5-43EC-B79E-CC427EEA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76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7F90D-329C-462D-B02E-2C21E1FA7943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E504-D788-4E32-9224-5289356BC2AE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0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D7A2A-52AF-41B3-A0C0-238B26AF4C49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0C7BD-2D99-4A56-9118-69423EED06BA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37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9CA5-40FF-4B84-AE63-4307C1BCA9D8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C7CA8A-228F-4E95-8E4A-24FDFD853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9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5344-BB79-4819-AC15-D7A6F93703CA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4413DD-7AE7-44F3-A6CB-CADF40F25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59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2BDB5-6AFA-4273-88F4-7F4DBFF71145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F08BAE-EBC8-47D4-A244-3039698D9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1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6658B-830C-424E-A2D3-EE140033AD9D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BB9027C-5FAB-47C8-A3D0-0D0D806A3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5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3E886-176A-49EA-BFC9-818C1A674CB0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C9FC99-95F3-4436-9E7F-8E86AB6FB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938A6-568A-4AC5-A5EB-6B181A5F2B7A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A5E9432-FE15-4B5B-83C4-2686112C4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9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F09-B30E-478B-B2D6-F14071DC0A59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6B718F-EBB0-41DE-9321-B18F6D83F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31A56-D8A3-4089-87D8-709EAE1B2684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FF1C9F-FD00-4518-A229-E762EEC90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55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w Cen MT" pitchFamily="34" charset="0"/>
                <a:cs typeface="Arial" charset="0"/>
              </a:defRPr>
            </a:lvl1pPr>
          </a:lstStyle>
          <a:p>
            <a:pPr>
              <a:defRPr/>
            </a:pPr>
            <a:fld id="{F9ECC24E-F295-44C2-9CFE-32450FA9863F}" type="datetime8">
              <a:rPr lang="en-US"/>
              <a:pPr>
                <a:defRPr/>
              </a:pPr>
              <a:t>11/25/2024 10:17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w Cen MT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200" b="1">
                <a:solidFill>
                  <a:schemeClr val="tx2"/>
                </a:solidFill>
                <a:latin typeface="Tw Cen MT" pitchFamily="34" charset="0"/>
                <a:cs typeface="Arial" charset="0"/>
              </a:defRPr>
            </a:lvl1pPr>
          </a:lstStyle>
          <a:p>
            <a:pPr>
              <a:defRPr/>
            </a:pPr>
            <a:fld id="{2D42A6E7-D433-4CEE-B95C-FA4A9652227F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78" r:id="rId10"/>
    <p:sldLayoutId id="21474839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516" y="2348880"/>
            <a:ext cx="8712968" cy="1470025"/>
          </a:xfrm>
        </p:spPr>
        <p:txBody>
          <a:bodyPr/>
          <a:lstStyle/>
          <a:p>
            <a:b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five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questions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about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The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distributional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effects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of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sv-SE" sz="3200" b="1" i="0" u="none" strike="noStrike" baseline="0" dirty="0" err="1">
                <a:solidFill>
                  <a:srgbClr val="000000"/>
                </a:solidFill>
                <a:latin typeface="Verdana" panose="020B0604030504040204" pitchFamily="34" charset="0"/>
              </a:rPr>
              <a:t>climate</a:t>
            </a:r>
            <a:r>
              <a:rPr lang="sv-SE" sz="3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policy</a:t>
            </a:r>
            <a:br>
              <a:rPr lang="sv-SE" sz="32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sv-SE" sz="32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2633" y="5983560"/>
            <a:ext cx="6705600" cy="685800"/>
          </a:xfrm>
        </p:spPr>
        <p:txBody>
          <a:bodyPr>
            <a:normAutofit/>
          </a:bodyPr>
          <a:lstStyle/>
          <a:p>
            <a:r>
              <a:rPr lang="en-US" b="1" dirty="0"/>
              <a:t>Daniel Spiro (Uppsala University)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83120" y="5983560"/>
            <a:ext cx="2278856" cy="57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r>
              <a:rPr lang="en-US" sz="2000" dirty="0"/>
              <a:t>    November 2024</a:t>
            </a:r>
          </a:p>
        </p:txBody>
      </p:sp>
    </p:spTree>
    <p:extLst>
      <p:ext uri="{BB962C8B-B14F-4D97-AF65-F5344CB8AC3E}">
        <p14:creationId xmlns:p14="http://schemas.microsoft.com/office/powerpoint/2010/main" val="707027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9E59-3D99-49DE-8443-E92C52F0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sv-SE" sz="4000" dirty="0"/>
              <a:t>3) </a:t>
            </a:r>
            <a:r>
              <a:rPr lang="sv-SE" sz="4000" dirty="0" err="1"/>
              <a:t>What</a:t>
            </a:r>
            <a:r>
              <a:rPr lang="sv-SE" sz="4000" dirty="0"/>
              <a:t> </a:t>
            </a:r>
            <a:r>
              <a:rPr lang="sv-SE" sz="4000" dirty="0" err="1"/>
              <a:t>compensatory</a:t>
            </a:r>
            <a:r>
              <a:rPr lang="sv-SE" sz="4000" dirty="0"/>
              <a:t> </a:t>
            </a:r>
            <a:r>
              <a:rPr lang="sv-SE" sz="4000" dirty="0" err="1"/>
              <a:t>mechanisms</a:t>
            </a:r>
            <a:r>
              <a:rPr lang="sv-SE" sz="4000" dirty="0"/>
              <a:t> </a:t>
            </a:r>
            <a:r>
              <a:rPr lang="sv-SE" sz="4000" dirty="0" err="1"/>
              <a:t>exist</a:t>
            </a:r>
            <a:r>
              <a:rPr lang="sv-SE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8B0A5-D1CF-4841-A503-2B5B7383F1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/>
              <a:t>KONCEPTUAL CATEGORIES</a:t>
            </a:r>
          </a:p>
          <a:p>
            <a:r>
              <a:rPr lang="sv-SE" sz="2400" dirty="0"/>
              <a:t>Market </a:t>
            </a:r>
            <a:r>
              <a:rPr lang="sv-SE" sz="2400" dirty="0" err="1"/>
              <a:t>forces</a:t>
            </a:r>
            <a:endParaRPr lang="sv-SE" sz="2400" dirty="0"/>
          </a:p>
          <a:p>
            <a:r>
              <a:rPr lang="sv-SE" sz="2400" dirty="0"/>
              <a:t>National policy </a:t>
            </a:r>
            <a:r>
              <a:rPr lang="sv-SE" sz="2400" dirty="0" err="1"/>
              <a:t>tools</a:t>
            </a:r>
            <a:endParaRPr lang="sv-SE" sz="2400" dirty="0"/>
          </a:p>
          <a:p>
            <a:r>
              <a:rPr lang="sv-SE" sz="2400" dirty="0"/>
              <a:t>Regional (EU) </a:t>
            </a:r>
            <a:r>
              <a:rPr lang="sv-SE" sz="2400" dirty="0" err="1"/>
              <a:t>tools</a:t>
            </a:r>
            <a:endParaRPr lang="sv-SE" sz="2400" dirty="0"/>
          </a:p>
          <a:p>
            <a:r>
              <a:rPr lang="sv-SE" sz="2400" dirty="0"/>
              <a:t>Community </a:t>
            </a:r>
            <a:r>
              <a:rPr lang="sv-SE" sz="2400" dirty="0" err="1"/>
              <a:t>tools</a:t>
            </a:r>
            <a:r>
              <a:rPr lang="sv-SE" sz="2400" dirty="0"/>
              <a:t> (non-</a:t>
            </a:r>
            <a:r>
              <a:rPr lang="sv-SE" sz="2400" dirty="0" err="1"/>
              <a:t>political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14 </a:t>
            </a:r>
            <a:r>
              <a:rPr lang="sv-SE" sz="2400" dirty="0" err="1"/>
              <a:t>types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56098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9E59-3D99-49DE-8443-E92C52F0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sv-SE" sz="4000" dirty="0"/>
              <a:t>3) </a:t>
            </a:r>
            <a:r>
              <a:rPr lang="sv-SE" sz="4000" dirty="0" err="1"/>
              <a:t>What</a:t>
            </a:r>
            <a:r>
              <a:rPr lang="sv-SE" sz="4000" dirty="0"/>
              <a:t> </a:t>
            </a:r>
            <a:r>
              <a:rPr lang="sv-SE" sz="4000" dirty="0" err="1"/>
              <a:t>compensatory</a:t>
            </a:r>
            <a:r>
              <a:rPr lang="sv-SE" sz="4000" dirty="0"/>
              <a:t> </a:t>
            </a:r>
            <a:r>
              <a:rPr lang="sv-SE" sz="4000" dirty="0" err="1"/>
              <a:t>tools</a:t>
            </a:r>
            <a:r>
              <a:rPr lang="sv-SE" sz="4000" dirty="0"/>
              <a:t> </a:t>
            </a:r>
            <a:r>
              <a:rPr lang="sv-SE" sz="4000" dirty="0" err="1"/>
              <a:t>exist</a:t>
            </a:r>
            <a:r>
              <a:rPr lang="sv-SE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8B0A5-D1CF-4841-A503-2B5B7383F1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The </a:t>
            </a:r>
            <a:r>
              <a:rPr lang="sv-SE" sz="2000" b="1" dirty="0" err="1"/>
              <a:t>welfare</a:t>
            </a:r>
            <a:r>
              <a:rPr lang="sv-SE" sz="2000" b="1" dirty="0"/>
              <a:t> </a:t>
            </a:r>
            <a:r>
              <a:rPr lang="sv-SE" sz="2000" b="1" dirty="0" err="1"/>
              <a:t>state</a:t>
            </a:r>
            <a:r>
              <a:rPr lang="sv-SE" sz="2000" b="1" dirty="0"/>
              <a:t> and social </a:t>
            </a:r>
            <a:r>
              <a:rPr lang="sv-SE" sz="2000" b="1" dirty="0" err="1"/>
              <a:t>insurance</a:t>
            </a:r>
            <a:r>
              <a:rPr lang="sv-SE" sz="2000" b="1" dirty="0"/>
              <a:t> (the ”Nordic” </a:t>
            </a:r>
            <a:r>
              <a:rPr lang="sv-SE" sz="2000" b="1" dirty="0" err="1"/>
              <a:t>model</a:t>
            </a:r>
            <a:r>
              <a:rPr lang="sv-SE" sz="2000" b="1" dirty="0"/>
              <a:t>)</a:t>
            </a:r>
          </a:p>
          <a:p>
            <a:r>
              <a:rPr lang="sv-SE" sz="2000" dirty="0" err="1"/>
              <a:t>Adopt</a:t>
            </a:r>
            <a:r>
              <a:rPr lang="sv-SE" sz="2000" dirty="0"/>
              <a:t> </a:t>
            </a:r>
            <a:r>
              <a:rPr lang="sv-SE" sz="2000" dirty="0" err="1"/>
              <a:t>technology</a:t>
            </a:r>
            <a:r>
              <a:rPr lang="sv-SE" sz="2000" dirty="0"/>
              <a:t> fast (”</a:t>
            </a:r>
            <a:r>
              <a:rPr lang="sv-SE" sz="2000" dirty="0" err="1"/>
              <a:t>creative</a:t>
            </a:r>
            <a:r>
              <a:rPr lang="sv-SE" sz="2000" dirty="0"/>
              <a:t>…”)</a:t>
            </a:r>
          </a:p>
          <a:p>
            <a:r>
              <a:rPr lang="sv-SE" sz="2000" dirty="0" err="1"/>
              <a:t>Causes</a:t>
            </a:r>
            <a:r>
              <a:rPr lang="sv-SE" sz="2000" dirty="0"/>
              <a:t> </a:t>
            </a:r>
            <a:r>
              <a:rPr lang="sv-SE" sz="2000" dirty="0" err="1"/>
              <a:t>unemployment</a:t>
            </a:r>
            <a:r>
              <a:rPr lang="sv-SE" sz="2000" dirty="0"/>
              <a:t> and </a:t>
            </a:r>
            <a:r>
              <a:rPr lang="sv-SE" sz="2000" dirty="0" err="1"/>
              <a:t>income</a:t>
            </a:r>
            <a:r>
              <a:rPr lang="sv-SE" sz="2000" dirty="0"/>
              <a:t> </a:t>
            </a:r>
            <a:r>
              <a:rPr lang="sv-SE" sz="2000" dirty="0" err="1"/>
              <a:t>shocks</a:t>
            </a:r>
            <a:r>
              <a:rPr lang="sv-SE" sz="2000" dirty="0"/>
              <a:t> to </a:t>
            </a:r>
            <a:r>
              <a:rPr lang="sv-SE" sz="2000" dirty="0" err="1"/>
              <a:t>certain</a:t>
            </a:r>
            <a:r>
              <a:rPr lang="sv-SE" sz="2000" dirty="0"/>
              <a:t> </a:t>
            </a:r>
            <a:r>
              <a:rPr lang="sv-SE" sz="2000" dirty="0" err="1"/>
              <a:t>groups</a:t>
            </a:r>
            <a:r>
              <a:rPr lang="sv-SE" sz="2000" dirty="0"/>
              <a:t> (”…</a:t>
            </a:r>
            <a:r>
              <a:rPr lang="sv-SE" sz="2000" dirty="0" err="1"/>
              <a:t>destruction</a:t>
            </a:r>
            <a:r>
              <a:rPr lang="sv-SE" sz="2000" dirty="0"/>
              <a:t>”)</a:t>
            </a:r>
          </a:p>
          <a:p>
            <a:r>
              <a:rPr lang="sv-SE" sz="2000" dirty="0"/>
              <a:t>So </a:t>
            </a:r>
            <a:r>
              <a:rPr lang="sv-SE" sz="2000" dirty="0" err="1"/>
              <a:t>provide</a:t>
            </a:r>
            <a:r>
              <a:rPr lang="sv-SE" sz="2000" dirty="0"/>
              <a:t> </a:t>
            </a:r>
            <a:r>
              <a:rPr lang="sv-SE" sz="2000" dirty="0" err="1"/>
              <a:t>insurance</a:t>
            </a:r>
            <a:r>
              <a:rPr lang="sv-SE" sz="2000" dirty="0"/>
              <a:t> by progressive taxation, social </a:t>
            </a:r>
            <a:r>
              <a:rPr lang="sv-SE" sz="2000" dirty="0" err="1"/>
              <a:t>security</a:t>
            </a:r>
            <a:r>
              <a:rPr lang="sv-SE" sz="2000" dirty="0"/>
              <a:t>, </a:t>
            </a:r>
            <a:r>
              <a:rPr lang="sv-SE" sz="2000" dirty="0" err="1"/>
              <a:t>free</a:t>
            </a:r>
            <a:r>
              <a:rPr lang="sv-SE" sz="2000" dirty="0"/>
              <a:t> </a:t>
            </a:r>
            <a:r>
              <a:rPr lang="sv-SE" sz="2000" dirty="0" err="1"/>
              <a:t>school</a:t>
            </a:r>
            <a:r>
              <a:rPr lang="sv-SE" sz="2000" dirty="0"/>
              <a:t>/</a:t>
            </a:r>
            <a:r>
              <a:rPr lang="sv-SE" sz="2000" dirty="0" err="1"/>
              <a:t>health</a:t>
            </a:r>
            <a:r>
              <a:rPr lang="sv-SE" sz="2000" dirty="0"/>
              <a:t>/</a:t>
            </a:r>
            <a:r>
              <a:rPr lang="sv-SE" sz="2000" dirty="0" err="1"/>
              <a:t>etc</a:t>
            </a:r>
            <a:endParaRPr lang="sv-SE" sz="2000" dirty="0"/>
          </a:p>
          <a:p>
            <a:r>
              <a:rPr lang="sv-SE" sz="2000" dirty="0"/>
              <a:t>The </a:t>
            </a:r>
            <a:r>
              <a:rPr lang="sv-SE" sz="2000" dirty="0" err="1"/>
              <a:t>welfare</a:t>
            </a:r>
            <a:r>
              <a:rPr lang="sv-SE" sz="2000" dirty="0"/>
              <a:t> </a:t>
            </a:r>
            <a:r>
              <a:rPr lang="sv-SE" sz="2000" dirty="0" err="1"/>
              <a:t>state</a:t>
            </a:r>
            <a:r>
              <a:rPr lang="sv-SE" sz="2000" dirty="0"/>
              <a:t> deals </a:t>
            </a:r>
            <a:r>
              <a:rPr lang="sv-SE" sz="2000" dirty="0" err="1"/>
              <a:t>with</a:t>
            </a:r>
            <a:r>
              <a:rPr lang="sv-SE" sz="2000" dirty="0"/>
              <a:t> the </a:t>
            </a:r>
            <a:r>
              <a:rPr lang="sv-SE" sz="2000" dirty="0" err="1"/>
              <a:t>distributional</a:t>
            </a:r>
            <a:r>
              <a:rPr lang="sv-SE" sz="2000" dirty="0"/>
              <a:t> </a:t>
            </a:r>
            <a:r>
              <a:rPr lang="sv-SE" sz="2000" dirty="0" err="1"/>
              <a:t>effects</a:t>
            </a:r>
            <a:r>
              <a:rPr lang="sv-SE" sz="2000" dirty="0"/>
              <a:t> from </a:t>
            </a:r>
            <a:r>
              <a:rPr lang="sv-SE" sz="2000" dirty="0" err="1"/>
              <a:t>climate</a:t>
            </a:r>
            <a:r>
              <a:rPr lang="sv-SE" sz="2000" dirty="0"/>
              <a:t> policy </a:t>
            </a:r>
            <a:r>
              <a:rPr lang="sv-SE" sz="2000" dirty="0" err="1"/>
              <a:t>that</a:t>
            </a:r>
            <a:r>
              <a:rPr lang="sv-SE" sz="2000" dirty="0"/>
              <a:t> go </a:t>
            </a:r>
            <a:r>
              <a:rPr lang="sv-SE" sz="2000" dirty="0" err="1"/>
              <a:t>through</a:t>
            </a:r>
            <a:r>
              <a:rPr lang="sv-SE" sz="2000" dirty="0"/>
              <a:t> </a:t>
            </a:r>
            <a:r>
              <a:rPr lang="sv-SE" sz="2000" b="1" i="1" dirty="0" err="1"/>
              <a:t>income</a:t>
            </a:r>
            <a:endParaRPr lang="sv-SE" sz="2000" b="1" i="1" dirty="0"/>
          </a:p>
          <a:p>
            <a:r>
              <a:rPr lang="sv-SE" sz="2000" i="1" dirty="0" err="1"/>
              <a:t>Much</a:t>
            </a:r>
            <a:r>
              <a:rPr lang="sv-SE" sz="2000" i="1" dirty="0"/>
              <a:t> </a:t>
            </a:r>
            <a:r>
              <a:rPr lang="sv-SE" sz="2000" i="1" dirty="0" err="1"/>
              <a:t>of</a:t>
            </a:r>
            <a:r>
              <a:rPr lang="sv-SE" sz="2000" i="1" dirty="0"/>
              <a:t> the </a:t>
            </a:r>
            <a:r>
              <a:rPr lang="sv-SE" sz="2000" i="1" dirty="0" err="1"/>
              <a:t>adverse</a:t>
            </a:r>
            <a:r>
              <a:rPr lang="sv-SE" sz="2000" i="1" dirty="0"/>
              <a:t>/</a:t>
            </a:r>
            <a:r>
              <a:rPr lang="sv-SE" sz="2000" i="1" dirty="0" err="1"/>
              <a:t>distributional</a:t>
            </a:r>
            <a:r>
              <a:rPr lang="sv-SE" sz="2000" i="1" dirty="0"/>
              <a:t> </a:t>
            </a:r>
            <a:r>
              <a:rPr lang="sv-SE" sz="2000" i="1" dirty="0" err="1"/>
              <a:t>effects</a:t>
            </a:r>
            <a:r>
              <a:rPr lang="sv-SE" sz="2000" i="1" dirty="0"/>
              <a:t> from </a:t>
            </a:r>
            <a:r>
              <a:rPr lang="sv-SE" sz="2000" i="1" dirty="0" err="1"/>
              <a:t>climate</a:t>
            </a:r>
            <a:r>
              <a:rPr lang="sv-SE" sz="2000" i="1" dirty="0"/>
              <a:t> policy is in the form </a:t>
            </a:r>
            <a:r>
              <a:rPr lang="sv-SE" sz="2000" i="1" dirty="0" err="1"/>
              <a:t>of</a:t>
            </a:r>
            <a:r>
              <a:rPr lang="sv-SE" sz="2000" i="1" dirty="0"/>
              <a:t> </a:t>
            </a:r>
            <a:r>
              <a:rPr lang="sv-SE" sz="2000" b="1" i="1" dirty="0" err="1"/>
              <a:t>cost</a:t>
            </a:r>
            <a:r>
              <a:rPr lang="sv-SE" sz="2000" i="1" dirty="0"/>
              <a:t> </a:t>
            </a:r>
            <a:r>
              <a:rPr lang="sv-SE" sz="2000" i="1" dirty="0" err="1"/>
              <a:t>shocks</a:t>
            </a:r>
            <a:r>
              <a:rPr lang="sv-SE" sz="2000" i="1" dirty="0"/>
              <a:t>: </a:t>
            </a:r>
            <a:r>
              <a:rPr lang="sv-SE" sz="2000" i="1" dirty="0" err="1"/>
              <a:t>more</a:t>
            </a:r>
            <a:r>
              <a:rPr lang="sv-SE" sz="2000" i="1" dirty="0"/>
              <a:t> </a:t>
            </a:r>
            <a:r>
              <a:rPr lang="sv-SE" sz="2000" i="1" dirty="0" err="1"/>
              <a:t>expensive</a:t>
            </a:r>
            <a:r>
              <a:rPr lang="sv-SE" sz="2000" i="1" dirty="0"/>
              <a:t> </a:t>
            </a:r>
            <a:r>
              <a:rPr lang="sv-SE" sz="2000" i="1" dirty="0" err="1"/>
              <a:t>gasoline</a:t>
            </a:r>
            <a:r>
              <a:rPr lang="sv-SE" sz="2000" i="1" dirty="0"/>
              <a:t>, </a:t>
            </a:r>
            <a:r>
              <a:rPr lang="sv-SE" sz="2000" i="1" dirty="0" err="1"/>
              <a:t>energy</a:t>
            </a:r>
            <a:r>
              <a:rPr lang="sv-SE" sz="2000" i="1" dirty="0"/>
              <a:t>, </a:t>
            </a:r>
            <a:r>
              <a:rPr lang="sv-SE" sz="2000" i="1" dirty="0" err="1"/>
              <a:t>having</a:t>
            </a:r>
            <a:r>
              <a:rPr lang="sv-SE" sz="2000" i="1" dirty="0"/>
              <a:t> to </a:t>
            </a:r>
            <a:r>
              <a:rPr lang="sv-SE" sz="2000" i="1" dirty="0" err="1"/>
              <a:t>invest</a:t>
            </a:r>
            <a:r>
              <a:rPr lang="sv-SE" sz="2000" i="1" dirty="0"/>
              <a:t> in new </a:t>
            </a:r>
            <a:r>
              <a:rPr lang="sv-SE" sz="2000" i="1" dirty="0" err="1"/>
              <a:t>cars</a:t>
            </a:r>
            <a:r>
              <a:rPr lang="sv-SE" sz="2000" i="1" dirty="0"/>
              <a:t> etc.</a:t>
            </a:r>
          </a:p>
          <a:p>
            <a:r>
              <a:rPr lang="sv-SE" sz="2000" i="1" dirty="0"/>
              <a:t>The </a:t>
            </a:r>
            <a:r>
              <a:rPr lang="sv-SE" sz="2000" i="1" dirty="0" err="1"/>
              <a:t>welfare</a:t>
            </a:r>
            <a:r>
              <a:rPr lang="sv-SE" sz="2000" i="1" dirty="0"/>
              <a:t> </a:t>
            </a:r>
            <a:r>
              <a:rPr lang="sv-SE" sz="2000" i="1" dirty="0" err="1"/>
              <a:t>state</a:t>
            </a:r>
            <a:r>
              <a:rPr lang="sv-SE" sz="2000" i="1" dirty="0"/>
              <a:t> </a:t>
            </a:r>
            <a:r>
              <a:rPr lang="sv-SE" sz="2000" b="1" i="1" dirty="0" err="1"/>
              <a:t>does</a:t>
            </a:r>
            <a:r>
              <a:rPr lang="sv-SE" sz="2000" b="1" i="1" dirty="0"/>
              <a:t> not </a:t>
            </a:r>
            <a:r>
              <a:rPr lang="sv-SE" sz="2000" b="1" i="1" dirty="0" err="1"/>
              <a:t>compensate</a:t>
            </a:r>
            <a:r>
              <a:rPr lang="sv-SE" sz="2000" b="1" i="1" dirty="0"/>
              <a:t> for </a:t>
            </a:r>
            <a:r>
              <a:rPr lang="sv-SE" sz="2000" b="1" i="1" dirty="0" err="1"/>
              <a:t>cost</a:t>
            </a:r>
            <a:r>
              <a:rPr lang="sv-SE" sz="2000" b="1" i="1" dirty="0"/>
              <a:t> </a:t>
            </a:r>
            <a:r>
              <a:rPr lang="sv-SE" sz="2000" b="1" i="1" dirty="0" err="1"/>
              <a:t>shocks</a:t>
            </a:r>
            <a:endParaRPr lang="sv-SE" sz="2000" b="1" i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6543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9E59-3D99-49DE-8443-E92C52F0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sv-SE" sz="4000" dirty="0"/>
              <a:t>3) </a:t>
            </a:r>
            <a:r>
              <a:rPr lang="sv-SE" sz="4000" dirty="0" err="1"/>
              <a:t>What</a:t>
            </a:r>
            <a:r>
              <a:rPr lang="sv-SE" sz="4000" dirty="0"/>
              <a:t> </a:t>
            </a:r>
            <a:r>
              <a:rPr lang="sv-SE" sz="4000" dirty="0" err="1"/>
              <a:t>compensatory</a:t>
            </a:r>
            <a:r>
              <a:rPr lang="sv-SE" sz="4000" dirty="0"/>
              <a:t> </a:t>
            </a:r>
            <a:r>
              <a:rPr lang="sv-SE" sz="4000" dirty="0" err="1"/>
              <a:t>tools</a:t>
            </a:r>
            <a:r>
              <a:rPr lang="sv-SE" sz="4000" dirty="0"/>
              <a:t> </a:t>
            </a:r>
            <a:r>
              <a:rPr lang="sv-SE" sz="4000" dirty="0" err="1"/>
              <a:t>exist</a:t>
            </a:r>
            <a:r>
              <a:rPr lang="sv-SE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8B0A5-D1CF-4841-A503-2B5B7383F1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351840" cy="4495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R&amp;D and investment subsidies for </a:t>
            </a:r>
            <a:r>
              <a:rPr lang="sv-SE" sz="2000" b="1" dirty="0" err="1"/>
              <a:t>industry</a:t>
            </a:r>
            <a:endParaRPr lang="sv-SE" sz="2000" b="1" dirty="0"/>
          </a:p>
          <a:p>
            <a:r>
              <a:rPr lang="sv-SE" sz="2000" dirty="0"/>
              <a:t>Deals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cost</a:t>
            </a:r>
            <a:r>
              <a:rPr lang="sv-SE" sz="2000" dirty="0"/>
              <a:t> </a:t>
            </a:r>
            <a:r>
              <a:rPr lang="sv-SE" sz="2000" dirty="0" err="1"/>
              <a:t>shocks</a:t>
            </a:r>
            <a:r>
              <a:rPr lang="sv-SE" sz="2000" dirty="0"/>
              <a:t> at </a:t>
            </a:r>
            <a:r>
              <a:rPr lang="sv-SE" sz="2000" dirty="0" err="1"/>
              <a:t>industry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endParaRPr lang="sv-SE" sz="2000" dirty="0"/>
          </a:p>
          <a:p>
            <a:r>
              <a:rPr lang="sv-SE" sz="2000" dirty="0" err="1"/>
              <a:t>Hence</a:t>
            </a:r>
            <a:r>
              <a:rPr lang="sv-SE" sz="2000" dirty="0"/>
              <a:t> </a:t>
            </a:r>
            <a:r>
              <a:rPr lang="sv-SE" sz="2000" dirty="0" err="1"/>
              <a:t>also</a:t>
            </a:r>
            <a:r>
              <a:rPr lang="sv-SE" sz="2000" dirty="0"/>
              <a:t> </a:t>
            </a:r>
            <a:r>
              <a:rPr lang="sv-SE" sz="2000" dirty="0" err="1"/>
              <a:t>workers</a:t>
            </a:r>
            <a:r>
              <a:rPr lang="sv-SE" sz="2000" dirty="0"/>
              <a:t> and regions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high</a:t>
            </a:r>
            <a:r>
              <a:rPr lang="sv-SE" sz="2000" dirty="0"/>
              <a:t> </a:t>
            </a:r>
            <a:r>
              <a:rPr lang="sv-SE" sz="2000" dirty="0" err="1"/>
              <a:t>such</a:t>
            </a:r>
            <a:r>
              <a:rPr lang="sv-SE" sz="2000" dirty="0"/>
              <a:t> </a:t>
            </a:r>
            <a:r>
              <a:rPr lang="sv-SE" sz="2000" dirty="0" err="1"/>
              <a:t>industry</a:t>
            </a:r>
            <a:r>
              <a:rPr lang="sv-SE" sz="2000" dirty="0"/>
              <a:t> </a:t>
            </a:r>
            <a:r>
              <a:rPr lang="sv-SE" sz="2000" dirty="0" err="1"/>
              <a:t>concentration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helped</a:t>
            </a:r>
            <a:r>
              <a:rPr lang="sv-SE" sz="2000" dirty="0"/>
              <a:t>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 err="1"/>
              <a:t>Lumpsum</a:t>
            </a:r>
            <a:r>
              <a:rPr lang="sv-SE" sz="2000" b="1" dirty="0"/>
              <a:t> transfers </a:t>
            </a:r>
            <a:r>
              <a:rPr lang="sv-SE" sz="2000" b="1" dirty="0" err="1"/>
              <a:t>of</a:t>
            </a:r>
            <a:r>
              <a:rPr lang="sv-SE" sz="2000" b="1" dirty="0"/>
              <a:t> CO2 </a:t>
            </a:r>
            <a:r>
              <a:rPr lang="sv-SE" sz="2000" b="1" dirty="0" err="1"/>
              <a:t>taxes</a:t>
            </a:r>
            <a:endParaRPr lang="sv-SE" sz="2000" dirty="0"/>
          </a:p>
          <a:p>
            <a:r>
              <a:rPr lang="sv-SE" sz="2000" dirty="0"/>
              <a:t>CO2 </a:t>
            </a:r>
            <a:r>
              <a:rPr lang="sv-SE" sz="2000" dirty="0" err="1"/>
              <a:t>tax+transfer</a:t>
            </a:r>
            <a:r>
              <a:rPr lang="sv-SE" sz="2000" dirty="0"/>
              <a:t> is regressive </a:t>
            </a:r>
            <a:r>
              <a:rPr lang="sv-SE" sz="2000" dirty="0" err="1"/>
              <a:t>compared</a:t>
            </a:r>
            <a:r>
              <a:rPr lang="sv-SE" sz="2000" dirty="0"/>
              <a:t> to ”</a:t>
            </a:r>
            <a:r>
              <a:rPr lang="sv-SE" sz="2000" dirty="0" err="1"/>
              <a:t>nothing</a:t>
            </a:r>
            <a:r>
              <a:rPr lang="sv-SE" sz="2000" dirty="0"/>
              <a:t>”</a:t>
            </a:r>
          </a:p>
          <a:p>
            <a:r>
              <a:rPr lang="sv-SE" sz="2000" dirty="0" err="1"/>
              <a:t>But</a:t>
            </a:r>
            <a:r>
              <a:rPr lang="sv-SE" sz="2000" dirty="0"/>
              <a:t> not </a:t>
            </a:r>
            <a:r>
              <a:rPr lang="sv-SE" sz="2000" dirty="0" err="1"/>
              <a:t>necessarily</a:t>
            </a:r>
            <a:r>
              <a:rPr lang="sv-SE" sz="2000" dirty="0"/>
              <a:t> </a:t>
            </a:r>
            <a:r>
              <a:rPr lang="sv-SE" sz="2000" dirty="0" err="1"/>
              <a:t>compared</a:t>
            </a:r>
            <a:r>
              <a:rPr lang="sv-SE" sz="2000" dirty="0"/>
              <a:t> CO2 tax </a:t>
            </a:r>
            <a:r>
              <a:rPr lang="sv-SE" sz="2000" dirty="0" err="1"/>
              <a:t>spent</a:t>
            </a:r>
            <a:r>
              <a:rPr lang="sv-SE" sz="2000" dirty="0"/>
              <a:t> in </a:t>
            </a:r>
            <a:r>
              <a:rPr lang="sv-SE" sz="2000" dirty="0" err="1"/>
              <a:t>other</a:t>
            </a:r>
            <a:r>
              <a:rPr lang="sv-SE" sz="2000" dirty="0"/>
              <a:t> </a:t>
            </a:r>
            <a:r>
              <a:rPr lang="sv-SE" sz="2000" dirty="0" err="1"/>
              <a:t>ways</a:t>
            </a:r>
            <a:endParaRPr lang="sv-SE" sz="2000" dirty="0"/>
          </a:p>
          <a:p>
            <a:r>
              <a:rPr lang="sv-SE" sz="2000" dirty="0"/>
              <a:t>And not </a:t>
            </a:r>
            <a:r>
              <a:rPr lang="sv-SE" sz="2000" dirty="0" err="1"/>
              <a:t>necessarily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there</a:t>
            </a:r>
            <a:r>
              <a:rPr lang="sv-SE" sz="2000" dirty="0"/>
              <a:t> is </a:t>
            </a:r>
            <a:r>
              <a:rPr lang="sv-SE" sz="2000" dirty="0" err="1"/>
              <a:t>carbon</a:t>
            </a:r>
            <a:r>
              <a:rPr lang="sv-SE" sz="2000" dirty="0"/>
              <a:t> lock in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poor</a:t>
            </a:r>
            <a:r>
              <a:rPr lang="sv-SE" sz="2000" dirty="0"/>
              <a:t> </a:t>
            </a:r>
            <a:r>
              <a:rPr lang="sv-SE" sz="2000" dirty="0" err="1"/>
              <a:t>households</a:t>
            </a:r>
            <a:endParaRPr lang="sv-SE" sz="2000" dirty="0"/>
          </a:p>
          <a:p>
            <a:r>
              <a:rPr lang="sv-SE" sz="2000" dirty="0"/>
              <a:t>Not </a:t>
            </a:r>
            <a:r>
              <a:rPr lang="sv-SE" sz="2000" dirty="0" err="1"/>
              <a:t>necessarily</a:t>
            </a:r>
            <a:r>
              <a:rPr lang="sv-SE" sz="2000" dirty="0"/>
              <a:t> </a:t>
            </a:r>
            <a:r>
              <a:rPr lang="sv-SE" sz="2000" dirty="0" err="1"/>
              <a:t>good</a:t>
            </a:r>
            <a:r>
              <a:rPr lang="sv-SE" sz="2000" dirty="0"/>
              <a:t> (</a:t>
            </a:r>
            <a:r>
              <a:rPr lang="sv-SE" sz="2000" dirty="0" err="1"/>
              <a:t>geographical</a:t>
            </a:r>
            <a:r>
              <a:rPr lang="sv-SE" sz="2000" dirty="0"/>
              <a:t>) </a:t>
            </a:r>
            <a:r>
              <a:rPr lang="sv-SE" sz="2000" dirty="0" err="1"/>
              <a:t>targeting</a:t>
            </a:r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r>
              <a:rPr lang="sv-SE" sz="2000" b="1" dirty="0" err="1"/>
              <a:t>Income</a:t>
            </a:r>
            <a:r>
              <a:rPr lang="sv-SE" sz="2000" b="1" dirty="0"/>
              <a:t> tax </a:t>
            </a:r>
            <a:r>
              <a:rPr lang="sv-SE" sz="2000" b="1" dirty="0" err="1"/>
              <a:t>reduction</a:t>
            </a:r>
            <a:r>
              <a:rPr lang="sv-SE" sz="2000" b="1" dirty="0"/>
              <a:t> </a:t>
            </a:r>
            <a:r>
              <a:rPr lang="sv-SE" sz="2000" b="1" dirty="0" err="1"/>
              <a:t>with</a:t>
            </a:r>
            <a:r>
              <a:rPr lang="sv-SE" sz="2000" b="1" dirty="0"/>
              <a:t> CO2 </a:t>
            </a:r>
            <a:r>
              <a:rPr lang="sv-SE" sz="2000" b="1" dirty="0" err="1"/>
              <a:t>taxes</a:t>
            </a:r>
            <a:endParaRPr lang="sv-SE" sz="2000" dirty="0"/>
          </a:p>
          <a:p>
            <a:r>
              <a:rPr lang="sv-SE" sz="2000" dirty="0" err="1"/>
              <a:t>Regressiveness</a:t>
            </a:r>
            <a:r>
              <a:rPr lang="sv-SE" sz="2000" dirty="0"/>
              <a:t> </a:t>
            </a:r>
            <a:r>
              <a:rPr lang="sv-SE" sz="2000" dirty="0" err="1"/>
              <a:t>depends</a:t>
            </a:r>
            <a:r>
              <a:rPr lang="sv-SE" sz="2000" dirty="0"/>
              <a:t> on </a:t>
            </a:r>
            <a:r>
              <a:rPr lang="sv-SE" sz="2000" dirty="0" err="1"/>
              <a:t>how</a:t>
            </a:r>
            <a:r>
              <a:rPr lang="sv-SE" sz="2000" dirty="0"/>
              <a:t> </a:t>
            </a:r>
            <a:r>
              <a:rPr lang="sv-SE" sz="2000" dirty="0" err="1"/>
              <a:t>income</a:t>
            </a:r>
            <a:r>
              <a:rPr lang="sv-SE" sz="2000" dirty="0"/>
              <a:t> tax is </a:t>
            </a:r>
            <a:r>
              <a:rPr lang="sv-SE" sz="2000" dirty="0" err="1"/>
              <a:t>changed</a:t>
            </a:r>
            <a:endParaRPr lang="sv-SE" sz="2000" dirty="0"/>
          </a:p>
          <a:p>
            <a:r>
              <a:rPr lang="sv-SE" sz="2000" dirty="0" err="1"/>
              <a:t>Probably</a:t>
            </a:r>
            <a:r>
              <a:rPr lang="sv-SE" sz="2000" dirty="0"/>
              <a:t> </a:t>
            </a:r>
            <a:r>
              <a:rPr lang="sv-SE" sz="2000" dirty="0" err="1"/>
              <a:t>more</a:t>
            </a:r>
            <a:r>
              <a:rPr lang="sv-SE" sz="2000" dirty="0"/>
              <a:t> </a:t>
            </a:r>
            <a:r>
              <a:rPr lang="sv-SE" sz="2000" dirty="0" err="1"/>
              <a:t>visible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05008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9E59-3D99-49DE-8443-E92C52F0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sv-SE" sz="4000" dirty="0"/>
              <a:t>3) </a:t>
            </a:r>
            <a:r>
              <a:rPr lang="sv-SE" sz="4000" dirty="0" err="1"/>
              <a:t>What</a:t>
            </a:r>
            <a:r>
              <a:rPr lang="sv-SE" sz="4000" dirty="0"/>
              <a:t> </a:t>
            </a:r>
            <a:r>
              <a:rPr lang="sv-SE" sz="4000" dirty="0" err="1"/>
              <a:t>compensatory</a:t>
            </a:r>
            <a:r>
              <a:rPr lang="sv-SE" sz="4000" dirty="0"/>
              <a:t> </a:t>
            </a:r>
            <a:r>
              <a:rPr lang="sv-SE" sz="4000" dirty="0" err="1"/>
              <a:t>tools</a:t>
            </a:r>
            <a:r>
              <a:rPr lang="sv-SE" sz="4000" dirty="0"/>
              <a:t> </a:t>
            </a:r>
            <a:r>
              <a:rPr lang="sv-SE" sz="4000" dirty="0" err="1"/>
              <a:t>exist</a:t>
            </a:r>
            <a:r>
              <a:rPr lang="sv-SE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8B0A5-D1CF-4841-A503-2B5B7383F1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568951" cy="4495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Investment subsidies (EV, </a:t>
            </a:r>
            <a:r>
              <a:rPr lang="sv-SE" sz="2000" b="1" dirty="0" err="1"/>
              <a:t>heating</a:t>
            </a:r>
            <a:r>
              <a:rPr lang="sv-SE" sz="2000" b="1" dirty="0"/>
              <a:t>, </a:t>
            </a:r>
            <a:r>
              <a:rPr lang="sv-SE" sz="2000" b="1" dirty="0" err="1"/>
              <a:t>insulation</a:t>
            </a:r>
            <a:r>
              <a:rPr lang="sv-SE" sz="2000" b="1" dirty="0"/>
              <a:t>…)</a:t>
            </a:r>
          </a:p>
          <a:p>
            <a:r>
              <a:rPr lang="sv-SE" sz="2000" dirty="0" err="1"/>
              <a:t>Inefficient</a:t>
            </a:r>
            <a:r>
              <a:rPr lang="sv-SE" sz="2000" dirty="0"/>
              <a:t> in </a:t>
            </a:r>
            <a:r>
              <a:rPr lang="sv-SE" sz="2000" dirty="0" err="1"/>
              <a:t>classic</a:t>
            </a:r>
            <a:r>
              <a:rPr lang="sv-SE" sz="2000" dirty="0"/>
              <a:t> sense</a:t>
            </a:r>
          </a:p>
          <a:p>
            <a:r>
              <a:rPr lang="sv-SE" sz="2000" dirty="0" err="1"/>
              <a:t>Those</a:t>
            </a:r>
            <a:r>
              <a:rPr lang="sv-SE" sz="2000" dirty="0"/>
              <a:t> </a:t>
            </a:r>
            <a:r>
              <a:rPr lang="sv-SE" sz="2000" dirty="0" err="1"/>
              <a:t>who</a:t>
            </a:r>
            <a:r>
              <a:rPr lang="sv-SE" sz="2000" dirty="0"/>
              <a:t> </a:t>
            </a:r>
            <a:r>
              <a:rPr lang="sv-SE" sz="2000" dirty="0" err="1"/>
              <a:t>would</a:t>
            </a:r>
            <a:r>
              <a:rPr lang="sv-SE" sz="2000" dirty="0"/>
              <a:t> do it </a:t>
            </a:r>
            <a:r>
              <a:rPr lang="sv-SE" sz="2000" dirty="0" err="1"/>
              <a:t>anyway</a:t>
            </a:r>
            <a:r>
              <a:rPr lang="sv-SE" sz="2000" dirty="0"/>
              <a:t> </a:t>
            </a:r>
            <a:r>
              <a:rPr lang="sv-SE" sz="2000" dirty="0" err="1"/>
              <a:t>gain</a:t>
            </a:r>
            <a:r>
              <a:rPr lang="sv-SE" sz="2000" dirty="0"/>
              <a:t> </a:t>
            </a:r>
            <a:r>
              <a:rPr lang="sv-SE" sz="2000" dirty="0" err="1"/>
              <a:t>most</a:t>
            </a:r>
            <a:endParaRPr lang="sv-SE" sz="2000" dirty="0"/>
          </a:p>
          <a:p>
            <a:r>
              <a:rPr lang="sv-SE" sz="2000" dirty="0" err="1"/>
              <a:t>But</a:t>
            </a:r>
            <a:r>
              <a:rPr lang="sv-SE" sz="2000" dirty="0"/>
              <a:t> </a:t>
            </a:r>
            <a:r>
              <a:rPr lang="sv-SE" sz="2000" dirty="0" err="1"/>
              <a:t>alleviates</a:t>
            </a:r>
            <a:r>
              <a:rPr lang="sv-SE" sz="2000" dirty="0"/>
              <a:t> lock in</a:t>
            </a:r>
          </a:p>
          <a:p>
            <a:r>
              <a:rPr lang="sv-SE" sz="2000" dirty="0"/>
              <a:t>And is a </a:t>
            </a:r>
            <a:r>
              <a:rPr lang="sv-SE" sz="2000" dirty="0" err="1"/>
              <a:t>coordination</a:t>
            </a:r>
            <a:r>
              <a:rPr lang="sv-SE" sz="2000" dirty="0"/>
              <a:t> </a:t>
            </a:r>
            <a:r>
              <a:rPr lang="sv-SE" sz="2000" dirty="0" err="1"/>
              <a:t>device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 err="1"/>
              <a:t>Targeted</a:t>
            </a:r>
            <a:r>
              <a:rPr lang="sv-SE" sz="2000" b="1" dirty="0"/>
              <a:t> </a:t>
            </a:r>
            <a:r>
              <a:rPr lang="sv-SE" sz="2000" b="1" dirty="0" err="1"/>
              <a:t>compensation</a:t>
            </a:r>
            <a:r>
              <a:rPr lang="sv-SE" sz="2000" b="1" dirty="0"/>
              <a:t> </a:t>
            </a:r>
            <a:r>
              <a:rPr lang="sv-SE" sz="2000" b="1" dirty="0" err="1"/>
              <a:t>based</a:t>
            </a:r>
            <a:r>
              <a:rPr lang="sv-SE" sz="2000" b="1" dirty="0"/>
              <a:t> on </a:t>
            </a:r>
            <a:r>
              <a:rPr lang="sv-SE" sz="2000" b="1" dirty="0" err="1"/>
              <a:t>households</a:t>
            </a:r>
            <a:r>
              <a:rPr lang="sv-SE" sz="2000" b="1" dirty="0"/>
              <a:t>’ </a:t>
            </a:r>
            <a:r>
              <a:rPr lang="sv-SE" sz="2000" b="1" dirty="0" err="1"/>
              <a:t>consumption</a:t>
            </a:r>
            <a:r>
              <a:rPr lang="sv-SE" sz="2000" b="1" dirty="0"/>
              <a:t> (”</a:t>
            </a:r>
            <a:r>
              <a:rPr lang="sv-SE" sz="2000" b="1" dirty="0" err="1"/>
              <a:t>grandfathering</a:t>
            </a:r>
            <a:r>
              <a:rPr lang="sv-SE" sz="2000" b="1" dirty="0"/>
              <a:t>”)</a:t>
            </a:r>
            <a:endParaRPr lang="sv-SE" sz="2000" dirty="0"/>
          </a:p>
          <a:p>
            <a:r>
              <a:rPr lang="sv-SE" sz="2000" dirty="0"/>
              <a:t>May </a:t>
            </a:r>
            <a:r>
              <a:rPr lang="sv-SE" sz="2000" dirty="0" err="1"/>
              <a:t>affect</a:t>
            </a:r>
            <a:r>
              <a:rPr lang="sv-SE" sz="2000" dirty="0"/>
              <a:t> </a:t>
            </a:r>
            <a:r>
              <a:rPr lang="sv-SE" sz="2000" dirty="0" err="1"/>
              <a:t>incentives</a:t>
            </a:r>
            <a:endParaRPr lang="sv-SE" sz="2000" dirty="0"/>
          </a:p>
          <a:p>
            <a:r>
              <a:rPr lang="sv-SE" sz="2000" dirty="0" err="1"/>
              <a:t>Unless</a:t>
            </a:r>
            <a:r>
              <a:rPr lang="sv-SE" sz="2000" dirty="0"/>
              <a:t>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historical</a:t>
            </a:r>
            <a:r>
              <a:rPr lang="sv-SE" sz="2000" dirty="0"/>
              <a:t> </a:t>
            </a:r>
            <a:r>
              <a:rPr lang="sv-SE" sz="2000" dirty="0" err="1"/>
              <a:t>consumption</a:t>
            </a:r>
            <a:r>
              <a:rPr lang="sv-SE" sz="2000" dirty="0"/>
              <a:t> </a:t>
            </a:r>
            <a:r>
              <a:rPr lang="sv-SE" sz="2000" dirty="0" err="1"/>
              <a:t>patterns</a:t>
            </a:r>
            <a:r>
              <a:rPr lang="sv-SE" sz="2000" dirty="0"/>
              <a:t> or </a:t>
            </a:r>
            <a:r>
              <a:rPr lang="sv-SE" sz="2000" dirty="0" err="1"/>
              <a:t>geography</a:t>
            </a:r>
            <a:endParaRPr lang="sv-SE" sz="2000" dirty="0"/>
          </a:p>
          <a:p>
            <a:r>
              <a:rPr lang="sv-SE" sz="2000" dirty="0" err="1"/>
              <a:t>Then</a:t>
            </a:r>
            <a:r>
              <a:rPr lang="sv-SE" sz="2000" dirty="0"/>
              <a:t> </a:t>
            </a:r>
            <a:r>
              <a:rPr lang="sv-SE" sz="2000" dirty="0" err="1"/>
              <a:t>affects</a:t>
            </a:r>
            <a:r>
              <a:rPr lang="sv-SE" sz="2000" dirty="0"/>
              <a:t> </a:t>
            </a:r>
            <a:r>
              <a:rPr lang="sv-SE" sz="2000" dirty="0" err="1"/>
              <a:t>incentives</a:t>
            </a:r>
            <a:r>
              <a:rPr lang="sv-SE" sz="2000" dirty="0"/>
              <a:t>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repeated</a:t>
            </a:r>
            <a:r>
              <a:rPr lang="sv-SE" sz="2000" dirty="0"/>
              <a:t>/</a:t>
            </a:r>
            <a:r>
              <a:rPr lang="sv-SE" sz="2000" dirty="0" err="1"/>
              <a:t>updated</a:t>
            </a:r>
            <a:endParaRPr lang="sv-SE" sz="2000" dirty="0"/>
          </a:p>
          <a:p>
            <a:r>
              <a:rPr lang="sv-SE" sz="2000" dirty="0"/>
              <a:t>If not </a:t>
            </a:r>
            <a:r>
              <a:rPr lang="sv-SE" sz="2000" dirty="0" err="1"/>
              <a:t>updated</a:t>
            </a:r>
            <a:r>
              <a:rPr lang="sv-SE" sz="2000" dirty="0"/>
              <a:t>, </a:t>
            </a:r>
            <a:r>
              <a:rPr lang="sv-SE" sz="2000" dirty="0" err="1"/>
              <a:t>then</a:t>
            </a:r>
            <a:r>
              <a:rPr lang="sv-SE" sz="2000" dirty="0"/>
              <a:t> bad </a:t>
            </a:r>
            <a:r>
              <a:rPr lang="sv-SE" sz="2000" dirty="0" err="1"/>
              <a:t>accuracy</a:t>
            </a:r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45582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D9E59-3D99-49DE-8443-E92C52F0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/>
          <a:lstStyle/>
          <a:p>
            <a:r>
              <a:rPr lang="sv-SE" sz="4000" dirty="0"/>
              <a:t>3) </a:t>
            </a:r>
            <a:r>
              <a:rPr lang="sv-SE" sz="4000" dirty="0" err="1"/>
              <a:t>What</a:t>
            </a:r>
            <a:r>
              <a:rPr lang="sv-SE" sz="4000" dirty="0"/>
              <a:t> </a:t>
            </a:r>
            <a:r>
              <a:rPr lang="sv-SE" sz="4000" dirty="0" err="1"/>
              <a:t>compensatory</a:t>
            </a:r>
            <a:r>
              <a:rPr lang="sv-SE" sz="4000" dirty="0"/>
              <a:t> </a:t>
            </a:r>
            <a:r>
              <a:rPr lang="sv-SE" sz="4000" dirty="0" err="1"/>
              <a:t>tools</a:t>
            </a:r>
            <a:r>
              <a:rPr lang="sv-SE" sz="4000" dirty="0"/>
              <a:t> </a:t>
            </a:r>
            <a:r>
              <a:rPr lang="sv-SE" sz="4000" dirty="0" err="1"/>
              <a:t>exist</a:t>
            </a:r>
            <a:r>
              <a:rPr lang="sv-SE" sz="4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8B0A5-D1CF-4841-A503-2B5B7383F1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568951" cy="4495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 err="1"/>
              <a:t>Geographically</a:t>
            </a:r>
            <a:r>
              <a:rPr lang="sv-SE" sz="2000" b="1" dirty="0"/>
              <a:t> </a:t>
            </a:r>
            <a:r>
              <a:rPr lang="sv-SE" sz="2000" b="1" dirty="0" err="1"/>
              <a:t>differentiated</a:t>
            </a:r>
            <a:r>
              <a:rPr lang="sv-SE" sz="2000" b="1" dirty="0"/>
              <a:t> </a:t>
            </a:r>
            <a:r>
              <a:rPr lang="sv-SE" sz="2000" b="1" dirty="0" err="1"/>
              <a:t>climate</a:t>
            </a:r>
            <a:r>
              <a:rPr lang="sv-SE" sz="2000" b="1" dirty="0"/>
              <a:t> policy</a:t>
            </a:r>
            <a:endParaRPr lang="sv-SE" sz="2000" dirty="0"/>
          </a:p>
          <a:p>
            <a:r>
              <a:rPr lang="sv-SE" sz="2000" dirty="0" err="1"/>
              <a:t>Inefficiencies</a:t>
            </a:r>
            <a:r>
              <a:rPr lang="sv-SE" sz="2000" dirty="0"/>
              <a:t>: arbitrage, </a:t>
            </a:r>
            <a:r>
              <a:rPr lang="sv-SE" sz="2000" dirty="0" err="1"/>
              <a:t>paperwork</a:t>
            </a:r>
            <a:r>
              <a:rPr lang="sv-SE" sz="2000" dirty="0"/>
              <a:t>, </a:t>
            </a:r>
            <a:r>
              <a:rPr lang="sv-SE" sz="2000" dirty="0" err="1"/>
              <a:t>border</a:t>
            </a:r>
            <a:r>
              <a:rPr lang="sv-SE" sz="2000" dirty="0"/>
              <a:t> problems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 err="1"/>
              <a:t>Local</a:t>
            </a:r>
            <a:r>
              <a:rPr lang="sv-SE" sz="2000" b="1" dirty="0"/>
              <a:t> </a:t>
            </a:r>
            <a:r>
              <a:rPr lang="sv-SE" sz="2000" b="1" dirty="0" err="1"/>
              <a:t>revenue</a:t>
            </a:r>
            <a:r>
              <a:rPr lang="sv-SE" sz="2000" b="1" dirty="0"/>
              <a:t> </a:t>
            </a:r>
            <a:r>
              <a:rPr lang="sv-SE" sz="2000" b="1" dirty="0" err="1"/>
              <a:t>collection</a:t>
            </a:r>
            <a:r>
              <a:rPr lang="sv-SE" sz="2000" b="1" dirty="0"/>
              <a:t> </a:t>
            </a:r>
            <a:r>
              <a:rPr lang="sv-SE" sz="2000" b="1" dirty="0" err="1"/>
              <a:t>of</a:t>
            </a:r>
            <a:r>
              <a:rPr lang="sv-SE" sz="2000" b="1" dirty="0"/>
              <a:t> </a:t>
            </a:r>
            <a:r>
              <a:rPr lang="sv-SE" sz="2000" b="1" dirty="0" err="1"/>
              <a:t>nationally</a:t>
            </a:r>
            <a:r>
              <a:rPr lang="sv-SE" sz="2000" b="1" dirty="0"/>
              <a:t> </a:t>
            </a:r>
            <a:r>
              <a:rPr lang="sv-SE" sz="2000" b="1" dirty="0" err="1"/>
              <a:t>determined</a:t>
            </a:r>
            <a:r>
              <a:rPr lang="sv-SE" sz="2000" b="1" dirty="0"/>
              <a:t> </a:t>
            </a:r>
            <a:r>
              <a:rPr lang="sv-SE" sz="2000" b="1" dirty="0" err="1"/>
              <a:t>climate</a:t>
            </a:r>
            <a:r>
              <a:rPr lang="sv-SE" sz="2000" b="1" dirty="0"/>
              <a:t> policy</a:t>
            </a:r>
          </a:p>
          <a:p>
            <a:r>
              <a:rPr lang="sv-SE" sz="2000" dirty="0" err="1"/>
              <a:t>Windpower</a:t>
            </a:r>
            <a:r>
              <a:rPr lang="sv-SE" sz="2000" dirty="0"/>
              <a:t> </a:t>
            </a:r>
            <a:r>
              <a:rPr lang="sv-SE" sz="2000" dirty="0" err="1"/>
              <a:t>taxes</a:t>
            </a:r>
            <a:endParaRPr lang="sv-SE" sz="2000" dirty="0"/>
          </a:p>
          <a:p>
            <a:r>
              <a:rPr lang="sv-SE" sz="2000" dirty="0" err="1"/>
              <a:t>Gasoline</a:t>
            </a:r>
            <a:r>
              <a:rPr lang="sv-SE" sz="2000" dirty="0"/>
              <a:t>, diesel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 err="1"/>
              <a:t>Subsidized</a:t>
            </a:r>
            <a:r>
              <a:rPr lang="sv-SE" sz="2000" b="1" dirty="0"/>
              <a:t> </a:t>
            </a:r>
            <a:r>
              <a:rPr lang="sv-SE" sz="2000" b="1" dirty="0" err="1"/>
              <a:t>electric</a:t>
            </a:r>
            <a:r>
              <a:rPr lang="sv-SE" sz="2000" b="1" dirty="0"/>
              <a:t> </a:t>
            </a:r>
            <a:r>
              <a:rPr lang="sv-SE" sz="2000" b="1" dirty="0" err="1"/>
              <a:t>power</a:t>
            </a:r>
            <a:r>
              <a:rPr lang="sv-SE" sz="2000" b="1" dirty="0"/>
              <a:t> </a:t>
            </a:r>
            <a:r>
              <a:rPr lang="sv-SE" sz="2000" b="1" dirty="0" err="1"/>
              <a:t>production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 err="1"/>
              <a:t>Political</a:t>
            </a:r>
            <a:r>
              <a:rPr lang="sv-SE" sz="2000" b="1" dirty="0"/>
              <a:t> </a:t>
            </a:r>
            <a:r>
              <a:rPr lang="sv-SE" sz="2000" b="1" dirty="0" err="1"/>
              <a:t>leadership</a:t>
            </a:r>
            <a:r>
              <a:rPr lang="sv-SE" sz="2000" b="1" dirty="0"/>
              <a:t> and </a:t>
            </a:r>
            <a:r>
              <a:rPr lang="sv-SE" sz="2000" b="1" dirty="0" err="1"/>
              <a:t>unambiguity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 err="1"/>
              <a:t>Subsidized</a:t>
            </a:r>
            <a:r>
              <a:rPr lang="sv-SE" sz="2000" b="1" dirty="0"/>
              <a:t>/</a:t>
            </a:r>
            <a:r>
              <a:rPr lang="sv-SE" sz="2000" b="1" dirty="0" err="1"/>
              <a:t>extended</a:t>
            </a:r>
            <a:r>
              <a:rPr lang="sv-SE" sz="2000" b="1" dirty="0"/>
              <a:t> public transport</a:t>
            </a:r>
          </a:p>
          <a:p>
            <a:pPr marL="0" indent="0">
              <a:buNone/>
            </a:pPr>
            <a:r>
              <a:rPr lang="sv-SE" sz="2000" b="1" dirty="0"/>
              <a:t>Information</a:t>
            </a:r>
          </a:p>
          <a:p>
            <a:pPr marL="0" indent="0">
              <a:buNone/>
            </a:pPr>
            <a:r>
              <a:rPr lang="sv-SE" sz="2000" b="1" dirty="0"/>
              <a:t>CBAM</a:t>
            </a:r>
          </a:p>
          <a:p>
            <a:pPr marL="0" indent="0">
              <a:buNone/>
            </a:pPr>
            <a:r>
              <a:rPr lang="sv-SE" sz="2000" b="1" dirty="0" err="1"/>
              <a:t>Local</a:t>
            </a:r>
            <a:r>
              <a:rPr lang="sv-SE" sz="2000" b="1" dirty="0"/>
              <a:t> </a:t>
            </a:r>
            <a:r>
              <a:rPr lang="sv-SE" sz="2000" b="1" dirty="0" err="1"/>
              <a:t>coop</a:t>
            </a:r>
            <a:endParaRPr lang="sv-SE" sz="2000" b="1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16934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(</a:t>
            </a:r>
            <a:r>
              <a:rPr lang="sv-SE" dirty="0" err="1"/>
              <a:t>normally</a:t>
            </a:r>
            <a:r>
              <a:rPr lang="sv-SE" dirty="0"/>
              <a:t>) the </a:t>
            </a:r>
            <a:r>
              <a:rPr lang="sv-SE" dirty="0" err="1"/>
              <a:t>least</a:t>
            </a:r>
            <a:r>
              <a:rPr lang="sv-SE" dirty="0"/>
              <a:t> </a:t>
            </a:r>
            <a:r>
              <a:rPr lang="sv-SE" dirty="0" err="1"/>
              <a:t>compensated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/>
          <a:lstStyle/>
          <a:p>
            <a:r>
              <a:rPr lang="sv-SE" sz="2400" b="1" dirty="0" err="1">
                <a:sym typeface="Wingdings" panose="05000000000000000000" pitchFamily="2" charset="2"/>
              </a:rPr>
              <a:t>Low-income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households</a:t>
            </a:r>
            <a:r>
              <a:rPr lang="sv-SE" sz="2400" b="1" dirty="0">
                <a:sym typeface="Wingdings" panose="05000000000000000000" pitchFamily="2" charset="2"/>
              </a:rPr>
              <a:t>, </a:t>
            </a:r>
            <a:r>
              <a:rPr lang="sv-SE" sz="2400" b="1" dirty="0" err="1">
                <a:sym typeface="Wingdings" panose="05000000000000000000" pitchFamily="2" charset="2"/>
              </a:rPr>
              <a:t>esp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car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owners</a:t>
            </a:r>
            <a:endParaRPr lang="sv-SE" sz="2400" b="1" dirty="0">
              <a:sym typeface="Wingdings" panose="05000000000000000000" pitchFamily="2" charset="2"/>
            </a:endParaRPr>
          </a:p>
          <a:p>
            <a:r>
              <a:rPr lang="sv-SE" sz="2400" b="1" dirty="0">
                <a:sym typeface="Wingdings" panose="05000000000000000000" pitchFamily="2" charset="2"/>
              </a:rPr>
              <a:t>Rural </a:t>
            </a:r>
            <a:r>
              <a:rPr lang="sv-SE" sz="2400" b="1" dirty="0" err="1">
                <a:sym typeface="Wingdings" panose="05000000000000000000" pitchFamily="2" charset="2"/>
              </a:rPr>
              <a:t>households</a:t>
            </a:r>
            <a:endParaRPr lang="sv-SE" sz="2400" b="1" dirty="0">
              <a:sym typeface="Wingdings" panose="05000000000000000000" pitchFamily="2" charset="2"/>
            </a:endParaRPr>
          </a:p>
          <a:p>
            <a:r>
              <a:rPr lang="sv-SE" sz="2400" dirty="0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Energy/CO2-intensive </a:t>
            </a:r>
            <a:r>
              <a:rPr lang="sv-SE" sz="2400" dirty="0" err="1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industries</a:t>
            </a:r>
            <a:endParaRPr lang="sv-SE" sz="2400" dirty="0">
              <a:solidFill>
                <a:schemeClr val="bg1">
                  <a:lumMod val="85000"/>
                </a:schemeClr>
              </a:solidFill>
              <a:sym typeface="Wingdings" panose="05000000000000000000" pitchFamily="2" charset="2"/>
            </a:endParaRPr>
          </a:p>
          <a:p>
            <a:r>
              <a:rPr lang="sv-SE" sz="2400" dirty="0" err="1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Workers</a:t>
            </a:r>
            <a:r>
              <a:rPr lang="sv-SE" sz="2400" dirty="0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v-SE" sz="2400" dirty="0" err="1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therein</a:t>
            </a:r>
            <a:endParaRPr lang="sv-SE" sz="2400" dirty="0">
              <a:solidFill>
                <a:schemeClr val="bg1">
                  <a:lumMod val="85000"/>
                </a:schemeClr>
              </a:solidFill>
              <a:sym typeface="Wingdings" panose="05000000000000000000" pitchFamily="2" charset="2"/>
            </a:endParaRPr>
          </a:p>
          <a:p>
            <a:r>
              <a:rPr lang="sv-SE" sz="24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Rural regions/</a:t>
            </a:r>
            <a:r>
              <a:rPr lang="sv-SE" sz="2400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municipalities</a:t>
            </a:r>
            <a:endParaRPr lang="sv-SE" sz="2400" dirty="0">
              <a:solidFill>
                <a:schemeClr val="bg1">
                  <a:lumMod val="50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5142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2548880"/>
          </a:xfrm>
        </p:spPr>
        <p:txBody>
          <a:bodyPr/>
          <a:lstStyle/>
          <a:p>
            <a:pPr marL="0" indent="0">
              <a:buNone/>
            </a:pPr>
            <a:r>
              <a:rPr lang="sv-SE" sz="2400" b="1" dirty="0" err="1">
                <a:sym typeface="Wingdings" panose="05000000000000000000" pitchFamily="2" charset="2"/>
              </a:rPr>
              <a:t>Recall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why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distrbutional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effects</a:t>
            </a:r>
            <a:r>
              <a:rPr lang="sv-SE" sz="2400" b="1" dirty="0">
                <a:sym typeface="Wingdings" panose="05000000000000000000" pitchFamily="2" charset="2"/>
              </a:rPr>
              <a:t> </a:t>
            </a:r>
            <a:r>
              <a:rPr lang="sv-SE" sz="2400" b="1" dirty="0" err="1">
                <a:sym typeface="Wingdings" panose="05000000000000000000" pitchFamily="2" charset="2"/>
              </a:rPr>
              <a:t>important</a:t>
            </a:r>
            <a:endParaRPr lang="sv-SE" sz="2400" b="1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/</a:t>
            </a:r>
            <a:r>
              <a:rPr lang="sv-SE" sz="2400" dirty="0" err="1">
                <a:sym typeface="Wingdings" panose="05000000000000000000" pitchFamily="2" charset="2"/>
              </a:rPr>
              <a:t>fairness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important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To make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transition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politically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feasible</a:t>
            </a:r>
            <a:r>
              <a:rPr lang="sv-SE" sz="2400" dirty="0">
                <a:sym typeface="Wingdings" panose="05000000000000000000" pitchFamily="2" charset="2"/>
              </a:rPr>
              <a:t> and </a:t>
            </a:r>
            <a:r>
              <a:rPr lang="sv-SE" sz="2400" dirty="0" err="1">
                <a:sym typeface="Wingdings" panose="05000000000000000000" pitchFamily="2" charset="2"/>
              </a:rPr>
              <a:t>stable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Show rest </a:t>
            </a:r>
            <a:r>
              <a:rPr lang="sv-SE" sz="2400" dirty="0" err="1">
                <a:sym typeface="Wingdings" panose="05000000000000000000" pitchFamily="2" charset="2"/>
              </a:rPr>
              <a:t>of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world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it </a:t>
            </a:r>
            <a:r>
              <a:rPr lang="sv-SE" sz="2400" dirty="0" err="1">
                <a:sym typeface="Wingdings" panose="05000000000000000000" pitchFamily="2" charset="2"/>
              </a:rPr>
              <a:t>can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done</a:t>
            </a:r>
            <a:endParaRPr lang="sv-SE" sz="2400" dirty="0"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FEE7DB-6144-407D-A8EF-1EA0FC6307D1}"/>
              </a:ext>
            </a:extLst>
          </p:cNvPr>
          <p:cNvSpPr txBox="1"/>
          <p:nvPr/>
        </p:nvSpPr>
        <p:spPr>
          <a:xfrm>
            <a:off x="1691680" y="4888468"/>
            <a:ext cx="129614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/>
              <a:t>Efficiency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D230EA-5774-4D37-87F1-6F32A256EC52}"/>
              </a:ext>
            </a:extLst>
          </p:cNvPr>
          <p:cNvSpPr txBox="1"/>
          <p:nvPr/>
        </p:nvSpPr>
        <p:spPr>
          <a:xfrm>
            <a:off x="4427984" y="4879808"/>
            <a:ext cx="129614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/>
              <a:t>Accuracy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C7CDBE-452C-4B89-B506-5BC336FC19D6}"/>
              </a:ext>
            </a:extLst>
          </p:cNvPr>
          <p:cNvSpPr txBox="1"/>
          <p:nvPr/>
        </p:nvSpPr>
        <p:spPr>
          <a:xfrm>
            <a:off x="3068984" y="6165304"/>
            <a:ext cx="129614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/>
              <a:t>Visibility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33FAE9A-51A2-4697-AE83-3C57FD28FA75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987824" y="5064474"/>
            <a:ext cx="14401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818FF2C-7C13-4530-B67D-A4F24947300E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4365128" y="5249140"/>
            <a:ext cx="710928" cy="9045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FF0EBBB-243C-42C8-8C4A-8A1EF9776AA5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5257800"/>
            <a:ext cx="873248" cy="9002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3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254888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/</a:t>
            </a:r>
            <a:r>
              <a:rPr lang="sv-SE" sz="2400" dirty="0" err="1">
                <a:sym typeface="Wingdings" panose="05000000000000000000" pitchFamily="2" charset="2"/>
              </a:rPr>
              <a:t>fairness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important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To make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transition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politically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feasible</a:t>
            </a:r>
            <a:r>
              <a:rPr lang="sv-SE" sz="2400" dirty="0">
                <a:sym typeface="Wingdings" panose="05000000000000000000" pitchFamily="2" charset="2"/>
              </a:rPr>
              <a:t> and </a:t>
            </a:r>
            <a:r>
              <a:rPr lang="sv-SE" sz="2400" dirty="0" err="1">
                <a:sym typeface="Wingdings" panose="05000000000000000000" pitchFamily="2" charset="2"/>
              </a:rPr>
              <a:t>stable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Show rest </a:t>
            </a:r>
            <a:r>
              <a:rPr lang="sv-SE" sz="2400" dirty="0" err="1">
                <a:sym typeface="Wingdings" panose="05000000000000000000" pitchFamily="2" charset="2"/>
              </a:rPr>
              <a:t>of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world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it </a:t>
            </a:r>
            <a:r>
              <a:rPr lang="sv-SE" sz="2400" dirty="0" err="1">
                <a:sym typeface="Wingdings" panose="05000000000000000000" pitchFamily="2" charset="2"/>
              </a:rPr>
              <a:t>can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done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endParaRPr lang="sv-SE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sz="2400" dirty="0">
              <a:sym typeface="Wingdings" panose="05000000000000000000" pitchFamily="2" charset="2"/>
            </a:endParaRPr>
          </a:p>
          <a:p>
            <a:r>
              <a:rPr lang="sv-SE" sz="2400" dirty="0" err="1">
                <a:sym typeface="Wingdings" panose="05000000000000000000" pitchFamily="2" charset="2"/>
              </a:rPr>
              <a:t>Should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policy be </a:t>
            </a:r>
            <a:r>
              <a:rPr lang="sv-SE" sz="2400" dirty="0" err="1">
                <a:sym typeface="Wingdings" panose="05000000000000000000" pitchFamily="2" charset="2"/>
              </a:rPr>
              <a:t>adapted</a:t>
            </a:r>
            <a:r>
              <a:rPr lang="sv-SE" sz="2400" dirty="0">
                <a:sym typeface="Wingdings" panose="05000000000000000000" pitchFamily="2" charset="2"/>
              </a:rPr>
              <a:t> to </a:t>
            </a: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effects</a:t>
            </a:r>
            <a:r>
              <a:rPr lang="sv-SE" sz="2400" dirty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Homo </a:t>
            </a:r>
            <a:r>
              <a:rPr lang="sv-SE" sz="2100" dirty="0" err="1">
                <a:sym typeface="Wingdings" panose="05000000000000000000" pitchFamily="2" charset="2"/>
              </a:rPr>
              <a:t>economicus</a:t>
            </a:r>
            <a:r>
              <a:rPr lang="sv-SE" sz="2100" dirty="0">
                <a:sym typeface="Wingdings" panose="05000000000000000000" pitchFamily="2" charset="2"/>
              </a:rPr>
              <a:t>: No, </a:t>
            </a:r>
            <a:r>
              <a:rPr lang="sv-SE" sz="2100" dirty="0" err="1">
                <a:sym typeface="Wingdings" panose="05000000000000000000" pitchFamily="2" charset="2"/>
              </a:rPr>
              <a:t>use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other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means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of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compensation</a:t>
            </a:r>
            <a:r>
              <a:rPr lang="sv-SE" sz="2100" dirty="0">
                <a:sym typeface="Wingdings" panose="05000000000000000000" pitchFamily="2" charset="2"/>
              </a:rPr>
              <a:t> (A)</a:t>
            </a: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Real </a:t>
            </a:r>
            <a:r>
              <a:rPr lang="sv-SE" sz="2100" dirty="0" err="1">
                <a:sym typeface="Wingdings" panose="05000000000000000000" pitchFamily="2" charset="2"/>
              </a:rPr>
              <a:t>people</a:t>
            </a:r>
            <a:r>
              <a:rPr lang="sv-SE" sz="2100" dirty="0">
                <a:sym typeface="Wingdings" panose="05000000000000000000" pitchFamily="2" charset="2"/>
              </a:rPr>
              <a:t>: </a:t>
            </a:r>
            <a:r>
              <a:rPr lang="sv-SE" sz="2100" dirty="0" err="1">
                <a:sym typeface="Wingdings" panose="05000000000000000000" pitchFamily="2" charset="2"/>
              </a:rPr>
              <a:t>maybe</a:t>
            </a:r>
            <a:r>
              <a:rPr lang="sv-SE" sz="2100" dirty="0">
                <a:sym typeface="Wingdings" panose="05000000000000000000" pitchFamily="2" charset="2"/>
              </a:rPr>
              <a:t> (B,C)</a:t>
            </a:r>
          </a:p>
        </p:txBody>
      </p:sp>
    </p:spTree>
    <p:extLst>
      <p:ext uri="{BB962C8B-B14F-4D97-AF65-F5344CB8AC3E}">
        <p14:creationId xmlns:p14="http://schemas.microsoft.com/office/powerpoint/2010/main" val="24711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254888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/</a:t>
            </a:r>
            <a:r>
              <a:rPr lang="sv-SE" sz="2400" dirty="0" err="1">
                <a:sym typeface="Wingdings" panose="05000000000000000000" pitchFamily="2" charset="2"/>
              </a:rPr>
              <a:t>fairness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important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To make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transition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politically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feasible</a:t>
            </a:r>
            <a:r>
              <a:rPr lang="sv-SE" sz="2400" dirty="0">
                <a:sym typeface="Wingdings" panose="05000000000000000000" pitchFamily="2" charset="2"/>
              </a:rPr>
              <a:t> and </a:t>
            </a:r>
            <a:r>
              <a:rPr lang="sv-SE" sz="2400" dirty="0" err="1">
                <a:sym typeface="Wingdings" panose="05000000000000000000" pitchFamily="2" charset="2"/>
              </a:rPr>
              <a:t>stable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Show rest </a:t>
            </a:r>
            <a:r>
              <a:rPr lang="sv-SE" sz="2400" dirty="0" err="1">
                <a:sym typeface="Wingdings" panose="05000000000000000000" pitchFamily="2" charset="2"/>
              </a:rPr>
              <a:t>of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world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it </a:t>
            </a:r>
            <a:r>
              <a:rPr lang="sv-SE" sz="2400" dirty="0" err="1">
                <a:sym typeface="Wingdings" panose="05000000000000000000" pitchFamily="2" charset="2"/>
              </a:rPr>
              <a:t>can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done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endParaRPr lang="sv-SE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sz="2400" dirty="0">
              <a:sym typeface="Wingdings" panose="05000000000000000000" pitchFamily="2" charset="2"/>
            </a:endParaRPr>
          </a:p>
          <a:p>
            <a:r>
              <a:rPr lang="sv-SE" sz="2400" dirty="0" err="1">
                <a:sym typeface="Wingdings" panose="05000000000000000000" pitchFamily="2" charset="2"/>
              </a:rPr>
              <a:t>Who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should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compensated</a:t>
            </a:r>
            <a:r>
              <a:rPr lang="sv-SE" sz="2400" dirty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A: </a:t>
            </a:r>
            <a:r>
              <a:rPr lang="sv-SE" sz="2100" dirty="0" err="1">
                <a:sym typeface="Wingdings" panose="05000000000000000000" pitchFamily="2" charset="2"/>
              </a:rPr>
              <a:t>Based</a:t>
            </a:r>
            <a:r>
              <a:rPr lang="sv-SE" sz="2100" dirty="0">
                <a:sym typeface="Wingdings" panose="05000000000000000000" pitchFamily="2" charset="2"/>
              </a:rPr>
              <a:t> on real </a:t>
            </a:r>
            <a:r>
              <a:rPr lang="sv-SE" sz="2100" dirty="0" err="1">
                <a:sym typeface="Wingdings" panose="05000000000000000000" pitchFamily="2" charset="2"/>
              </a:rPr>
              <a:t>effects</a:t>
            </a:r>
            <a:endParaRPr lang="sv-SE" sz="2100" dirty="0">
              <a:sym typeface="Wingdings" panose="05000000000000000000" pitchFamily="2" charset="2"/>
            </a:endParaRP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B+C: The </a:t>
            </a:r>
            <a:r>
              <a:rPr lang="sv-SE" sz="2100" dirty="0" err="1">
                <a:sym typeface="Wingdings" panose="05000000000000000000" pitchFamily="2" charset="2"/>
              </a:rPr>
              <a:t>loudest</a:t>
            </a:r>
            <a:r>
              <a:rPr lang="sv-SE" sz="2100" dirty="0">
                <a:sym typeface="Wingdings" panose="05000000000000000000" pitchFamily="2" charset="2"/>
              </a:rPr>
              <a:t> (</a:t>
            </a:r>
            <a:r>
              <a:rPr lang="sv-SE" sz="2100" dirty="0" err="1">
                <a:sym typeface="Wingdings" panose="05000000000000000000" pitchFamily="2" charset="2"/>
              </a:rPr>
              <a:t>strategic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loudness</a:t>
            </a:r>
            <a:r>
              <a:rPr lang="sv-SE" sz="2100" dirty="0"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409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254888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/</a:t>
            </a:r>
            <a:r>
              <a:rPr lang="sv-SE" sz="2400" dirty="0" err="1">
                <a:sym typeface="Wingdings" panose="05000000000000000000" pitchFamily="2" charset="2"/>
              </a:rPr>
              <a:t>fairness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important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To make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transition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politically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feasible</a:t>
            </a:r>
            <a:r>
              <a:rPr lang="sv-SE" sz="2400" dirty="0">
                <a:sym typeface="Wingdings" panose="05000000000000000000" pitchFamily="2" charset="2"/>
              </a:rPr>
              <a:t> and </a:t>
            </a:r>
            <a:r>
              <a:rPr lang="sv-SE" sz="2400" dirty="0" err="1">
                <a:sym typeface="Wingdings" panose="05000000000000000000" pitchFamily="2" charset="2"/>
              </a:rPr>
              <a:t>stable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Show rest </a:t>
            </a:r>
            <a:r>
              <a:rPr lang="sv-SE" sz="2400" dirty="0" err="1">
                <a:sym typeface="Wingdings" panose="05000000000000000000" pitchFamily="2" charset="2"/>
              </a:rPr>
              <a:t>of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world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it </a:t>
            </a:r>
            <a:r>
              <a:rPr lang="sv-SE" sz="2400" dirty="0" err="1">
                <a:sym typeface="Wingdings" panose="05000000000000000000" pitchFamily="2" charset="2"/>
              </a:rPr>
              <a:t>can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done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endParaRPr lang="sv-SE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sz="2400" dirty="0">
              <a:sym typeface="Wingdings" panose="05000000000000000000" pitchFamily="2" charset="2"/>
            </a:endParaRPr>
          </a:p>
          <a:p>
            <a:r>
              <a:rPr lang="sv-SE" sz="2400" dirty="0" err="1">
                <a:sym typeface="Wingdings" panose="05000000000000000000" pitchFamily="2" charset="2"/>
              </a:rPr>
              <a:t>Should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ideology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compensated</a:t>
            </a:r>
            <a:r>
              <a:rPr lang="sv-SE" sz="2400" dirty="0">
                <a:sym typeface="Wingdings" panose="05000000000000000000" pitchFamily="2" charset="2"/>
              </a:rPr>
              <a:t> for?</a:t>
            </a: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A: No, </a:t>
            </a:r>
            <a:r>
              <a:rPr lang="sv-SE" sz="2100" dirty="0" err="1">
                <a:sym typeface="Wingdings" panose="05000000000000000000" pitchFamily="2" charset="2"/>
              </a:rPr>
              <a:t>they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can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vote</a:t>
            </a:r>
            <a:endParaRPr lang="sv-SE" sz="2100" dirty="0">
              <a:sym typeface="Wingdings" panose="05000000000000000000" pitchFamily="2" charset="2"/>
            </a:endParaRP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B+C: </a:t>
            </a:r>
            <a:r>
              <a:rPr lang="sv-SE" sz="2100" dirty="0" err="1">
                <a:sym typeface="Wingdings" panose="05000000000000000000" pitchFamily="2" charset="2"/>
              </a:rPr>
              <a:t>Yes</a:t>
            </a:r>
            <a:r>
              <a:rPr lang="sv-SE" sz="2100" dirty="0">
                <a:sym typeface="Wingdings" panose="05000000000000000000" pitchFamily="2" charset="2"/>
              </a:rPr>
              <a:t>, </a:t>
            </a:r>
            <a:r>
              <a:rPr lang="sv-SE" sz="2100" dirty="0" err="1">
                <a:sym typeface="Wingdings" panose="05000000000000000000" pitchFamily="2" charset="2"/>
              </a:rPr>
              <a:t>correlates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with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costs</a:t>
            </a:r>
            <a:r>
              <a:rPr lang="sv-SE" sz="2100" dirty="0">
                <a:sym typeface="Wingdings" panose="05000000000000000000" pitchFamily="2" charset="2"/>
              </a:rPr>
              <a:t> (</a:t>
            </a:r>
            <a:r>
              <a:rPr lang="sv-SE" sz="2100" dirty="0" err="1">
                <a:sym typeface="Wingdings" panose="05000000000000000000" pitchFamily="2" charset="2"/>
              </a:rPr>
              <a:t>but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strategic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ideological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complaints</a:t>
            </a:r>
            <a:r>
              <a:rPr lang="sv-SE" sz="2100" dirty="0"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405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 </a:t>
            </a:r>
            <a:r>
              <a:rPr lang="sv-SE" dirty="0" err="1"/>
              <a:t>questions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b="1" dirty="0" err="1"/>
              <a:t>Why</a:t>
            </a:r>
            <a:r>
              <a:rPr lang="sv-SE" b="1" dirty="0"/>
              <a:t> </a:t>
            </a:r>
            <a:r>
              <a:rPr lang="sv-SE" b="1" dirty="0" err="1"/>
              <a:t>are</a:t>
            </a:r>
            <a:r>
              <a:rPr lang="sv-SE" b="1" dirty="0"/>
              <a:t> the </a:t>
            </a:r>
            <a:r>
              <a:rPr lang="sv-SE" b="1" dirty="0" err="1"/>
              <a:t>distributional</a:t>
            </a:r>
            <a:r>
              <a:rPr lang="sv-SE" b="1" dirty="0"/>
              <a:t> </a:t>
            </a:r>
            <a:r>
              <a:rPr lang="sv-SE" b="1" dirty="0" err="1"/>
              <a:t>effects</a:t>
            </a:r>
            <a:r>
              <a:rPr lang="sv-SE" b="1" dirty="0"/>
              <a:t> </a:t>
            </a:r>
            <a:r>
              <a:rPr lang="sv-SE" b="1" dirty="0" err="1"/>
              <a:t>of</a:t>
            </a:r>
            <a:r>
              <a:rPr lang="sv-SE" b="1" dirty="0"/>
              <a:t> </a:t>
            </a:r>
            <a:r>
              <a:rPr lang="sv-SE" b="1" dirty="0" err="1"/>
              <a:t>climate</a:t>
            </a:r>
            <a:r>
              <a:rPr lang="sv-SE" b="1" dirty="0"/>
              <a:t> policy </a:t>
            </a:r>
            <a:r>
              <a:rPr lang="sv-SE" b="1" dirty="0" err="1"/>
              <a:t>important</a:t>
            </a:r>
            <a:r>
              <a:rPr lang="sv-SE" b="1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 err="1"/>
              <a:t>Why</a:t>
            </a:r>
            <a:r>
              <a:rPr lang="sv-SE" b="1" dirty="0"/>
              <a:t> do </a:t>
            </a:r>
            <a:r>
              <a:rPr lang="sv-SE" b="1" dirty="0" err="1"/>
              <a:t>they</a:t>
            </a:r>
            <a:r>
              <a:rPr lang="sv-SE" b="1" dirty="0"/>
              <a:t> </a:t>
            </a:r>
            <a:r>
              <a:rPr lang="sv-SE" b="1" dirty="0" err="1"/>
              <a:t>arise</a:t>
            </a:r>
            <a:r>
              <a:rPr lang="sv-SE" b="1" dirty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 err="1"/>
              <a:t>What</a:t>
            </a:r>
            <a:r>
              <a:rPr lang="sv-SE" b="1" dirty="0"/>
              <a:t> </a:t>
            </a:r>
            <a:r>
              <a:rPr lang="sv-SE" b="1" dirty="0" err="1"/>
              <a:t>compensatory</a:t>
            </a:r>
            <a:r>
              <a:rPr lang="sv-SE" b="1" dirty="0"/>
              <a:t> </a:t>
            </a:r>
            <a:r>
              <a:rPr lang="sv-SE" b="1" dirty="0" err="1"/>
              <a:t>mechanisms</a:t>
            </a:r>
            <a:r>
              <a:rPr lang="sv-SE" b="1" dirty="0"/>
              <a:t> </a:t>
            </a:r>
            <a:r>
              <a:rPr lang="sv-SE" b="1" dirty="0" err="1"/>
              <a:t>exist</a:t>
            </a:r>
            <a:r>
              <a:rPr lang="sv-SE" b="1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(</a:t>
            </a:r>
            <a:r>
              <a:rPr lang="sv-SE" dirty="0" err="1"/>
              <a:t>normally</a:t>
            </a:r>
            <a:r>
              <a:rPr lang="sv-SE" dirty="0"/>
              <a:t>) the </a:t>
            </a:r>
            <a:r>
              <a:rPr lang="sv-SE" dirty="0" err="1"/>
              <a:t>least</a:t>
            </a:r>
            <a:r>
              <a:rPr lang="sv-SE" dirty="0"/>
              <a:t> </a:t>
            </a:r>
            <a:r>
              <a:rPr lang="sv-SE" dirty="0" err="1"/>
              <a:t>compensated</a:t>
            </a:r>
            <a:r>
              <a:rPr lang="sv-SE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 err="1"/>
              <a:t>Which</a:t>
            </a:r>
            <a:r>
              <a:rPr lang="sv-SE" b="1" dirty="0"/>
              <a:t> </a:t>
            </a:r>
            <a:r>
              <a:rPr lang="sv-SE" b="1" dirty="0" err="1"/>
              <a:t>compensatory</a:t>
            </a:r>
            <a:r>
              <a:rPr lang="sv-SE" b="1" dirty="0"/>
              <a:t> </a:t>
            </a:r>
            <a:r>
              <a:rPr lang="sv-SE" b="1" dirty="0" err="1"/>
              <a:t>tools</a:t>
            </a:r>
            <a:r>
              <a:rPr lang="sv-SE" b="1" dirty="0"/>
              <a:t> </a:t>
            </a:r>
            <a:r>
              <a:rPr lang="sv-SE" b="1" dirty="0" err="1"/>
              <a:t>should</a:t>
            </a:r>
            <a:r>
              <a:rPr lang="sv-SE" b="1" dirty="0"/>
              <a:t> be </a:t>
            </a:r>
            <a:r>
              <a:rPr lang="sv-SE" b="1" dirty="0" err="1"/>
              <a:t>used</a:t>
            </a:r>
            <a:r>
              <a:rPr lang="sv-SE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715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254888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sv-SE" sz="2400" dirty="0" err="1">
                <a:sym typeface="Wingdings" panose="05000000000000000000" pitchFamily="2" charset="2"/>
              </a:rPr>
              <a:t>Distributional</a:t>
            </a:r>
            <a:r>
              <a:rPr lang="sv-SE" sz="2400" dirty="0">
                <a:sym typeface="Wingdings" panose="05000000000000000000" pitchFamily="2" charset="2"/>
              </a:rPr>
              <a:t>/</a:t>
            </a:r>
            <a:r>
              <a:rPr lang="sv-SE" sz="2400" dirty="0" err="1">
                <a:sym typeface="Wingdings" panose="05000000000000000000" pitchFamily="2" charset="2"/>
              </a:rPr>
              <a:t>fairness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important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To make </a:t>
            </a:r>
            <a:r>
              <a:rPr lang="sv-SE" sz="2400" dirty="0" err="1">
                <a:sym typeface="Wingdings" panose="05000000000000000000" pitchFamily="2" charset="2"/>
              </a:rPr>
              <a:t>climate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transition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politically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feasible</a:t>
            </a:r>
            <a:r>
              <a:rPr lang="sv-SE" sz="2400" dirty="0">
                <a:sym typeface="Wingdings" panose="05000000000000000000" pitchFamily="2" charset="2"/>
              </a:rPr>
              <a:t> and </a:t>
            </a:r>
            <a:r>
              <a:rPr lang="sv-SE" sz="2400" dirty="0" err="1">
                <a:sym typeface="Wingdings" panose="05000000000000000000" pitchFamily="2" charset="2"/>
              </a:rPr>
              <a:t>stable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r>
              <a:rPr lang="sv-SE" sz="2400" dirty="0">
                <a:sym typeface="Wingdings" panose="05000000000000000000" pitchFamily="2" charset="2"/>
              </a:rPr>
              <a:t>Show rest </a:t>
            </a:r>
            <a:r>
              <a:rPr lang="sv-SE" sz="2400" dirty="0" err="1">
                <a:sym typeface="Wingdings" panose="05000000000000000000" pitchFamily="2" charset="2"/>
              </a:rPr>
              <a:t>of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world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it </a:t>
            </a:r>
            <a:r>
              <a:rPr lang="sv-SE" sz="2400" dirty="0" err="1">
                <a:sym typeface="Wingdings" panose="05000000000000000000" pitchFamily="2" charset="2"/>
              </a:rPr>
              <a:t>can</a:t>
            </a:r>
            <a:r>
              <a:rPr lang="sv-SE" sz="2400" dirty="0">
                <a:sym typeface="Wingdings" panose="05000000000000000000" pitchFamily="2" charset="2"/>
              </a:rPr>
              <a:t> be </a:t>
            </a:r>
            <a:r>
              <a:rPr lang="sv-SE" sz="2400" dirty="0" err="1">
                <a:sym typeface="Wingdings" panose="05000000000000000000" pitchFamily="2" charset="2"/>
              </a:rPr>
              <a:t>done</a:t>
            </a:r>
            <a:endParaRPr lang="sv-SE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lphaUcPeriod"/>
            </a:pPr>
            <a:endParaRPr lang="sv-SE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sz="2400" dirty="0">
              <a:sym typeface="Wingdings" panose="05000000000000000000" pitchFamily="2" charset="2"/>
            </a:endParaRPr>
          </a:p>
          <a:p>
            <a:r>
              <a:rPr lang="sv-SE" sz="2400" dirty="0" err="1">
                <a:sym typeface="Wingdings" panose="05000000000000000000" pitchFamily="2" charset="2"/>
              </a:rPr>
              <a:t>How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much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should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we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expect</a:t>
            </a:r>
            <a:r>
              <a:rPr lang="sv-SE" sz="2400" dirty="0">
                <a:sym typeface="Wingdings" panose="05000000000000000000" pitchFamily="2" charset="2"/>
              </a:rPr>
              <a:t> </a:t>
            </a:r>
            <a:r>
              <a:rPr lang="sv-SE" sz="2400" dirty="0" err="1">
                <a:sym typeface="Wingdings" panose="05000000000000000000" pitchFamily="2" charset="2"/>
              </a:rPr>
              <a:t>people</a:t>
            </a:r>
            <a:r>
              <a:rPr lang="sv-SE" sz="2400" dirty="0">
                <a:sym typeface="Wingdings" panose="05000000000000000000" pitchFamily="2" charset="2"/>
              </a:rPr>
              <a:t> to </a:t>
            </a:r>
            <a:r>
              <a:rPr lang="sv-SE" sz="2400" dirty="0" err="1">
                <a:sym typeface="Wingdings" panose="05000000000000000000" pitchFamily="2" charset="2"/>
              </a:rPr>
              <a:t>adapt</a:t>
            </a:r>
            <a:r>
              <a:rPr lang="sv-SE" sz="2400" dirty="0">
                <a:sym typeface="Wingdings" panose="05000000000000000000" pitchFamily="2" charset="2"/>
              </a:rPr>
              <a:t> by </a:t>
            </a:r>
            <a:r>
              <a:rPr lang="sv-SE" sz="2400" dirty="0" err="1">
                <a:sym typeface="Wingdings" panose="05000000000000000000" pitchFamily="2" charset="2"/>
              </a:rPr>
              <a:t>themselves</a:t>
            </a:r>
            <a:endParaRPr lang="sv-SE" sz="2400" dirty="0">
              <a:sym typeface="Wingdings" panose="05000000000000000000" pitchFamily="2" charset="2"/>
            </a:endParaRP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A </a:t>
            </a:r>
            <a:r>
              <a:rPr lang="sv-SE" sz="2100" dirty="0" err="1">
                <a:sym typeface="Wingdings" panose="05000000000000000000" pitchFamily="2" charset="2"/>
              </a:rPr>
              <a:t>lot</a:t>
            </a:r>
            <a:r>
              <a:rPr lang="sv-SE" sz="2100" dirty="0">
                <a:sym typeface="Wingdings" panose="05000000000000000000" pitchFamily="2" charset="2"/>
              </a:rPr>
              <a:t>: Incentives </a:t>
            </a:r>
            <a:r>
              <a:rPr lang="sv-SE" sz="2100" dirty="0" err="1">
                <a:sym typeface="Wingdings" panose="05000000000000000000" pitchFamily="2" charset="2"/>
              </a:rPr>
              <a:t>are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important</a:t>
            </a:r>
            <a:endParaRPr lang="sv-SE" sz="2100" dirty="0">
              <a:sym typeface="Wingdings" panose="05000000000000000000" pitchFamily="2" charset="2"/>
            </a:endParaRPr>
          </a:p>
          <a:p>
            <a:pPr lvl="1"/>
            <a:r>
              <a:rPr lang="sv-SE" sz="2100" dirty="0">
                <a:sym typeface="Wingdings" panose="05000000000000000000" pitchFamily="2" charset="2"/>
              </a:rPr>
              <a:t>A </a:t>
            </a:r>
            <a:r>
              <a:rPr lang="sv-SE" sz="2100" dirty="0" err="1">
                <a:sym typeface="Wingdings" panose="05000000000000000000" pitchFamily="2" charset="2"/>
              </a:rPr>
              <a:t>little</a:t>
            </a:r>
            <a:r>
              <a:rPr lang="sv-SE" sz="2100" dirty="0">
                <a:sym typeface="Wingdings" panose="05000000000000000000" pitchFamily="2" charset="2"/>
              </a:rPr>
              <a:t>: </a:t>
            </a:r>
            <a:r>
              <a:rPr lang="sv-SE" sz="2100" dirty="0" err="1">
                <a:sym typeface="Wingdings" panose="05000000000000000000" pitchFamily="2" charset="2"/>
              </a:rPr>
              <a:t>People</a:t>
            </a:r>
            <a:r>
              <a:rPr lang="sv-SE" sz="2100" dirty="0">
                <a:sym typeface="Wingdings" panose="05000000000000000000" pitchFamily="2" charset="2"/>
              </a:rPr>
              <a:t> do not </a:t>
            </a:r>
            <a:r>
              <a:rPr lang="sv-SE" sz="2100" dirty="0" err="1">
                <a:sym typeface="Wingdings" panose="05000000000000000000" pitchFamily="2" charset="2"/>
              </a:rPr>
              <a:t>have</a:t>
            </a:r>
            <a:r>
              <a:rPr lang="sv-SE" sz="2100" dirty="0">
                <a:sym typeface="Wingdings" panose="05000000000000000000" pitchFamily="2" charset="2"/>
              </a:rPr>
              <a:t> information and </a:t>
            </a:r>
            <a:r>
              <a:rPr lang="sv-SE" sz="2100" dirty="0" err="1">
                <a:sym typeface="Wingdings" panose="05000000000000000000" pitchFamily="2" charset="2"/>
              </a:rPr>
              <a:t>there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are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credit</a:t>
            </a:r>
            <a:r>
              <a:rPr lang="sv-SE" sz="2100" dirty="0">
                <a:sym typeface="Wingdings" panose="05000000000000000000" pitchFamily="2" charset="2"/>
              </a:rPr>
              <a:t> </a:t>
            </a:r>
            <a:r>
              <a:rPr lang="sv-SE" sz="2100" dirty="0" err="1">
                <a:sym typeface="Wingdings" panose="05000000000000000000" pitchFamily="2" charset="2"/>
              </a:rPr>
              <a:t>constraints</a:t>
            </a:r>
            <a:endParaRPr lang="sv-SE" sz="21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25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compensate</a:t>
            </a:r>
            <a:r>
              <a:rPr lang="sv-SE" dirty="0"/>
              <a:t>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DB73609-9CFD-46FA-AF26-E782B8EE1E82}"/>
              </a:ext>
            </a:extLst>
          </p:cNvPr>
          <p:cNvGraphicFramePr>
            <a:graphicFrameLocks noGrp="1"/>
          </p:cNvGraphicFramePr>
          <p:nvPr/>
        </p:nvGraphicFramePr>
        <p:xfrm>
          <a:off x="0" y="1219200"/>
          <a:ext cx="9143999" cy="5629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531">
                  <a:extLst>
                    <a:ext uri="{9D8B030D-6E8A-4147-A177-3AD203B41FA5}">
                      <a16:colId xmlns:a16="http://schemas.microsoft.com/office/drawing/2014/main" val="2403339274"/>
                    </a:ext>
                  </a:extLst>
                </a:gridCol>
                <a:gridCol w="683243">
                  <a:extLst>
                    <a:ext uri="{9D8B030D-6E8A-4147-A177-3AD203B41FA5}">
                      <a16:colId xmlns:a16="http://schemas.microsoft.com/office/drawing/2014/main" val="3956718455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784369563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379696082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2533949590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1485145422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010364080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4064090401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223137613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172423199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430467449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992649911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427156287"/>
                    </a:ext>
                  </a:extLst>
                </a:gridCol>
                <a:gridCol w="610421">
                  <a:extLst>
                    <a:ext uri="{9D8B030D-6E8A-4147-A177-3AD203B41FA5}">
                      <a16:colId xmlns:a16="http://schemas.microsoft.com/office/drawing/2014/main" val="3379040526"/>
                    </a:ext>
                  </a:extLst>
                </a:gridCol>
                <a:gridCol w="531173">
                  <a:extLst>
                    <a:ext uri="{9D8B030D-6E8A-4147-A177-3AD203B41FA5}">
                      <a16:colId xmlns:a16="http://schemas.microsoft.com/office/drawing/2014/main" val="766593807"/>
                    </a:ext>
                  </a:extLst>
                </a:gridCol>
              </a:tblGrid>
              <a:tr h="2698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GRUPP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BEFINTLIGA ÅTGÄRDER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MÖJLIGA ÅTGÄRDER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648354"/>
                  </a:ext>
                </a:extLst>
              </a:tr>
              <a:tr h="18527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br>
                        <a:rPr lang="sv-SE" sz="900">
                          <a:effectLst/>
                        </a:rPr>
                      </a:b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Bef. Välfärds-system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3.3)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Omställnings-stöd industri samt subvention av FoU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3.5)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Omställnings-stöd hushåll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3.6)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 dirty="0">
                          <a:effectLst/>
                        </a:rPr>
                        <a:t>Investering i elproduktion (</a:t>
                      </a:r>
                      <a:r>
                        <a:rPr lang="ar-SA" sz="900" dirty="0">
                          <a:effectLst/>
                        </a:rPr>
                        <a:t>‎</a:t>
                      </a:r>
                      <a:r>
                        <a:rPr lang="sv-SE" sz="900" dirty="0">
                          <a:effectLst/>
                        </a:rPr>
                        <a:t>3.10)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Subvention av kollektivtrafik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3.11)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Utbyggd kollektivtrafik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3.11)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CO</a:t>
                      </a:r>
                      <a:r>
                        <a:rPr lang="sv-SE" sz="900" baseline="-25000">
                          <a:effectLst/>
                        </a:rPr>
                        <a:t>2</a:t>
                      </a:r>
                      <a:r>
                        <a:rPr lang="sv-SE" sz="900">
                          <a:effectLst/>
                        </a:rPr>
                        <a:t>-tullar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3.13)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Återbäring av CO</a:t>
                      </a:r>
                      <a:r>
                        <a:rPr lang="sv-SE" sz="900" baseline="-25000">
                          <a:effectLst/>
                        </a:rPr>
                        <a:t>2</a:t>
                      </a:r>
                      <a:r>
                        <a:rPr lang="sv-SE" sz="900">
                          <a:effectLst/>
                        </a:rPr>
                        <a:t>-skatt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3.4)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Återbäring av</a:t>
                      </a:r>
                      <a:r>
                        <a:rPr lang="sv-SE" sz="1200">
                          <a:effectLst/>
                        </a:rPr>
                        <a:t> </a:t>
                      </a:r>
                      <a:r>
                        <a:rPr lang="sv-SE" sz="900">
                          <a:effectLst/>
                        </a:rPr>
                        <a:t>CO</a:t>
                      </a:r>
                      <a:r>
                        <a:rPr lang="sv-SE" sz="900" baseline="-25000">
                          <a:effectLst/>
                        </a:rPr>
                        <a:t>2</a:t>
                      </a:r>
                      <a:r>
                        <a:rPr lang="sv-SE" sz="900">
                          <a:effectLst/>
                        </a:rPr>
                        <a:t>-skatt genom sänkt inkomstskatt (3.4)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Omställnings-stöd hushåll, baserat på historisk konsumtion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3.7)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Differentierad klimatpolitik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3.8)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Lokal beskattning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3.9)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Information och politisk tydlighet (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3.11, </a:t>
                      </a:r>
                      <a:r>
                        <a:rPr lang="ar-SA" sz="900">
                          <a:effectLst/>
                        </a:rPr>
                        <a:t>‎</a:t>
                      </a:r>
                      <a:r>
                        <a:rPr lang="sv-SE" sz="900">
                          <a:effectLst/>
                        </a:rPr>
                        <a:t>3.12)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 dirty="0">
                          <a:effectLst/>
                        </a:rPr>
                        <a:t>Lokala el-kooperativ (</a:t>
                      </a:r>
                      <a:r>
                        <a:rPr lang="ar-SA" sz="900" dirty="0">
                          <a:effectLst/>
                        </a:rPr>
                        <a:t>‎</a:t>
                      </a:r>
                      <a:r>
                        <a:rPr lang="sv-SE" sz="900" dirty="0">
                          <a:effectLst/>
                        </a:rPr>
                        <a:t>3.14)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3742107469"/>
                  </a:ext>
                </a:extLst>
              </a:tr>
              <a:tr h="8120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Bilburna hushåll med låga inkomster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?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0?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0?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3288906367"/>
                  </a:ext>
                </a:extLst>
              </a:tr>
              <a:tr h="5509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Hushåll glesbygd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0?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3540348596"/>
                  </a:ext>
                </a:extLst>
              </a:tr>
              <a:tr h="6032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Energiintensiva branscher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3886041609"/>
                  </a:ext>
                </a:extLst>
              </a:tr>
              <a:tr h="10207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Arbetstagare inom spec. yrken eller branscher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1773920110"/>
                  </a:ext>
                </a:extLst>
              </a:tr>
              <a:tr h="5193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800">
                          <a:effectLst/>
                        </a:rPr>
                        <a:t>Kommuner glesbygd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X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0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v-SE" sz="900" dirty="0">
                          <a:effectLst/>
                        </a:rPr>
                        <a:t>0</a:t>
                      </a:r>
                      <a:endParaRPr lang="sv-S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768" marR="51768" marT="0" marB="0"/>
                </a:tc>
                <a:extLst>
                  <a:ext uri="{0D108BD9-81ED-4DB2-BD59-A6C34878D82A}">
                    <a16:rowId xmlns:a16="http://schemas.microsoft.com/office/drawing/2014/main" val="3576134313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163C44-DCA1-4229-B731-DFC729A4EF6C}"/>
              </a:ext>
            </a:extLst>
          </p:cNvPr>
          <p:cNvCxnSpPr/>
          <p:nvPr/>
        </p:nvCxnSpPr>
        <p:spPr>
          <a:xfrm>
            <a:off x="4932040" y="1226515"/>
            <a:ext cx="0" cy="5638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933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C6A1-D0B1-4DF8-9530-3382A53B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/>
          <a:lstStyle/>
          <a:p>
            <a:r>
              <a:rPr lang="sv-SE" dirty="0"/>
              <a:t>5)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compensatory</a:t>
            </a:r>
            <a:r>
              <a:rPr lang="sv-SE" dirty="0"/>
              <a:t> </a:t>
            </a:r>
            <a:r>
              <a:rPr lang="sv-SE" dirty="0" err="1"/>
              <a:t>policies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2ADC-4D9C-49B2-85CF-9492CB0721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568952" cy="4495800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 err="1">
                <a:sym typeface="Wingdings" panose="05000000000000000000" pitchFamily="2" charset="2"/>
              </a:rPr>
              <a:t>Many</a:t>
            </a:r>
            <a:r>
              <a:rPr lang="sv-SE" sz="2000" b="1" dirty="0">
                <a:sym typeface="Wingdings" panose="05000000000000000000" pitchFamily="2" charset="2"/>
              </a:rPr>
              <a:t> strong </a:t>
            </a:r>
            <a:r>
              <a:rPr lang="sv-SE" sz="2000" b="1" dirty="0" err="1">
                <a:sym typeface="Wingdings" panose="05000000000000000000" pitchFamily="2" charset="2"/>
              </a:rPr>
              <a:t>tools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exist</a:t>
            </a:r>
            <a:r>
              <a:rPr lang="sv-SE" sz="2000" b="1" dirty="0">
                <a:sym typeface="Wingdings" panose="05000000000000000000" pitchFamily="2" charset="2"/>
              </a:rPr>
              <a:t> for </a:t>
            </a:r>
            <a:r>
              <a:rPr lang="sv-SE" sz="2000" b="1" dirty="0" err="1">
                <a:sym typeface="Wingdings" panose="05000000000000000000" pitchFamily="2" charset="2"/>
              </a:rPr>
              <a:t>targeting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low-income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households</a:t>
            </a:r>
            <a:endParaRPr lang="sv-SE" sz="2000" b="1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Use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carbon</a:t>
            </a:r>
            <a:r>
              <a:rPr lang="sv-SE" sz="2000" dirty="0">
                <a:sym typeface="Wingdings" panose="05000000000000000000" pitchFamily="2" charset="2"/>
              </a:rPr>
              <a:t> tax + lump-</a:t>
            </a:r>
            <a:r>
              <a:rPr lang="sv-SE" sz="2000" dirty="0" err="1">
                <a:sym typeface="Wingdings" panose="05000000000000000000" pitchFamily="2" charset="2"/>
              </a:rPr>
              <a:t>sum</a:t>
            </a:r>
            <a:r>
              <a:rPr lang="sv-SE" sz="2000" dirty="0">
                <a:sym typeface="Wingdings" panose="05000000000000000000" pitchFamily="2" charset="2"/>
              </a:rPr>
              <a:t> transfer</a:t>
            </a:r>
          </a:p>
          <a:p>
            <a:r>
              <a:rPr lang="sv-SE" sz="2000" dirty="0">
                <a:sym typeface="Wingdings" panose="05000000000000000000" pitchFamily="2" charset="2"/>
              </a:rPr>
              <a:t>Or </a:t>
            </a:r>
            <a:r>
              <a:rPr lang="sv-SE" sz="2000" dirty="0" err="1">
                <a:sym typeface="Wingdings" panose="05000000000000000000" pitchFamily="2" charset="2"/>
              </a:rPr>
              <a:t>lower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income</a:t>
            </a:r>
            <a:r>
              <a:rPr lang="sv-SE" sz="2000" dirty="0">
                <a:sym typeface="Wingdings" panose="05000000000000000000" pitchFamily="2" charset="2"/>
              </a:rPr>
              <a:t> tax</a:t>
            </a:r>
          </a:p>
          <a:p>
            <a:r>
              <a:rPr lang="sv-SE" sz="2000" dirty="0" err="1">
                <a:sym typeface="Wingdings" panose="05000000000000000000" pitchFamily="2" charset="2"/>
              </a:rPr>
              <a:t>Increase</a:t>
            </a:r>
            <a:r>
              <a:rPr lang="sv-SE" sz="2000" dirty="0">
                <a:sym typeface="Wingdings" panose="05000000000000000000" pitchFamily="2" charset="2"/>
              </a:rPr>
              <a:t> social </a:t>
            </a:r>
            <a:r>
              <a:rPr lang="sv-SE" sz="2000" dirty="0" err="1">
                <a:sym typeface="Wingdings" panose="05000000000000000000" pitchFamily="2" charset="2"/>
              </a:rPr>
              <a:t>insurance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>
                <a:sym typeface="Wingdings" panose="05000000000000000000" pitchFamily="2" charset="2"/>
              </a:rPr>
              <a:t>Or </a:t>
            </a:r>
            <a:r>
              <a:rPr lang="sv-SE" sz="2000" dirty="0" err="1">
                <a:sym typeface="Wingdings" panose="05000000000000000000" pitchFamily="2" charset="2"/>
              </a:rPr>
              <a:t>lower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income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taxes</a:t>
            </a:r>
            <a:endParaRPr lang="sv-SE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v-SE" sz="2000" b="1" dirty="0">
                <a:sym typeface="Wingdings" panose="05000000000000000000" pitchFamily="2" charset="2"/>
              </a:rPr>
              <a:t>For rural </a:t>
            </a:r>
            <a:r>
              <a:rPr lang="sv-SE" sz="2000" b="1" dirty="0" err="1">
                <a:sym typeface="Wingdings" panose="05000000000000000000" pitchFamily="2" charset="2"/>
              </a:rPr>
              <a:t>households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most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tools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are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weak</a:t>
            </a:r>
            <a:r>
              <a:rPr lang="sv-SE" sz="2000" b="1" dirty="0">
                <a:sym typeface="Wingdings" panose="05000000000000000000" pitchFamily="2" charset="2"/>
              </a:rPr>
              <a:t> or </a:t>
            </a:r>
            <a:r>
              <a:rPr lang="sv-SE" sz="2000" b="1" dirty="0" err="1">
                <a:sym typeface="Wingdings" panose="05000000000000000000" pitchFamily="2" charset="2"/>
              </a:rPr>
              <a:t>imperfect</a:t>
            </a:r>
            <a:r>
              <a:rPr lang="sv-SE" sz="2000" b="1" dirty="0">
                <a:sym typeface="Wingdings" panose="05000000000000000000" pitchFamily="2" charset="2"/>
              </a:rPr>
              <a:t>, </a:t>
            </a:r>
            <a:r>
              <a:rPr lang="sv-SE" sz="2000" b="1" dirty="0" err="1">
                <a:sym typeface="Wingdings" panose="05000000000000000000" pitchFamily="2" charset="2"/>
              </a:rPr>
              <a:t>need</a:t>
            </a:r>
            <a:r>
              <a:rPr lang="sv-SE" sz="2000" b="1" dirty="0">
                <a:sym typeface="Wingdings" panose="05000000000000000000" pitchFamily="2" charset="2"/>
              </a:rPr>
              <a:t> </a:t>
            </a:r>
            <a:r>
              <a:rPr lang="sv-SE" sz="2000" b="1" dirty="0" err="1">
                <a:sym typeface="Wingdings" panose="05000000000000000000" pitchFamily="2" charset="2"/>
              </a:rPr>
              <a:t>several</a:t>
            </a:r>
            <a:endParaRPr lang="sv-SE" sz="2000" b="1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Differentiate</a:t>
            </a:r>
            <a:r>
              <a:rPr lang="sv-SE" sz="2000" dirty="0">
                <a:sym typeface="Wingdings" panose="05000000000000000000" pitchFamily="2" charset="2"/>
              </a:rPr>
              <a:t> policy </a:t>
            </a:r>
            <a:r>
              <a:rPr lang="sv-SE" sz="2000" dirty="0" err="1">
                <a:sym typeface="Wingdings" panose="05000000000000000000" pitchFamily="2" charset="2"/>
              </a:rPr>
              <a:t>geographicaly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</a:p>
          <a:p>
            <a:r>
              <a:rPr lang="sv-SE" sz="2000" dirty="0" err="1">
                <a:sym typeface="Wingdings" panose="05000000000000000000" pitchFamily="2" charset="2"/>
              </a:rPr>
              <a:t>Collect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carbon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taxes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locally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Subsidize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households</a:t>
            </a:r>
            <a:r>
              <a:rPr lang="sv-SE" sz="2000" dirty="0">
                <a:sym typeface="Wingdings" panose="05000000000000000000" pitchFamily="2" charset="2"/>
              </a:rPr>
              <a:t>’ green </a:t>
            </a:r>
            <a:r>
              <a:rPr lang="sv-SE" sz="2000" dirty="0" err="1">
                <a:sym typeface="Wingdings" panose="05000000000000000000" pitchFamily="2" charset="2"/>
              </a:rPr>
              <a:t>investments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e.g</a:t>
            </a:r>
            <a:r>
              <a:rPr lang="sv-SE" sz="2000" dirty="0">
                <a:sym typeface="Wingdings" panose="05000000000000000000" pitchFamily="2" charset="2"/>
              </a:rPr>
              <a:t>., </a:t>
            </a:r>
            <a:r>
              <a:rPr lang="sv-SE" sz="2000" dirty="0" err="1">
                <a:sym typeface="Wingdings" panose="05000000000000000000" pitchFamily="2" charset="2"/>
              </a:rPr>
              <a:t>EV:s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Subsidize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electricity</a:t>
            </a:r>
            <a:r>
              <a:rPr lang="sv-SE" sz="2000" dirty="0">
                <a:sym typeface="Wingdings" panose="05000000000000000000" pitchFamily="2" charset="2"/>
              </a:rPr>
              <a:t> or public transport </a:t>
            </a:r>
            <a:r>
              <a:rPr lang="sv-SE" sz="2000" dirty="0" err="1">
                <a:sym typeface="Wingdings" panose="05000000000000000000" pitchFamily="2" charset="2"/>
              </a:rPr>
              <a:t>even</a:t>
            </a:r>
            <a:r>
              <a:rPr lang="sv-SE" sz="2000" dirty="0">
                <a:sym typeface="Wingdings" panose="05000000000000000000" pitchFamily="2" charset="2"/>
              </a:rPr>
              <a:t> at a loss</a:t>
            </a:r>
          </a:p>
          <a:p>
            <a:pPr marL="0" indent="0">
              <a:buNone/>
            </a:pPr>
            <a:r>
              <a:rPr lang="sv-SE" sz="2000" b="1" dirty="0">
                <a:sym typeface="Wingdings" panose="05000000000000000000" pitchFamily="2" charset="2"/>
              </a:rPr>
              <a:t>General</a:t>
            </a:r>
          </a:p>
          <a:p>
            <a:r>
              <a:rPr lang="sv-SE" sz="2000" dirty="0">
                <a:sym typeface="Wingdings" panose="05000000000000000000" pitchFamily="2" charset="2"/>
              </a:rPr>
              <a:t>Make </a:t>
            </a:r>
            <a:r>
              <a:rPr lang="sv-SE" sz="2000" dirty="0" err="1">
                <a:sym typeface="Wingdings" panose="05000000000000000000" pitchFamily="2" charset="2"/>
              </a:rPr>
              <a:t>visible</a:t>
            </a:r>
            <a:r>
              <a:rPr lang="sv-SE" sz="2000" dirty="0">
                <a:sym typeface="Wingdings" panose="05000000000000000000" pitchFamily="2" charset="2"/>
              </a:rPr>
              <a:t>, </a:t>
            </a:r>
            <a:r>
              <a:rPr lang="sv-SE" sz="2000" dirty="0" err="1">
                <a:sym typeface="Wingdings" panose="05000000000000000000" pitchFamily="2" charset="2"/>
              </a:rPr>
              <a:t>e.g</a:t>
            </a:r>
            <a:r>
              <a:rPr lang="sv-SE" sz="2000" dirty="0">
                <a:sym typeface="Wingdings" panose="05000000000000000000" pitchFamily="2" charset="2"/>
              </a:rPr>
              <a:t>., in tax </a:t>
            </a:r>
            <a:r>
              <a:rPr lang="sv-SE" sz="2000" dirty="0" err="1">
                <a:sym typeface="Wingdings" panose="05000000000000000000" pitchFamily="2" charset="2"/>
              </a:rPr>
              <a:t>returns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Political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messaging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should</a:t>
            </a:r>
            <a:r>
              <a:rPr lang="sv-SE" sz="2000" dirty="0">
                <a:sym typeface="Wingdings" panose="05000000000000000000" pitchFamily="2" charset="2"/>
              </a:rPr>
              <a:t> be precise and </a:t>
            </a:r>
            <a:r>
              <a:rPr lang="sv-SE" sz="2000" dirty="0" err="1">
                <a:sym typeface="Wingdings" panose="05000000000000000000" pitchFamily="2" charset="2"/>
              </a:rPr>
              <a:t>clear</a:t>
            </a:r>
            <a:endParaRPr lang="sv-SE" sz="2000" dirty="0">
              <a:sym typeface="Wingdings" panose="05000000000000000000" pitchFamily="2" charset="2"/>
            </a:endParaRPr>
          </a:p>
          <a:p>
            <a:r>
              <a:rPr lang="sv-SE" sz="2000" dirty="0" err="1">
                <a:sym typeface="Wingdings" panose="05000000000000000000" pitchFamily="2" charset="2"/>
              </a:rPr>
              <a:t>Slow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but</a:t>
            </a:r>
            <a:r>
              <a:rPr lang="sv-SE" sz="2000" dirty="0">
                <a:sym typeface="Wingdings" panose="05000000000000000000" pitchFamily="2" charset="2"/>
              </a:rPr>
              <a:t> </a:t>
            </a:r>
            <a:r>
              <a:rPr lang="sv-SE" sz="2000" dirty="0" err="1">
                <a:sym typeface="Wingdings" panose="05000000000000000000" pitchFamily="2" charset="2"/>
              </a:rPr>
              <a:t>steady</a:t>
            </a:r>
            <a:endParaRPr lang="sv-SE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67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1)</a:t>
            </a:r>
            <a:r>
              <a:rPr lang="en-US" sz="2800" dirty="0"/>
              <a:t> </a:t>
            </a:r>
            <a:r>
              <a:rPr lang="sv-SE" sz="2800" b="1" dirty="0" err="1"/>
              <a:t>Why</a:t>
            </a:r>
            <a:r>
              <a:rPr lang="sv-SE" sz="2800" b="1" dirty="0"/>
              <a:t> </a:t>
            </a:r>
            <a:r>
              <a:rPr lang="sv-SE" sz="2800" b="1" dirty="0" err="1"/>
              <a:t>are</a:t>
            </a:r>
            <a:r>
              <a:rPr lang="sv-SE" sz="2800" b="1" dirty="0"/>
              <a:t> the </a:t>
            </a:r>
            <a:r>
              <a:rPr lang="sv-SE" sz="2800" b="1" dirty="0" err="1"/>
              <a:t>distributional</a:t>
            </a:r>
            <a:r>
              <a:rPr lang="sv-SE" sz="2800" b="1" dirty="0"/>
              <a:t> </a:t>
            </a:r>
            <a:r>
              <a:rPr lang="sv-SE" sz="2800" b="1" dirty="0" err="1"/>
              <a:t>effects</a:t>
            </a:r>
            <a:r>
              <a:rPr lang="sv-SE" sz="2800" b="1" dirty="0"/>
              <a:t> </a:t>
            </a:r>
            <a:r>
              <a:rPr lang="sv-SE" sz="2800" b="1" dirty="0" err="1"/>
              <a:t>of</a:t>
            </a:r>
            <a:r>
              <a:rPr lang="sv-SE" sz="2800" b="1" dirty="0"/>
              <a:t> </a:t>
            </a:r>
            <a:r>
              <a:rPr lang="sv-SE" sz="2800" b="1" dirty="0" err="1"/>
              <a:t>climate</a:t>
            </a:r>
            <a:r>
              <a:rPr lang="sv-SE" sz="2800" b="1" dirty="0"/>
              <a:t> policy </a:t>
            </a:r>
            <a:r>
              <a:rPr lang="sv-SE" sz="2800" b="1" dirty="0" err="1"/>
              <a:t>important</a:t>
            </a:r>
            <a:r>
              <a:rPr lang="sv-SE" sz="2800" b="1" dirty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36290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2000" dirty="0"/>
              <a:t>Distribution/inequality is important.</a:t>
            </a:r>
          </a:p>
          <a:p>
            <a:pPr marL="457200" indent="-457200">
              <a:buFont typeface="+mj-lt"/>
              <a:buAutoNum type="alphaUcPeriod"/>
            </a:pPr>
            <a:r>
              <a:rPr lang="sv-SE" sz="2000" dirty="0" err="1"/>
              <a:t>Important</a:t>
            </a:r>
            <a:r>
              <a:rPr lang="sv-SE" sz="2000" dirty="0"/>
              <a:t> for the </a:t>
            </a:r>
            <a:r>
              <a:rPr lang="sv-SE" sz="2000" dirty="0" err="1"/>
              <a:t>climate</a:t>
            </a:r>
            <a:r>
              <a:rPr lang="sv-SE" sz="2000" dirty="0"/>
              <a:t> </a:t>
            </a:r>
            <a:r>
              <a:rPr lang="sv-SE" sz="2000" dirty="0" err="1"/>
              <a:t>transition</a:t>
            </a:r>
            <a:r>
              <a:rPr lang="sv-SE" sz="2000" dirty="0"/>
              <a:t> </a:t>
            </a:r>
            <a:r>
              <a:rPr lang="sv-SE" sz="2000" dirty="0" err="1"/>
              <a:t>itself</a:t>
            </a:r>
            <a:endParaRPr lang="en-US" sz="2000" dirty="0"/>
          </a:p>
          <a:p>
            <a:pPr lvl="1"/>
            <a:r>
              <a:rPr lang="en-US" sz="1700" dirty="0"/>
              <a:t>Long run investments</a:t>
            </a:r>
          </a:p>
          <a:p>
            <a:pPr lvl="1"/>
            <a:r>
              <a:rPr lang="sv-SE" sz="1700" dirty="0">
                <a:sym typeface="Wingdings" panose="05000000000000000000" pitchFamily="2" charset="2"/>
              </a:rPr>
              <a:t></a:t>
            </a:r>
            <a:r>
              <a:rPr lang="sv-SE" sz="1700" dirty="0" err="1">
                <a:sym typeface="Wingdings" panose="05000000000000000000" pitchFamily="2" charset="2"/>
              </a:rPr>
              <a:t>Expectations</a:t>
            </a:r>
            <a:r>
              <a:rPr lang="sv-SE" sz="1700" dirty="0">
                <a:sym typeface="Wingdings" panose="05000000000000000000" pitchFamily="2" charset="2"/>
              </a:rPr>
              <a:t> </a:t>
            </a:r>
            <a:r>
              <a:rPr lang="sv-SE" sz="1700" dirty="0" err="1">
                <a:sym typeface="Wingdings" panose="05000000000000000000" pitchFamily="2" charset="2"/>
              </a:rPr>
              <a:t>of</a:t>
            </a:r>
            <a:r>
              <a:rPr lang="sv-SE" sz="1700" dirty="0">
                <a:sym typeface="Wingdings" panose="05000000000000000000" pitchFamily="2" charset="2"/>
              </a:rPr>
              <a:t> </a:t>
            </a:r>
            <a:r>
              <a:rPr lang="sv-SE" sz="1700" dirty="0" err="1">
                <a:sym typeface="Wingdings" panose="05000000000000000000" pitchFamily="2" charset="2"/>
              </a:rPr>
              <a:t>future</a:t>
            </a:r>
            <a:r>
              <a:rPr lang="sv-SE" sz="1700" dirty="0">
                <a:sym typeface="Wingdings" panose="05000000000000000000" pitchFamily="2" charset="2"/>
              </a:rPr>
              <a:t> </a:t>
            </a:r>
            <a:r>
              <a:rPr lang="sv-SE" sz="1700" dirty="0" err="1">
                <a:sym typeface="Wingdings" panose="05000000000000000000" pitchFamily="2" charset="2"/>
              </a:rPr>
              <a:t>climate</a:t>
            </a:r>
            <a:r>
              <a:rPr lang="sv-SE" sz="1700" dirty="0">
                <a:sym typeface="Wingdings" panose="05000000000000000000" pitchFamily="2" charset="2"/>
              </a:rPr>
              <a:t> policy + transition </a:t>
            </a:r>
            <a:r>
              <a:rPr lang="sv-SE" sz="1700" dirty="0" err="1">
                <a:sym typeface="Wingdings" panose="05000000000000000000" pitchFamily="2" charset="2"/>
              </a:rPr>
              <a:t>will</a:t>
            </a:r>
            <a:r>
              <a:rPr lang="sv-SE" sz="1700" dirty="0">
                <a:sym typeface="Wingdings" panose="05000000000000000000" pitchFamily="2" charset="2"/>
              </a:rPr>
              <a:t> </a:t>
            </a:r>
            <a:r>
              <a:rPr lang="sv-SE" sz="1700" dirty="0" err="1">
                <a:sym typeface="Wingdings" panose="05000000000000000000" pitchFamily="2" charset="2"/>
              </a:rPr>
              <a:t>take</a:t>
            </a:r>
            <a:r>
              <a:rPr lang="sv-SE" sz="1700" dirty="0">
                <a:sym typeface="Wingdings" panose="05000000000000000000" pitchFamily="2" charset="2"/>
              </a:rPr>
              <a:t> </a:t>
            </a:r>
            <a:r>
              <a:rPr lang="sv-SE" sz="1700" dirty="0" err="1">
                <a:sym typeface="Wingdings" panose="05000000000000000000" pitchFamily="2" charset="2"/>
              </a:rPr>
              <a:t>decades</a:t>
            </a:r>
            <a:endParaRPr lang="en-US" sz="1700" dirty="0"/>
          </a:p>
          <a:p>
            <a:pPr lvl="1"/>
            <a:r>
              <a:rPr lang="en-US" sz="1700" dirty="0">
                <a:sym typeface="Wingdings" panose="05000000000000000000" pitchFamily="2" charset="2"/>
              </a:rPr>
              <a:t></a:t>
            </a:r>
            <a:r>
              <a:rPr lang="en-US" sz="1700" dirty="0" err="1">
                <a:sym typeface="Wingdings" panose="05000000000000000000" pitchFamily="2" charset="2"/>
              </a:rPr>
              <a:t>Reguires</a:t>
            </a:r>
            <a:r>
              <a:rPr lang="en-US" sz="1700" dirty="0">
                <a:sym typeface="Wingdings" panose="05000000000000000000" pitchFamily="2" charset="2"/>
              </a:rPr>
              <a:t> broad acceptability and legitimacy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European climate transition as a model for others</a:t>
            </a:r>
          </a:p>
          <a:p>
            <a:pPr marL="606425" lvl="1" indent="-285750"/>
            <a:r>
              <a:rPr lang="en-US" sz="1700" dirty="0"/>
              <a:t>Protests make it look politically dangerous</a:t>
            </a:r>
          </a:p>
          <a:p>
            <a:pPr marL="606425" lvl="1" indent="-285750"/>
            <a:endParaRPr lang="en-US" sz="1700" dirty="0"/>
          </a:p>
          <a:p>
            <a:pPr marL="285750" indent="-285750"/>
            <a:r>
              <a:rPr lang="en-US" sz="2000" dirty="0"/>
              <a:t>NB: Opposition may be transitory (e.g., smoking bans), policy can then be forced through</a:t>
            </a:r>
          </a:p>
          <a:p>
            <a:pPr marL="285750" indent="-285750"/>
            <a:r>
              <a:rPr lang="en-US" sz="2000" dirty="0"/>
              <a:t>But climate transition lasts for decades, so probably not relevant here</a:t>
            </a:r>
          </a:p>
        </p:txBody>
      </p:sp>
    </p:spTree>
    <p:extLst>
      <p:ext uri="{BB962C8B-B14F-4D97-AF65-F5344CB8AC3E}">
        <p14:creationId xmlns:p14="http://schemas.microsoft.com/office/powerpoint/2010/main" val="328861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B98DB254-E008-4F5E-B060-64FDD091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2800" dirty="0"/>
              <a:t>2) </a:t>
            </a:r>
            <a:r>
              <a:rPr lang="sv-SE" sz="2800" b="1" dirty="0" err="1"/>
              <a:t>Why</a:t>
            </a:r>
            <a:r>
              <a:rPr lang="sv-SE" sz="2800" b="1" dirty="0"/>
              <a:t> do </a:t>
            </a:r>
            <a:r>
              <a:rPr lang="sv-SE" sz="2800" b="1" dirty="0" err="1"/>
              <a:t>distributional</a:t>
            </a:r>
            <a:r>
              <a:rPr lang="sv-SE" sz="2800" b="1" dirty="0"/>
              <a:t> </a:t>
            </a:r>
            <a:r>
              <a:rPr lang="sv-SE" sz="2800" b="1" dirty="0" err="1"/>
              <a:t>effects</a:t>
            </a:r>
            <a:r>
              <a:rPr lang="sv-SE" sz="2800" b="1" dirty="0"/>
              <a:t> </a:t>
            </a:r>
            <a:r>
              <a:rPr lang="sv-SE" sz="2800" b="1" dirty="0" err="1"/>
              <a:t>of</a:t>
            </a:r>
            <a:r>
              <a:rPr lang="sv-SE" sz="2800" b="1" dirty="0"/>
              <a:t> </a:t>
            </a:r>
            <a:r>
              <a:rPr lang="sv-SE" sz="2800" b="1" dirty="0" err="1"/>
              <a:t>climate</a:t>
            </a:r>
            <a:r>
              <a:rPr lang="sv-SE" sz="2800" b="1" dirty="0"/>
              <a:t> policy </a:t>
            </a:r>
            <a:r>
              <a:rPr lang="sv-SE" sz="2800" b="1" dirty="0" err="1"/>
              <a:t>arise</a:t>
            </a:r>
            <a:r>
              <a:rPr lang="sv-SE" sz="2800" b="1" dirty="0"/>
              <a:t>?</a:t>
            </a:r>
            <a:endParaRPr lang="sv-SE" sz="28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0871A76-70FF-45A2-BE01-4D0FCB293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36290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sv-SE" sz="2000" b="1" dirty="0" err="1"/>
              <a:t>Carbon</a:t>
            </a:r>
            <a:r>
              <a:rPr lang="sv-SE" sz="2000" b="1" dirty="0"/>
              <a:t> </a:t>
            </a:r>
            <a:r>
              <a:rPr lang="sv-SE" sz="2000" b="1" dirty="0" err="1"/>
              <a:t>pricing</a:t>
            </a:r>
            <a:r>
              <a:rPr lang="sv-SE" sz="2000" b="1" dirty="0"/>
              <a:t> </a:t>
            </a:r>
            <a:r>
              <a:rPr lang="sv-SE" sz="2000" b="1" dirty="0" err="1"/>
              <a:t>affects</a:t>
            </a:r>
            <a:r>
              <a:rPr lang="sv-SE" sz="2000" b="1" dirty="0"/>
              <a:t> CO2-intense </a:t>
            </a:r>
            <a:r>
              <a:rPr lang="sv-SE" sz="2000" b="1" dirty="0" err="1"/>
              <a:t>households</a:t>
            </a:r>
            <a:r>
              <a:rPr lang="sv-SE" sz="2000" b="1" dirty="0"/>
              <a:t>/</a:t>
            </a:r>
            <a:r>
              <a:rPr lang="sv-SE" sz="2000" b="1" dirty="0" err="1"/>
              <a:t>firms</a:t>
            </a:r>
            <a:r>
              <a:rPr lang="sv-SE" sz="2000" b="1" dirty="0"/>
              <a:t>/regions</a:t>
            </a:r>
            <a:endParaRPr lang="en-US" sz="1700" b="1" dirty="0"/>
          </a:p>
          <a:p>
            <a:pPr marL="457200" indent="-457200">
              <a:buFont typeface="+mj-lt"/>
              <a:buAutoNum type="alphaUcPeriod"/>
            </a:pPr>
            <a:r>
              <a:rPr lang="sv-SE" sz="2000" dirty="0"/>
              <a:t>Change in </a:t>
            </a:r>
            <a:r>
              <a:rPr lang="sv-SE" sz="2000" dirty="0" err="1"/>
              <a:t>capital’s</a:t>
            </a:r>
            <a:r>
              <a:rPr lang="sv-SE" sz="2000" dirty="0"/>
              <a:t> vs </a:t>
            </a:r>
            <a:r>
              <a:rPr lang="sv-SE" sz="2000" dirty="0" err="1"/>
              <a:t>labor’s</a:t>
            </a:r>
            <a:r>
              <a:rPr lang="sv-SE" sz="2000" dirty="0"/>
              <a:t> </a:t>
            </a:r>
            <a:r>
              <a:rPr lang="sv-SE" sz="2000" dirty="0" err="1"/>
              <a:t>share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income</a:t>
            </a:r>
            <a:endParaRPr lang="sv-SE" sz="2000" dirty="0"/>
          </a:p>
          <a:p>
            <a:pPr marL="457200" indent="-457200">
              <a:buFont typeface="+mj-lt"/>
              <a:buAutoNum type="alphaUcPeriod"/>
            </a:pPr>
            <a:r>
              <a:rPr lang="sv-SE" sz="2000" b="1" dirty="0"/>
              <a:t>Long-</a:t>
            </a:r>
            <a:r>
              <a:rPr lang="sv-SE" sz="2000" b="1" dirty="0" err="1"/>
              <a:t>run</a:t>
            </a:r>
            <a:r>
              <a:rPr lang="sv-SE" sz="2000" b="1" dirty="0"/>
              <a:t> </a:t>
            </a:r>
            <a:r>
              <a:rPr lang="sv-SE" sz="2000" b="1" dirty="0" err="1"/>
              <a:t>investments</a:t>
            </a:r>
            <a:r>
              <a:rPr lang="sv-SE" sz="2000" b="1" dirty="0"/>
              <a:t> and </a:t>
            </a:r>
            <a:r>
              <a:rPr lang="sv-SE" sz="2000" b="1" dirty="0" err="1"/>
              <a:t>credit</a:t>
            </a:r>
            <a:r>
              <a:rPr lang="sv-SE" sz="2000" b="1" dirty="0"/>
              <a:t> </a:t>
            </a:r>
            <a:r>
              <a:rPr lang="sv-SE" sz="2000" b="1" dirty="0" err="1"/>
              <a:t>constraints</a:t>
            </a:r>
            <a:endParaRPr lang="sv-SE" sz="2000" b="1" dirty="0"/>
          </a:p>
          <a:p>
            <a:pPr marL="457200" indent="-457200">
              <a:buFont typeface="+mj-lt"/>
              <a:buAutoNum type="alphaUcPeriod"/>
            </a:pPr>
            <a:r>
              <a:rPr lang="sv-SE" sz="2000" b="1" dirty="0"/>
              <a:t>Long-</a:t>
            </a:r>
            <a:r>
              <a:rPr lang="sv-SE" sz="2000" b="1" dirty="0" err="1"/>
              <a:t>run</a:t>
            </a:r>
            <a:r>
              <a:rPr lang="sv-SE" sz="2000" b="1" dirty="0"/>
              <a:t> </a:t>
            </a:r>
            <a:r>
              <a:rPr lang="sv-SE" sz="2000" b="1" dirty="0" err="1"/>
              <a:t>investments</a:t>
            </a:r>
            <a:r>
              <a:rPr lang="sv-SE" sz="2000" b="1" dirty="0"/>
              <a:t> and </a:t>
            </a:r>
            <a:r>
              <a:rPr lang="sv-SE" sz="2000" b="1" dirty="0" err="1"/>
              <a:t>coordination</a:t>
            </a:r>
            <a:r>
              <a:rPr lang="sv-SE" sz="2000" b="1" dirty="0"/>
              <a:t> problems</a:t>
            </a:r>
          </a:p>
          <a:p>
            <a:pPr marL="457200" indent="-457200">
              <a:buFont typeface="+mj-lt"/>
              <a:buAutoNum type="alphaUcPeriod"/>
            </a:pPr>
            <a:r>
              <a:rPr lang="sv-SE" sz="2000" b="1" dirty="0"/>
              <a:t>Information and </a:t>
            </a:r>
            <a:r>
              <a:rPr lang="sv-SE" sz="2000" b="1" dirty="0" err="1"/>
              <a:t>rational</a:t>
            </a:r>
            <a:r>
              <a:rPr lang="sv-SE" sz="2000" b="1" dirty="0"/>
              <a:t> decision </a:t>
            </a:r>
            <a:r>
              <a:rPr lang="sv-SE" sz="2000" b="1" dirty="0" err="1"/>
              <a:t>making</a:t>
            </a:r>
            <a:endParaRPr lang="sv-SE" sz="2000" b="1" dirty="0"/>
          </a:p>
          <a:p>
            <a:pPr marL="457200" indent="-457200">
              <a:buFont typeface="+mj-lt"/>
              <a:buAutoNum type="alphaUcPeriod"/>
            </a:pPr>
            <a:r>
              <a:rPr lang="sv-SE" sz="2000" dirty="0" err="1"/>
              <a:t>Gains</a:t>
            </a:r>
            <a:r>
              <a:rPr lang="sv-SE" sz="2000" dirty="0"/>
              <a:t> from </a:t>
            </a:r>
            <a:r>
              <a:rPr lang="sv-SE" sz="2000" dirty="0" err="1"/>
              <a:t>mitigation</a:t>
            </a:r>
            <a:r>
              <a:rPr lang="sv-SE" sz="2000" dirty="0"/>
              <a:t> </a:t>
            </a:r>
            <a:r>
              <a:rPr lang="sv-SE" sz="2000" dirty="0" err="1"/>
              <a:t>vary</a:t>
            </a:r>
            <a:endParaRPr lang="sv-SE" sz="2000" dirty="0"/>
          </a:p>
          <a:p>
            <a:pPr marL="457200" indent="-457200">
              <a:buFont typeface="+mj-lt"/>
              <a:buAutoNum type="alphaUcPeriod"/>
            </a:pPr>
            <a:r>
              <a:rPr lang="sv-SE" sz="2000" dirty="0" err="1"/>
              <a:t>Electrification</a:t>
            </a:r>
            <a:r>
              <a:rPr lang="sv-SE" sz="2000" dirty="0"/>
              <a:t> and </a:t>
            </a:r>
            <a:r>
              <a:rPr lang="sv-SE" sz="2000" dirty="0" err="1"/>
              <a:t>gains</a:t>
            </a:r>
            <a:r>
              <a:rPr lang="sv-SE" sz="2000" dirty="0"/>
              <a:t> from </a:t>
            </a:r>
            <a:r>
              <a:rPr lang="sv-SE" sz="2000" dirty="0" err="1"/>
              <a:t>trade</a:t>
            </a:r>
            <a:endParaRPr lang="sv-SE" sz="2000" dirty="0"/>
          </a:p>
          <a:p>
            <a:pPr marL="457200" indent="-457200">
              <a:buFont typeface="+mj-lt"/>
              <a:buAutoNum type="alphaUcPeriod"/>
            </a:pPr>
            <a:r>
              <a:rPr lang="sv-SE" sz="2000" dirty="0" err="1"/>
              <a:t>Externalities</a:t>
            </a:r>
            <a:r>
              <a:rPr lang="sv-SE" sz="2000" dirty="0"/>
              <a:t> from green </a:t>
            </a:r>
            <a:r>
              <a:rPr lang="sv-SE" sz="2000" dirty="0" err="1"/>
              <a:t>tech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245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chael Jordan sneakers sell for nearly $1.5 million, an auction record |  Jordan Times">
            <a:extLst>
              <a:ext uri="{FF2B5EF4-FFF2-40B4-BE49-F238E27FC236}">
                <a16:creationId xmlns:a16="http://schemas.microsoft.com/office/drawing/2014/main" id="{86262580-F19C-4871-AC6E-30F65F9C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73" y="2462750"/>
            <a:ext cx="2126651" cy="142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Make McDonald's Discontinued McJordan Burger">
            <a:extLst>
              <a:ext uri="{FF2B5EF4-FFF2-40B4-BE49-F238E27FC236}">
                <a16:creationId xmlns:a16="http://schemas.microsoft.com/office/drawing/2014/main" id="{8AF5D81D-0DA2-4BF5-8BD2-D16BD2760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45165"/>
            <a:ext cx="2588352" cy="14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pace Jam (1996) | 100Films.co.uk">
            <a:extLst>
              <a:ext uri="{FF2B5EF4-FFF2-40B4-BE49-F238E27FC236}">
                <a16:creationId xmlns:a16="http://schemas.microsoft.com/office/drawing/2014/main" id="{C810F69E-4DBF-4354-9CCE-4659B6BE5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45165"/>
            <a:ext cx="1962919" cy="147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DCF9CB-9E5D-4026-B4F1-B89A5DBFF9D8}"/>
              </a:ext>
            </a:extLst>
          </p:cNvPr>
          <p:cNvSpPr txBox="1"/>
          <p:nvPr/>
        </p:nvSpPr>
        <p:spPr>
          <a:xfrm>
            <a:off x="901930" y="19040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Agriculture</a:t>
            </a:r>
            <a:endParaRPr lang="sv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921F45-9994-4A07-8AD1-AE8799D2AE45}"/>
              </a:ext>
            </a:extLst>
          </p:cNvPr>
          <p:cNvSpPr txBox="1"/>
          <p:nvPr/>
        </p:nvSpPr>
        <p:spPr>
          <a:xfrm>
            <a:off x="3832595" y="1916832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Manufacturing</a:t>
            </a:r>
            <a:endParaRPr lang="sv-S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E89194-F905-4308-862E-943DDCB974D5}"/>
              </a:ext>
            </a:extLst>
          </p:cNvPr>
          <p:cNvSpPr txBox="1"/>
          <p:nvPr/>
        </p:nvSpPr>
        <p:spPr>
          <a:xfrm>
            <a:off x="7164288" y="191683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Services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803E063-C5FA-443F-8141-5A0571AC1E9C}"/>
              </a:ext>
            </a:extLst>
          </p:cNvPr>
          <p:cNvCxnSpPr/>
          <p:nvPr/>
        </p:nvCxnSpPr>
        <p:spPr>
          <a:xfrm>
            <a:off x="2267744" y="2101498"/>
            <a:ext cx="13248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97B4B44-0468-4CC7-98F5-498391C37D2C}"/>
              </a:ext>
            </a:extLst>
          </p:cNvPr>
          <p:cNvCxnSpPr/>
          <p:nvPr/>
        </p:nvCxnSpPr>
        <p:spPr>
          <a:xfrm>
            <a:off x="5719224" y="2101498"/>
            <a:ext cx="13248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EFB7CEB-EE92-46F6-B890-AF069FA2B25A}"/>
              </a:ext>
            </a:extLst>
          </p:cNvPr>
          <p:cNvSpPr txBox="1"/>
          <p:nvPr/>
        </p:nvSpPr>
        <p:spPr>
          <a:xfrm>
            <a:off x="82676" y="4602612"/>
            <a:ext cx="2504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/>
              <a:t>High</a:t>
            </a:r>
            <a:r>
              <a:rPr lang="sv-SE" sz="1400" dirty="0"/>
              <a:t> </a:t>
            </a:r>
            <a:r>
              <a:rPr lang="sv-SE" sz="1400" dirty="0" err="1"/>
              <a:t>environmental</a:t>
            </a:r>
            <a:r>
              <a:rPr lang="sv-SE" sz="1400" dirty="0"/>
              <a:t> </a:t>
            </a:r>
            <a:r>
              <a:rPr lang="sv-SE" sz="1400" dirty="0" err="1"/>
              <a:t>intensity</a:t>
            </a:r>
            <a:r>
              <a:rPr lang="sv-SE" sz="1400" dirty="0"/>
              <a:t>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BD1F4A-45AC-47D4-B106-69BAD423357D}"/>
              </a:ext>
            </a:extLst>
          </p:cNvPr>
          <p:cNvSpPr txBox="1"/>
          <p:nvPr/>
        </p:nvSpPr>
        <p:spPr>
          <a:xfrm>
            <a:off x="3305206" y="4602613"/>
            <a:ext cx="2701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Medium </a:t>
            </a:r>
            <a:r>
              <a:rPr lang="sv-SE" sz="1400" dirty="0" err="1"/>
              <a:t>environmental</a:t>
            </a:r>
            <a:r>
              <a:rPr lang="sv-SE" sz="1400" dirty="0"/>
              <a:t> </a:t>
            </a:r>
            <a:r>
              <a:rPr lang="sv-SE" sz="1400" dirty="0" err="1"/>
              <a:t>intensity</a:t>
            </a:r>
            <a:endParaRPr lang="sv-SE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EBD5BC-B90E-499F-BA24-D37CE4FD0D09}"/>
              </a:ext>
            </a:extLst>
          </p:cNvPr>
          <p:cNvSpPr txBox="1"/>
          <p:nvPr/>
        </p:nvSpPr>
        <p:spPr>
          <a:xfrm>
            <a:off x="6526309" y="4602612"/>
            <a:ext cx="2393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/>
              <a:t>Low</a:t>
            </a:r>
            <a:r>
              <a:rPr lang="sv-SE" sz="1400" dirty="0"/>
              <a:t> </a:t>
            </a:r>
            <a:r>
              <a:rPr lang="sv-SE" sz="1400" dirty="0" err="1"/>
              <a:t>environmental</a:t>
            </a:r>
            <a:r>
              <a:rPr lang="sv-SE" sz="1400" dirty="0"/>
              <a:t> </a:t>
            </a:r>
            <a:r>
              <a:rPr lang="sv-SE" sz="1400" dirty="0" err="1"/>
              <a:t>intensity</a:t>
            </a:r>
            <a:endParaRPr lang="sv-SE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6D5EF-B568-45B8-872A-DEDEBB9C97B1}"/>
              </a:ext>
            </a:extLst>
          </p:cNvPr>
          <p:cNvSpPr txBox="1"/>
          <p:nvPr/>
        </p:nvSpPr>
        <p:spPr>
          <a:xfrm>
            <a:off x="107504" y="6201959"/>
            <a:ext cx="3313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Kongsamut</a:t>
            </a:r>
            <a:r>
              <a:rPr lang="sv-SE" dirty="0"/>
              <a:t>, </a:t>
            </a:r>
            <a:r>
              <a:rPr lang="sv-SE" dirty="0" err="1"/>
              <a:t>Rebelo</a:t>
            </a:r>
            <a:r>
              <a:rPr lang="sv-SE" dirty="0"/>
              <a:t>, </a:t>
            </a:r>
            <a:r>
              <a:rPr lang="sv-SE" dirty="0" err="1"/>
              <a:t>Xie</a:t>
            </a:r>
            <a:r>
              <a:rPr lang="sv-SE" dirty="0"/>
              <a:t>, 2001</a:t>
            </a:r>
          </a:p>
          <a:p>
            <a:r>
              <a:rPr lang="sv-SE" dirty="0"/>
              <a:t>Engström et al., 2020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98DB254-E008-4F5E-B060-64FDD091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3200" dirty="0"/>
              <a:t>2.A) </a:t>
            </a:r>
            <a:r>
              <a:rPr lang="sv-SE" sz="3200" b="1" dirty="0" err="1"/>
              <a:t>Why</a:t>
            </a:r>
            <a:r>
              <a:rPr lang="sv-SE" sz="3200" b="1" dirty="0"/>
              <a:t> do </a:t>
            </a:r>
            <a:r>
              <a:rPr lang="sv-SE" sz="3200" b="1" dirty="0" err="1"/>
              <a:t>distributional</a:t>
            </a:r>
            <a:r>
              <a:rPr lang="sv-SE" sz="3200" b="1" dirty="0"/>
              <a:t> </a:t>
            </a:r>
            <a:r>
              <a:rPr lang="sv-SE" sz="3200" b="1" dirty="0" err="1"/>
              <a:t>effects</a:t>
            </a:r>
            <a:r>
              <a:rPr lang="sv-SE" sz="3200" b="1" dirty="0"/>
              <a:t> </a:t>
            </a:r>
            <a:r>
              <a:rPr lang="sv-SE" sz="3200" b="1" dirty="0" err="1"/>
              <a:t>arise</a:t>
            </a:r>
            <a:r>
              <a:rPr lang="sv-SE" sz="3200" b="1" dirty="0"/>
              <a:t>?</a:t>
            </a:r>
            <a:br>
              <a:rPr lang="sv-SE" sz="3200" dirty="0"/>
            </a:br>
            <a:r>
              <a:rPr lang="sv-SE" sz="3200" dirty="0" err="1"/>
              <a:t>Carbon</a:t>
            </a:r>
            <a:r>
              <a:rPr lang="sv-SE" sz="3200" dirty="0"/>
              <a:t> </a:t>
            </a:r>
            <a:r>
              <a:rPr lang="sv-SE" sz="3200" dirty="0" err="1"/>
              <a:t>pricing</a:t>
            </a:r>
            <a:r>
              <a:rPr lang="sv-SE" sz="3200" dirty="0"/>
              <a:t> and emission </a:t>
            </a:r>
            <a:r>
              <a:rPr lang="sv-SE" sz="3200" dirty="0" err="1"/>
              <a:t>intensities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26087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7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D4C8-BCB8-41B2-BEA8-B66F2E1661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49052" y="1988840"/>
            <a:ext cx="8153400" cy="1728192"/>
          </a:xfrm>
        </p:spPr>
        <p:txBody>
          <a:bodyPr/>
          <a:lstStyle/>
          <a:p>
            <a:r>
              <a:rPr lang="sv-SE" sz="1800" dirty="0" err="1">
                <a:sym typeface="Wingdings" panose="05000000000000000000" pitchFamily="2" charset="2"/>
              </a:rPr>
              <a:t>Income</a:t>
            </a:r>
            <a:r>
              <a:rPr lang="sv-SE" sz="1800" dirty="0">
                <a:sym typeface="Wingdings" panose="05000000000000000000" pitchFamily="2" charset="2"/>
              </a:rPr>
              <a:t> distribution: </a:t>
            </a:r>
            <a:r>
              <a:rPr lang="sv-SE" sz="1800" dirty="0" err="1">
                <a:sym typeface="Wingdings" panose="05000000000000000000" pitchFamily="2" charset="2"/>
              </a:rPr>
              <a:t>carbon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pricing</a:t>
            </a:r>
            <a:r>
              <a:rPr lang="sv-SE" sz="1800" dirty="0">
                <a:sym typeface="Wingdings" panose="05000000000000000000" pitchFamily="2" charset="2"/>
              </a:rPr>
              <a:t> is regressive</a:t>
            </a:r>
          </a:p>
          <a:p>
            <a:r>
              <a:rPr lang="sv-SE" sz="1800" dirty="0" err="1">
                <a:sym typeface="Wingdings" panose="05000000000000000000" pitchFamily="2" charset="2"/>
              </a:rPr>
              <a:t>Industries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with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high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energy</a:t>
            </a:r>
            <a:r>
              <a:rPr lang="sv-SE" sz="1800" dirty="0">
                <a:sym typeface="Wingdings" panose="05000000000000000000" pitchFamily="2" charset="2"/>
              </a:rPr>
              <a:t> and </a:t>
            </a:r>
            <a:r>
              <a:rPr lang="sv-SE" sz="1800" dirty="0" err="1">
                <a:sym typeface="Wingdings" panose="05000000000000000000" pitchFamily="2" charset="2"/>
              </a:rPr>
              <a:t>resource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intensity</a:t>
            </a:r>
            <a:endParaRPr lang="sv-SE" sz="1800" dirty="0">
              <a:sym typeface="Wingdings" panose="05000000000000000000" pitchFamily="2" charset="2"/>
            </a:endParaRPr>
          </a:p>
          <a:p>
            <a:pPr lvl="1"/>
            <a:r>
              <a:rPr lang="sv-SE" sz="1600" dirty="0" err="1">
                <a:sym typeface="Wingdings" panose="05000000000000000000" pitchFamily="2" charset="2"/>
              </a:rPr>
              <a:t>Owners</a:t>
            </a:r>
            <a:endParaRPr lang="sv-SE" sz="1600" dirty="0">
              <a:sym typeface="Wingdings" panose="05000000000000000000" pitchFamily="2" charset="2"/>
            </a:endParaRPr>
          </a:p>
          <a:p>
            <a:pPr lvl="1"/>
            <a:r>
              <a:rPr lang="sv-SE" sz="1600" dirty="0" err="1">
                <a:sym typeface="Wingdings" panose="05000000000000000000" pitchFamily="2" charset="2"/>
              </a:rPr>
              <a:t>Workers</a:t>
            </a:r>
            <a:endParaRPr lang="sv-SE" sz="1600" dirty="0">
              <a:sym typeface="Wingdings" panose="05000000000000000000" pitchFamily="2" charset="2"/>
            </a:endParaRPr>
          </a:p>
          <a:p>
            <a:pPr lvl="1"/>
            <a:r>
              <a:rPr lang="sv-SE" sz="1600" dirty="0" err="1">
                <a:sym typeface="Wingdings" panose="05000000000000000000" pitchFamily="2" charset="2"/>
              </a:rPr>
              <a:t>Geographic</a:t>
            </a:r>
            <a:r>
              <a:rPr lang="sv-SE" sz="1600" dirty="0">
                <a:sym typeface="Wingdings" panose="05000000000000000000" pitchFamily="2" charset="2"/>
              </a:rPr>
              <a:t> </a:t>
            </a:r>
            <a:r>
              <a:rPr lang="sv-SE" sz="1600" dirty="0" err="1">
                <a:sym typeface="Wingdings" panose="05000000000000000000" pitchFamily="2" charset="2"/>
              </a:rPr>
              <a:t>locations</a:t>
            </a:r>
            <a:endParaRPr lang="sv-SE" sz="1600" dirty="0">
              <a:sym typeface="Wingdings" panose="05000000000000000000" pitchFamily="2" charset="2"/>
            </a:endParaRPr>
          </a:p>
          <a:p>
            <a:r>
              <a:rPr lang="sv-SE" sz="1800" dirty="0" err="1">
                <a:sym typeface="Wingdings" panose="05000000000000000000" pitchFamily="2" charset="2"/>
              </a:rPr>
              <a:t>Geographical</a:t>
            </a:r>
            <a:r>
              <a:rPr lang="sv-SE" sz="1800" dirty="0">
                <a:sym typeface="Wingdings" panose="05000000000000000000" pitchFamily="2" charset="2"/>
              </a:rPr>
              <a:t> distribution for </a:t>
            </a:r>
            <a:r>
              <a:rPr lang="sv-SE" sz="1800" dirty="0" err="1">
                <a:sym typeface="Wingdings" panose="05000000000000000000" pitchFamily="2" charset="2"/>
              </a:rPr>
              <a:t>households</a:t>
            </a:r>
            <a:r>
              <a:rPr lang="sv-SE" sz="1800" dirty="0">
                <a:sym typeface="Wingdings" panose="05000000000000000000" pitchFamily="2" charset="2"/>
              </a:rPr>
              <a:t>: rural&gt; suburban/small </a:t>
            </a:r>
            <a:r>
              <a:rPr lang="sv-SE" sz="1800" dirty="0" err="1">
                <a:sym typeface="Wingdings" panose="05000000000000000000" pitchFamily="2" charset="2"/>
              </a:rPr>
              <a:t>towns</a:t>
            </a:r>
            <a:r>
              <a:rPr lang="sv-SE" sz="1800" dirty="0">
                <a:sym typeface="Wingdings" panose="05000000000000000000" pitchFamily="2" charset="2"/>
              </a:rPr>
              <a:t> &gt; inner city</a:t>
            </a:r>
          </a:p>
          <a:p>
            <a:r>
              <a:rPr lang="sv-SE" sz="1800" dirty="0">
                <a:sym typeface="Wingdings" panose="05000000000000000000" pitchFamily="2" charset="2"/>
              </a:rPr>
              <a:t>(Men)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A97C712-6EFD-4537-BC7F-F3B7F60B0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3200" dirty="0"/>
              <a:t>2.A) </a:t>
            </a:r>
            <a:r>
              <a:rPr lang="sv-SE" sz="3200" b="1" dirty="0" err="1"/>
              <a:t>Why</a:t>
            </a:r>
            <a:r>
              <a:rPr lang="sv-SE" sz="3200" b="1" dirty="0"/>
              <a:t> do </a:t>
            </a:r>
            <a:r>
              <a:rPr lang="sv-SE" sz="3200" b="1" dirty="0" err="1"/>
              <a:t>distributional</a:t>
            </a:r>
            <a:r>
              <a:rPr lang="sv-SE" sz="3200" b="1" dirty="0"/>
              <a:t> </a:t>
            </a:r>
            <a:r>
              <a:rPr lang="sv-SE" sz="3200" b="1" dirty="0" err="1"/>
              <a:t>effects</a:t>
            </a:r>
            <a:r>
              <a:rPr lang="sv-SE" sz="3200" b="1" dirty="0"/>
              <a:t> </a:t>
            </a:r>
            <a:r>
              <a:rPr lang="sv-SE" sz="3200" b="1" dirty="0" err="1"/>
              <a:t>arise</a:t>
            </a:r>
            <a:r>
              <a:rPr lang="sv-SE" sz="3200" b="1" dirty="0"/>
              <a:t>?</a:t>
            </a:r>
            <a:br>
              <a:rPr lang="sv-SE" sz="3200" dirty="0"/>
            </a:br>
            <a:r>
              <a:rPr lang="sv-SE" sz="3200" dirty="0" err="1"/>
              <a:t>Carbon</a:t>
            </a:r>
            <a:r>
              <a:rPr lang="sv-SE" sz="3200" dirty="0"/>
              <a:t> </a:t>
            </a:r>
            <a:r>
              <a:rPr lang="sv-SE" sz="3200" dirty="0" err="1"/>
              <a:t>pricing</a:t>
            </a:r>
            <a:r>
              <a:rPr lang="sv-SE" sz="3200" dirty="0"/>
              <a:t> and emission </a:t>
            </a:r>
            <a:r>
              <a:rPr lang="sv-SE" sz="3200" dirty="0" err="1"/>
              <a:t>intensities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70020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2985394" y="5157192"/>
            <a:ext cx="3196621" cy="1411986"/>
          </a:xfrm>
          <a:custGeom>
            <a:avLst/>
            <a:gdLst>
              <a:gd name="connsiteX0" fmla="*/ 0 w 3196621"/>
              <a:gd name="connsiteY0" fmla="*/ 2803663 h 2826334"/>
              <a:gd name="connsiteX1" fmla="*/ 1481177 w 3196621"/>
              <a:gd name="connsiteY1" fmla="*/ 7 h 2826334"/>
              <a:gd name="connsiteX2" fmla="*/ 3196621 w 3196621"/>
              <a:gd name="connsiteY2" fmla="*/ 2826334 h 282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6621" h="2826334">
                <a:moveTo>
                  <a:pt x="0" y="2803663"/>
                </a:moveTo>
                <a:cubicBezTo>
                  <a:pt x="474203" y="1399946"/>
                  <a:pt x="948407" y="-3771"/>
                  <a:pt x="1481177" y="7"/>
                </a:cubicBezTo>
                <a:cubicBezTo>
                  <a:pt x="2013947" y="3785"/>
                  <a:pt x="2605284" y="1415059"/>
                  <a:pt x="3196621" y="282633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558" y="619984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Brown system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93981" y="622544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Green system</a:t>
            </a:r>
          </a:p>
        </p:txBody>
      </p:sp>
      <p:sp>
        <p:nvSpPr>
          <p:cNvPr id="9" name="Oval 8"/>
          <p:cNvSpPr/>
          <p:nvPr/>
        </p:nvSpPr>
        <p:spPr bwMode="auto">
          <a:xfrm rot="2033066">
            <a:off x="2743316" y="5791057"/>
            <a:ext cx="504056" cy="4831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BFE5DB9-B7FF-4C61-B103-76DFD0A22EE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sv-SE" sz="2000" dirty="0"/>
              <a:t>For </a:t>
            </a:r>
            <a:r>
              <a:rPr lang="sv-SE" sz="2000" dirty="0" err="1"/>
              <a:t>single</a:t>
            </a:r>
            <a:r>
              <a:rPr lang="sv-SE" sz="2000" dirty="0"/>
              <a:t> </a:t>
            </a:r>
            <a:r>
              <a:rPr lang="sv-SE" sz="2000" dirty="0" err="1"/>
              <a:t>household</a:t>
            </a:r>
            <a:r>
              <a:rPr lang="sv-SE" sz="2000" dirty="0"/>
              <a:t>/</a:t>
            </a:r>
            <a:r>
              <a:rPr lang="sv-SE" sz="2000" dirty="0" err="1"/>
              <a:t>firm</a:t>
            </a:r>
            <a:r>
              <a:rPr lang="sv-SE" sz="2000" dirty="0"/>
              <a:t> </a:t>
            </a:r>
            <a:r>
              <a:rPr lang="sv-SE" sz="2000" dirty="0" err="1"/>
              <a:t>most</a:t>
            </a:r>
            <a:r>
              <a:rPr lang="sv-SE" sz="2000" dirty="0"/>
              <a:t> emission </a:t>
            </a:r>
            <a:r>
              <a:rPr lang="sv-SE" sz="2000" dirty="0" err="1"/>
              <a:t>reductions</a:t>
            </a:r>
            <a:r>
              <a:rPr lang="sv-SE" sz="2000" dirty="0"/>
              <a:t> </a:t>
            </a:r>
            <a:r>
              <a:rPr lang="sv-SE" sz="2000" dirty="0" err="1"/>
              <a:t>happen</a:t>
            </a:r>
            <a:r>
              <a:rPr lang="sv-SE" sz="2000" dirty="0"/>
              <a:t> </a:t>
            </a:r>
            <a:r>
              <a:rPr lang="sv-SE" sz="2000" dirty="0" err="1"/>
              <a:t>due</a:t>
            </a:r>
            <a:r>
              <a:rPr lang="sv-SE" sz="2000" dirty="0"/>
              <a:t> to non-marginal </a:t>
            </a:r>
            <a:r>
              <a:rPr lang="sv-SE" sz="2000" dirty="0" err="1"/>
              <a:t>investments</a:t>
            </a:r>
            <a:r>
              <a:rPr lang="sv-SE" sz="2000" dirty="0"/>
              <a:t> (</a:t>
            </a:r>
            <a:r>
              <a:rPr lang="sv-SE" sz="2000" dirty="0" err="1"/>
              <a:t>change</a:t>
            </a:r>
            <a:r>
              <a:rPr lang="sv-SE" sz="2000" dirty="0"/>
              <a:t> </a:t>
            </a:r>
            <a:r>
              <a:rPr lang="sv-SE" sz="2000" dirty="0" err="1"/>
              <a:t>car</a:t>
            </a:r>
            <a:r>
              <a:rPr lang="sv-SE" sz="2000" dirty="0"/>
              <a:t>, </a:t>
            </a:r>
            <a:r>
              <a:rPr lang="sv-SE" sz="2000" dirty="0" err="1"/>
              <a:t>insulation</a:t>
            </a:r>
            <a:r>
              <a:rPr lang="sv-SE" sz="2000" dirty="0"/>
              <a:t>, </a:t>
            </a:r>
            <a:r>
              <a:rPr lang="sv-SE" sz="2000" dirty="0" err="1"/>
              <a:t>machinery</a:t>
            </a:r>
            <a:r>
              <a:rPr lang="sv-SE" sz="2000" dirty="0"/>
              <a:t>, </a:t>
            </a:r>
            <a:r>
              <a:rPr lang="sv-SE" sz="2000" dirty="0" err="1"/>
              <a:t>technology</a:t>
            </a:r>
            <a:r>
              <a:rPr lang="sv-SE" sz="2000" dirty="0"/>
              <a:t>)</a:t>
            </a:r>
          </a:p>
          <a:p>
            <a:r>
              <a:rPr lang="sv-SE" sz="2000" dirty="0" err="1"/>
              <a:t>Expectations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what</a:t>
            </a:r>
            <a:r>
              <a:rPr lang="sv-SE" sz="2000" dirty="0"/>
              <a:t> </a:t>
            </a:r>
            <a:r>
              <a:rPr lang="sv-SE" sz="2000" dirty="0" err="1"/>
              <a:t>others</a:t>
            </a:r>
            <a:r>
              <a:rPr lang="sv-SE" sz="2000" dirty="0"/>
              <a:t> </a:t>
            </a:r>
            <a:r>
              <a:rPr lang="sv-SE" sz="2000" dirty="0" err="1"/>
              <a:t>will</a:t>
            </a:r>
            <a:r>
              <a:rPr lang="sv-SE" sz="2000" dirty="0"/>
              <a:t> do </a:t>
            </a:r>
            <a:r>
              <a:rPr lang="sv-SE" sz="2000" dirty="0" err="1"/>
              <a:t>matters</a:t>
            </a:r>
            <a:r>
              <a:rPr lang="sv-SE" sz="2000" dirty="0"/>
              <a:t> for my actions</a:t>
            </a:r>
          </a:p>
          <a:p>
            <a:r>
              <a:rPr lang="sv-SE" sz="2000" dirty="0" err="1"/>
              <a:t>Two</a:t>
            </a:r>
            <a:r>
              <a:rPr lang="sv-SE" sz="2000" dirty="0"/>
              <a:t> </a:t>
            </a:r>
            <a:r>
              <a:rPr lang="sv-SE" sz="2000" dirty="0" err="1"/>
              <a:t>equilibria</a:t>
            </a:r>
            <a:r>
              <a:rPr lang="sv-SE" sz="2000" dirty="0"/>
              <a:t>: </a:t>
            </a:r>
            <a:r>
              <a:rPr lang="sv-SE" sz="2000" dirty="0" err="1"/>
              <a:t>gasoline</a:t>
            </a:r>
            <a:r>
              <a:rPr lang="sv-SE" sz="2000" dirty="0"/>
              <a:t> </a:t>
            </a:r>
            <a:r>
              <a:rPr lang="sv-SE" sz="2000" dirty="0" err="1"/>
              <a:t>car+gas</a:t>
            </a:r>
            <a:r>
              <a:rPr lang="sv-SE" sz="2000" dirty="0"/>
              <a:t> stations vs </a:t>
            </a:r>
            <a:r>
              <a:rPr lang="sv-SE" sz="2000" dirty="0" err="1"/>
              <a:t>EV+charging</a:t>
            </a:r>
            <a:r>
              <a:rPr lang="sv-SE" sz="2000" dirty="0"/>
              <a:t> stations</a:t>
            </a:r>
          </a:p>
          <a:p>
            <a:endParaRPr lang="sv-SE" sz="20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27E120C-4118-4D9E-8D0D-C32D645D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3200" dirty="0"/>
              <a:t>2C-E) </a:t>
            </a:r>
            <a:r>
              <a:rPr lang="sv-SE" sz="3200" b="1" dirty="0" err="1"/>
              <a:t>Why</a:t>
            </a:r>
            <a:r>
              <a:rPr lang="sv-SE" sz="3200" b="1" dirty="0"/>
              <a:t> do </a:t>
            </a:r>
            <a:r>
              <a:rPr lang="sv-SE" sz="3200" b="1" dirty="0" err="1"/>
              <a:t>distributional</a:t>
            </a:r>
            <a:r>
              <a:rPr lang="sv-SE" sz="3200" b="1" dirty="0"/>
              <a:t> </a:t>
            </a:r>
            <a:r>
              <a:rPr lang="sv-SE" sz="3200" b="1" dirty="0" err="1"/>
              <a:t>effects</a:t>
            </a:r>
            <a:r>
              <a:rPr lang="sv-SE" sz="3200" b="1" dirty="0"/>
              <a:t> </a:t>
            </a:r>
            <a:r>
              <a:rPr lang="sv-SE" sz="3200" b="1" dirty="0" err="1"/>
              <a:t>arise</a:t>
            </a:r>
            <a:r>
              <a:rPr lang="sv-SE" sz="3200" b="1" dirty="0"/>
              <a:t>?</a:t>
            </a:r>
            <a:br>
              <a:rPr lang="sv-SE" sz="3200" dirty="0"/>
            </a:br>
            <a:r>
              <a:rPr lang="sv-SE" sz="3200" dirty="0"/>
              <a:t>Long </a:t>
            </a:r>
            <a:r>
              <a:rPr lang="sv-SE" sz="3200" dirty="0" err="1"/>
              <a:t>run</a:t>
            </a:r>
            <a:r>
              <a:rPr lang="sv-SE" sz="3200" dirty="0"/>
              <a:t> </a:t>
            </a:r>
            <a:r>
              <a:rPr lang="sv-SE" sz="3200" dirty="0" err="1"/>
              <a:t>investments</a:t>
            </a:r>
            <a:r>
              <a:rPr lang="sv-SE" sz="3200" dirty="0"/>
              <a:t>, </a:t>
            </a:r>
            <a:r>
              <a:rPr lang="sv-SE" sz="3200" dirty="0" err="1"/>
              <a:t>coordination</a:t>
            </a:r>
            <a:r>
              <a:rPr lang="sv-SE" sz="3200" dirty="0"/>
              <a:t> and </a:t>
            </a:r>
            <a:r>
              <a:rPr lang="sv-SE" sz="3200" dirty="0" err="1"/>
              <a:t>expectations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53992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D4C8-BCB8-41B2-BEA8-B66F2E1661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sz="1800" dirty="0"/>
              <a:t>Credit </a:t>
            </a:r>
            <a:r>
              <a:rPr lang="sv-SE" sz="1800" dirty="0" err="1"/>
              <a:t>constraints</a:t>
            </a:r>
            <a:r>
              <a:rPr lang="sv-SE" sz="1800" dirty="0"/>
              <a:t> </a:t>
            </a:r>
            <a:r>
              <a:rPr lang="sv-SE" sz="1800" dirty="0" err="1"/>
              <a:t>can</a:t>
            </a:r>
            <a:r>
              <a:rPr lang="sv-SE" sz="1800" dirty="0"/>
              <a:t> </a:t>
            </a:r>
            <a:r>
              <a:rPr lang="sv-SE" sz="1800" dirty="0" err="1"/>
              <a:t>trap</a:t>
            </a:r>
            <a:r>
              <a:rPr lang="sv-SE" sz="1800" dirty="0"/>
              <a:t> </a:t>
            </a:r>
            <a:r>
              <a:rPr lang="sv-SE" sz="1800" dirty="0" err="1"/>
              <a:t>poor</a:t>
            </a:r>
            <a:r>
              <a:rPr lang="sv-SE" sz="1800" dirty="0"/>
              <a:t>/rural </a:t>
            </a:r>
            <a:r>
              <a:rPr lang="sv-SE" sz="1800" dirty="0" err="1"/>
              <a:t>households</a:t>
            </a:r>
            <a:r>
              <a:rPr lang="sv-SE" sz="1800" dirty="0"/>
              <a:t> </a:t>
            </a:r>
            <a:r>
              <a:rPr lang="sv-SE" sz="1800" dirty="0" err="1"/>
              <a:t>into</a:t>
            </a:r>
            <a:r>
              <a:rPr lang="sv-SE" sz="1800" dirty="0"/>
              <a:t> </a:t>
            </a:r>
            <a:r>
              <a:rPr lang="sv-SE" sz="1800" dirty="0" err="1"/>
              <a:t>high</a:t>
            </a:r>
            <a:r>
              <a:rPr lang="sv-SE" sz="1800" dirty="0"/>
              <a:t> emissions </a:t>
            </a:r>
          </a:p>
          <a:p>
            <a:pPr marL="0" indent="0">
              <a:buNone/>
            </a:pPr>
            <a:endParaRPr lang="sv-SE" sz="1800" dirty="0"/>
          </a:p>
          <a:p>
            <a:r>
              <a:rPr lang="sv-SE" sz="1800" dirty="0" err="1"/>
              <a:t>Wrong</a:t>
            </a:r>
            <a:r>
              <a:rPr lang="sv-SE" sz="1800" dirty="0"/>
              <a:t> </a:t>
            </a:r>
            <a:r>
              <a:rPr lang="sv-SE" sz="1800" dirty="0" err="1"/>
              <a:t>expectations</a:t>
            </a:r>
            <a:r>
              <a:rPr lang="sv-SE" sz="1800" dirty="0"/>
              <a:t> </a:t>
            </a:r>
          </a:p>
          <a:p>
            <a:endParaRPr lang="sv-SE" sz="1800" dirty="0"/>
          </a:p>
          <a:p>
            <a:r>
              <a:rPr lang="sv-SE" sz="1800" dirty="0"/>
              <a:t>or lack </a:t>
            </a:r>
            <a:r>
              <a:rPr lang="sv-SE" sz="1800" dirty="0" err="1"/>
              <a:t>of</a:t>
            </a:r>
            <a:r>
              <a:rPr lang="sv-SE" sz="1800" dirty="0"/>
              <a:t> </a:t>
            </a:r>
            <a:r>
              <a:rPr lang="sv-SE" sz="1800" dirty="0" err="1"/>
              <a:t>knowledge</a:t>
            </a:r>
            <a:r>
              <a:rPr lang="sv-SE" sz="1800" dirty="0"/>
              <a:t> (</a:t>
            </a:r>
            <a:r>
              <a:rPr lang="sv-SE" sz="1800" dirty="0" err="1"/>
              <a:t>financial</a:t>
            </a:r>
            <a:r>
              <a:rPr lang="sv-SE" sz="1800" dirty="0"/>
              <a:t> literacy)</a:t>
            </a:r>
          </a:p>
          <a:p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 err="1">
                <a:sym typeface="Wingdings" panose="05000000000000000000" pitchFamily="2" charset="2"/>
              </a:rPr>
              <a:t>Exagarbated</a:t>
            </a:r>
            <a:r>
              <a:rPr lang="sv-SE" sz="1800" dirty="0">
                <a:sym typeface="Wingdings" panose="05000000000000000000" pitchFamily="2" charset="2"/>
              </a:rPr>
              <a:t> by </a:t>
            </a:r>
            <a:r>
              <a:rPr lang="sv-SE" sz="1800" dirty="0" err="1">
                <a:sym typeface="Wingdings" panose="05000000000000000000" pitchFamily="2" charset="2"/>
              </a:rPr>
              <a:t>political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ambiguity</a:t>
            </a:r>
            <a:r>
              <a:rPr lang="sv-SE" sz="1800" dirty="0">
                <a:sym typeface="Wingdings" panose="05000000000000000000" pitchFamily="2" charset="2"/>
              </a:rPr>
              <a:t> and </a:t>
            </a:r>
            <a:r>
              <a:rPr lang="sv-SE" sz="1800" dirty="0" err="1">
                <a:sym typeface="Wingdings" panose="05000000000000000000" pitchFamily="2" charset="2"/>
              </a:rPr>
              <a:t>if</a:t>
            </a:r>
            <a:r>
              <a:rPr lang="sv-SE" sz="1800" dirty="0">
                <a:sym typeface="Wingdings" panose="05000000000000000000" pitchFamily="2" charset="2"/>
              </a:rPr>
              <a:t> transition is </a:t>
            </a:r>
            <a:r>
              <a:rPr lang="sv-SE" sz="1800" dirty="0" err="1">
                <a:sym typeface="Wingdings" panose="05000000000000000000" pitchFamily="2" charset="2"/>
              </a:rPr>
              <a:t>delayed</a:t>
            </a:r>
            <a:r>
              <a:rPr lang="sv-SE" sz="1800" dirty="0">
                <a:sym typeface="Wingdings" panose="05000000000000000000" pitchFamily="2" charset="2"/>
              </a:rPr>
              <a:t> so </a:t>
            </a:r>
            <a:r>
              <a:rPr lang="sv-SE" sz="1800" dirty="0" err="1">
                <a:sym typeface="Wingdings" panose="05000000000000000000" pitchFamily="2" charset="2"/>
              </a:rPr>
              <a:t>forced</a:t>
            </a:r>
            <a:r>
              <a:rPr lang="sv-SE" sz="1800" dirty="0">
                <a:sym typeface="Wingdings" panose="05000000000000000000" pitchFamily="2" charset="2"/>
              </a:rPr>
              <a:t> to </a:t>
            </a:r>
            <a:r>
              <a:rPr lang="sv-SE" sz="1800" dirty="0" err="1">
                <a:sym typeface="Wingdings" panose="05000000000000000000" pitchFamily="2" charset="2"/>
              </a:rPr>
              <a:t>happen</a:t>
            </a:r>
            <a:r>
              <a:rPr lang="sv-SE" sz="1800" dirty="0">
                <a:sym typeface="Wingdings" panose="05000000000000000000" pitchFamily="2" charset="2"/>
              </a:rPr>
              <a:t> in short </a:t>
            </a:r>
            <a:r>
              <a:rPr lang="sv-SE" sz="1800" dirty="0" err="1">
                <a:sym typeface="Wingdings" panose="05000000000000000000" pitchFamily="2" charset="2"/>
              </a:rPr>
              <a:t>time</a:t>
            </a:r>
            <a:endParaRPr lang="sv-SE" sz="1800" dirty="0">
              <a:sym typeface="Wingdings" panose="05000000000000000000" pitchFamily="2" charset="2"/>
            </a:endParaRPr>
          </a:p>
          <a:p>
            <a:endParaRPr lang="sv-SE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D5AF4B-E002-42E5-A948-446AB1A3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3200" dirty="0"/>
              <a:t>2C-E) </a:t>
            </a:r>
            <a:r>
              <a:rPr lang="sv-SE" sz="3200" b="1" dirty="0" err="1"/>
              <a:t>Why</a:t>
            </a:r>
            <a:r>
              <a:rPr lang="sv-SE" sz="3200" b="1" dirty="0"/>
              <a:t> do </a:t>
            </a:r>
            <a:r>
              <a:rPr lang="sv-SE" sz="3200" b="1" dirty="0" err="1"/>
              <a:t>distributional</a:t>
            </a:r>
            <a:r>
              <a:rPr lang="sv-SE" sz="3200" b="1" dirty="0"/>
              <a:t> </a:t>
            </a:r>
            <a:r>
              <a:rPr lang="sv-SE" sz="3200" b="1" dirty="0" err="1"/>
              <a:t>effects</a:t>
            </a:r>
            <a:r>
              <a:rPr lang="sv-SE" sz="3200" b="1" dirty="0"/>
              <a:t> </a:t>
            </a:r>
            <a:r>
              <a:rPr lang="sv-SE" sz="3200" b="1" dirty="0" err="1"/>
              <a:t>arise</a:t>
            </a:r>
            <a:r>
              <a:rPr lang="sv-SE" sz="3200" b="1" dirty="0"/>
              <a:t>?</a:t>
            </a:r>
            <a:br>
              <a:rPr lang="sv-SE" sz="3200" dirty="0"/>
            </a:br>
            <a:r>
              <a:rPr lang="sv-SE" sz="3200" dirty="0"/>
              <a:t>Long </a:t>
            </a:r>
            <a:r>
              <a:rPr lang="sv-SE" sz="3200" dirty="0" err="1"/>
              <a:t>run</a:t>
            </a:r>
            <a:r>
              <a:rPr lang="sv-SE" sz="3200" dirty="0"/>
              <a:t> </a:t>
            </a:r>
            <a:r>
              <a:rPr lang="sv-SE" sz="3200" dirty="0" err="1"/>
              <a:t>investments</a:t>
            </a:r>
            <a:r>
              <a:rPr lang="sv-SE" sz="3200" dirty="0"/>
              <a:t>, </a:t>
            </a:r>
            <a:r>
              <a:rPr lang="sv-SE" sz="3200" dirty="0" err="1"/>
              <a:t>coordination</a:t>
            </a:r>
            <a:r>
              <a:rPr lang="sv-SE" sz="3200" dirty="0"/>
              <a:t> and </a:t>
            </a:r>
            <a:r>
              <a:rPr lang="sv-SE" sz="3200" dirty="0" err="1"/>
              <a:t>expectations</a:t>
            </a:r>
            <a:endParaRPr lang="sv-SE" sz="3200" dirty="0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8412D522-14A3-4B73-9623-B6C085D5BF5E}"/>
              </a:ext>
            </a:extLst>
          </p:cNvPr>
          <p:cNvSpPr/>
          <p:nvPr/>
        </p:nvSpPr>
        <p:spPr bwMode="auto">
          <a:xfrm>
            <a:off x="2985394" y="5157192"/>
            <a:ext cx="3196621" cy="1411986"/>
          </a:xfrm>
          <a:custGeom>
            <a:avLst/>
            <a:gdLst>
              <a:gd name="connsiteX0" fmla="*/ 0 w 3196621"/>
              <a:gd name="connsiteY0" fmla="*/ 2803663 h 2826334"/>
              <a:gd name="connsiteX1" fmla="*/ 1481177 w 3196621"/>
              <a:gd name="connsiteY1" fmla="*/ 7 h 2826334"/>
              <a:gd name="connsiteX2" fmla="*/ 3196621 w 3196621"/>
              <a:gd name="connsiteY2" fmla="*/ 2826334 h 282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6621" h="2826334">
                <a:moveTo>
                  <a:pt x="0" y="2803663"/>
                </a:moveTo>
                <a:cubicBezTo>
                  <a:pt x="474203" y="1399946"/>
                  <a:pt x="948407" y="-3771"/>
                  <a:pt x="1481177" y="7"/>
                </a:cubicBezTo>
                <a:cubicBezTo>
                  <a:pt x="2013947" y="3785"/>
                  <a:pt x="2605284" y="1415059"/>
                  <a:pt x="3196621" y="282633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erling" pitchFamily="18" charset="0"/>
              <a:ea typeface="ＭＳ Ｐゴシック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71F5B-CDEB-4B64-97CC-B6F0B679361F}"/>
              </a:ext>
            </a:extLst>
          </p:cNvPr>
          <p:cNvSpPr txBox="1"/>
          <p:nvPr/>
        </p:nvSpPr>
        <p:spPr>
          <a:xfrm>
            <a:off x="1428558" y="619984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Brown system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58D420-1055-4DB7-B120-C2F076CE3F6C}"/>
              </a:ext>
            </a:extLst>
          </p:cNvPr>
          <p:cNvSpPr txBox="1"/>
          <p:nvPr/>
        </p:nvSpPr>
        <p:spPr>
          <a:xfrm>
            <a:off x="6393981" y="622544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Green system</a:t>
            </a:r>
          </a:p>
        </p:txBody>
      </p:sp>
      <p:pic>
        <p:nvPicPr>
          <p:cNvPr id="9" name="Picture 2" descr="Ball Boy Drawings for Sale - Fine Art America">
            <a:extLst>
              <a:ext uri="{FF2B5EF4-FFF2-40B4-BE49-F238E27FC236}">
                <a16:creationId xmlns:a16="http://schemas.microsoft.com/office/drawing/2014/main" id="{FDD9EC84-7A17-44BA-B3F6-3096CF4A4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2632" y="5655716"/>
            <a:ext cx="385631" cy="49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Ball Boy Drawings for Sale - Fine Art America">
            <a:extLst>
              <a:ext uri="{FF2B5EF4-FFF2-40B4-BE49-F238E27FC236}">
                <a16:creationId xmlns:a16="http://schemas.microsoft.com/office/drawing/2014/main" id="{778B72BE-B381-4909-98BF-2FD3557FF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01165" y="5725658"/>
            <a:ext cx="385631" cy="49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Ball Boy Drawings for Sale - Fine Art America">
            <a:extLst>
              <a:ext uri="{FF2B5EF4-FFF2-40B4-BE49-F238E27FC236}">
                <a16:creationId xmlns:a16="http://schemas.microsoft.com/office/drawing/2014/main" id="{2F973F68-1310-4CA1-8091-9CAC3516A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12889" y="5750709"/>
            <a:ext cx="385631" cy="49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Ball Boy Drawings for Sale - Fine Art America">
            <a:extLst>
              <a:ext uri="{FF2B5EF4-FFF2-40B4-BE49-F238E27FC236}">
                <a16:creationId xmlns:a16="http://schemas.microsoft.com/office/drawing/2014/main" id="{4AE41402-2770-47AB-8EA0-E01ECB655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36796" y="5733753"/>
            <a:ext cx="385631" cy="49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Ball Boy Drawings for Sale - Fine Art America">
            <a:extLst>
              <a:ext uri="{FF2B5EF4-FFF2-40B4-BE49-F238E27FC236}">
                <a16:creationId xmlns:a16="http://schemas.microsoft.com/office/drawing/2014/main" id="{2836308B-4FF4-444D-B0FA-5CADB78CE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20015" y="5742231"/>
            <a:ext cx="385631" cy="49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8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4D4C8-BCB8-41B2-BEA8-B66F2E1661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sz="1800" dirty="0" err="1">
                <a:sym typeface="Wingdings" panose="05000000000000000000" pitchFamily="2" charset="2"/>
              </a:rPr>
              <a:t>Low-income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households</a:t>
            </a:r>
            <a:r>
              <a:rPr lang="sv-SE" sz="1800" dirty="0">
                <a:sym typeface="Wingdings" panose="05000000000000000000" pitchFamily="2" charset="2"/>
              </a:rPr>
              <a:t> (</a:t>
            </a:r>
            <a:r>
              <a:rPr lang="sv-SE" sz="1800" dirty="0" err="1">
                <a:sym typeface="Wingdings" panose="05000000000000000000" pitchFamily="2" charset="2"/>
              </a:rPr>
              <a:t>esp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car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owners</a:t>
            </a:r>
            <a:r>
              <a:rPr lang="sv-SE" sz="1800" dirty="0">
                <a:sym typeface="Wingdings" panose="05000000000000000000" pitchFamily="2" charset="2"/>
              </a:rPr>
              <a:t>)</a:t>
            </a:r>
          </a:p>
          <a:p>
            <a:r>
              <a:rPr lang="sv-SE" sz="1800" dirty="0">
                <a:sym typeface="Wingdings" panose="05000000000000000000" pitchFamily="2" charset="2"/>
              </a:rPr>
              <a:t>Rural </a:t>
            </a:r>
            <a:r>
              <a:rPr lang="sv-SE" sz="1800" dirty="0" err="1">
                <a:sym typeface="Wingdings" panose="05000000000000000000" pitchFamily="2" charset="2"/>
              </a:rPr>
              <a:t>households</a:t>
            </a:r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>
                <a:sym typeface="Wingdings" panose="05000000000000000000" pitchFamily="2" charset="2"/>
              </a:rPr>
              <a:t>Energy/CO2-intensive </a:t>
            </a:r>
            <a:r>
              <a:rPr lang="sv-SE" sz="1800" dirty="0" err="1">
                <a:sym typeface="Wingdings" panose="05000000000000000000" pitchFamily="2" charset="2"/>
              </a:rPr>
              <a:t>industries</a:t>
            </a:r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 err="1">
                <a:sym typeface="Wingdings" panose="05000000000000000000" pitchFamily="2" charset="2"/>
              </a:rPr>
              <a:t>Workers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therein</a:t>
            </a:r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>
                <a:sym typeface="Wingdings" panose="05000000000000000000" pitchFamily="2" charset="2"/>
              </a:rPr>
              <a:t>Rural regions</a:t>
            </a:r>
          </a:p>
          <a:p>
            <a:endParaRPr lang="sv-SE" sz="1800" dirty="0">
              <a:sym typeface="Wingdings" panose="05000000000000000000" pitchFamily="2" charset="2"/>
            </a:endParaRPr>
          </a:p>
          <a:p>
            <a:endParaRPr lang="sv-SE" sz="1800" dirty="0">
              <a:sym typeface="Wingdings" panose="05000000000000000000" pitchFamily="2" charset="2"/>
            </a:endParaRPr>
          </a:p>
          <a:p>
            <a:endParaRPr lang="sv-SE" sz="1800" dirty="0">
              <a:sym typeface="Wingdings" panose="05000000000000000000" pitchFamily="2" charset="2"/>
            </a:endParaRPr>
          </a:p>
          <a:p>
            <a:r>
              <a:rPr lang="sv-SE" sz="1800" dirty="0">
                <a:sym typeface="Wingdings" panose="05000000000000000000" pitchFamily="2" charset="2"/>
              </a:rPr>
              <a:t>NOTE: </a:t>
            </a:r>
            <a:r>
              <a:rPr lang="sv-SE" sz="1800" dirty="0" err="1">
                <a:sym typeface="Wingdings" panose="05000000000000000000" pitchFamily="2" charset="2"/>
              </a:rPr>
              <a:t>High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costs</a:t>
            </a:r>
            <a:r>
              <a:rPr lang="sv-SE" sz="1800" dirty="0">
                <a:sym typeface="Wingdings" panose="05000000000000000000" pitchFamily="2" charset="2"/>
              </a:rPr>
              <a:t>, </a:t>
            </a:r>
            <a:r>
              <a:rPr lang="sv-SE" sz="1800" dirty="0" err="1">
                <a:sym typeface="Wingdings" panose="05000000000000000000" pitchFamily="2" charset="2"/>
              </a:rPr>
              <a:t>low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benefits</a:t>
            </a:r>
            <a:r>
              <a:rPr lang="sv-SE" sz="1800" dirty="0">
                <a:sym typeface="Wingdings" panose="05000000000000000000" pitchFamily="2" charset="2"/>
              </a:rPr>
              <a:t>, </a:t>
            </a:r>
            <a:r>
              <a:rPr lang="sv-SE" sz="1800" dirty="0" err="1">
                <a:sym typeface="Wingdings" panose="05000000000000000000" pitchFamily="2" charset="2"/>
              </a:rPr>
              <a:t>low</a:t>
            </a:r>
            <a:r>
              <a:rPr lang="sv-SE" sz="1800" dirty="0">
                <a:sym typeface="Wingdings" panose="05000000000000000000" pitchFamily="2" charset="2"/>
              </a:rPr>
              <a:t> </a:t>
            </a:r>
            <a:r>
              <a:rPr lang="sv-SE" sz="1800" dirty="0" err="1">
                <a:sym typeface="Wingdings" panose="05000000000000000000" pitchFamily="2" charset="2"/>
              </a:rPr>
              <a:t>ideological</a:t>
            </a:r>
            <a:r>
              <a:rPr lang="sv-SE" sz="1800" dirty="0">
                <a:sym typeface="Wingdings" panose="05000000000000000000" pitchFamily="2" charset="2"/>
              </a:rPr>
              <a:t> support </a:t>
            </a:r>
            <a:r>
              <a:rPr lang="sv-SE" sz="1800" dirty="0" err="1">
                <a:sym typeface="Wingdings" panose="05000000000000000000" pitchFamily="2" charset="2"/>
              </a:rPr>
              <a:t>correlate</a:t>
            </a:r>
            <a:endParaRPr lang="sv-SE" sz="1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sz="1800" dirty="0">
              <a:sym typeface="Wingdings" panose="05000000000000000000" pitchFamily="2" charset="2"/>
            </a:endParaRPr>
          </a:p>
          <a:p>
            <a:endParaRPr lang="sv-SE" sz="2000" dirty="0">
              <a:sym typeface="Wingdings" panose="05000000000000000000" pitchFamily="2" charset="2"/>
            </a:endParaRPr>
          </a:p>
          <a:p>
            <a:endParaRPr lang="sv-SE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0B125A-657C-423D-9FEB-063DFD81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990600"/>
          </a:xfrm>
        </p:spPr>
        <p:txBody>
          <a:bodyPr/>
          <a:lstStyle/>
          <a:p>
            <a:r>
              <a:rPr lang="sv-SE" sz="3200" dirty="0"/>
              <a:t>2) </a:t>
            </a:r>
            <a:r>
              <a:rPr lang="sv-SE" sz="3200" b="1" dirty="0" err="1"/>
              <a:t>Why</a:t>
            </a:r>
            <a:r>
              <a:rPr lang="sv-SE" sz="3200" b="1" dirty="0"/>
              <a:t> do </a:t>
            </a:r>
            <a:r>
              <a:rPr lang="sv-SE" sz="3200" b="1" dirty="0" err="1"/>
              <a:t>distributional</a:t>
            </a:r>
            <a:r>
              <a:rPr lang="sv-SE" sz="3200" b="1" dirty="0"/>
              <a:t> </a:t>
            </a:r>
            <a:r>
              <a:rPr lang="sv-SE" sz="3200" b="1" dirty="0" err="1"/>
              <a:t>effects</a:t>
            </a:r>
            <a:r>
              <a:rPr lang="sv-SE" sz="3200" b="1" dirty="0"/>
              <a:t> </a:t>
            </a:r>
            <a:r>
              <a:rPr lang="sv-SE" sz="3200" b="1" dirty="0" err="1"/>
              <a:t>arise</a:t>
            </a:r>
            <a:r>
              <a:rPr lang="sv-SE" sz="3200" b="1" dirty="0"/>
              <a:t>?</a:t>
            </a:r>
            <a:br>
              <a:rPr lang="sv-SE" sz="3200" dirty="0"/>
            </a:br>
            <a:r>
              <a:rPr lang="sv-SE" sz="3200" dirty="0" err="1"/>
              <a:t>Which</a:t>
            </a:r>
            <a:r>
              <a:rPr lang="sv-SE" sz="3200" dirty="0"/>
              <a:t> </a:t>
            </a:r>
            <a:r>
              <a:rPr lang="sv-SE" sz="3200" dirty="0" err="1"/>
              <a:t>groups</a:t>
            </a:r>
            <a:r>
              <a:rPr lang="sv-SE" sz="3200" dirty="0"/>
              <a:t> </a:t>
            </a:r>
            <a:r>
              <a:rPr lang="sv-SE" sz="3200" dirty="0" err="1"/>
              <a:t>bear</a:t>
            </a:r>
            <a:r>
              <a:rPr lang="sv-SE" sz="3200" dirty="0"/>
              <a:t> </a:t>
            </a:r>
            <a:r>
              <a:rPr lang="sv-SE" sz="3200" dirty="0" err="1"/>
              <a:t>largest</a:t>
            </a:r>
            <a:r>
              <a:rPr lang="sv-SE" sz="3200" dirty="0"/>
              <a:t> </a:t>
            </a:r>
            <a:r>
              <a:rPr lang="sv-SE" sz="3200" dirty="0" err="1"/>
              <a:t>burden</a:t>
            </a:r>
            <a:r>
              <a:rPr lang="sv-SE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1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StudPr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881F9D5F6B14B9A1F303ADA637ABA" ma:contentTypeVersion="13" ma:contentTypeDescription="Create a new document." ma:contentTypeScope="" ma:versionID="b8683522652a7b4eaed4a8acbab4780a">
  <xsd:schema xmlns:xsd="http://www.w3.org/2001/XMLSchema" xmlns:xs="http://www.w3.org/2001/XMLSchema" xmlns:p="http://schemas.microsoft.com/office/2006/metadata/properties" xmlns:ns2="0a2f277f-7aa6-4006-b768-079b8d4e4e22" xmlns:ns3="714c3ea8-c7a3-4d66-8a68-fd73cac9f802" targetNamespace="http://schemas.microsoft.com/office/2006/metadata/properties" ma:root="true" ma:fieldsID="cf7a0df7fdcea080318868d3a01520c5" ns2:_="" ns3:_="">
    <xsd:import namespace="0a2f277f-7aa6-4006-b768-079b8d4e4e22"/>
    <xsd:import namespace="714c3ea8-c7a3-4d66-8a68-fd73cac9f8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f277f-7aa6-4006-b768-079b8d4e4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acea5a27-2f9a-487f-83fe-96275197ec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c3ea8-c7a3-4d66-8a68-fd73cac9f80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afde572-f472-4ebf-b303-b0397da73feb}" ma:internalName="TaxCatchAll" ma:showField="CatchAllData" ma:web="714c3ea8-c7a3-4d66-8a68-fd73cac9f8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2f277f-7aa6-4006-b768-079b8d4e4e22">
      <Terms xmlns="http://schemas.microsoft.com/office/infopath/2007/PartnerControls"/>
    </lcf76f155ced4ddcb4097134ff3c332f>
    <TaxCatchAll xmlns="714c3ea8-c7a3-4d66-8a68-fd73cac9f802" xsi:nil="true"/>
  </documentManagement>
</p:properties>
</file>

<file path=customXml/itemProps1.xml><?xml version="1.0" encoding="utf-8"?>
<ds:datastoreItem xmlns:ds="http://schemas.openxmlformats.org/officeDocument/2006/customXml" ds:itemID="{D99F1EDC-11D3-42C1-B97D-0FB4367D1B9D}"/>
</file>

<file path=customXml/itemProps2.xml><?xml version="1.0" encoding="utf-8"?>
<ds:datastoreItem xmlns:ds="http://schemas.openxmlformats.org/officeDocument/2006/customXml" ds:itemID="{5C19D75F-77D7-4FAA-BD74-0FF0B75E4C7A}"/>
</file>

<file path=customXml/itemProps3.xml><?xml version="1.0" encoding="utf-8"?>
<ds:datastoreItem xmlns:ds="http://schemas.openxmlformats.org/officeDocument/2006/customXml" ds:itemID="{621EC1B9-B1C5-4F7F-BFD1-14F365E15A0C}"/>
</file>

<file path=docProps/app.xml><?xml version="1.0" encoding="utf-8"?>
<Properties xmlns="http://schemas.openxmlformats.org/officeDocument/2006/extended-properties" xmlns:vt="http://schemas.openxmlformats.org/officeDocument/2006/docPropsVTypes">
  <Template>EdStudPres</Template>
  <TotalTime>0</TotalTime>
  <Words>1417</Words>
  <Application>Microsoft Office PowerPoint</Application>
  <PresentationFormat>On-screen Show (4:3)</PresentationFormat>
  <Paragraphs>289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ＭＳ Ｐゴシック</vt:lpstr>
      <vt:lpstr>Arial</vt:lpstr>
      <vt:lpstr>Berling</vt:lpstr>
      <vt:lpstr>Calibri</vt:lpstr>
      <vt:lpstr>Times New Roman</vt:lpstr>
      <vt:lpstr>Tw Cen MT</vt:lpstr>
      <vt:lpstr>Verdana</vt:lpstr>
      <vt:lpstr>Wingdings</vt:lpstr>
      <vt:lpstr>Wingdings 2</vt:lpstr>
      <vt:lpstr>EdStudPres</vt:lpstr>
      <vt:lpstr> five questions about The distributional effects of climate policy </vt:lpstr>
      <vt:lpstr>5 questions</vt:lpstr>
      <vt:lpstr>1) Why are the distributional effects of climate policy important?</vt:lpstr>
      <vt:lpstr>2) Why do distributional effects of climate policy arise?</vt:lpstr>
      <vt:lpstr>2.A) Why do distributional effects arise? Carbon pricing and emission intensities</vt:lpstr>
      <vt:lpstr>2.A) Why do distributional effects arise? Carbon pricing and emission intensities</vt:lpstr>
      <vt:lpstr>2C-E) Why do distributional effects arise? Long run investments, coordination and expectations</vt:lpstr>
      <vt:lpstr>2C-E) Why do distributional effects arise? Long run investments, coordination and expectations</vt:lpstr>
      <vt:lpstr>2) Why do distributional effects arise? Which groups bear largest burden?</vt:lpstr>
      <vt:lpstr>3) What compensatory mechanisms exist?</vt:lpstr>
      <vt:lpstr>3) What compensatory tools exist?</vt:lpstr>
      <vt:lpstr>3) What compensatory tools exist?</vt:lpstr>
      <vt:lpstr>3) What compensatory tools exist?</vt:lpstr>
      <vt:lpstr>3) What compensatory tools exist?</vt:lpstr>
      <vt:lpstr>4) Which groups are (normally) the least compensated?</vt:lpstr>
      <vt:lpstr>5) Which compensatory policies should be used?</vt:lpstr>
      <vt:lpstr>5) Which compensatory policies should be used?</vt:lpstr>
      <vt:lpstr>5) Which compensatory policies should be used?</vt:lpstr>
      <vt:lpstr>5) Which compensatory policies should be used?</vt:lpstr>
      <vt:lpstr>5) Which compensatory policies should be used?</vt:lpstr>
      <vt:lpstr>5) How compensate?</vt:lpstr>
      <vt:lpstr>5) Which compensatory policies should be used?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DISTRIBUTION OF REVEALED PREFERENCES UNDER SOCIAL PRESSURE</dc:title>
  <dc:creator/>
  <cp:lastModifiedBy/>
  <cp:revision>2</cp:revision>
  <dcterms:created xsi:type="dcterms:W3CDTF">2010-11-01T12:09:51Z</dcterms:created>
  <dcterms:modified xsi:type="dcterms:W3CDTF">2024-11-25T09:20:32Z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  <property fmtid="{D5CDD505-2E9C-101B-9397-08002B2CF9AE}" pid="3" name="ContentTypeId">
    <vt:lpwstr>0x010100C28881F9D5F6B14B9A1F303ADA637ABA</vt:lpwstr>
  </property>
</Properties>
</file>