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Light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7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7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Light-boldItalic.fntdata"/><Relationship Id="rId13" Type="http://schemas.openxmlformats.org/officeDocument/2006/relationships/slide" Target="slides/slide7.xml"/><Relationship Id="rId18" Type="http://schemas.openxmlformats.org/officeDocument/2006/relationships/font" Target="fonts/MontserratSemiBold-boldItalic.fntdata"/><Relationship Id="rId21" Type="http://schemas.openxmlformats.org/officeDocument/2006/relationships/font" Target="fonts/Montserrat-italic.fntdata"/><Relationship Id="rId3" Type="http://schemas.openxmlformats.org/officeDocument/2006/relationships/presProps" Target="presProps.xml"/><Relationship Id="rId25" Type="http://schemas.openxmlformats.org/officeDocument/2006/relationships/font" Target="fonts/MontserratLight-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MontserratSemiBold-italic.fntdata"/><Relationship Id="rId33" Type="http://schemas.openxmlformats.org/officeDocument/2006/relationships/customXml" Target="../customXml/item3.xml"/><Relationship Id="rId20" Type="http://schemas.openxmlformats.org/officeDocument/2006/relationships/font" Target="fonts/Montserrat-bold.fntdata"/><Relationship Id="rId2" Type="http://schemas.openxmlformats.org/officeDocument/2006/relationships/viewProps" Target="viewProps.xml"/><Relationship Id="rId29" Type="http://schemas.openxmlformats.org/officeDocument/2006/relationships/font" Target="fonts/HelveticaNeue-italic.fntdata"/><Relationship Id="rId16" Type="http://schemas.openxmlformats.org/officeDocument/2006/relationships/font" Target="fonts/MontserratSemiBold-bold.fntdata"/><Relationship Id="rId24" Type="http://schemas.openxmlformats.org/officeDocument/2006/relationships/font" Target="fonts/MontserratLight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font" Target="fonts/MontserratLight-regular.fntdata"/><Relationship Id="rId28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MontserratSemiBold-regular.fntdata"/><Relationship Id="rId10" Type="http://schemas.openxmlformats.org/officeDocument/2006/relationships/slide" Target="slides/slide4.xml"/><Relationship Id="rId19" Type="http://schemas.openxmlformats.org/officeDocument/2006/relationships/font" Target="fonts/Montserrat-regular.fntdata"/><Relationship Id="rId31" Type="http://schemas.openxmlformats.org/officeDocument/2006/relationships/customXml" Target="../customXml/item1.xml"/><Relationship Id="rId22" Type="http://schemas.openxmlformats.org/officeDocument/2006/relationships/font" Target="fonts/Montserra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HelveticaNeue-regular.fntdata"/><Relationship Id="rId30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a2850d91e_2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a2850d91e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a2850d91e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ea2850d91e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a2850d91e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ea2850d91e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a419f1bf6_1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ea419f1bf6_1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a2850d91e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ea2850d91e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a419f1bf6_1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ea419f1bf6_1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a2850d91e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ea2850d91e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a419f1bf6_1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ea419f1bf6_1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9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F3073">
              <a:alpha val="7683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/>
        </p:nvSpPr>
        <p:spPr>
          <a:xfrm>
            <a:off x="476250" y="2802475"/>
            <a:ext cx="8191500" cy="17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Economy, shadow fleet and access to </a:t>
            </a:r>
            <a:r>
              <a:rPr b="1" lang="uk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technology</a:t>
            </a:r>
            <a:r>
              <a:rPr b="1" lang="uk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Areas to put the pressure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Presenter: Vladyslav Vlasiuk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Advisor – Commissioner to the President of Ukraine on Sanctions Policy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 flipH="1">
            <a:off x="3923813" y="3717213"/>
            <a:ext cx="4602000" cy="581700"/>
          </a:xfrm>
          <a:prstGeom prst="rect">
            <a:avLst/>
          </a:prstGeom>
          <a:solidFill>
            <a:srgbClr val="035BDA">
              <a:alpha val="50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6"/>
          <p:cNvSpPr/>
          <p:nvPr/>
        </p:nvSpPr>
        <p:spPr>
          <a:xfrm flipH="1">
            <a:off x="543863" y="3617463"/>
            <a:ext cx="2859600" cy="768300"/>
          </a:xfrm>
          <a:prstGeom prst="rect">
            <a:avLst/>
          </a:prstGeom>
          <a:solidFill>
            <a:srgbClr val="035BDA">
              <a:alpha val="50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6"/>
          <p:cNvSpPr/>
          <p:nvPr/>
        </p:nvSpPr>
        <p:spPr>
          <a:xfrm flipH="1">
            <a:off x="5455725" y="1273888"/>
            <a:ext cx="2922900" cy="581700"/>
          </a:xfrm>
          <a:prstGeom prst="rect">
            <a:avLst/>
          </a:prstGeom>
          <a:solidFill>
            <a:srgbClr val="035BDA">
              <a:alpha val="50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26"/>
          <p:cNvSpPr/>
          <p:nvPr/>
        </p:nvSpPr>
        <p:spPr>
          <a:xfrm flipH="1">
            <a:off x="475000" y="1331400"/>
            <a:ext cx="4250400" cy="581700"/>
          </a:xfrm>
          <a:prstGeom prst="rect">
            <a:avLst/>
          </a:prstGeom>
          <a:solidFill>
            <a:srgbClr val="035BDA">
              <a:alpha val="50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26"/>
          <p:cNvSpPr/>
          <p:nvPr/>
        </p:nvSpPr>
        <p:spPr>
          <a:xfrm flipH="1">
            <a:off x="4210100" y="2321288"/>
            <a:ext cx="4470300" cy="768300"/>
          </a:xfrm>
          <a:prstGeom prst="rect">
            <a:avLst/>
          </a:prstGeom>
          <a:solidFill>
            <a:srgbClr val="035BDA">
              <a:alpha val="50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0" name="Google Shape;110;p26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6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6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6"/>
          <p:cNvSpPr txBox="1"/>
          <p:nvPr/>
        </p:nvSpPr>
        <p:spPr>
          <a:xfrm>
            <a:off x="234571" y="509588"/>
            <a:ext cx="867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7918829" y="48790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15" name="Google Shape;115;p26"/>
          <p:cNvSpPr txBox="1"/>
          <p:nvPr/>
        </p:nvSpPr>
        <p:spPr>
          <a:xfrm>
            <a:off x="234572" y="4908801"/>
            <a:ext cx="285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234575" y="555725"/>
            <a:ext cx="883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>
                <a:solidFill>
                  <a:srgbClr val="025BD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Russia 2026 – at the threshold of bankruptcy</a:t>
            </a:r>
            <a:endParaRPr sz="3000">
              <a:solidFill>
                <a:srgbClr val="025BD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391200" y="1331400"/>
            <a:ext cx="437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Budget deficit in first five months of 2026: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₽6 trillion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Planned for the whole 2026: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₽3.77 trillion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5417175" y="1273888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January-May 2026,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oil and gas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revenues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fell 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by 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29,8%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year-on-year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449600" y="2330038"/>
            <a:ext cx="3498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Military production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still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growing 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(military equipment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+32.6%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), while civilian sectors are degrading.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6"/>
          <p:cNvSpPr/>
          <p:nvPr/>
        </p:nvSpPr>
        <p:spPr>
          <a:xfrm flipH="1">
            <a:off x="517388" y="2342938"/>
            <a:ext cx="3334800" cy="768300"/>
          </a:xfrm>
          <a:prstGeom prst="rect">
            <a:avLst/>
          </a:prstGeom>
          <a:solidFill>
            <a:srgbClr val="035BDA">
              <a:alpha val="50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4112300" y="2321288"/>
            <a:ext cx="4665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overall industrial production index turned negative in January-February 2026.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The economy is actually based solely on military orders.</a:t>
            </a:r>
            <a:endParaRPr b="1" sz="12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485688" y="3604563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Russia's foreign trade balance </a:t>
            </a:r>
            <a:r>
              <a:rPr b="1" lang="uk" sz="12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decreased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almost threefold – from </a:t>
            </a:r>
            <a:r>
              <a:rPr b="1" lang="uk" sz="12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$337 bln to $125 bln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3830113" y="3704313"/>
            <a:ext cx="48282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Russian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treasury revenues 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have dropped by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40% compared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last year. A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budget “hole”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over </a:t>
            </a:r>
            <a:r>
              <a:rPr b="1" lang="uk" sz="1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$80 billion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has formed.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7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27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27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7918829" y="48790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234572" y="4908801"/>
            <a:ext cx="285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234571" y="509588"/>
            <a:ext cx="867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2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Areas where sanctions fall short</a:t>
            </a:r>
            <a:endParaRPr b="0" i="0" sz="22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385750" y="1494788"/>
            <a:ext cx="5022600" cy="444600"/>
          </a:xfrm>
          <a:prstGeom prst="rect">
            <a:avLst/>
          </a:prstGeom>
          <a:noFill/>
          <a:ln cap="flat" cmpd="sng" w="19050">
            <a:solidFill>
              <a:srgbClr val="025BD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Cryptocurrency and alternative payments</a:t>
            </a:r>
            <a:endParaRPr sz="18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5783400" y="1494788"/>
            <a:ext cx="3059700" cy="444600"/>
          </a:xfrm>
          <a:prstGeom prst="rect">
            <a:avLst/>
          </a:prstGeom>
          <a:noFill/>
          <a:ln cap="flat" cmpd="sng" w="19050">
            <a:solidFill>
              <a:srgbClr val="025BD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Banking system</a:t>
            </a:r>
            <a:endParaRPr sz="18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300900" y="2585875"/>
            <a:ext cx="85422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What shall be done:</a:t>
            </a:r>
            <a:endParaRPr b="1" sz="16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 crypto exchanges facilitating sanctions evasion;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designate operators of alternative payment systems;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monitoring of digital asset transfers;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 Russian banks enabling the payments in the defence sector;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 foreign banks enabling sanctions circumvention.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28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8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28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7918829" y="48790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234572" y="4908801"/>
            <a:ext cx="285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234571" y="509588"/>
            <a:ext cx="867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2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Areas where sanctions fall short</a:t>
            </a:r>
            <a:endParaRPr b="0" i="0" sz="22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2552075" y="1329225"/>
            <a:ext cx="4039800" cy="444600"/>
          </a:xfrm>
          <a:prstGeom prst="rect">
            <a:avLst/>
          </a:prstGeom>
          <a:noFill/>
          <a:ln cap="flat" cmpd="sng" w="19050">
            <a:solidFill>
              <a:srgbClr val="025BD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Critical technology developments</a:t>
            </a:r>
            <a:endParaRPr sz="18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367275" y="2254763"/>
            <a:ext cx="2807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What shall be done:</a:t>
            </a:r>
            <a:endParaRPr b="1" sz="16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450675" y="2803800"/>
            <a:ext cx="8458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development of the anti-circumvention tool;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effective cooperation with the producers in the compliance strategy context 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stronger export controls.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29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29"/>
          <p:cNvSpPr txBox="1"/>
          <p:nvPr/>
        </p:nvSpPr>
        <p:spPr>
          <a:xfrm>
            <a:off x="234571" y="509588"/>
            <a:ext cx="867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2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Control over the technology flow to Russia shall be tightened</a:t>
            </a:r>
            <a:endParaRPr b="0" i="0" sz="22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7880729" y="48409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57" name="Google Shape;157;p29"/>
          <p:cNvSpPr txBox="1"/>
          <p:nvPr/>
        </p:nvSpPr>
        <p:spPr>
          <a:xfrm>
            <a:off x="454525" y="4165863"/>
            <a:ext cx="244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N-channel MOSFET by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Infineon Technology, </a:t>
            </a:r>
            <a:r>
              <a:rPr b="1" lang="uk" sz="11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Germany</a:t>
            </a:r>
            <a:endParaRPr b="1" sz="11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Found in Geran-5 in </a:t>
            </a:r>
            <a:r>
              <a:rPr b="1" lang="uk" sz="11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January 2026</a:t>
            </a:r>
            <a:endParaRPr b="1" sz="1100">
              <a:solidFill>
                <a:srgbClr val="03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813" y="2502200"/>
            <a:ext cx="1269631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 rotWithShape="1">
          <a:blip r:embed="rId4">
            <a:alphaModFix/>
          </a:blip>
          <a:srcRect b="8772" l="16534" r="15286" t="19265"/>
          <a:stretch/>
        </p:blipFill>
        <p:spPr>
          <a:xfrm rot="10800000">
            <a:off x="3456350" y="2639663"/>
            <a:ext cx="20002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3233375" y="4165863"/>
            <a:ext cx="244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Barometric pressure sensor</a:t>
            </a: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by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 Connectivity</a:t>
            </a: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b="1" lang="uk" sz="11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Ireland</a:t>
            </a:r>
            <a:endParaRPr b="1" sz="11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Found in Parody UAV in </a:t>
            </a:r>
            <a:r>
              <a:rPr b="1" lang="uk" sz="11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June 2026</a:t>
            </a:r>
            <a:endParaRPr b="1" sz="1100">
              <a:solidFill>
                <a:srgbClr val="03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34600" y="1015538"/>
            <a:ext cx="8674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Despite several successes, as the reduction of the Dutch components, there are still 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loopholes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that help Russia to reach the components for its weapons.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2284811" y="1929413"/>
            <a:ext cx="457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16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European components </a:t>
            </a:r>
            <a:endParaRPr sz="16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16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found in weapons in 2026</a:t>
            </a:r>
            <a:endParaRPr b="0" i="0" sz="16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503" y="2628061"/>
            <a:ext cx="140774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6243275" y="4164363"/>
            <a:ext cx="244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Microcontroller produced in 2024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STMicroelectronics, </a:t>
            </a:r>
            <a:r>
              <a:rPr b="1" lang="uk" sz="11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Switzerland</a:t>
            </a:r>
            <a:endParaRPr b="1" sz="1100">
              <a:solidFill>
                <a:srgbClr val="03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rPr lang="uk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Found in Parody UAV in </a:t>
            </a:r>
            <a:r>
              <a:rPr b="1" lang="uk" sz="11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June 2026</a:t>
            </a:r>
            <a:endParaRPr b="1" sz="1100">
              <a:solidFill>
                <a:srgbClr val="03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5" name="Google Shape;165;p29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30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30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30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7918829" y="48790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234572" y="4908801"/>
            <a:ext cx="285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Light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234571" y="509588"/>
            <a:ext cx="867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22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Areas where sanctions fall short</a:t>
            </a:r>
            <a:endParaRPr b="0" i="0" sz="22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2623475" y="1329225"/>
            <a:ext cx="3897000" cy="444600"/>
          </a:xfrm>
          <a:prstGeom prst="rect">
            <a:avLst/>
          </a:prstGeom>
          <a:noFill/>
          <a:ln cap="flat" cmpd="sng" w="19050">
            <a:solidFill>
              <a:srgbClr val="025BD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Energy sector &amp; shadow fleet</a:t>
            </a:r>
            <a:endParaRPr sz="18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367275" y="2254763"/>
            <a:ext cx="2807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What shall be done:</a:t>
            </a:r>
            <a:endParaRPr b="1" sz="16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234600" y="2891738"/>
            <a:ext cx="8674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imposition of a full-maritime services ban;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latin typeface="Montserrat"/>
                <a:ea typeface="Montserrat"/>
                <a:cs typeface="Montserrat"/>
                <a:sym typeface="Montserrat"/>
              </a:rPr>
              <a:t>decisive physical measures against vessels and crews: detentions, arrests, confiscation;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uk" sz="1600">
                <a:latin typeface="Montserrat"/>
                <a:ea typeface="Montserrat"/>
                <a:cs typeface="Montserrat"/>
                <a:sym typeface="Montserrat"/>
              </a:rPr>
              <a:t>closer interstate cooperation.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31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31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31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31"/>
          <p:cNvSpPr txBox="1"/>
          <p:nvPr/>
        </p:nvSpPr>
        <p:spPr>
          <a:xfrm>
            <a:off x="234571" y="509588"/>
            <a:ext cx="867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20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From sanctions to enforcement: increasing pressure on Russia’s shadow fleet</a:t>
            </a:r>
            <a:endParaRPr b="0" i="0" sz="20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7918829" y="48790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188" name="Google Shape;188;p31"/>
          <p:cNvSpPr txBox="1"/>
          <p:nvPr/>
        </p:nvSpPr>
        <p:spPr>
          <a:xfrm>
            <a:off x="234600" y="3018375"/>
            <a:ext cx="86748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6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International cooperation should be further strengthened to identify, investigate, and dismantle shadow fleet schemes</a:t>
            </a:r>
            <a:endParaRPr i="1" sz="1600">
              <a:solidFill>
                <a:srgbClr val="03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Joint investigations between Ukraine and European partners continue to expose shadow fleet networks. In May 2026, the </a:t>
            </a:r>
            <a:r>
              <a:rPr b="1" lang="uk" sz="16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Ukrainian-Finnish team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uncovered a tugboat procurement scheme supporting Russia’s shadow fleet and identified the individuals involved.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234600" y="1411338"/>
            <a:ext cx="61959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6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Coastal states should move to more active sanctions enforcement</a:t>
            </a:r>
            <a:endParaRPr i="1" sz="1600">
              <a:solidFill>
                <a:srgbClr val="035B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5BDA"/>
                </a:solidFill>
                <a:latin typeface="Montserrat"/>
                <a:ea typeface="Montserrat"/>
                <a:cs typeface="Montserrat"/>
                <a:sym typeface="Montserrat"/>
              </a:rPr>
              <a:t>Caffa case in Sweden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demonstrates that sanctions become effective only when actively enforced.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737" y="1369038"/>
            <a:ext cx="2423326" cy="13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32"/>
          <p:cNvCxnSpPr/>
          <p:nvPr/>
        </p:nvCxnSpPr>
        <p:spPr>
          <a:xfrm>
            <a:off x="234571" y="299253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32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32"/>
          <p:cNvCxnSpPr/>
          <p:nvPr/>
        </p:nvCxnSpPr>
        <p:spPr>
          <a:xfrm>
            <a:off x="234571" y="4840951"/>
            <a:ext cx="8674800" cy="0"/>
          </a:xfrm>
          <a:prstGeom prst="straightConnector1">
            <a:avLst/>
          </a:prstGeom>
          <a:noFill/>
          <a:ln cap="flat" cmpd="sng" w="14300">
            <a:solidFill>
              <a:srgbClr val="025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32"/>
          <p:cNvSpPr txBox="1"/>
          <p:nvPr/>
        </p:nvSpPr>
        <p:spPr>
          <a:xfrm>
            <a:off x="234571" y="509588"/>
            <a:ext cx="867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7918829" y="4879099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234575" y="1027750"/>
            <a:ext cx="34827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Montserrat"/>
                <a:ea typeface="Montserrat"/>
                <a:cs typeface="Montserrat"/>
                <a:sym typeface="Montserrat"/>
              </a:rPr>
              <a:t>In 2026, </a:t>
            </a:r>
            <a:r>
              <a:rPr b="1" lang="uk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44 refineries and oil depots</a:t>
            </a:r>
            <a:r>
              <a:rPr lang="uk" sz="1800">
                <a:latin typeface="Montserrat"/>
                <a:ea typeface="Montserrat"/>
                <a:cs typeface="Montserrat"/>
                <a:sym typeface="Montserrat"/>
              </a:rPr>
              <a:t> were affected, as well as </a:t>
            </a:r>
            <a:r>
              <a:rPr b="1" lang="uk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 oil pumping stations</a:t>
            </a:r>
            <a:r>
              <a:rPr lang="uk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234575" y="3614750"/>
            <a:ext cx="34827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dynamics of oil product production </a:t>
            </a:r>
            <a:r>
              <a:rPr b="1" lang="uk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decreased by 9%</a:t>
            </a: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compared to 2025.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234571" y="509588"/>
            <a:ext cx="867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BDA"/>
              </a:buClr>
              <a:buSzPts val="3000"/>
              <a:buFont typeface="Montserrat"/>
              <a:buNone/>
            </a:pPr>
            <a:r>
              <a:rPr lang="uk" sz="2000">
                <a:solidFill>
                  <a:srgbClr val="025BDA"/>
                </a:solidFill>
                <a:latin typeface="Montserrat"/>
                <a:ea typeface="Montserrat"/>
                <a:cs typeface="Montserrat"/>
                <a:sym typeface="Montserrat"/>
              </a:rPr>
              <a:t>Kinetic sanctions against Russian energy</a:t>
            </a:r>
            <a:endParaRPr b="0" i="0" sz="2000" u="none" cap="none" strike="noStrike">
              <a:solidFill>
                <a:srgbClr val="025B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4274225" y="1027750"/>
            <a:ext cx="38751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growth of </a:t>
            </a:r>
            <a:r>
              <a:rPr b="1" lang="uk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sea freight of oil</a:t>
            </a: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2026 is currently only 3% compared to 2025.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214" y="2049238"/>
            <a:ext cx="4267223" cy="233511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/>
        </p:nvSpPr>
        <p:spPr>
          <a:xfrm>
            <a:off x="5426125" y="4384348"/>
            <a:ext cx="2492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Ryazan oil refinery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234575" y="2460750"/>
            <a:ext cx="34827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out of </a:t>
            </a:r>
            <a:r>
              <a:rPr b="1" lang="uk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refineries were subjected to kinetic sanctions.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881F9D5F6B14B9A1F303ADA637ABA" ma:contentTypeVersion="13" ma:contentTypeDescription="Create a new document." ma:contentTypeScope="" ma:versionID="4c657da654857ad6c206f1b333056c52">
  <xsd:schema xmlns:xsd="http://www.w3.org/2001/XMLSchema" xmlns:xs="http://www.w3.org/2001/XMLSchema" xmlns:p="http://schemas.microsoft.com/office/2006/metadata/properties" xmlns:ns2="0a2f277f-7aa6-4006-b768-079b8d4e4e22" xmlns:ns3="714c3ea8-c7a3-4d66-8a68-fd73cac9f802" targetNamespace="http://schemas.microsoft.com/office/2006/metadata/properties" ma:root="true" ma:fieldsID="ac27522426ae3191556ffb53bde9ff32" ns2:_="" ns3:_="">
    <xsd:import namespace="0a2f277f-7aa6-4006-b768-079b8d4e4e22"/>
    <xsd:import namespace="714c3ea8-c7a3-4d66-8a68-fd73cac9f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f277f-7aa6-4006-b768-079b8d4e4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cea5a27-2f9a-487f-83fe-96275197ec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c3ea8-c7a3-4d66-8a68-fd73cac9f8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fde572-f472-4ebf-b303-b0397da73feb}" ma:internalName="TaxCatchAll" ma:showField="CatchAllData" ma:web="714c3ea8-c7a3-4d66-8a68-fd73cac9f8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2f277f-7aa6-4006-b768-079b8d4e4e22">
      <Terms xmlns="http://schemas.microsoft.com/office/infopath/2007/PartnerControls"/>
    </lcf76f155ced4ddcb4097134ff3c332f>
    <TaxCatchAll xmlns="714c3ea8-c7a3-4d66-8a68-fd73cac9f802" xsi:nil="true"/>
  </documentManagement>
</p:properties>
</file>

<file path=customXml/itemProps1.xml><?xml version="1.0" encoding="utf-8"?>
<ds:datastoreItem xmlns:ds="http://schemas.openxmlformats.org/officeDocument/2006/customXml" ds:itemID="{CD3F6AAA-98B7-4AF7-8EC8-386F53141285}"/>
</file>

<file path=customXml/itemProps2.xml><?xml version="1.0" encoding="utf-8"?>
<ds:datastoreItem xmlns:ds="http://schemas.openxmlformats.org/officeDocument/2006/customXml" ds:itemID="{25A0647E-A22B-46C4-936D-FA88A5B0E458}"/>
</file>

<file path=customXml/itemProps3.xml><?xml version="1.0" encoding="utf-8"?>
<ds:datastoreItem xmlns:ds="http://schemas.openxmlformats.org/officeDocument/2006/customXml" ds:itemID="{8CD94620-0774-4F62-A3FA-F86F9D05E35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0x010100C28881F9D5F6B14B9A1F303ADA637ABA</vt:lpwstr>
  </property>
</Properties>
</file>