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99" r:id="rId5"/>
    <p:sldId id="304" r:id="rId6"/>
    <p:sldId id="305" r:id="rId7"/>
    <p:sldId id="306" r:id="rId8"/>
    <p:sldId id="317" r:id="rId9"/>
    <p:sldId id="307" r:id="rId10"/>
    <p:sldId id="308" r:id="rId11"/>
    <p:sldId id="309" r:id="rId12"/>
    <p:sldId id="312" r:id="rId13"/>
    <p:sldId id="313" r:id="rId14"/>
    <p:sldId id="314" r:id="rId15"/>
    <p:sldId id="315" r:id="rId16"/>
    <p:sldId id="316" r:id="rId17"/>
    <p:sldId id="318" r:id="rId18"/>
    <p:sldId id="319" r:id="rId19"/>
    <p:sldId id="320" r:id="rId20"/>
    <p:sldId id="321" r:id="rId21"/>
    <p:sldId id="30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8BC"/>
    <a:srgbClr val="393939"/>
    <a:srgbClr val="F1F1F1"/>
    <a:srgbClr val="687E91"/>
    <a:srgbClr val="B34B74"/>
    <a:srgbClr val="FCF0F9"/>
    <a:srgbClr val="48BB88"/>
    <a:srgbClr val="EDFDF4"/>
    <a:srgbClr val="F2B826"/>
    <a:srgbClr val="FFF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p:restoredTop sz="94640"/>
  </p:normalViewPr>
  <p:slideViewPr>
    <p:cSldViewPr snapToGrid="0" snapToObjects="1">
      <p:cViewPr>
        <p:scale>
          <a:sx n="132" d="100"/>
          <a:sy n="132" d="100"/>
        </p:scale>
        <p:origin x="-8"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1BA7C-E3F9-0A40-8E4E-4D612CABC09A}" type="datetimeFigureOut">
              <a:rPr lang="en-US" smtClean="0"/>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D6025-B318-3F4E-98C9-13DDD8B092A1}" type="slidenum">
              <a:rPr lang="en-US" smtClean="0"/>
              <a:t>‹#›</a:t>
            </a:fld>
            <a:endParaRPr lang="en-US"/>
          </a:p>
        </p:txBody>
      </p:sp>
    </p:spTree>
    <p:extLst>
      <p:ext uri="{BB962C8B-B14F-4D97-AF65-F5344CB8AC3E}">
        <p14:creationId xmlns:p14="http://schemas.microsoft.com/office/powerpoint/2010/main" val="129295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F3C5-FCE3-CC45-916C-98DA3A5E8C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0A60756-7613-7D4D-BECE-94F28588A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F4F58E-28DE-FC47-B1F2-21ED510B42F5}"/>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C612F100-3BB3-A642-A088-F20239378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3B4BA-CD35-1B48-9407-84FBF2B563ED}"/>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115919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FB20-52F5-264A-9C23-4AF61040E16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EFF7ED-698B-6D49-81AD-AD6E9221E5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34863-3BAE-2C43-ABA6-DB8B2713328B}"/>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654D0ACD-CD78-F54C-8872-8EF2B7486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9A161-82F8-9642-A34B-63930C0F80B8}"/>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191006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5EB68-ECDA-8145-B846-B841441A86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DE4766-608A-4841-83DF-30CFCA0C76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CC5A53-4753-764B-A214-D71E12612EE2}"/>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860F33BC-1911-DF43-8A92-3FC9095EA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43FDA-1AB8-7D48-9CF6-C7A6E45CD4A4}"/>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160406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9026-118B-F446-9A2D-DEC0C2AC34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DB080E-7CAB-894E-BBB5-DD3F18B54C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4D42E8-AFF1-964F-A3A3-C701EFCAE340}"/>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AF3268F0-B528-4E4C-80D0-8D4C26F18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8ACE4-88A1-EB43-A466-DF31A36A4CF0}"/>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89124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6664-91F5-CF48-AAE2-ABA66E4FBC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818FB8F-958C-344A-A24E-E72B54D4F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B4010C-65F1-4643-AF4F-FE47BB694758}"/>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B8598D67-796C-EE42-95EB-C2BEBEAD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69042-7A6E-444C-869D-910496A31AFA}"/>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156853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4321-5FFE-364E-A8FC-84A8DEB32B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123BC6-455D-074E-861D-E0779D97E3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939790-4911-A246-AC14-2AAE08C2F8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8FB9A2-5699-6041-AD0B-CE5275699C05}"/>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6" name="Footer Placeholder 5">
            <a:extLst>
              <a:ext uri="{FF2B5EF4-FFF2-40B4-BE49-F238E27FC236}">
                <a16:creationId xmlns:a16="http://schemas.microsoft.com/office/drawing/2014/main" id="{7D28527A-5815-2545-998C-4BFDE6EF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E16BA-1B09-474B-9313-8296832D0448}"/>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63663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C701-AACD-5344-87DC-C27AB84DD7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F8A500-D248-3B40-AFE5-37C5DD7C0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4995B0-1048-514C-8835-78B2659280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548133-FCA6-7648-9BA9-ABD54BDFD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24C4A0-1074-3946-BBC1-01986F0DB1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00E9CA-8C87-3649-86FE-D84B7CDD48F3}"/>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8" name="Footer Placeholder 7">
            <a:extLst>
              <a:ext uri="{FF2B5EF4-FFF2-40B4-BE49-F238E27FC236}">
                <a16:creationId xmlns:a16="http://schemas.microsoft.com/office/drawing/2014/main" id="{A6CAFE66-9486-E64D-91C4-439F3492B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1A158-962D-B84F-8AD4-1519B27788D8}"/>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36449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66D1-33D2-2349-8CDD-580B070B2C7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FD8E85-587D-BC4B-8A75-9DCE65A0D985}"/>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4" name="Footer Placeholder 3">
            <a:extLst>
              <a:ext uri="{FF2B5EF4-FFF2-40B4-BE49-F238E27FC236}">
                <a16:creationId xmlns:a16="http://schemas.microsoft.com/office/drawing/2014/main" id="{54330097-8B83-4A45-A735-659BEF8768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B00A7D-D934-184D-8AC8-4FDE98559730}"/>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26484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9AA0E-2B10-C746-9172-51D08E27D4E6}"/>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3" name="Footer Placeholder 2">
            <a:extLst>
              <a:ext uri="{FF2B5EF4-FFF2-40B4-BE49-F238E27FC236}">
                <a16:creationId xmlns:a16="http://schemas.microsoft.com/office/drawing/2014/main" id="{02FCE852-481B-2F4C-8DCD-0DBD45911D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B3A61D-A280-FF48-A6C0-7BB6D38583FD}"/>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15822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D34A-AA7A-534E-9755-9BF8A1E48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C5B8B9-47AF-D344-B019-AA5E5C92C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23422C-1356-154D-AA51-60A1CA770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FEAA03-2682-894E-8366-C8D8B52781CB}"/>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6" name="Footer Placeholder 5">
            <a:extLst>
              <a:ext uri="{FF2B5EF4-FFF2-40B4-BE49-F238E27FC236}">
                <a16:creationId xmlns:a16="http://schemas.microsoft.com/office/drawing/2014/main" id="{76413188-E2F8-E340-A08B-B8AD19DFA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8B89D-9299-0544-A27E-849E6174BBA6}"/>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423004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40B1-A4F3-F944-8B14-027734DC8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CC36AA-218A-A143-9675-1D7DFD53B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046FD-0CC2-1B4A-847C-893E3773C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A62974-8D63-D641-97D2-0CB6492CF211}"/>
              </a:ext>
            </a:extLst>
          </p:cNvPr>
          <p:cNvSpPr>
            <a:spLocks noGrp="1"/>
          </p:cNvSpPr>
          <p:nvPr>
            <p:ph type="dt" sz="half" idx="10"/>
          </p:nvPr>
        </p:nvSpPr>
        <p:spPr/>
        <p:txBody>
          <a:bodyPr/>
          <a:lstStyle/>
          <a:p>
            <a:fld id="{0FFF2809-BDF0-8D48-AA8B-078CEE48B40F}" type="datetimeFigureOut">
              <a:rPr lang="en-US" smtClean="0"/>
              <a:t>6/3/26</a:t>
            </a:fld>
            <a:endParaRPr lang="en-US"/>
          </a:p>
        </p:txBody>
      </p:sp>
      <p:sp>
        <p:nvSpPr>
          <p:cNvPr id="6" name="Footer Placeholder 5">
            <a:extLst>
              <a:ext uri="{FF2B5EF4-FFF2-40B4-BE49-F238E27FC236}">
                <a16:creationId xmlns:a16="http://schemas.microsoft.com/office/drawing/2014/main" id="{1BAB75C6-D871-8645-A4A4-4E36C4410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663AB-B65C-6743-AD75-E62315922F7C}"/>
              </a:ext>
            </a:extLst>
          </p:cNvPr>
          <p:cNvSpPr>
            <a:spLocks noGrp="1"/>
          </p:cNvSpPr>
          <p:nvPr>
            <p:ph type="sldNum" sz="quarter" idx="12"/>
          </p:nvPr>
        </p:nvSpPr>
        <p:spPr/>
        <p:txBody>
          <a:bodyPr/>
          <a:lstStyle/>
          <a:p>
            <a:fld id="{2E188A09-6C72-BD4D-B469-B103D579EFD0}" type="slidenum">
              <a:rPr lang="en-US" smtClean="0"/>
              <a:t>‹#›</a:t>
            </a:fld>
            <a:endParaRPr lang="en-US"/>
          </a:p>
        </p:txBody>
      </p:sp>
    </p:spTree>
    <p:extLst>
      <p:ext uri="{BB962C8B-B14F-4D97-AF65-F5344CB8AC3E}">
        <p14:creationId xmlns:p14="http://schemas.microsoft.com/office/powerpoint/2010/main" val="43166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41E96-C4F9-2649-9782-1270D44AF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16C37A-E19E-6047-B5C6-32295BFA7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2D2A91-75D3-EC4D-8BC7-13D9122B1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F2809-BDF0-8D48-AA8B-078CEE48B40F}" type="datetimeFigureOut">
              <a:rPr lang="en-US" smtClean="0"/>
              <a:t>6/3/26</a:t>
            </a:fld>
            <a:endParaRPr lang="en-US"/>
          </a:p>
        </p:txBody>
      </p:sp>
      <p:sp>
        <p:nvSpPr>
          <p:cNvPr id="5" name="Footer Placeholder 4">
            <a:extLst>
              <a:ext uri="{FF2B5EF4-FFF2-40B4-BE49-F238E27FC236}">
                <a16:creationId xmlns:a16="http://schemas.microsoft.com/office/drawing/2014/main" id="{4C487523-19D6-8F4E-B01A-14FC3767D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BF6A7A-6603-AF43-A21F-54612E8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88A09-6C72-BD4D-B469-B103D579EFD0}" type="slidenum">
              <a:rPr lang="en-US" smtClean="0"/>
              <a:t>‹#›</a:t>
            </a:fld>
            <a:endParaRPr lang="en-US"/>
          </a:p>
        </p:txBody>
      </p:sp>
    </p:spTree>
    <p:extLst>
      <p:ext uri="{BB962C8B-B14F-4D97-AF65-F5344CB8AC3E}">
        <p14:creationId xmlns:p14="http://schemas.microsoft.com/office/powerpoint/2010/main" val="48549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57DE5D-0CDA-DF42-AF31-D4A3673191F8}"/>
              </a:ext>
            </a:extLst>
          </p:cNvPr>
          <p:cNvSpPr/>
          <p:nvPr/>
        </p:nvSpPr>
        <p:spPr>
          <a:xfrm>
            <a:off x="-121085" y="298383"/>
            <a:ext cx="12313085" cy="7052153"/>
          </a:xfrm>
          <a:prstGeom prst="rect">
            <a:avLst/>
          </a:prstGeom>
          <a:solidFill>
            <a:srgbClr val="81A8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87E91"/>
              </a:highlight>
            </a:endParaRPr>
          </a:p>
        </p:txBody>
      </p:sp>
      <p:pic>
        <p:nvPicPr>
          <p:cNvPr id="12" name="Picture 11" descr="Background pattern&#10;&#10;Description automatically generated">
            <a:extLst>
              <a:ext uri="{FF2B5EF4-FFF2-40B4-BE49-F238E27FC236}">
                <a16:creationId xmlns:a16="http://schemas.microsoft.com/office/drawing/2014/main" id="{BDFD43CC-EA7C-B576-AD74-4FB72023D5D6}"/>
              </a:ext>
            </a:extLst>
          </p:cNvPr>
          <p:cNvPicPr>
            <a:picLocks noChangeAspect="1"/>
          </p:cNvPicPr>
          <p:nvPr/>
        </p:nvPicPr>
        <p:blipFill>
          <a:blip r:embed="rId2">
            <a:alphaModFix amt="15000"/>
          </a:blip>
          <a:stretch>
            <a:fillRect/>
          </a:stretch>
        </p:blipFill>
        <p:spPr>
          <a:xfrm>
            <a:off x="-497579" y="3385646"/>
            <a:ext cx="13444331" cy="9122939"/>
          </a:xfrm>
          <a:prstGeom prst="rect">
            <a:avLst/>
          </a:prstGeom>
          <a:effectLst>
            <a:reflection endPos="0" dir="5400000" sy="-100000" algn="bl" rotWithShape="0"/>
          </a:effectLst>
        </p:spPr>
      </p:pic>
      <p:pic>
        <p:nvPicPr>
          <p:cNvPr id="7" name="Picture 6" descr="Logo&#10;&#10;Description automatically generated">
            <a:extLst>
              <a:ext uri="{FF2B5EF4-FFF2-40B4-BE49-F238E27FC236}">
                <a16:creationId xmlns:a16="http://schemas.microsoft.com/office/drawing/2014/main" id="{627407C0-60A9-EF41-A65E-1A8B11D278E5}"/>
              </a:ext>
            </a:extLst>
          </p:cNvPr>
          <p:cNvPicPr>
            <a:picLocks noChangeAspect="1"/>
          </p:cNvPicPr>
          <p:nvPr/>
        </p:nvPicPr>
        <p:blipFill>
          <a:blip r:embed="rId3"/>
          <a:stretch>
            <a:fillRect/>
          </a:stretch>
        </p:blipFill>
        <p:spPr>
          <a:xfrm>
            <a:off x="799059" y="1"/>
            <a:ext cx="2656659" cy="2695698"/>
          </a:xfrm>
          <a:prstGeom prst="rect">
            <a:avLst/>
          </a:prstGeom>
        </p:spPr>
      </p:pic>
      <p:sp>
        <p:nvSpPr>
          <p:cNvPr id="13" name="Title 7">
            <a:extLst>
              <a:ext uri="{FF2B5EF4-FFF2-40B4-BE49-F238E27FC236}">
                <a16:creationId xmlns:a16="http://schemas.microsoft.com/office/drawing/2014/main" id="{9A9E96EE-526C-A04F-407E-B7A4C0D0BDFE}"/>
              </a:ext>
            </a:extLst>
          </p:cNvPr>
          <p:cNvSpPr txBox="1">
            <a:spLocks/>
          </p:cNvSpPr>
          <p:nvPr/>
        </p:nvSpPr>
        <p:spPr>
          <a:xfrm>
            <a:off x="766174" y="3099404"/>
            <a:ext cx="10538565" cy="101566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The Crypto Landscape Under Sanctions: Evidence and Empirical Fingerprints </a:t>
            </a:r>
            <a:endParaRPr lang="en-GB" altLang="sv-SE" sz="4000" dirty="0">
              <a:solidFill>
                <a:schemeClr val="bg1"/>
              </a:solidFill>
              <a:latin typeface="Century Gothic" panose="020B0502020202020204" pitchFamily="34" charset="0"/>
              <a:cs typeface="Futura Medium" panose="020B0602020204020303" pitchFamily="34" charset="-79"/>
            </a:endParaRPr>
          </a:p>
        </p:txBody>
      </p:sp>
      <p:grpSp>
        <p:nvGrpSpPr>
          <p:cNvPr id="15" name="Group 14">
            <a:extLst>
              <a:ext uri="{FF2B5EF4-FFF2-40B4-BE49-F238E27FC236}">
                <a16:creationId xmlns:a16="http://schemas.microsoft.com/office/drawing/2014/main" id="{48F9B4D9-6284-75AF-680B-AA251D364A8D}"/>
              </a:ext>
            </a:extLst>
          </p:cNvPr>
          <p:cNvGrpSpPr/>
          <p:nvPr/>
        </p:nvGrpSpPr>
        <p:grpSpPr>
          <a:xfrm>
            <a:off x="7824352" y="498220"/>
            <a:ext cx="3480387" cy="1975889"/>
            <a:chOff x="7819305" y="744741"/>
            <a:chExt cx="3687026" cy="1929389"/>
          </a:xfrm>
        </p:grpSpPr>
        <p:pic>
          <p:nvPicPr>
            <p:cNvPr id="10" name="Picture 9" descr="A picture containing text, clipart&#10;&#10;Description automatically generated">
              <a:extLst>
                <a:ext uri="{FF2B5EF4-FFF2-40B4-BE49-F238E27FC236}">
                  <a16:creationId xmlns:a16="http://schemas.microsoft.com/office/drawing/2014/main" id="{31C7147B-827A-705A-D2B7-3D4C89E4EB24}"/>
                </a:ext>
              </a:extLst>
            </p:cNvPr>
            <p:cNvPicPr>
              <a:picLocks noChangeAspect="1"/>
            </p:cNvPicPr>
            <p:nvPr/>
          </p:nvPicPr>
          <p:blipFill>
            <a:blip r:embed="rId4"/>
            <a:stretch>
              <a:fillRect/>
            </a:stretch>
          </p:blipFill>
          <p:spPr>
            <a:xfrm>
              <a:off x="7819305" y="744741"/>
              <a:ext cx="3441043" cy="923330"/>
            </a:xfrm>
            <a:prstGeom prst="rect">
              <a:avLst/>
            </a:prstGeom>
          </p:spPr>
        </p:pic>
        <p:sp>
          <p:nvSpPr>
            <p:cNvPr id="14" name="TextBox 13">
              <a:extLst>
                <a:ext uri="{FF2B5EF4-FFF2-40B4-BE49-F238E27FC236}">
                  <a16:creationId xmlns:a16="http://schemas.microsoft.com/office/drawing/2014/main" id="{6877B2CF-0BFC-AB7F-D4D4-78932F46019C}"/>
                </a:ext>
              </a:extLst>
            </p:cNvPr>
            <p:cNvSpPr txBox="1"/>
            <p:nvPr/>
          </p:nvSpPr>
          <p:spPr>
            <a:xfrm>
              <a:off x="8880529" y="1750800"/>
              <a:ext cx="2625802" cy="923330"/>
            </a:xfrm>
            <a:prstGeom prst="rect">
              <a:avLst/>
            </a:prstGeom>
            <a:noFill/>
          </p:spPr>
          <p:txBody>
            <a:bodyPr wrap="square" rtlCol="0">
              <a:spAutoFit/>
            </a:bodyPr>
            <a:lstStyle/>
            <a:p>
              <a:r>
                <a:rPr lang="en-GB"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Forum for research on Eastern Europe and Emerging Economies</a:t>
              </a:r>
            </a:p>
          </p:txBody>
        </p:sp>
      </p:grpSp>
      <p:sp>
        <p:nvSpPr>
          <p:cNvPr id="16" name="TextBox 15">
            <a:extLst>
              <a:ext uri="{FF2B5EF4-FFF2-40B4-BE49-F238E27FC236}">
                <a16:creationId xmlns:a16="http://schemas.microsoft.com/office/drawing/2014/main" id="{7DC4B998-E992-3258-0CFC-56F6CF67F393}"/>
              </a:ext>
            </a:extLst>
          </p:cNvPr>
          <p:cNvSpPr txBox="1"/>
          <p:nvPr/>
        </p:nvSpPr>
        <p:spPr>
          <a:xfrm>
            <a:off x="799059" y="4671812"/>
            <a:ext cx="4476466" cy="1384995"/>
          </a:xfrm>
          <a:prstGeom prst="rect">
            <a:avLst/>
          </a:prstGeom>
          <a:noFill/>
        </p:spPr>
        <p:txBody>
          <a:bodyPr wrap="square" rtlCol="0">
            <a:spAutoFit/>
          </a:bodyPr>
          <a:lstStyle/>
          <a:p>
            <a:r>
              <a:rPr lang="en-US" sz="2800" dirty="0">
                <a:solidFill>
                  <a:schemeClr val="bg1">
                    <a:lumMod val="95000"/>
                  </a:schemeClr>
                </a:solidFill>
                <a:latin typeface="Century Gothic" panose="020B0502020202020204" pitchFamily="34" charset="0"/>
              </a:rPr>
              <a:t>Anna Anisimova,</a:t>
            </a:r>
          </a:p>
          <a:p>
            <a:r>
              <a:rPr lang="en-GB" sz="2800" dirty="0">
                <a:solidFill>
                  <a:schemeClr val="bg1">
                    <a:lumMod val="95000"/>
                  </a:schemeClr>
                </a:solidFill>
                <a:latin typeface="Century Gothic" panose="020B0502020202020204" pitchFamily="34" charset="0"/>
              </a:rPr>
              <a:t>Researcher, </a:t>
            </a:r>
          </a:p>
          <a:p>
            <a:r>
              <a:rPr lang="en-GB" sz="2800" dirty="0">
                <a:solidFill>
                  <a:schemeClr val="bg1">
                    <a:lumMod val="95000"/>
                  </a:schemeClr>
                </a:solidFill>
                <a:latin typeface="Century Gothic" panose="020B0502020202020204" pitchFamily="34" charset="0"/>
              </a:rPr>
              <a:t>SITE</a:t>
            </a:r>
            <a:endParaRPr lang="en-US" sz="2800"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28472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8F491-07DA-89F9-E790-7DD7B48C62AD}"/>
              </a:ext>
            </a:extLst>
          </p:cNvPr>
          <p:cNvSpPr>
            <a:spLocks noGrp="1"/>
          </p:cNvSpPr>
          <p:nvPr>
            <p:ph idx="1"/>
          </p:nvPr>
        </p:nvSpPr>
        <p:spPr>
          <a:xfrm>
            <a:off x="467139" y="526774"/>
            <a:ext cx="11181522" cy="5650189"/>
          </a:xfrm>
        </p:spPr>
        <p:txBody>
          <a:bodyPr>
            <a:normAutofit/>
          </a:bodyPr>
          <a:lstStyle/>
          <a:p>
            <a:pPr marL="0" indent="0">
              <a:buNone/>
            </a:pPr>
            <a:r>
              <a:rPr lang="en-GB" b="1" dirty="0"/>
              <a:t>Finding 2 — The sanctions evasion fingerprint </a:t>
            </a:r>
          </a:p>
          <a:p>
            <a:pPr marL="0" indent="0">
              <a:buNone/>
            </a:pPr>
            <a:endParaRPr lang="en-GB" b="1" dirty="0"/>
          </a:p>
          <a:p>
            <a:pPr marL="0" indent="0">
              <a:buNone/>
            </a:pPr>
            <a:r>
              <a:rPr lang="en-GB" dirty="0"/>
              <a:t>Before February 2022: </a:t>
            </a:r>
          </a:p>
          <a:p>
            <a:pPr marL="0" indent="0">
              <a:buNone/>
            </a:pPr>
            <a:r>
              <a:rPr lang="en-GB" dirty="0"/>
              <a:t>crypto transmitted shocks to the </a:t>
            </a:r>
            <a:r>
              <a:rPr lang="en-GB" dirty="0" err="1"/>
              <a:t>ruble</a:t>
            </a:r>
            <a:r>
              <a:rPr lang="en-GB" dirty="0"/>
              <a:t>, i.e. normal market relationship</a:t>
            </a:r>
          </a:p>
          <a:p>
            <a:pPr marL="0" indent="0">
              <a:buNone/>
            </a:pPr>
            <a:endParaRPr lang="en-GB" dirty="0"/>
          </a:p>
          <a:p>
            <a:pPr marL="0" lvl="0" indent="0">
              <a:buNone/>
            </a:pPr>
            <a:r>
              <a:rPr lang="en-GB" dirty="0"/>
              <a:t>After February 2022: </a:t>
            </a:r>
          </a:p>
          <a:p>
            <a:pPr lvl="0"/>
            <a:r>
              <a:rPr lang="en-GB" dirty="0"/>
              <a:t>the direction flips: </a:t>
            </a:r>
            <a:r>
              <a:rPr lang="en-GB" dirty="0" err="1"/>
              <a:t>ruble</a:t>
            </a:r>
            <a:r>
              <a:rPr lang="en-GB" dirty="0"/>
              <a:t> stress now predicts crypto flows;  every time the </a:t>
            </a:r>
            <a:r>
              <a:rPr lang="en-GB" dirty="0" err="1"/>
              <a:t>ruble</a:t>
            </a:r>
            <a:r>
              <a:rPr lang="en-GB" dirty="0"/>
              <a:t> came under more sanctions pressure, money moved into crypto (based on both returns and volatility analysis)</a:t>
            </a:r>
          </a:p>
          <a:p>
            <a:pPr marL="0" lvl="0" indent="0">
              <a:buNone/>
            </a:pPr>
            <a:endParaRPr lang="en-GB" dirty="0"/>
          </a:p>
          <a:p>
            <a:pPr marL="0" lvl="0" indent="0">
              <a:buNone/>
            </a:pPr>
            <a:r>
              <a:rPr lang="en-GB" dirty="0"/>
              <a:t>The transition point aligns with the sanctions imposition date</a:t>
            </a:r>
          </a:p>
          <a:p>
            <a:pPr marL="0" indent="0">
              <a:buNone/>
            </a:pPr>
            <a:endParaRPr lang="en-US" dirty="0"/>
          </a:p>
        </p:txBody>
      </p:sp>
    </p:spTree>
    <p:extLst>
      <p:ext uri="{BB962C8B-B14F-4D97-AF65-F5344CB8AC3E}">
        <p14:creationId xmlns:p14="http://schemas.microsoft.com/office/powerpoint/2010/main" val="358647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6CDAB-958C-0544-D317-C9BDDED588EF}"/>
              </a:ext>
            </a:extLst>
          </p:cNvPr>
          <p:cNvSpPr>
            <a:spLocks noGrp="1"/>
          </p:cNvSpPr>
          <p:nvPr>
            <p:ph idx="1"/>
          </p:nvPr>
        </p:nvSpPr>
        <p:spPr>
          <a:xfrm>
            <a:off x="838200" y="957943"/>
            <a:ext cx="10515600" cy="5219020"/>
          </a:xfrm>
        </p:spPr>
        <p:txBody>
          <a:bodyPr/>
          <a:lstStyle/>
          <a:p>
            <a:pPr marL="0" indent="0">
              <a:buNone/>
            </a:pPr>
            <a:r>
              <a:rPr lang="en-GB" b="1" dirty="0"/>
              <a:t>Finding 3 — Crypto → Gold</a:t>
            </a:r>
            <a:endParaRPr lang="en-GB" dirty="0"/>
          </a:p>
          <a:p>
            <a:pPr lvl="0"/>
            <a:r>
              <a:rPr lang="en-GB" dirty="0"/>
              <a:t>Crypto transmits volatility to </a:t>
            </a:r>
            <a:r>
              <a:rPr lang="en-GB" b="1" dirty="0"/>
              <a:t>gold</a:t>
            </a:r>
          </a:p>
          <a:p>
            <a:pPr marL="0" lvl="0" indent="0">
              <a:buNone/>
            </a:pPr>
            <a:endParaRPr lang="en-GB" dirty="0"/>
          </a:p>
          <a:p>
            <a:r>
              <a:rPr lang="en-GB" dirty="0"/>
              <a:t>This confirms crypto became systemically significant and large enough to move commodities</a:t>
            </a:r>
          </a:p>
          <a:p>
            <a:pPr lvl="0"/>
            <a:endParaRPr lang="en-GB" dirty="0"/>
          </a:p>
          <a:p>
            <a:pPr lvl="0"/>
            <a:r>
              <a:rPr lang="en-GB" dirty="0"/>
              <a:t>Russia uses both gold and crypto for evasion. </a:t>
            </a:r>
          </a:p>
          <a:p>
            <a:pPr marL="0" lvl="0" indent="0">
              <a:buNone/>
            </a:pPr>
            <a:endParaRPr lang="en-GB" dirty="0"/>
          </a:p>
          <a:p>
            <a:pPr marL="0" lvl="0" indent="0">
              <a:buNone/>
            </a:pPr>
            <a:r>
              <a:rPr lang="en-GB" dirty="0"/>
              <a:t>So if they are coupled, the two channels can be coordinated amplifying evasion capacity ??</a:t>
            </a:r>
            <a:endParaRPr lang="en-US" dirty="0"/>
          </a:p>
        </p:txBody>
      </p:sp>
    </p:spTree>
    <p:extLst>
      <p:ext uri="{BB962C8B-B14F-4D97-AF65-F5344CB8AC3E}">
        <p14:creationId xmlns:p14="http://schemas.microsoft.com/office/powerpoint/2010/main" val="329571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534B0-73EF-817F-9C62-A73B94980E94}"/>
              </a:ext>
            </a:extLst>
          </p:cNvPr>
          <p:cNvSpPr>
            <a:spLocks noGrp="1"/>
          </p:cNvSpPr>
          <p:nvPr>
            <p:ph idx="1"/>
          </p:nvPr>
        </p:nvSpPr>
        <p:spPr>
          <a:xfrm>
            <a:off x="838200" y="620486"/>
            <a:ext cx="10515600" cy="5556477"/>
          </a:xfrm>
        </p:spPr>
        <p:txBody>
          <a:bodyPr>
            <a:normAutofit/>
          </a:bodyPr>
          <a:lstStyle/>
          <a:p>
            <a:pPr marL="0" indent="0">
              <a:buNone/>
            </a:pPr>
            <a:r>
              <a:rPr lang="en-GB" b="1" dirty="0"/>
              <a:t>Finding 4 — The hidden cost imposed on Ukraine</a:t>
            </a:r>
          </a:p>
          <a:p>
            <a:pPr marL="0" indent="0">
              <a:buNone/>
            </a:pPr>
            <a:endParaRPr lang="en-GB" dirty="0"/>
          </a:p>
          <a:p>
            <a:pPr marL="0" lvl="0" indent="0">
              <a:buNone/>
            </a:pPr>
            <a:r>
              <a:rPr lang="en-GB" dirty="0"/>
              <a:t>Crypto consistently destabilises the </a:t>
            </a:r>
            <a:r>
              <a:rPr lang="en-GB" b="1" dirty="0"/>
              <a:t>Ukrainian hryvnia:</a:t>
            </a:r>
          </a:p>
          <a:p>
            <a:pPr marL="0" lvl="0" indent="0">
              <a:buNone/>
            </a:pPr>
            <a:endParaRPr lang="en-GB" b="1" dirty="0"/>
          </a:p>
          <a:p>
            <a:pPr marL="0" lvl="0" indent="0">
              <a:buNone/>
            </a:pPr>
            <a:r>
              <a:rPr lang="en-GB" dirty="0"/>
              <a:t>The Terra/Luna collapse (May 2022) and the FTX failure (Nov 2022) both transmitted directly into Ukraine's exchange rate</a:t>
            </a:r>
          </a:p>
          <a:p>
            <a:pPr marL="0" lvl="0" indent="0">
              <a:buNone/>
            </a:pPr>
            <a:endParaRPr lang="en-GB" dirty="0"/>
          </a:p>
          <a:p>
            <a:pPr marL="0" lvl="0" indent="0">
              <a:buNone/>
            </a:pPr>
            <a:r>
              <a:rPr lang="en-GB" dirty="0"/>
              <a:t>Ukraine simply absorbed these shocks because its economy became structurally dependent on crypto</a:t>
            </a:r>
          </a:p>
          <a:p>
            <a:pPr marL="0" indent="0">
              <a:buNone/>
            </a:pPr>
            <a:endParaRPr lang="en-US" dirty="0"/>
          </a:p>
        </p:txBody>
      </p:sp>
    </p:spTree>
    <p:extLst>
      <p:ext uri="{BB962C8B-B14F-4D97-AF65-F5344CB8AC3E}">
        <p14:creationId xmlns:p14="http://schemas.microsoft.com/office/powerpoint/2010/main" val="70098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3EE02-696E-DA59-65F9-62A43C4919CF}"/>
              </a:ext>
            </a:extLst>
          </p:cNvPr>
          <p:cNvSpPr>
            <a:spLocks noGrp="1"/>
          </p:cNvSpPr>
          <p:nvPr>
            <p:ph idx="1"/>
          </p:nvPr>
        </p:nvSpPr>
        <p:spPr>
          <a:xfrm>
            <a:off x="838200" y="1253331"/>
            <a:ext cx="10515600" cy="4351338"/>
          </a:xfrm>
        </p:spPr>
        <p:txBody>
          <a:bodyPr/>
          <a:lstStyle/>
          <a:p>
            <a:pPr marL="0" indent="0">
              <a:buNone/>
            </a:pPr>
            <a:r>
              <a:rPr lang="en-GB" dirty="0"/>
              <a:t>Crypto is functioning as </a:t>
            </a:r>
            <a:r>
              <a:rPr lang="en-GB" b="1" dirty="0"/>
              <a:t>unsanctioned connective tissue</a:t>
            </a:r>
            <a:r>
              <a:rPr lang="en-GB" dirty="0"/>
              <a:t> between Russian finance and global markets: </a:t>
            </a:r>
          </a:p>
          <a:p>
            <a:pPr marL="0" indent="0">
              <a:buNone/>
            </a:pPr>
            <a:endParaRPr lang="en-GB" dirty="0"/>
          </a:p>
          <a:p>
            <a:r>
              <a:rPr lang="en-GB" dirty="0"/>
              <a:t>absorbing </a:t>
            </a:r>
            <a:r>
              <a:rPr lang="en-GB" dirty="0" err="1"/>
              <a:t>ruble</a:t>
            </a:r>
            <a:r>
              <a:rPr lang="en-GB" dirty="0"/>
              <a:t> stress, </a:t>
            </a:r>
          </a:p>
          <a:p>
            <a:r>
              <a:rPr lang="en-GB" dirty="0"/>
              <a:t>transmitting signals to Russian equities, </a:t>
            </a:r>
          </a:p>
          <a:p>
            <a:r>
              <a:rPr lang="en-GB" dirty="0"/>
              <a:t>destabilising Ukraine, </a:t>
            </a:r>
          </a:p>
          <a:p>
            <a:r>
              <a:rPr lang="en-GB" dirty="0"/>
              <a:t>and coupling with gold</a:t>
            </a:r>
          </a:p>
          <a:p>
            <a:endParaRPr lang="en-US" dirty="0"/>
          </a:p>
        </p:txBody>
      </p:sp>
    </p:spTree>
    <p:extLst>
      <p:ext uri="{BB962C8B-B14F-4D97-AF65-F5344CB8AC3E}">
        <p14:creationId xmlns:p14="http://schemas.microsoft.com/office/powerpoint/2010/main" val="281069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1CD1-6DDD-C214-17C2-4202957F03C4}"/>
              </a:ext>
            </a:extLst>
          </p:cNvPr>
          <p:cNvSpPr>
            <a:spLocks noGrp="1"/>
          </p:cNvSpPr>
          <p:nvPr>
            <p:ph type="title"/>
          </p:nvPr>
        </p:nvSpPr>
        <p:spPr>
          <a:xfrm>
            <a:off x="838200" y="365126"/>
            <a:ext cx="10515600" cy="658132"/>
          </a:xfrm>
        </p:spPr>
        <p:txBody>
          <a:bodyPr>
            <a:normAutofit/>
          </a:bodyPr>
          <a:lstStyle/>
          <a:p>
            <a:pPr algn="ctr"/>
            <a:r>
              <a:rPr lang="en-GB" sz="2800" b="1" dirty="0">
                <a:latin typeface="Arial" panose="020B0604020202020204" pitchFamily="34" charset="0"/>
                <a:cs typeface="Arial" panose="020B0604020202020204" pitchFamily="34" charset="0"/>
              </a:rPr>
              <a:t>What the 20th Package Achieved</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CE8615-66EE-E789-6519-B158EE73A74D}"/>
              </a:ext>
            </a:extLst>
          </p:cNvPr>
          <p:cNvSpPr>
            <a:spLocks noGrp="1"/>
          </p:cNvSpPr>
          <p:nvPr>
            <p:ph idx="1"/>
          </p:nvPr>
        </p:nvSpPr>
        <p:spPr>
          <a:xfrm>
            <a:off x="348343" y="1110344"/>
            <a:ext cx="11658600" cy="5660570"/>
          </a:xfrm>
        </p:spPr>
        <p:txBody>
          <a:bodyPr>
            <a:normAutofit fontScale="70000" lnSpcReduction="20000"/>
          </a:bodyPr>
          <a:lstStyle/>
          <a:p>
            <a:pPr marL="0" lvl="0" indent="0">
              <a:buNone/>
            </a:pPr>
            <a:r>
              <a:rPr lang="en-GB" dirty="0"/>
              <a:t>A </a:t>
            </a:r>
            <a:r>
              <a:rPr lang="en-GB" b="1" dirty="0"/>
              <a:t>category ban</a:t>
            </a:r>
            <a:r>
              <a:rPr lang="en-GB" dirty="0"/>
              <a:t> on all Russian crypto service providers (CASP), i.e. any new exchange Russia creates is automatically prohibited (Council of the European Union, 2026)</a:t>
            </a:r>
          </a:p>
          <a:p>
            <a:pPr marL="0" lvl="0" indent="0">
              <a:buNone/>
            </a:pPr>
            <a:r>
              <a:rPr lang="en-GB" b="1" dirty="0"/>
              <a:t>All Russian and Belarusian crypto platforms banned</a:t>
            </a:r>
            <a:r>
              <a:rPr lang="en-GB" dirty="0"/>
              <a:t> — any company providing crypto exchange, custody, or transfer services established in Russia or Belarus is now prohibited </a:t>
            </a:r>
          </a:p>
          <a:p>
            <a:pPr marL="0" lvl="0" indent="0">
              <a:buNone/>
            </a:pPr>
            <a:r>
              <a:rPr lang="en-GB" b="1" dirty="0" err="1"/>
              <a:t>RUBx</a:t>
            </a:r>
            <a:r>
              <a:rPr lang="en-GB" b="1" dirty="0"/>
              <a:t>,</a:t>
            </a:r>
            <a:r>
              <a:rPr lang="en-GB" dirty="0"/>
              <a:t> Rostec’s private </a:t>
            </a:r>
            <a:r>
              <a:rPr lang="en-GB" dirty="0" err="1"/>
              <a:t>ruble</a:t>
            </a:r>
            <a:r>
              <a:rPr lang="en-GB" dirty="0"/>
              <a:t>-backed stablecoin </a:t>
            </a:r>
            <a:r>
              <a:rPr lang="en-GB" b="1" dirty="0"/>
              <a:t>banned</a:t>
            </a:r>
            <a:endParaRPr lang="en-GB" dirty="0"/>
          </a:p>
          <a:p>
            <a:pPr marL="0" lvl="0" indent="0">
              <a:buNone/>
            </a:pPr>
            <a:r>
              <a:rPr lang="en-GB" b="1" dirty="0"/>
              <a:t>Digital </a:t>
            </a:r>
            <a:r>
              <a:rPr lang="en-GB" b="1" dirty="0" err="1"/>
              <a:t>ruble</a:t>
            </a:r>
            <a:r>
              <a:rPr lang="en-GB" b="1" dirty="0"/>
              <a:t> banned </a:t>
            </a:r>
            <a:r>
              <a:rPr lang="en-GB" b="1" dirty="0" err="1"/>
              <a:t>preemptively</a:t>
            </a:r>
            <a:r>
              <a:rPr lang="en-GB" dirty="0"/>
              <a:t> few months before Russia's confirmed September 1, 2026 mass public launch, but after it had already entered limited use for federal government payments from January 2026. </a:t>
            </a:r>
          </a:p>
          <a:p>
            <a:pPr marL="0" lvl="0" indent="0">
              <a:buNone/>
            </a:pPr>
            <a:r>
              <a:rPr lang="en-GB" b="1" dirty="0"/>
              <a:t>A7A5 remains banned</a:t>
            </a:r>
            <a:r>
              <a:rPr lang="en-GB" dirty="0"/>
              <a:t> designated under the 19th package. </a:t>
            </a:r>
          </a:p>
          <a:p>
            <a:pPr marL="0" lvl="0" indent="0">
              <a:buNone/>
            </a:pPr>
            <a:r>
              <a:rPr lang="en-GB" dirty="0"/>
              <a:t>However, daily volumes fell from $1.5 billion peak to ~$500 million after designation, 43% of the global non-dollar stablecoin market by May 2026 (</a:t>
            </a:r>
            <a:r>
              <a:rPr lang="en-GB" dirty="0" err="1"/>
              <a:t>CertiK</a:t>
            </a:r>
            <a:r>
              <a:rPr lang="en-GB" dirty="0"/>
              <a:t>, 2026)</a:t>
            </a:r>
          </a:p>
          <a:p>
            <a:pPr marL="0" lvl="0" indent="0">
              <a:buNone/>
            </a:pPr>
            <a:r>
              <a:rPr lang="en-GB" b="1" dirty="0" err="1"/>
              <a:t>Meer.kg</a:t>
            </a:r>
            <a:r>
              <a:rPr lang="en-GB" b="1" dirty="0"/>
              <a:t> designated</a:t>
            </a:r>
            <a:r>
              <a:rPr lang="en-GB" dirty="0"/>
              <a:t>, establishing that Kyrgyz-incorporated platforms facilitating Russian state instruments are in scope regardless of where they are registered </a:t>
            </a:r>
          </a:p>
          <a:p>
            <a:pPr marL="0" lvl="0" indent="0">
              <a:buNone/>
            </a:pPr>
            <a:r>
              <a:rPr lang="en-GB" b="1" dirty="0"/>
              <a:t>Netting banned</a:t>
            </a:r>
            <a:r>
              <a:rPr lang="en-GB" dirty="0"/>
              <a:t> — off-chain settlement arrangements where debts cancel across mirror accounts with no money crossing borders are now explicitly prohibited. First EU measure targeting evasion that is </a:t>
            </a:r>
            <a:r>
              <a:rPr lang="en-GB" b="1" dirty="0"/>
              <a:t>entirely invisible?? </a:t>
            </a:r>
            <a:r>
              <a:rPr lang="en-GB" dirty="0"/>
              <a:t>to blockchain analytics</a:t>
            </a:r>
          </a:p>
          <a:p>
            <a:pPr marL="0" lvl="0" indent="0">
              <a:buNone/>
            </a:pPr>
            <a:r>
              <a:rPr lang="en-GB" b="1" dirty="0"/>
              <a:t>70 Russian banks</a:t>
            </a:r>
            <a:r>
              <a:rPr lang="en-GB" dirty="0"/>
              <a:t> now under transaction ban. Four additional third-country banks connected to Russia's SPFS messaging system targeted in Kyrgyzstan, Laos, and Azerbaijan </a:t>
            </a:r>
          </a:p>
          <a:p>
            <a:pPr marL="0" lvl="0" indent="0">
              <a:buNone/>
            </a:pPr>
            <a:r>
              <a:rPr lang="en-GB" b="1" dirty="0"/>
              <a:t>Anti-circumvention tool activated against Kyrgyzstan</a:t>
            </a:r>
            <a:r>
              <a:rPr lang="en-GB" dirty="0"/>
              <a:t> for the first time in EU history — treating the evasion corridor itself as sanctionable territory</a:t>
            </a:r>
            <a:endParaRPr lang="en-US" dirty="0"/>
          </a:p>
        </p:txBody>
      </p:sp>
    </p:spTree>
    <p:extLst>
      <p:ext uri="{BB962C8B-B14F-4D97-AF65-F5344CB8AC3E}">
        <p14:creationId xmlns:p14="http://schemas.microsoft.com/office/powerpoint/2010/main" val="199059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FDD6-12D1-8FFD-71C4-D3AB9AF420F2}"/>
              </a:ext>
            </a:extLst>
          </p:cNvPr>
          <p:cNvSpPr>
            <a:spLocks noGrp="1"/>
          </p:cNvSpPr>
          <p:nvPr>
            <p:ph type="title"/>
          </p:nvPr>
        </p:nvSpPr>
        <p:spPr>
          <a:xfrm>
            <a:off x="838200" y="114753"/>
            <a:ext cx="10515600" cy="941161"/>
          </a:xfrm>
        </p:spPr>
        <p:txBody>
          <a:bodyPr>
            <a:normAutofit/>
          </a:bodyPr>
          <a:lstStyle/>
          <a:p>
            <a:pPr algn="ctr"/>
            <a:r>
              <a:rPr lang="en-GB" sz="2800" b="1" dirty="0">
                <a:latin typeface="Arial" panose="020B0604020202020204" pitchFamily="34" charset="0"/>
                <a:cs typeface="Arial" panose="020B0604020202020204" pitchFamily="34" charset="0"/>
              </a:rPr>
              <a:t>Problem Remains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B05BC4-501D-14C0-5544-08A89D5FADE1}"/>
              </a:ext>
            </a:extLst>
          </p:cNvPr>
          <p:cNvSpPr>
            <a:spLocks noGrp="1"/>
          </p:cNvSpPr>
          <p:nvPr>
            <p:ph idx="1"/>
          </p:nvPr>
        </p:nvSpPr>
        <p:spPr>
          <a:xfrm>
            <a:off x="359229" y="762000"/>
            <a:ext cx="11658600" cy="5987143"/>
          </a:xfrm>
        </p:spPr>
        <p:txBody>
          <a:bodyPr>
            <a:noAutofit/>
          </a:bodyPr>
          <a:lstStyle/>
          <a:p>
            <a:pPr marL="0" indent="0">
              <a:lnSpc>
                <a:spcPct val="100000"/>
              </a:lnSpc>
              <a:spcBef>
                <a:spcPts val="500"/>
              </a:spcBef>
              <a:buNone/>
            </a:pPr>
            <a:r>
              <a:rPr lang="en-GB" sz="1400" b="1" dirty="0"/>
              <a:t>Gap 1 — Smart contracts and decentralised protocols</a:t>
            </a:r>
            <a:endParaRPr lang="en-GB" sz="1400" dirty="0"/>
          </a:p>
          <a:p>
            <a:pPr lvl="0">
              <a:lnSpc>
                <a:spcPct val="100000"/>
              </a:lnSpc>
              <a:spcBef>
                <a:spcPts val="500"/>
              </a:spcBef>
            </a:pPr>
            <a:r>
              <a:rPr lang="en-GB" sz="1400" dirty="0"/>
              <a:t>The category ban requires a platform to have a </a:t>
            </a:r>
            <a:r>
              <a:rPr lang="en-GB" sz="1400" b="1" dirty="0"/>
              <a:t>legal address</a:t>
            </a:r>
            <a:r>
              <a:rPr lang="en-GB" sz="1400" dirty="0"/>
              <a:t> to be prohibited. </a:t>
            </a:r>
          </a:p>
          <a:p>
            <a:pPr lvl="0">
              <a:lnSpc>
                <a:spcPct val="100000"/>
              </a:lnSpc>
              <a:spcBef>
                <a:spcPts val="500"/>
              </a:spcBef>
            </a:pPr>
            <a:r>
              <a:rPr lang="en-GB" sz="1400" dirty="0"/>
              <a:t>Russian actors can use these protocols without touching any Russian-established platform — and the entire sectoral ban has </a:t>
            </a:r>
            <a:r>
              <a:rPr lang="en-GB" sz="1400" b="1" dirty="0"/>
              <a:t>zero reach</a:t>
            </a:r>
            <a:r>
              <a:rPr lang="en-GB" sz="1400" dirty="0"/>
              <a:t> over those transactions (TRM Labs, 2024)</a:t>
            </a:r>
          </a:p>
          <a:p>
            <a:pPr marL="0" indent="0">
              <a:lnSpc>
                <a:spcPct val="100000"/>
              </a:lnSpc>
              <a:spcBef>
                <a:spcPts val="500"/>
              </a:spcBef>
              <a:buNone/>
            </a:pPr>
            <a:r>
              <a:rPr lang="en-GB" sz="1400" b="1" dirty="0"/>
              <a:t>Gap 2 — Privacy coins</a:t>
            </a:r>
            <a:endParaRPr lang="en-GB" sz="1400" dirty="0"/>
          </a:p>
          <a:p>
            <a:pPr lvl="0">
              <a:lnSpc>
                <a:spcPct val="100000"/>
              </a:lnSpc>
              <a:spcBef>
                <a:spcPts val="500"/>
              </a:spcBef>
            </a:pPr>
            <a:r>
              <a:rPr lang="en-GB" sz="1400" dirty="0"/>
              <a:t>Monero, </a:t>
            </a:r>
            <a:r>
              <a:rPr lang="en-GB" sz="1400" dirty="0" err="1"/>
              <a:t>Zcash</a:t>
            </a:r>
            <a:r>
              <a:rPr lang="en-GB" sz="1400" dirty="0"/>
              <a:t>, and Dash have </a:t>
            </a:r>
            <a:r>
              <a:rPr lang="en-GB" sz="1400" b="1" dirty="0"/>
              <a:t>anonymity built into the protocol itself. </a:t>
            </a:r>
            <a:r>
              <a:rPr lang="en-GB" sz="1400" dirty="0"/>
              <a:t>Sender, recipient, and amount are all cryptographically invisible</a:t>
            </a:r>
          </a:p>
          <a:p>
            <a:pPr marL="0" indent="0">
              <a:lnSpc>
                <a:spcPct val="100000"/>
              </a:lnSpc>
              <a:spcBef>
                <a:spcPts val="500"/>
              </a:spcBef>
              <a:buNone/>
            </a:pPr>
            <a:r>
              <a:rPr lang="en-GB" sz="1400" b="1" dirty="0"/>
              <a:t>Gap 3 — Non-Russian mixers</a:t>
            </a:r>
            <a:endParaRPr lang="en-GB" sz="1400" dirty="0"/>
          </a:p>
          <a:p>
            <a:pPr lvl="0">
              <a:lnSpc>
                <a:spcPct val="100000"/>
              </a:lnSpc>
              <a:spcBef>
                <a:spcPts val="500"/>
              </a:spcBef>
            </a:pPr>
            <a:r>
              <a:rPr lang="en-GB" sz="1400" dirty="0"/>
              <a:t>The ban covers Russian-established mixing services. Non-Russian mixers  incorporated offshore or existing purely as code are outside scope</a:t>
            </a:r>
          </a:p>
          <a:p>
            <a:pPr marL="0" indent="0">
              <a:lnSpc>
                <a:spcPct val="100000"/>
              </a:lnSpc>
              <a:spcBef>
                <a:spcPts val="500"/>
              </a:spcBef>
              <a:buNone/>
            </a:pPr>
            <a:r>
              <a:rPr lang="en-GB" sz="1400" b="1" dirty="0"/>
              <a:t>Gap 4 — Behaviour-based detection is not yet mandatory</a:t>
            </a:r>
            <a:endParaRPr lang="en-GB" sz="1400" dirty="0"/>
          </a:p>
          <a:p>
            <a:pPr>
              <a:lnSpc>
                <a:spcPct val="100000"/>
              </a:lnSpc>
              <a:spcBef>
                <a:spcPts val="500"/>
              </a:spcBef>
            </a:pPr>
            <a:r>
              <a:rPr lang="en-GB" sz="1400" dirty="0" err="1"/>
              <a:t>MiCA</a:t>
            </a:r>
            <a:r>
              <a:rPr lang="en-GB" sz="1400" dirty="0"/>
              <a:t> (Markets in Crypto-Assets Regulation) already requires crypto platforms to monitor transactions and report suspicious activity but it does not specify what Russia-specific patterns must trigger a report</a:t>
            </a:r>
          </a:p>
          <a:p>
            <a:pPr lvl="0">
              <a:lnSpc>
                <a:spcPct val="100000"/>
              </a:lnSpc>
              <a:spcBef>
                <a:spcPts val="500"/>
              </a:spcBef>
            </a:pPr>
            <a:r>
              <a:rPr lang="en-GB" sz="1400" dirty="0"/>
              <a:t>no binding EU requirement what to flag: rapid address cycling to evade the Russian platform ban, chain-hopping to obscure Russian-origin flows, </a:t>
            </a:r>
          </a:p>
          <a:p>
            <a:pPr lvl="0">
              <a:lnSpc>
                <a:spcPct val="100000"/>
              </a:lnSpc>
              <a:spcBef>
                <a:spcPts val="500"/>
              </a:spcBef>
            </a:pPr>
            <a:r>
              <a:rPr lang="en-GB" sz="1400" dirty="0"/>
              <a:t>Compliance teams are told to monitor but not </a:t>
            </a:r>
            <a:r>
              <a:rPr lang="en-GB" sz="1400" b="1" dirty="0"/>
              <a:t>what to look for</a:t>
            </a:r>
            <a:r>
              <a:rPr lang="en-GB" sz="1400" dirty="0"/>
              <a:t> when it comes to Russian sanctions evasion specifically</a:t>
            </a:r>
          </a:p>
          <a:p>
            <a:pPr marL="0" indent="0">
              <a:lnSpc>
                <a:spcPct val="100000"/>
              </a:lnSpc>
              <a:spcBef>
                <a:spcPts val="500"/>
              </a:spcBef>
              <a:buNone/>
            </a:pPr>
            <a:r>
              <a:rPr lang="en-GB" sz="1400" b="1" dirty="0"/>
              <a:t>Gap 5 — Bitcoin mining revenues</a:t>
            </a:r>
            <a:endParaRPr lang="en-GB" sz="1400" dirty="0"/>
          </a:p>
          <a:p>
            <a:pPr lvl="0">
              <a:lnSpc>
                <a:spcPct val="100000"/>
              </a:lnSpc>
              <a:spcBef>
                <a:spcPts val="500"/>
              </a:spcBef>
            </a:pPr>
            <a:r>
              <a:rPr lang="en-GB" sz="1400" dirty="0"/>
              <a:t>Russia holds </a:t>
            </a:r>
            <a:r>
              <a:rPr lang="en-GB" sz="1400" b="1" dirty="0"/>
              <a:t>16% of global Bitcoin hash rate</a:t>
            </a:r>
            <a:r>
              <a:rPr lang="en-GB" sz="1400" dirty="0"/>
              <a:t>. Freshly minted Bitcoin from Russian mining pools enters global markets with no transaction history, no sanctions fingerprint, and no compliance flag </a:t>
            </a:r>
          </a:p>
          <a:p>
            <a:pPr lvl="0">
              <a:lnSpc>
                <a:spcPct val="100000"/>
              </a:lnSpc>
              <a:spcBef>
                <a:spcPts val="500"/>
              </a:spcBef>
            </a:pPr>
            <a:r>
              <a:rPr lang="en-GB" sz="1400" dirty="0"/>
              <a:t>The sectoral ban partially blocks Russian exchange off-ramps — but mining output sold through non-Russian exchanges in UAE, Kyrgyzstan, or Turkey arrives at any compliant platform looking completely clean </a:t>
            </a:r>
          </a:p>
          <a:p>
            <a:pPr marL="0" lvl="0" indent="0">
              <a:lnSpc>
                <a:spcPct val="100000"/>
              </a:lnSpc>
              <a:spcBef>
                <a:spcPts val="500"/>
              </a:spcBef>
              <a:buNone/>
            </a:pPr>
            <a:r>
              <a:rPr lang="en-GB" sz="1400" b="1" dirty="0"/>
              <a:t>Gap 6 — SPFS non-Western membership</a:t>
            </a:r>
            <a:endParaRPr lang="en-GB" sz="1400" dirty="0"/>
          </a:p>
          <a:p>
            <a:pPr lvl="0">
              <a:lnSpc>
                <a:spcPct val="100000"/>
              </a:lnSpc>
              <a:spcBef>
                <a:spcPts val="500"/>
              </a:spcBef>
            </a:pPr>
            <a:r>
              <a:rPr lang="en-GB" sz="1400" dirty="0"/>
              <a:t>SPFS or Russia's SWIFT alternative is prohibited for EU entities. But Iran, Chinese institutions, and Central Asian banks joined SPFS </a:t>
            </a:r>
            <a:r>
              <a:rPr lang="en-GB" sz="1400" b="1" dirty="0"/>
              <a:t>specifically to maintain connectivity beyond Western reach</a:t>
            </a:r>
            <a:endParaRPr lang="en-GB" sz="1400" dirty="0"/>
          </a:p>
          <a:p>
            <a:pPr lvl="0">
              <a:lnSpc>
                <a:spcPct val="100000"/>
              </a:lnSpc>
              <a:spcBef>
                <a:spcPts val="500"/>
              </a:spcBef>
            </a:pPr>
            <a:r>
              <a:rPr lang="en-GB" sz="1400" dirty="0"/>
              <a:t>EU and US prohibitions stop Western institutions from connecting. They cannot stop non-Western institutions already connected from continuing to use it.</a:t>
            </a:r>
            <a:endParaRPr lang="en-US" sz="1400" dirty="0"/>
          </a:p>
        </p:txBody>
      </p:sp>
    </p:spTree>
    <p:extLst>
      <p:ext uri="{BB962C8B-B14F-4D97-AF65-F5344CB8AC3E}">
        <p14:creationId xmlns:p14="http://schemas.microsoft.com/office/powerpoint/2010/main" val="422104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7D2-E25C-E065-DAD8-D1BDB2B1C623}"/>
              </a:ext>
            </a:extLst>
          </p:cNvPr>
          <p:cNvSpPr>
            <a:spLocks noGrp="1"/>
          </p:cNvSpPr>
          <p:nvPr>
            <p:ph type="title"/>
          </p:nvPr>
        </p:nvSpPr>
        <p:spPr>
          <a:xfrm>
            <a:off x="555171" y="82323"/>
            <a:ext cx="10798629" cy="598714"/>
          </a:xfrm>
        </p:spPr>
        <p:txBody>
          <a:bodyPr>
            <a:normAutofit/>
          </a:bodyPr>
          <a:lstStyle/>
          <a:p>
            <a:pPr algn="ctr"/>
            <a:r>
              <a:rPr lang="en-GB" sz="2800" b="1" dirty="0">
                <a:latin typeface="Arial" panose="020B0604020202020204" pitchFamily="34" charset="0"/>
                <a:cs typeface="Arial" panose="020B0604020202020204" pitchFamily="34" charset="0"/>
              </a:rPr>
              <a:t>What can be done?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2C6607-4721-5760-BE3F-1FD9EE6C85D4}"/>
              </a:ext>
            </a:extLst>
          </p:cNvPr>
          <p:cNvSpPr>
            <a:spLocks noGrp="1"/>
          </p:cNvSpPr>
          <p:nvPr>
            <p:ph idx="1"/>
          </p:nvPr>
        </p:nvSpPr>
        <p:spPr>
          <a:xfrm>
            <a:off x="275063" y="903514"/>
            <a:ext cx="11671610" cy="5273449"/>
          </a:xfrm>
        </p:spPr>
        <p:txBody>
          <a:bodyPr>
            <a:noAutofit/>
          </a:bodyPr>
          <a:lstStyle/>
          <a:p>
            <a:pPr marL="0" indent="0">
              <a:buNone/>
            </a:pPr>
            <a:r>
              <a:rPr lang="en-GB" sz="1400" b="1" dirty="0"/>
              <a:t>Solution 1 — Smart contract registry and privacy coin delisting (</a:t>
            </a:r>
            <a:r>
              <a:rPr lang="en-GB" sz="1400" dirty="0"/>
              <a:t>Anonymous crypto accounts and privacy coins will be banned in the EU by 2027 under new AML rules,  Regulation (EU) 2024/1624)</a:t>
            </a:r>
          </a:p>
          <a:p>
            <a:pPr lvl="0"/>
            <a:r>
              <a:rPr lang="en-GB" sz="1400" dirty="0"/>
              <a:t>a publicly listed registry of high-risk protocol addresses — Tornado Cash contract addresses, high-risk bridge protocols etc.</a:t>
            </a:r>
          </a:p>
          <a:p>
            <a:pPr lvl="0"/>
            <a:r>
              <a:rPr lang="en-GB" sz="1400" dirty="0" err="1"/>
              <a:t>MiCA</a:t>
            </a:r>
            <a:r>
              <a:rPr lang="en-GB" sz="1400" dirty="0"/>
              <a:t>-regulated platforms would be prohibited from processing any transaction that passed through a listed contract address, regardless of jurisdiction</a:t>
            </a:r>
          </a:p>
          <a:p>
            <a:pPr lvl="0"/>
            <a:r>
              <a:rPr lang="en-GB" sz="1400" dirty="0"/>
              <a:t>Mandate all </a:t>
            </a:r>
            <a:r>
              <a:rPr lang="en-GB" sz="1400" dirty="0" err="1"/>
              <a:t>MiCA</a:t>
            </a:r>
            <a:r>
              <a:rPr lang="en-GB" sz="1400" dirty="0"/>
              <a:t>-regulated platforms to delist Monero, </a:t>
            </a:r>
            <a:r>
              <a:rPr lang="en-GB" sz="1400" dirty="0" err="1"/>
              <a:t>Zcash</a:t>
            </a:r>
            <a:r>
              <a:rPr lang="en-GB" sz="1400" dirty="0"/>
              <a:t>, and Dash or apply enhanced due diligence equivalent to a transaction with a sanctioned entity (Japan, South Korea, and Australia have already done this).</a:t>
            </a:r>
          </a:p>
          <a:p>
            <a:pPr marL="0" lvl="0" indent="0">
              <a:buNone/>
            </a:pPr>
            <a:endParaRPr lang="en-GB" sz="1400" dirty="0"/>
          </a:p>
          <a:p>
            <a:pPr marL="0" indent="0">
              <a:buNone/>
            </a:pPr>
            <a:r>
              <a:rPr lang="en-GB" sz="1400" b="1" dirty="0"/>
              <a:t>Solution 2 — Mixer exposure prohibition</a:t>
            </a:r>
            <a:endParaRPr lang="en-GB" sz="1400" dirty="0"/>
          </a:p>
          <a:p>
            <a:pPr lvl="0"/>
            <a:r>
              <a:rPr lang="en-GB" sz="1400" dirty="0"/>
              <a:t>prohibit any transaction where blockchain analytics confirm mixer exposure within a defined number of transaction hops, regardless of whether that specific mixer is on a designation list</a:t>
            </a:r>
          </a:p>
          <a:p>
            <a:pPr marL="0" indent="0">
              <a:buNone/>
            </a:pPr>
            <a:r>
              <a:rPr lang="en-GB" sz="1400" b="1" dirty="0"/>
              <a:t>Solution 3 — Russia-specific behavioural indicator list</a:t>
            </a:r>
            <a:endParaRPr lang="en-GB" sz="1400" dirty="0"/>
          </a:p>
          <a:p>
            <a:pPr lvl="0"/>
            <a:r>
              <a:rPr lang="en-GB" sz="1400" dirty="0"/>
              <a:t>a binding list of Russia-sanctions-specific transaction patterns as a mandatory annex to </a:t>
            </a:r>
            <a:r>
              <a:rPr lang="en-GB" sz="1400" dirty="0" err="1"/>
              <a:t>MiCA</a:t>
            </a:r>
            <a:r>
              <a:rPr lang="en-GB" sz="1400" dirty="0"/>
              <a:t> compliance obligations</a:t>
            </a:r>
          </a:p>
          <a:p>
            <a:pPr marL="0" lvl="0" indent="0">
              <a:buNone/>
            </a:pPr>
            <a:endParaRPr lang="en-GB" sz="1400" dirty="0"/>
          </a:p>
          <a:p>
            <a:pPr marL="0" indent="0">
              <a:buNone/>
            </a:pPr>
            <a:r>
              <a:rPr lang="en-GB" sz="1400" b="1" dirty="0"/>
              <a:t>Solution 4 — Mining pool origin screening</a:t>
            </a:r>
            <a:endParaRPr lang="en-GB" sz="1400" dirty="0"/>
          </a:p>
          <a:p>
            <a:pPr lvl="0"/>
            <a:r>
              <a:rPr lang="en-GB" sz="1400" dirty="0"/>
              <a:t>Require </a:t>
            </a:r>
            <a:r>
              <a:rPr lang="en-GB" sz="1400" dirty="0" err="1"/>
              <a:t>MiCA</a:t>
            </a:r>
            <a:r>
              <a:rPr lang="en-GB" sz="1400" dirty="0"/>
              <a:t>-regulated platforms to implement </a:t>
            </a:r>
            <a:r>
              <a:rPr lang="en-GB" sz="1400" dirty="0" err="1"/>
              <a:t>coinbase</a:t>
            </a:r>
            <a:r>
              <a:rPr lang="en-GB" sz="1400" dirty="0"/>
              <a:t> transaction metadata screening  identifying the mining pool origin of freshly minted Bitcoin</a:t>
            </a:r>
          </a:p>
          <a:p>
            <a:pPr marL="0" lvl="0" indent="0">
              <a:buNone/>
            </a:pPr>
            <a:endParaRPr lang="en-GB" sz="1400" dirty="0"/>
          </a:p>
          <a:p>
            <a:pPr marL="0" indent="0">
              <a:buNone/>
            </a:pPr>
            <a:r>
              <a:rPr lang="en-GB" sz="1400" b="1" dirty="0"/>
              <a:t>Solution 5 — Correspondent banking conditionality for SPFS</a:t>
            </a:r>
            <a:endParaRPr lang="en-GB" sz="1400" dirty="0"/>
          </a:p>
          <a:p>
            <a:pPr lvl="0"/>
            <a:r>
              <a:rPr lang="en-GB" sz="1400" dirty="0"/>
              <a:t>Make </a:t>
            </a:r>
            <a:r>
              <a:rPr lang="en-GB" sz="1400" b="1" dirty="0"/>
              <a:t>EU market access</a:t>
            </a:r>
            <a:r>
              <a:rPr lang="en-GB" sz="1400" dirty="0"/>
              <a:t> for financial institutions in Kyrgyzstan, Kazakhstan, and UAE conditional on implementing equivalent SPFS restrictions</a:t>
            </a:r>
          </a:p>
        </p:txBody>
      </p:sp>
    </p:spTree>
    <p:extLst>
      <p:ext uri="{BB962C8B-B14F-4D97-AF65-F5344CB8AC3E}">
        <p14:creationId xmlns:p14="http://schemas.microsoft.com/office/powerpoint/2010/main" val="333501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C482-A2A1-661A-FF0D-6B1C5CAAF878}"/>
              </a:ext>
            </a:extLst>
          </p:cNvPr>
          <p:cNvSpPr>
            <a:spLocks noGrp="1"/>
          </p:cNvSpPr>
          <p:nvPr>
            <p:ph type="title"/>
          </p:nvPr>
        </p:nvSpPr>
        <p:spPr/>
        <p:txBody>
          <a:bodyPr>
            <a:normAutofit/>
          </a:bodyPr>
          <a:lstStyle/>
          <a:p>
            <a:pPr algn="ctr"/>
            <a:r>
              <a:rPr lang="en-GB" sz="2800" b="1" dirty="0">
                <a:latin typeface="Arial" panose="020B0604020202020204" pitchFamily="34" charset="0"/>
                <a:cs typeface="Arial" panose="020B0604020202020204" pitchFamily="34" charset="0"/>
              </a:rPr>
              <a:t>Nordic Ukraine Working Group on cybersecurity and critical infrastructure protection:</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F7AC6D3-FE09-8128-D681-2DC949F7A653}"/>
              </a:ext>
            </a:extLst>
          </p:cNvPr>
          <p:cNvSpPr>
            <a:spLocks noGrp="1"/>
          </p:cNvSpPr>
          <p:nvPr>
            <p:ph idx="1"/>
          </p:nvPr>
        </p:nvSpPr>
        <p:spPr/>
        <p:txBody>
          <a:bodyPr>
            <a:normAutofit lnSpcReduction="10000"/>
          </a:bodyPr>
          <a:lstStyle/>
          <a:p>
            <a:r>
              <a:rPr lang="en-GB" dirty="0"/>
              <a:t>“restricting cryptocurrency use in a particular region would require the simultaneous implementation of multiple measures: prohibiting banks from servicing crypto exchanges, blocking internet access to trading platforms, controlling telecom traffic, restricting marketplaces that accept cryptocurrency, exerting pressure on data </a:t>
            </a:r>
            <a:r>
              <a:rPr lang="en-GB" dirty="0" err="1"/>
              <a:t>centers</a:t>
            </a:r>
            <a:r>
              <a:rPr lang="en-GB" dirty="0"/>
              <a:t> and mining operations, and strengthening financial monitoring.</a:t>
            </a:r>
          </a:p>
          <a:p>
            <a:r>
              <a:rPr lang="en-GB" dirty="0"/>
              <a:t>Achieving meaningful economic effect would require systematic blockchain monitoring, access to beneficial ownership data, coordination with centralized exchanges, oversight of the banking sector, regulation of telecom infrastructure, and control over data </a:t>
            </a:r>
            <a:r>
              <a:rPr lang="en-GB" dirty="0" err="1"/>
              <a:t>centers</a:t>
            </a:r>
            <a:r>
              <a:rPr lang="en-GB" dirty="0"/>
              <a:t>”.</a:t>
            </a:r>
            <a:endParaRPr lang="en-US" dirty="0"/>
          </a:p>
        </p:txBody>
      </p:sp>
    </p:spTree>
    <p:extLst>
      <p:ext uri="{BB962C8B-B14F-4D97-AF65-F5344CB8AC3E}">
        <p14:creationId xmlns:p14="http://schemas.microsoft.com/office/powerpoint/2010/main" val="416071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57DE5D-0CDA-DF42-AF31-D4A3673191F8}"/>
              </a:ext>
            </a:extLst>
          </p:cNvPr>
          <p:cNvSpPr/>
          <p:nvPr/>
        </p:nvSpPr>
        <p:spPr>
          <a:xfrm>
            <a:off x="128297" y="27310"/>
            <a:ext cx="12313085" cy="7052153"/>
          </a:xfrm>
          <a:prstGeom prst="rect">
            <a:avLst/>
          </a:prstGeom>
          <a:solidFill>
            <a:srgbClr val="81A8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687E91"/>
              </a:highlight>
            </a:endParaRPr>
          </a:p>
        </p:txBody>
      </p:sp>
      <p:pic>
        <p:nvPicPr>
          <p:cNvPr id="12" name="Picture 11" descr="Background pattern&#10;&#10;Description automatically generated">
            <a:extLst>
              <a:ext uri="{FF2B5EF4-FFF2-40B4-BE49-F238E27FC236}">
                <a16:creationId xmlns:a16="http://schemas.microsoft.com/office/drawing/2014/main" id="{BDFD43CC-EA7C-B576-AD74-4FB72023D5D6}"/>
              </a:ext>
            </a:extLst>
          </p:cNvPr>
          <p:cNvPicPr>
            <a:picLocks noChangeAspect="1"/>
          </p:cNvPicPr>
          <p:nvPr/>
        </p:nvPicPr>
        <p:blipFill>
          <a:blip r:embed="rId2">
            <a:alphaModFix amt="15000"/>
          </a:blip>
          <a:stretch>
            <a:fillRect/>
          </a:stretch>
        </p:blipFill>
        <p:spPr>
          <a:xfrm>
            <a:off x="-919822" y="2529509"/>
            <a:ext cx="13444331" cy="9122939"/>
          </a:xfrm>
          <a:prstGeom prst="rect">
            <a:avLst/>
          </a:prstGeom>
          <a:effectLst>
            <a:reflection endPos="0" dir="5400000" sy="-100000" algn="bl" rotWithShape="0"/>
          </a:effectLst>
        </p:spPr>
      </p:pic>
      <p:pic>
        <p:nvPicPr>
          <p:cNvPr id="7" name="Picture 6" descr="Logo&#10;&#10;Description automatically generated">
            <a:extLst>
              <a:ext uri="{FF2B5EF4-FFF2-40B4-BE49-F238E27FC236}">
                <a16:creationId xmlns:a16="http://schemas.microsoft.com/office/drawing/2014/main" id="{627407C0-60A9-EF41-A65E-1A8B11D278E5}"/>
              </a:ext>
            </a:extLst>
          </p:cNvPr>
          <p:cNvPicPr>
            <a:picLocks noChangeAspect="1"/>
          </p:cNvPicPr>
          <p:nvPr/>
        </p:nvPicPr>
        <p:blipFill>
          <a:blip r:embed="rId3"/>
          <a:stretch>
            <a:fillRect/>
          </a:stretch>
        </p:blipFill>
        <p:spPr>
          <a:xfrm>
            <a:off x="1326184" y="1806352"/>
            <a:ext cx="1964542" cy="2085810"/>
          </a:xfrm>
          <a:prstGeom prst="rect">
            <a:avLst/>
          </a:prstGeom>
        </p:spPr>
      </p:pic>
      <p:grpSp>
        <p:nvGrpSpPr>
          <p:cNvPr id="15" name="Group 14">
            <a:extLst>
              <a:ext uri="{FF2B5EF4-FFF2-40B4-BE49-F238E27FC236}">
                <a16:creationId xmlns:a16="http://schemas.microsoft.com/office/drawing/2014/main" id="{48F9B4D9-6284-75AF-680B-AA251D364A8D}"/>
              </a:ext>
            </a:extLst>
          </p:cNvPr>
          <p:cNvGrpSpPr/>
          <p:nvPr/>
        </p:nvGrpSpPr>
        <p:grpSpPr>
          <a:xfrm>
            <a:off x="7457530" y="1976839"/>
            <a:ext cx="4119354" cy="2038213"/>
            <a:chOff x="7619453" y="635917"/>
            <a:chExt cx="4119354" cy="2038213"/>
          </a:xfrm>
        </p:grpSpPr>
        <p:pic>
          <p:nvPicPr>
            <p:cNvPr id="10" name="Picture 9" descr="A picture containing text, clipart&#10;&#10;Description automatically generated">
              <a:extLst>
                <a:ext uri="{FF2B5EF4-FFF2-40B4-BE49-F238E27FC236}">
                  <a16:creationId xmlns:a16="http://schemas.microsoft.com/office/drawing/2014/main" id="{31C7147B-827A-705A-D2B7-3D4C89E4EB24}"/>
                </a:ext>
              </a:extLst>
            </p:cNvPr>
            <p:cNvPicPr>
              <a:picLocks noChangeAspect="1"/>
            </p:cNvPicPr>
            <p:nvPr/>
          </p:nvPicPr>
          <p:blipFill>
            <a:blip r:embed="rId4"/>
            <a:stretch>
              <a:fillRect/>
            </a:stretch>
          </p:blipFill>
          <p:spPr>
            <a:xfrm>
              <a:off x="7619453" y="635917"/>
              <a:ext cx="4119354" cy="1105340"/>
            </a:xfrm>
            <a:prstGeom prst="rect">
              <a:avLst/>
            </a:prstGeom>
          </p:spPr>
        </p:pic>
        <p:sp>
          <p:nvSpPr>
            <p:cNvPr id="14" name="TextBox 13">
              <a:extLst>
                <a:ext uri="{FF2B5EF4-FFF2-40B4-BE49-F238E27FC236}">
                  <a16:creationId xmlns:a16="http://schemas.microsoft.com/office/drawing/2014/main" id="{6877B2CF-0BFC-AB7F-D4D4-78932F46019C}"/>
                </a:ext>
              </a:extLst>
            </p:cNvPr>
            <p:cNvSpPr txBox="1"/>
            <p:nvPr/>
          </p:nvSpPr>
          <p:spPr>
            <a:xfrm>
              <a:off x="8880529" y="1750800"/>
              <a:ext cx="2625802" cy="923330"/>
            </a:xfrm>
            <a:prstGeom prst="rect">
              <a:avLst/>
            </a:prstGeom>
            <a:noFill/>
          </p:spPr>
          <p:txBody>
            <a:bodyPr wrap="square" rtlCol="0">
              <a:spAutoFit/>
            </a:bodyPr>
            <a:lstStyle/>
            <a:p>
              <a:r>
                <a:rPr lang="en-GB"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Forum for research on Eastern Europe and Emerging Economies</a:t>
              </a:r>
            </a:p>
          </p:txBody>
        </p:sp>
      </p:grpSp>
      <p:pic>
        <p:nvPicPr>
          <p:cNvPr id="6" name="Picture 5" descr="Qr code&#10;&#10;Description automatically generated">
            <a:extLst>
              <a:ext uri="{FF2B5EF4-FFF2-40B4-BE49-F238E27FC236}">
                <a16:creationId xmlns:a16="http://schemas.microsoft.com/office/drawing/2014/main" id="{D0C4E72C-119F-56CB-62D0-8B32D7E616EF}"/>
              </a:ext>
            </a:extLst>
          </p:cNvPr>
          <p:cNvPicPr>
            <a:picLocks noChangeAspect="1"/>
          </p:cNvPicPr>
          <p:nvPr/>
        </p:nvPicPr>
        <p:blipFill>
          <a:blip r:embed="rId5"/>
          <a:stretch>
            <a:fillRect/>
          </a:stretch>
        </p:blipFill>
        <p:spPr>
          <a:xfrm>
            <a:off x="1599947" y="4535084"/>
            <a:ext cx="1417016" cy="1417016"/>
          </a:xfrm>
          <a:prstGeom prst="rect">
            <a:avLst/>
          </a:prstGeom>
        </p:spPr>
      </p:pic>
      <p:pic>
        <p:nvPicPr>
          <p:cNvPr id="9" name="Picture 8" descr="Qr code&#10;&#10;Description automatically generated">
            <a:extLst>
              <a:ext uri="{FF2B5EF4-FFF2-40B4-BE49-F238E27FC236}">
                <a16:creationId xmlns:a16="http://schemas.microsoft.com/office/drawing/2014/main" id="{2A277D9E-7735-F533-1D91-775485BD0493}"/>
              </a:ext>
            </a:extLst>
          </p:cNvPr>
          <p:cNvPicPr>
            <a:picLocks noChangeAspect="1"/>
          </p:cNvPicPr>
          <p:nvPr/>
        </p:nvPicPr>
        <p:blipFill>
          <a:blip r:embed="rId6"/>
          <a:stretch>
            <a:fillRect/>
          </a:stretch>
        </p:blipFill>
        <p:spPr>
          <a:xfrm>
            <a:off x="9192949" y="4535084"/>
            <a:ext cx="1417016" cy="1417016"/>
          </a:xfrm>
          <a:prstGeom prst="rect">
            <a:avLst/>
          </a:prstGeom>
        </p:spPr>
      </p:pic>
      <p:sp>
        <p:nvSpPr>
          <p:cNvPr id="11" name="TextBox 10">
            <a:extLst>
              <a:ext uri="{FF2B5EF4-FFF2-40B4-BE49-F238E27FC236}">
                <a16:creationId xmlns:a16="http://schemas.microsoft.com/office/drawing/2014/main" id="{E5CDB598-69FF-CA48-0BCD-4B74799A97C2}"/>
              </a:ext>
            </a:extLst>
          </p:cNvPr>
          <p:cNvSpPr txBox="1"/>
          <p:nvPr/>
        </p:nvSpPr>
        <p:spPr>
          <a:xfrm>
            <a:off x="3835730" y="904182"/>
            <a:ext cx="5153891" cy="369332"/>
          </a:xfrm>
          <a:prstGeom prst="rect">
            <a:avLst/>
          </a:prstGeom>
          <a:noFill/>
        </p:spPr>
        <p:txBody>
          <a:bodyPr wrap="square" rtlCol="0">
            <a:spAutoFit/>
          </a:bodyPr>
          <a:lstStyle/>
          <a:p>
            <a:pPr algn="ctr"/>
            <a:r>
              <a:rPr lang="en-US" dirty="0">
                <a:solidFill>
                  <a:schemeClr val="bg1">
                    <a:lumMod val="95000"/>
                  </a:schemeClr>
                </a:solidFill>
                <a:latin typeface="Century Gothic" panose="020B0502020202020204" pitchFamily="34" charset="0"/>
              </a:rPr>
              <a:t>Learn more by scanning the QR-codes</a:t>
            </a:r>
          </a:p>
        </p:txBody>
      </p:sp>
      <p:sp>
        <p:nvSpPr>
          <p:cNvPr id="4" name="Title 7">
            <a:extLst>
              <a:ext uri="{FF2B5EF4-FFF2-40B4-BE49-F238E27FC236}">
                <a16:creationId xmlns:a16="http://schemas.microsoft.com/office/drawing/2014/main" id="{AB887246-6621-A76C-D829-01A22A415994}"/>
              </a:ext>
            </a:extLst>
          </p:cNvPr>
          <p:cNvSpPr txBox="1">
            <a:spLocks/>
          </p:cNvSpPr>
          <p:nvPr/>
        </p:nvSpPr>
        <p:spPr>
          <a:xfrm>
            <a:off x="3410538" y="2844878"/>
            <a:ext cx="5188256" cy="14170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sv-SE" sz="5400" dirty="0">
                <a:solidFill>
                  <a:schemeClr val="bg1"/>
                </a:solidFill>
                <a:latin typeface="Century Gothic" panose="020B0502020202020204" pitchFamily="34" charset="0"/>
                <a:cs typeface="Futura Medium" panose="020B0602020204020303" pitchFamily="34" charset="-79"/>
              </a:rPr>
              <a:t>Thank you!</a:t>
            </a:r>
          </a:p>
        </p:txBody>
      </p:sp>
    </p:spTree>
    <p:extLst>
      <p:ext uri="{BB962C8B-B14F-4D97-AF65-F5344CB8AC3E}">
        <p14:creationId xmlns:p14="http://schemas.microsoft.com/office/powerpoint/2010/main" val="86733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78C1-56D4-79B4-B713-5CB02024BFD8}"/>
              </a:ext>
            </a:extLst>
          </p:cNvPr>
          <p:cNvSpPr>
            <a:spLocks noGrp="1"/>
          </p:cNvSpPr>
          <p:nvPr>
            <p:ph type="title"/>
          </p:nvPr>
        </p:nvSpPr>
        <p:spPr>
          <a:xfrm>
            <a:off x="272955" y="365125"/>
            <a:ext cx="11532358" cy="1325563"/>
          </a:xfrm>
        </p:spPr>
        <p:txBody>
          <a:bodyPr>
            <a:normAutofit/>
          </a:bodyPr>
          <a:lstStyle/>
          <a:p>
            <a:pPr algn="ctr"/>
            <a:r>
              <a:rPr lang="en-GB" sz="2800" b="1" dirty="0">
                <a:latin typeface="Arial" panose="020B0604020202020204" pitchFamily="34" charset="0"/>
                <a:cs typeface="Arial" panose="020B0604020202020204" pitchFamily="34" charset="0"/>
              </a:rPr>
              <a:t>Changing Attitudes Toward Crypto: From Scepticism to Evidence</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870EB4-3BA0-488A-3291-E25FF22A8B4D}"/>
              </a:ext>
            </a:extLst>
          </p:cNvPr>
          <p:cNvSpPr>
            <a:spLocks noGrp="1"/>
          </p:cNvSpPr>
          <p:nvPr>
            <p:ph idx="1"/>
          </p:nvPr>
        </p:nvSpPr>
        <p:spPr>
          <a:xfrm>
            <a:off x="272955" y="1528549"/>
            <a:ext cx="11532358" cy="4964326"/>
          </a:xfrm>
        </p:spPr>
        <p:txBody>
          <a:bodyPr>
            <a:normAutofit fontScale="92500"/>
          </a:bodyPr>
          <a:lstStyle/>
          <a:p>
            <a:pPr marL="0" indent="0">
              <a:buNone/>
            </a:pPr>
            <a:r>
              <a:rPr lang="en-GB" b="1" dirty="0"/>
              <a:t>Early research said (2022)</a:t>
            </a:r>
          </a:p>
          <a:p>
            <a:pPr marL="0" indent="0">
              <a:buNone/>
            </a:pPr>
            <a:r>
              <a:rPr lang="en-GB" dirty="0"/>
              <a:t>crypto was too small, too transparent, and too regulated to matter for sanctions evasion (</a:t>
            </a:r>
            <a:r>
              <a:rPr lang="en-GB" sz="1600" dirty="0" err="1"/>
              <a:t>Arasasingham</a:t>
            </a:r>
            <a:r>
              <a:rPr lang="en-GB" sz="1600" dirty="0"/>
              <a:t> &amp; DiPippo, 2022; Baffi </a:t>
            </a:r>
            <a:r>
              <a:rPr lang="en-GB" sz="1600" dirty="0" err="1"/>
              <a:t>Carefin</a:t>
            </a:r>
            <a:r>
              <a:rPr lang="en-GB" sz="1600" dirty="0"/>
              <a:t> Centre, 2022; </a:t>
            </a:r>
            <a:r>
              <a:rPr lang="en-GB" sz="1600" dirty="0" err="1"/>
              <a:t>Lejniece</a:t>
            </a:r>
            <a:r>
              <a:rPr lang="en-GB" sz="1600" dirty="0"/>
              <a:t>, 2022</a:t>
            </a:r>
            <a:r>
              <a:rPr lang="en-GB" dirty="0"/>
              <a:t>). </a:t>
            </a:r>
          </a:p>
          <a:p>
            <a:pPr marL="0" indent="0">
              <a:buNone/>
            </a:pPr>
            <a:r>
              <a:rPr lang="en-GB" dirty="0"/>
              <a:t>But? </a:t>
            </a:r>
          </a:p>
          <a:p>
            <a:pPr marL="0" indent="0">
              <a:buNone/>
            </a:pPr>
            <a:endParaRPr lang="en-GB" dirty="0"/>
          </a:p>
          <a:p>
            <a:pPr marL="0" indent="0">
              <a:buNone/>
            </a:pPr>
            <a:r>
              <a:rPr lang="en-GB" b="1" dirty="0"/>
              <a:t>The evidence proved otherwise </a:t>
            </a:r>
          </a:p>
          <a:p>
            <a:pPr marL="0" indent="0">
              <a:buNone/>
            </a:pPr>
            <a:r>
              <a:rPr lang="en-GB" dirty="0"/>
              <a:t>confirmed by governments, intelligence agencies, and the blockchain data itself.</a:t>
            </a:r>
          </a:p>
          <a:p>
            <a:pPr marL="0" indent="0">
              <a:buNone/>
            </a:pPr>
            <a:endParaRPr lang="en-GB" b="1" dirty="0"/>
          </a:p>
          <a:p>
            <a:pPr marL="0" indent="0">
              <a:buNone/>
            </a:pPr>
            <a:r>
              <a:rPr lang="en-GB" b="1" dirty="0"/>
              <a:t>What emerged </a:t>
            </a:r>
          </a:p>
          <a:p>
            <a:pPr marL="0" indent="0">
              <a:buNone/>
            </a:pPr>
            <a:r>
              <a:rPr lang="en-GB" dirty="0"/>
              <a:t>cryptocurrency had become the primary tool for rebuilding the financial connectivity</a:t>
            </a:r>
          </a:p>
          <a:p>
            <a:endParaRPr lang="en-US" dirty="0"/>
          </a:p>
        </p:txBody>
      </p:sp>
    </p:spTree>
    <p:extLst>
      <p:ext uri="{BB962C8B-B14F-4D97-AF65-F5344CB8AC3E}">
        <p14:creationId xmlns:p14="http://schemas.microsoft.com/office/powerpoint/2010/main" val="78956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4762-36D2-B439-AD28-8E7CB733BDB5}"/>
              </a:ext>
            </a:extLst>
          </p:cNvPr>
          <p:cNvSpPr>
            <a:spLocks noGrp="1"/>
          </p:cNvSpPr>
          <p:nvPr>
            <p:ph type="title"/>
          </p:nvPr>
        </p:nvSpPr>
        <p:spPr>
          <a:xfrm>
            <a:off x="838200" y="365125"/>
            <a:ext cx="11353800" cy="1325563"/>
          </a:xfrm>
        </p:spPr>
        <p:txBody>
          <a:bodyPr>
            <a:normAutofit/>
          </a:bodyPr>
          <a:lstStyle/>
          <a:p>
            <a:pPr algn="ctr"/>
            <a:r>
              <a:rPr lang="en-US" sz="2800" b="1" dirty="0">
                <a:solidFill>
                  <a:srgbClr val="111111"/>
                </a:solidFill>
                <a:latin typeface="Arial" pitchFamily="34" charset="0"/>
                <a:ea typeface="Arial" pitchFamily="34" charset="-122"/>
                <a:cs typeface="Arial" pitchFamily="34" charset="-120"/>
              </a:rPr>
              <a:t>From Criminalisation to Pivot in Russia</a:t>
            </a:r>
            <a:endParaRPr lang="en-US" sz="2800" dirty="0"/>
          </a:p>
        </p:txBody>
      </p:sp>
      <p:sp>
        <p:nvSpPr>
          <p:cNvPr id="3" name="Content Placeholder 2">
            <a:extLst>
              <a:ext uri="{FF2B5EF4-FFF2-40B4-BE49-F238E27FC236}">
                <a16:creationId xmlns:a16="http://schemas.microsoft.com/office/drawing/2014/main" id="{80C0207C-71F6-FBF2-5C39-5800E54A4C15}"/>
              </a:ext>
            </a:extLst>
          </p:cNvPr>
          <p:cNvSpPr>
            <a:spLocks noGrp="1"/>
          </p:cNvSpPr>
          <p:nvPr>
            <p:ph idx="1"/>
          </p:nvPr>
        </p:nvSpPr>
        <p:spPr>
          <a:xfrm>
            <a:off x="225287" y="1577008"/>
            <a:ext cx="11807687" cy="5280991"/>
          </a:xfrm>
        </p:spPr>
        <p:txBody>
          <a:bodyPr>
            <a:normAutofit fontScale="77500" lnSpcReduction="20000"/>
          </a:bodyPr>
          <a:lstStyle/>
          <a:p>
            <a:pPr marL="342900" indent="-342900">
              <a:lnSpc>
                <a:spcPct val="120000"/>
              </a:lnSpc>
              <a:spcAft>
                <a:spcPts val="400"/>
              </a:spcAft>
              <a:buSzPct val="100000"/>
            </a:pPr>
            <a:r>
              <a:rPr lang="en-US" dirty="0">
                <a:solidFill>
                  <a:srgbClr val="222222"/>
                </a:solidFill>
                <a:latin typeface="Arial" pitchFamily="34" charset="0"/>
                <a:ea typeface="Arial" pitchFamily="34" charset="-122"/>
                <a:cs typeface="Arial" pitchFamily="34" charset="-120"/>
              </a:rPr>
              <a:t>Russia was one of the world's most hostile countries toward crypto (</a:t>
            </a:r>
            <a:r>
              <a:rPr lang="en-US" b="1" dirty="0">
                <a:solidFill>
                  <a:srgbClr val="222222"/>
                </a:solidFill>
                <a:latin typeface="Arial" pitchFamily="34" charset="0"/>
                <a:ea typeface="Arial" pitchFamily="34" charset="-122"/>
                <a:cs typeface="Arial" pitchFamily="34" charset="-120"/>
              </a:rPr>
              <a:t>2014</a:t>
            </a:r>
            <a:r>
              <a:rPr lang="en-US" dirty="0">
                <a:solidFill>
                  <a:srgbClr val="222222"/>
                </a:solidFill>
                <a:latin typeface="Arial" pitchFamily="34" charset="0"/>
                <a:ea typeface="Arial" pitchFamily="34" charset="-122"/>
                <a:cs typeface="Arial" pitchFamily="34" charset="-120"/>
              </a:rPr>
              <a:t>): </a:t>
            </a:r>
            <a:r>
              <a:rPr lang="en-US" sz="2300" dirty="0">
                <a:solidFill>
                  <a:srgbClr val="222222"/>
                </a:solidFill>
                <a:latin typeface="Arial" pitchFamily="34" charset="0"/>
                <a:ea typeface="Arial" pitchFamily="34" charset="-122"/>
                <a:cs typeface="Arial" pitchFamily="34" charset="-120"/>
              </a:rPr>
              <a:t>Bitcoin was illegal, and the Finance Ministry proposed </a:t>
            </a:r>
            <a:r>
              <a:rPr lang="en-US" sz="2300" b="1" dirty="0">
                <a:solidFill>
                  <a:srgbClr val="111111"/>
                </a:solidFill>
                <a:latin typeface="Arial" pitchFamily="34" charset="0"/>
                <a:ea typeface="Arial" pitchFamily="34" charset="-122"/>
                <a:cs typeface="Arial" pitchFamily="34" charset="-120"/>
              </a:rPr>
              <a:t>up to seven years in prison for executives of institutions issuing digital currency</a:t>
            </a:r>
            <a:r>
              <a:rPr lang="en-US" sz="2300" dirty="0">
                <a:solidFill>
                  <a:srgbClr val="222222"/>
                </a:solidFill>
                <a:latin typeface="Arial" pitchFamily="34" charset="0"/>
                <a:ea typeface="Arial" pitchFamily="34" charset="-122"/>
                <a:cs typeface="Arial" pitchFamily="34" charset="-120"/>
              </a:rPr>
              <a:t> (but never passed the State Duma)</a:t>
            </a:r>
          </a:p>
          <a:p>
            <a:pPr marL="342900" indent="-342900">
              <a:lnSpc>
                <a:spcPct val="120000"/>
              </a:lnSpc>
              <a:spcAft>
                <a:spcPts val="400"/>
              </a:spcAft>
              <a:buSzPct val="100000"/>
            </a:pPr>
            <a:r>
              <a:rPr lang="en-US" dirty="0">
                <a:solidFill>
                  <a:srgbClr val="222222"/>
                </a:solidFill>
                <a:latin typeface="Arial" pitchFamily="34" charset="0"/>
                <a:ea typeface="Arial" pitchFamily="34" charset="-122"/>
                <a:cs typeface="Arial" pitchFamily="34" charset="-120"/>
              </a:rPr>
              <a:t>Beneath the prohibition: the state was already experimenting, the CBR piloted its first blockchain network, </a:t>
            </a:r>
            <a:r>
              <a:rPr lang="en-US" dirty="0" err="1">
                <a:solidFill>
                  <a:srgbClr val="222222"/>
                </a:solidFill>
                <a:latin typeface="Arial" pitchFamily="34" charset="0"/>
                <a:ea typeface="Arial" pitchFamily="34" charset="-122"/>
                <a:cs typeface="Arial" pitchFamily="34" charset="-120"/>
              </a:rPr>
              <a:t>Masterchain</a:t>
            </a:r>
            <a:r>
              <a:rPr lang="en-US" dirty="0">
                <a:solidFill>
                  <a:srgbClr val="222222"/>
                </a:solidFill>
                <a:latin typeface="Arial" pitchFamily="34" charset="0"/>
                <a:ea typeface="Arial" pitchFamily="34" charset="-122"/>
                <a:cs typeface="Arial" pitchFamily="34" charset="-120"/>
              </a:rPr>
              <a:t>, </a:t>
            </a:r>
            <a:r>
              <a:rPr lang="en-US" b="1" dirty="0">
                <a:solidFill>
                  <a:srgbClr val="111111"/>
                </a:solidFill>
                <a:latin typeface="Arial" pitchFamily="34" charset="0"/>
                <a:ea typeface="Arial" pitchFamily="34" charset="-122"/>
                <a:cs typeface="Arial" pitchFamily="34" charset="-120"/>
              </a:rPr>
              <a:t>2016</a:t>
            </a:r>
            <a:r>
              <a:rPr lang="en-US" dirty="0">
                <a:solidFill>
                  <a:srgbClr val="222222"/>
                </a:solidFill>
                <a:latin typeface="Arial" pitchFamily="34" charset="0"/>
                <a:ea typeface="Arial" pitchFamily="34" charset="-122"/>
                <a:cs typeface="Arial" pitchFamily="34" charset="-120"/>
              </a:rPr>
              <a:t> </a:t>
            </a:r>
          </a:p>
          <a:p>
            <a:pPr marL="342900" indent="-342900">
              <a:lnSpc>
                <a:spcPct val="120000"/>
              </a:lnSpc>
              <a:spcAft>
                <a:spcPts val="400"/>
              </a:spcAft>
              <a:buSzPct val="100000"/>
            </a:pPr>
            <a:r>
              <a:rPr lang="en-GB" kern="0" dirty="0">
                <a:latin typeface="Arial" panose="020B0604020202020204" pitchFamily="34" charset="0"/>
                <a:cs typeface="Arial" panose="020B0604020202020204" pitchFamily="34" charset="0"/>
              </a:rPr>
              <a:t>Crypto legally recognised as property, </a:t>
            </a:r>
            <a:r>
              <a:rPr lang="en-GB" b="1" kern="0" dirty="0">
                <a:latin typeface="Arial" panose="020B0604020202020204" pitchFamily="34" charset="0"/>
                <a:cs typeface="Arial" panose="020B0604020202020204" pitchFamily="34" charset="0"/>
              </a:rPr>
              <a:t>2021</a:t>
            </a:r>
            <a:endParaRPr lang="en-US" b="1" dirty="0">
              <a:solidFill>
                <a:srgbClr val="222222"/>
              </a:solidFill>
              <a:latin typeface="Arial" panose="020B0604020202020204" pitchFamily="34" charset="0"/>
              <a:ea typeface="Arial" pitchFamily="34" charset="-122"/>
              <a:cs typeface="Arial" panose="020B0604020202020204" pitchFamily="34" charset="0"/>
            </a:endParaRPr>
          </a:p>
          <a:p>
            <a:pPr marL="342900" indent="-342900">
              <a:lnSpc>
                <a:spcPct val="120000"/>
              </a:lnSpc>
              <a:spcAft>
                <a:spcPts val="400"/>
              </a:spcAft>
              <a:buSzPct val="100000"/>
            </a:pPr>
            <a:r>
              <a:rPr lang="en-US" dirty="0">
                <a:solidFill>
                  <a:srgbClr val="222222"/>
                </a:solidFill>
                <a:latin typeface="Arial" pitchFamily="34" charset="0"/>
                <a:ea typeface="Arial" pitchFamily="34" charset="-122"/>
                <a:cs typeface="Arial" pitchFamily="34" charset="-120"/>
              </a:rPr>
              <a:t>The Central Bank proposed banning crypto entirely, </a:t>
            </a:r>
            <a:r>
              <a:rPr lang="en-US" b="1" dirty="0">
                <a:solidFill>
                  <a:srgbClr val="111111"/>
                </a:solidFill>
                <a:latin typeface="Arial" pitchFamily="34" charset="0"/>
                <a:ea typeface="Arial" pitchFamily="34" charset="-122"/>
                <a:cs typeface="Arial" pitchFamily="34" charset="-120"/>
              </a:rPr>
              <a:t>January 2022</a:t>
            </a:r>
            <a:r>
              <a:rPr lang="en-US" dirty="0">
                <a:solidFill>
                  <a:srgbClr val="222222"/>
                </a:solidFill>
                <a:latin typeface="Arial" pitchFamily="34" charset="0"/>
                <a:ea typeface="Arial" pitchFamily="34" charset="-122"/>
                <a:cs typeface="Arial" pitchFamily="34" charset="-120"/>
              </a:rPr>
              <a:t> </a:t>
            </a:r>
          </a:p>
          <a:p>
            <a:pPr marL="342900" indent="-342900">
              <a:lnSpc>
                <a:spcPct val="120000"/>
              </a:lnSpc>
              <a:spcAft>
                <a:spcPts val="400"/>
              </a:spcAft>
              <a:buSzPct val="100000"/>
            </a:pPr>
            <a:r>
              <a:rPr lang="en-US" dirty="0">
                <a:solidFill>
                  <a:srgbClr val="222222"/>
                </a:solidFill>
                <a:latin typeface="Arial" pitchFamily="34" charset="0"/>
                <a:ea typeface="Arial" pitchFamily="34" charset="-122"/>
                <a:cs typeface="Arial" pitchFamily="34" charset="-120"/>
              </a:rPr>
              <a:t>SWIFT exclusion in </a:t>
            </a:r>
            <a:r>
              <a:rPr lang="en-US" b="1" dirty="0">
                <a:solidFill>
                  <a:srgbClr val="222222"/>
                </a:solidFill>
                <a:latin typeface="Arial" pitchFamily="34" charset="0"/>
                <a:ea typeface="Arial" pitchFamily="34" charset="-122"/>
                <a:cs typeface="Arial" pitchFamily="34" charset="-120"/>
              </a:rPr>
              <a:t>February 2022</a:t>
            </a:r>
            <a:r>
              <a:rPr lang="en-US" dirty="0">
                <a:solidFill>
                  <a:srgbClr val="222222"/>
                </a:solidFill>
                <a:latin typeface="Arial" pitchFamily="34" charset="0"/>
                <a:ea typeface="Arial" pitchFamily="34" charset="-122"/>
                <a:cs typeface="Arial" pitchFamily="34" charset="-120"/>
              </a:rPr>
              <a:t>, the same Central Bank proposed a total ban reversed course within weeks </a:t>
            </a:r>
          </a:p>
          <a:p>
            <a:pPr marL="342900" indent="-342900">
              <a:lnSpc>
                <a:spcPct val="120000"/>
              </a:lnSpc>
              <a:spcAft>
                <a:spcPts val="400"/>
              </a:spcAft>
              <a:buSzPct val="100000"/>
            </a:pPr>
            <a:r>
              <a:rPr lang="en-GB" dirty="0"/>
              <a:t>In </a:t>
            </a:r>
            <a:r>
              <a:rPr lang="en-GB" b="1" dirty="0"/>
              <a:t>April 2026</a:t>
            </a:r>
            <a:r>
              <a:rPr lang="en-GB" dirty="0"/>
              <a:t>, Russia's State Duma passed the first reading of bill No. 1194918-8  </a:t>
            </a:r>
            <a:r>
              <a:rPr lang="en-GB" i="1" dirty="0"/>
              <a:t>"On Digital Currency and Digital Rights"</a:t>
            </a:r>
            <a:r>
              <a:rPr lang="en-GB" dirty="0"/>
              <a:t>  introducing criminal liability for operating unlicensed crypto services, with prison terms of up to 4 years for standard violations and up to 7 years for large-scale organised offences. The criminal penalties bill is scheduled to come into force on 1 July 2027</a:t>
            </a:r>
            <a:endParaRPr lang="en-US" dirty="0"/>
          </a:p>
        </p:txBody>
      </p:sp>
    </p:spTree>
    <p:extLst>
      <p:ext uri="{BB962C8B-B14F-4D97-AF65-F5344CB8AC3E}">
        <p14:creationId xmlns:p14="http://schemas.microsoft.com/office/powerpoint/2010/main" val="280186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E09E-F2E0-C8BA-0362-75AB573F7D2B}"/>
              </a:ext>
            </a:extLst>
          </p:cNvPr>
          <p:cNvSpPr>
            <a:spLocks noGrp="1"/>
          </p:cNvSpPr>
          <p:nvPr>
            <p:ph type="title"/>
          </p:nvPr>
        </p:nvSpPr>
        <p:spPr>
          <a:xfrm>
            <a:off x="22745" y="378773"/>
            <a:ext cx="12369421" cy="535627"/>
          </a:xfrm>
        </p:spPr>
        <p:txBody>
          <a:bodyPr>
            <a:normAutofit fontScale="90000"/>
          </a:bodyPr>
          <a:lstStyle/>
          <a:p>
            <a:pPr algn="ctr"/>
            <a:r>
              <a:rPr lang="en-US" sz="3100" b="1" dirty="0">
                <a:solidFill>
                  <a:srgbClr val="111111"/>
                </a:solidFill>
                <a:latin typeface="Arial" pitchFamily="34" charset="0"/>
                <a:ea typeface="Arial" pitchFamily="34" charset="-122"/>
                <a:cs typeface="Arial" pitchFamily="34" charset="-120"/>
              </a:rPr>
              <a:t>The Timeline: From Ban to Sovereign Infrastructure</a:t>
            </a:r>
            <a:br>
              <a:rPr lang="en-US" dirty="0"/>
            </a:br>
            <a:endParaRPr lang="en-US" dirty="0"/>
          </a:p>
        </p:txBody>
      </p:sp>
      <p:graphicFrame>
        <p:nvGraphicFramePr>
          <p:cNvPr id="8" name="Table 7">
            <a:extLst>
              <a:ext uri="{FF2B5EF4-FFF2-40B4-BE49-F238E27FC236}">
                <a16:creationId xmlns:a16="http://schemas.microsoft.com/office/drawing/2014/main" id="{2FA40B54-C68B-D565-C39D-EC7A6DF0CC27}"/>
              </a:ext>
            </a:extLst>
          </p:cNvPr>
          <p:cNvGraphicFramePr>
            <a:graphicFrameLocks noGrp="1"/>
          </p:cNvGraphicFramePr>
          <p:nvPr>
            <p:extLst>
              <p:ext uri="{D42A27DB-BD31-4B8C-83A1-F6EECF244321}">
                <p14:modId xmlns:p14="http://schemas.microsoft.com/office/powerpoint/2010/main" val="521742215"/>
              </p:ext>
            </p:extLst>
          </p:nvPr>
        </p:nvGraphicFramePr>
        <p:xfrm>
          <a:off x="464024" y="765312"/>
          <a:ext cx="11373480" cy="6241940"/>
        </p:xfrm>
        <a:graphic>
          <a:graphicData uri="http://schemas.openxmlformats.org/drawingml/2006/table">
            <a:tbl>
              <a:tblPr firstRow="1" firstCol="1" bandRow="1">
                <a:tableStyleId>{5C22544A-7EE6-4342-B048-85BDC9FD1C3A}</a:tableStyleId>
              </a:tblPr>
              <a:tblGrid>
                <a:gridCol w="1315080">
                  <a:extLst>
                    <a:ext uri="{9D8B030D-6E8A-4147-A177-3AD203B41FA5}">
                      <a16:colId xmlns:a16="http://schemas.microsoft.com/office/drawing/2014/main" val="1185207913"/>
                    </a:ext>
                  </a:extLst>
                </a:gridCol>
                <a:gridCol w="10058400">
                  <a:extLst>
                    <a:ext uri="{9D8B030D-6E8A-4147-A177-3AD203B41FA5}">
                      <a16:colId xmlns:a16="http://schemas.microsoft.com/office/drawing/2014/main" val="4069026331"/>
                    </a:ext>
                  </a:extLst>
                </a:gridCol>
              </a:tblGrid>
              <a:tr h="362527">
                <a:tc>
                  <a:txBody>
                    <a:bodyPr/>
                    <a:lstStyle/>
                    <a:p>
                      <a:pPr algn="ctr">
                        <a:lnSpc>
                          <a:spcPct val="115000"/>
                        </a:lnSpc>
                        <a:spcAft>
                          <a:spcPts val="800"/>
                        </a:spcAft>
                        <a:buNone/>
                      </a:pPr>
                      <a:r>
                        <a:rPr lang="en-GB" sz="2000" kern="0" dirty="0">
                          <a:effectLst/>
                          <a:latin typeface="+mn-lt"/>
                        </a:rPr>
                        <a:t>Year</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GB" sz="2000" kern="0">
                          <a:effectLst/>
                          <a:latin typeface="+mn-lt"/>
                        </a:rPr>
                        <a:t>What happened</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19059809"/>
                  </a:ext>
                </a:extLst>
              </a:tr>
              <a:tr h="362631">
                <a:tc>
                  <a:txBody>
                    <a:bodyPr/>
                    <a:lstStyle/>
                    <a:p>
                      <a:pPr>
                        <a:lnSpc>
                          <a:spcPct val="115000"/>
                        </a:lnSpc>
                        <a:spcAft>
                          <a:spcPts val="800"/>
                        </a:spcAft>
                        <a:buNone/>
                      </a:pPr>
                      <a:r>
                        <a:rPr lang="en-GB" sz="2000" kern="0" dirty="0">
                          <a:effectLst/>
                          <a:latin typeface="+mn-lt"/>
                        </a:rPr>
                        <a:t>2014</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Bitcoin declared illegal. Seven-year prison terms drafted</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59150220"/>
                  </a:ext>
                </a:extLst>
              </a:tr>
              <a:tr h="362631">
                <a:tc>
                  <a:txBody>
                    <a:bodyPr/>
                    <a:lstStyle/>
                    <a:p>
                      <a:pPr>
                        <a:lnSpc>
                          <a:spcPct val="115000"/>
                        </a:lnSpc>
                        <a:spcAft>
                          <a:spcPts val="800"/>
                        </a:spcAft>
                        <a:buNone/>
                      </a:pPr>
                      <a:r>
                        <a:rPr lang="en-GB" sz="2000" kern="0">
                          <a:effectLst/>
                          <a:latin typeface="+mn-lt"/>
                        </a:rPr>
                        <a:t>2016</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CBR secretly pilots first blockchain network </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3959596"/>
                  </a:ext>
                </a:extLst>
              </a:tr>
              <a:tr h="542229">
                <a:tc>
                  <a:txBody>
                    <a:bodyPr/>
                    <a:lstStyle/>
                    <a:p>
                      <a:pPr>
                        <a:lnSpc>
                          <a:spcPct val="115000"/>
                        </a:lnSpc>
                        <a:spcAft>
                          <a:spcPts val="800"/>
                        </a:spcAft>
                        <a:buNone/>
                      </a:pPr>
                      <a:r>
                        <a:rPr lang="en-GB" sz="2000" b="1" u="sng" kern="0" dirty="0">
                          <a:effectLst/>
                          <a:latin typeface="+mn-lt"/>
                        </a:rPr>
                        <a:t>2021</a:t>
                      </a:r>
                      <a:endParaRPr lang="en-GB" sz="2000" b="1" u="sng" kern="100" dirty="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marL="0" marR="0" indent="0" algn="l" defTabSz="914400" rtl="0" eaLnBrk="1" fontAlgn="auto" latinLnBrk="0" hangingPunct="1">
                        <a:lnSpc>
                          <a:spcPct val="115000"/>
                        </a:lnSpc>
                        <a:spcBef>
                          <a:spcPts val="0"/>
                        </a:spcBef>
                        <a:spcAft>
                          <a:spcPts val="800"/>
                        </a:spcAft>
                        <a:buClrTx/>
                        <a:buSzTx/>
                        <a:buFontTx/>
                        <a:buNone/>
                        <a:tabLst/>
                        <a:defRPr/>
                      </a:pPr>
                      <a:r>
                        <a:rPr lang="en-GB" sz="2000" kern="0" dirty="0">
                          <a:effectLst/>
                          <a:latin typeface="+mn-lt"/>
                        </a:rPr>
                        <a:t>Crypto legally recognised as property. Sberbank enters crypto register. </a:t>
                      </a:r>
                      <a:r>
                        <a:rPr lang="en-GB" sz="2000" b="0" kern="0" dirty="0">
                          <a:effectLst/>
                          <a:latin typeface="+mn-lt"/>
                        </a:rPr>
                        <a:t>S</a:t>
                      </a:r>
                      <a:r>
                        <a:rPr lang="en-GB" sz="2000" b="0" dirty="0"/>
                        <a:t>imultaneous ban for private unregulated crypto use while permitting state-supervised crypto use (can’t be used </a:t>
                      </a:r>
                      <a:r>
                        <a:rPr lang="en-GB" sz="2000" dirty="0"/>
                        <a:t>for </a:t>
                      </a:r>
                      <a:r>
                        <a:rPr lang="en-GB" sz="2000" b="0" dirty="0"/>
                        <a:t>domestic</a:t>
                      </a:r>
                      <a:r>
                        <a:rPr lang="en-GB" sz="2000" dirty="0"/>
                        <a:t> payments inside Russia</a:t>
                      </a:r>
                      <a:r>
                        <a:rPr lang="en-GB" sz="2000" b="0" dirty="0"/>
                        <a:t>). Good for international </a:t>
                      </a:r>
                      <a:r>
                        <a:rPr lang="en-GB" sz="2000" dirty="0"/>
                        <a:t>international sanctions evasion.</a:t>
                      </a:r>
                      <a:endParaRPr lang="en-GB" sz="2000" b="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85055416"/>
                  </a:ext>
                </a:extLst>
              </a:tr>
              <a:tr h="546280">
                <a:tc>
                  <a:txBody>
                    <a:bodyPr/>
                    <a:lstStyle/>
                    <a:p>
                      <a:pPr>
                        <a:lnSpc>
                          <a:spcPct val="115000"/>
                        </a:lnSpc>
                        <a:spcAft>
                          <a:spcPts val="800"/>
                        </a:spcAft>
                        <a:buNone/>
                      </a:pPr>
                      <a:r>
                        <a:rPr lang="en-GB" sz="2000" kern="100" dirty="0">
                          <a:effectLst/>
                          <a:latin typeface="+mn-lt"/>
                          <a:ea typeface="Aptos" panose="020B0004020202020204" pitchFamily="34" charset="0"/>
                          <a:cs typeface="Times New Roman" panose="02020603050405020304" pitchFamily="18" charset="0"/>
                        </a:rPr>
                        <a:t>Jan 2022</a:t>
                      </a:r>
                    </a:p>
                  </a:txBody>
                  <a:tcPr marL="9525" marR="9525" marT="9525" marB="9525" anchor="ctr"/>
                </a:tc>
                <a:tc>
                  <a:txBody>
                    <a:bodyPr/>
                    <a:lstStyle/>
                    <a:p>
                      <a:pPr>
                        <a:lnSpc>
                          <a:spcPct val="115000"/>
                        </a:lnSpc>
                        <a:spcAft>
                          <a:spcPts val="800"/>
                        </a:spcAft>
                        <a:buNone/>
                      </a:pPr>
                      <a:r>
                        <a:rPr lang="en-US" sz="2000" dirty="0">
                          <a:solidFill>
                            <a:srgbClr val="222222"/>
                          </a:solidFill>
                          <a:latin typeface="+mn-lt"/>
                          <a:ea typeface="Arial" pitchFamily="34" charset="-122"/>
                          <a:cs typeface="Arial" pitchFamily="34" charset="-120"/>
                        </a:rPr>
                        <a:t>CBR proposed banning crypto</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91999316"/>
                  </a:ext>
                </a:extLst>
              </a:tr>
              <a:tr h="711567">
                <a:tc>
                  <a:txBody>
                    <a:bodyPr/>
                    <a:lstStyle/>
                    <a:p>
                      <a:pPr>
                        <a:lnSpc>
                          <a:spcPct val="115000"/>
                        </a:lnSpc>
                        <a:spcAft>
                          <a:spcPts val="800"/>
                        </a:spcAft>
                        <a:buNone/>
                      </a:pPr>
                      <a:r>
                        <a:rPr lang="en-GB" sz="2000" kern="0">
                          <a:effectLst/>
                          <a:latin typeface="+mn-lt"/>
                        </a:rPr>
                        <a:t>Feb 2022</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SWIFT exclusion. Ruble collapses. Ruble-to-crypto trading doubles overnight </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28273488"/>
                  </a:ext>
                </a:extLst>
              </a:tr>
              <a:tr h="711567">
                <a:tc>
                  <a:txBody>
                    <a:bodyPr/>
                    <a:lstStyle/>
                    <a:p>
                      <a:pPr>
                        <a:lnSpc>
                          <a:spcPct val="115000"/>
                        </a:lnSpc>
                        <a:spcAft>
                          <a:spcPts val="800"/>
                        </a:spcAft>
                        <a:buNone/>
                      </a:pPr>
                      <a:r>
                        <a:rPr lang="en-GB" sz="2000" kern="0">
                          <a:effectLst/>
                          <a:latin typeface="+mn-lt"/>
                        </a:rPr>
                        <a:t>Sep 2022</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Finance Ministry publicly confirms plans for Bitcoin-settled international trade</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97546253"/>
                  </a:ext>
                </a:extLst>
              </a:tr>
              <a:tr h="711567">
                <a:tc>
                  <a:txBody>
                    <a:bodyPr/>
                    <a:lstStyle/>
                    <a:p>
                      <a:pPr>
                        <a:lnSpc>
                          <a:spcPct val="115000"/>
                        </a:lnSpc>
                        <a:spcAft>
                          <a:spcPts val="800"/>
                        </a:spcAft>
                        <a:buNone/>
                      </a:pPr>
                      <a:r>
                        <a:rPr lang="en-GB" sz="2000" kern="0">
                          <a:effectLst/>
                          <a:latin typeface="+mn-lt"/>
                        </a:rPr>
                        <a:t>Aug 2024</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Putin </a:t>
                      </a:r>
                      <a:r>
                        <a:rPr lang="en-US" sz="2000" dirty="0">
                          <a:solidFill>
                            <a:srgbClr val="222222"/>
                          </a:solidFill>
                          <a:latin typeface="+mn-lt"/>
                          <a:ea typeface="Arial" pitchFamily="34" charset="-122"/>
                          <a:cs typeface="Arial" pitchFamily="34" charset="-120"/>
                        </a:rPr>
                        <a:t>signs Law No. 221-FZ </a:t>
                      </a:r>
                      <a:r>
                        <a:rPr lang="en-GB" sz="2000" kern="0" dirty="0">
                          <a:effectLst/>
                          <a:latin typeface="+mn-lt"/>
                        </a:rPr>
                        <a:t> legalising crypto mining, 136,600 farms </a:t>
                      </a:r>
                      <a:r>
                        <a:rPr lang="en-GB" sz="2000" dirty="0"/>
                        <a:t>using 11GW of installed capacity, of which illegal - 8GW </a:t>
                      </a:r>
                      <a:r>
                        <a:rPr lang="en-GB" sz="2000" kern="0" dirty="0">
                          <a:effectLst/>
                          <a:latin typeface="+mn-lt"/>
                        </a:rPr>
                        <a:t>, 16% of global Bitcoin production</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1354263"/>
                  </a:ext>
                </a:extLst>
              </a:tr>
              <a:tr h="711567">
                <a:tc>
                  <a:txBody>
                    <a:bodyPr/>
                    <a:lstStyle/>
                    <a:p>
                      <a:pPr>
                        <a:lnSpc>
                          <a:spcPct val="115000"/>
                        </a:lnSpc>
                        <a:spcAft>
                          <a:spcPts val="800"/>
                        </a:spcAft>
                        <a:buNone/>
                      </a:pPr>
                      <a:r>
                        <a:rPr lang="en-GB" sz="2000" kern="0">
                          <a:effectLst/>
                          <a:latin typeface="+mn-lt"/>
                        </a:rPr>
                        <a:t>Jan 2025</a:t>
                      </a:r>
                      <a:endParaRPr lang="en-GB" sz="2000" kern="10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kern="0" dirty="0">
                          <a:effectLst/>
                          <a:latin typeface="+mn-lt"/>
                        </a:rPr>
                        <a:t>A7A5 stablecoin launches, processes $119.7 billion in twelve months</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5273389"/>
                  </a:ext>
                </a:extLst>
              </a:tr>
              <a:tr h="711567">
                <a:tc>
                  <a:txBody>
                    <a:bodyPr/>
                    <a:lstStyle/>
                    <a:p>
                      <a:pPr>
                        <a:lnSpc>
                          <a:spcPct val="115000"/>
                        </a:lnSpc>
                        <a:spcAft>
                          <a:spcPts val="800"/>
                        </a:spcAft>
                        <a:buNone/>
                      </a:pPr>
                      <a:r>
                        <a:rPr lang="en-GB" sz="2000" kern="0" dirty="0">
                          <a:effectLst/>
                          <a:latin typeface="+mn-lt"/>
                        </a:rPr>
                        <a:t>Jul 2026</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GB" sz="2000" dirty="0"/>
                        <a:t>Completion of legislation governing digital assets (issuing, trading, and storing digital currencies under licensed intermediaries supervised by the Bank of Russia)</a:t>
                      </a:r>
                      <a:endParaRPr lang="en-GB" sz="2000" kern="100" dirty="0">
                        <a:effectLst/>
                        <a:latin typeface="+mn-lt"/>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4577111"/>
                  </a:ext>
                </a:extLst>
              </a:tr>
            </a:tbl>
          </a:graphicData>
        </a:graphic>
      </p:graphicFrame>
    </p:spTree>
    <p:extLst>
      <p:ext uri="{BB962C8B-B14F-4D97-AF65-F5344CB8AC3E}">
        <p14:creationId xmlns:p14="http://schemas.microsoft.com/office/powerpoint/2010/main" val="257978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2DFF-E188-049D-8C53-A51644774EFC}"/>
              </a:ext>
            </a:extLst>
          </p:cNvPr>
          <p:cNvSpPr>
            <a:spLocks noGrp="1"/>
          </p:cNvSpPr>
          <p:nvPr>
            <p:ph type="title"/>
          </p:nvPr>
        </p:nvSpPr>
        <p:spPr>
          <a:xfrm>
            <a:off x="838200" y="365125"/>
            <a:ext cx="10515600" cy="777875"/>
          </a:xfrm>
        </p:spPr>
        <p:txBody>
          <a:bodyPr>
            <a:normAutofit/>
          </a:bodyPr>
          <a:lstStyle/>
          <a:p>
            <a:pPr algn="ctr"/>
            <a:r>
              <a:rPr lang="en-GB" sz="2800" b="1" dirty="0">
                <a:latin typeface="Arial" panose="020B0604020202020204" pitchFamily="34" charset="0"/>
                <a:cs typeface="Arial" panose="020B0604020202020204" pitchFamily="34" charset="0"/>
              </a:rPr>
              <a:t>Ukraine and Crypto: The Timeline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09283A-6DD7-ED32-69AF-44ABDDFE2FA6}"/>
              </a:ext>
            </a:extLst>
          </p:cNvPr>
          <p:cNvSpPr>
            <a:spLocks noGrp="1"/>
          </p:cNvSpPr>
          <p:nvPr>
            <p:ph idx="1"/>
          </p:nvPr>
        </p:nvSpPr>
        <p:spPr>
          <a:xfrm>
            <a:off x="387626" y="1262269"/>
            <a:ext cx="11469757" cy="5327373"/>
          </a:xfrm>
        </p:spPr>
        <p:txBody>
          <a:bodyPr>
            <a:normAutofit fontScale="77500" lnSpcReduction="20000"/>
          </a:bodyPr>
          <a:lstStyle/>
          <a:p>
            <a:pPr marL="0" lvl="0" indent="0">
              <a:buNone/>
            </a:pPr>
            <a:r>
              <a:rPr lang="en-GB" b="1" dirty="0"/>
              <a:t>Before the invasion: </a:t>
            </a:r>
          </a:p>
          <a:p>
            <a:pPr marL="0" lvl="0" indent="0">
              <a:buNone/>
            </a:pPr>
            <a:r>
              <a:rPr lang="en-GB" dirty="0"/>
              <a:t>Ukraine was the world's fourth most crypto-adopted country over 12.7% of the population held crypto, reflecting deep distrust in the hryvnia and traditional banking (</a:t>
            </a:r>
            <a:r>
              <a:rPr lang="en-GB" dirty="0" err="1"/>
              <a:t>Chainalysis</a:t>
            </a:r>
            <a:r>
              <a:rPr lang="en-GB" dirty="0"/>
              <a:t>, 2022)</a:t>
            </a:r>
          </a:p>
          <a:p>
            <a:pPr marL="0" lvl="0" indent="0">
              <a:buNone/>
            </a:pPr>
            <a:endParaRPr lang="en-GB" dirty="0"/>
          </a:p>
          <a:p>
            <a:pPr marL="0" lvl="0" indent="0">
              <a:buNone/>
            </a:pPr>
            <a:r>
              <a:rPr lang="en-GB" dirty="0"/>
              <a:t>On </a:t>
            </a:r>
            <a:r>
              <a:rPr lang="en-GB" b="1" dirty="0"/>
              <a:t>26 February 2022 </a:t>
            </a:r>
          </a:p>
          <a:p>
            <a:pPr marL="0" lvl="0" indent="0">
              <a:buNone/>
            </a:pPr>
            <a:r>
              <a:rPr lang="en-GB" dirty="0"/>
              <a:t>the Ukrainian government published its crypto wallet addresses on social media and began accepting donations directly. </a:t>
            </a:r>
          </a:p>
          <a:p>
            <a:pPr lvl="0"/>
            <a:r>
              <a:rPr lang="en-GB" dirty="0"/>
              <a:t>Total crypto raised: about $134 million for humanitarian purposes, $91 million for direct military expenditure including equipment, communications, and medical supplies </a:t>
            </a:r>
          </a:p>
          <a:p>
            <a:pPr lvl="0"/>
            <a:r>
              <a:rPr lang="en-GB" dirty="0"/>
              <a:t>The </a:t>
            </a:r>
            <a:r>
              <a:rPr lang="en-GB" b="1" dirty="0"/>
              <a:t>Come Back Alive NGO</a:t>
            </a:r>
            <a:r>
              <a:rPr lang="en-GB" dirty="0"/>
              <a:t> providing direct support to Ukraine's armed forces, raised $29 million in crypto donations </a:t>
            </a:r>
          </a:p>
          <a:p>
            <a:pPr marL="0" lvl="0" indent="0">
              <a:buNone/>
            </a:pPr>
            <a:endParaRPr lang="en-GB" dirty="0"/>
          </a:p>
          <a:p>
            <a:pPr marL="0" lvl="0" indent="0">
              <a:buNone/>
            </a:pPr>
            <a:r>
              <a:rPr lang="en-GB" dirty="0"/>
              <a:t>The fundraising asymmetry: </a:t>
            </a:r>
            <a:r>
              <a:rPr lang="en-GB" b="1" dirty="0"/>
              <a:t>pro-Ukrainian crypto fundraising outpaced pro-Russian by 44 to 1</a:t>
            </a:r>
            <a:r>
              <a:rPr lang="en-GB" dirty="0"/>
              <a:t> in the first year of the war (Elliptic, 2023)</a:t>
            </a:r>
          </a:p>
          <a:p>
            <a:pPr lvl="0"/>
            <a:r>
              <a:rPr lang="en-GB" dirty="0"/>
              <a:t>Under </a:t>
            </a:r>
            <a:r>
              <a:rPr lang="en-GB" b="1" dirty="0"/>
              <a:t>2% of Ukrainian donations</a:t>
            </a:r>
            <a:r>
              <a:rPr lang="en-GB" dirty="0"/>
              <a:t> came from illicit sources compared to over </a:t>
            </a:r>
            <a:r>
              <a:rPr lang="en-GB" b="1" dirty="0"/>
              <a:t>10% of pro-Russian donations</a:t>
            </a:r>
            <a:r>
              <a:rPr lang="en-GB" dirty="0"/>
              <a:t>, which originated from mixers, dark web markets, and sanctioned exchanges (Elliptic, 2023)</a:t>
            </a:r>
          </a:p>
        </p:txBody>
      </p:sp>
    </p:spTree>
    <p:extLst>
      <p:ext uri="{BB962C8B-B14F-4D97-AF65-F5344CB8AC3E}">
        <p14:creationId xmlns:p14="http://schemas.microsoft.com/office/powerpoint/2010/main" val="91199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C545-9012-D1FD-7B99-9E2FC012ABB5}"/>
              </a:ext>
            </a:extLst>
          </p:cNvPr>
          <p:cNvSpPr>
            <a:spLocks noGrp="1"/>
          </p:cNvSpPr>
          <p:nvPr>
            <p:ph type="title"/>
          </p:nvPr>
        </p:nvSpPr>
        <p:spPr>
          <a:xfrm>
            <a:off x="838200" y="365126"/>
            <a:ext cx="10611678" cy="767936"/>
          </a:xfrm>
        </p:spPr>
        <p:txBody>
          <a:bodyPr>
            <a:normAutofit/>
          </a:bodyPr>
          <a:lstStyle/>
          <a:p>
            <a:pPr algn="ctr"/>
            <a:r>
              <a:rPr lang="en-GB" sz="2800" b="1" dirty="0">
                <a:latin typeface="Arial" panose="020B0604020202020204" pitchFamily="34" charset="0"/>
                <a:cs typeface="Arial" panose="020B0604020202020204" pitchFamily="34" charset="0"/>
              </a:rPr>
              <a:t>How Russia Exploited Crypto During the War </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DA9A21-DBA7-DCD8-D3EF-95EC190A6F3D}"/>
              </a:ext>
            </a:extLst>
          </p:cNvPr>
          <p:cNvSpPr>
            <a:spLocks noGrp="1"/>
          </p:cNvSpPr>
          <p:nvPr>
            <p:ph idx="1"/>
          </p:nvPr>
        </p:nvSpPr>
        <p:spPr>
          <a:xfrm>
            <a:off x="838200" y="1133062"/>
            <a:ext cx="10515600" cy="5043901"/>
          </a:xfrm>
        </p:spPr>
        <p:txBody>
          <a:bodyPr>
            <a:normAutofit fontScale="92500" lnSpcReduction="10000"/>
          </a:bodyPr>
          <a:lstStyle/>
          <a:p>
            <a:pPr lvl="0"/>
            <a:r>
              <a:rPr lang="en-GB" sz="2400" b="1" dirty="0" err="1"/>
              <a:t>Garantex</a:t>
            </a:r>
            <a:r>
              <a:rPr lang="en-GB" sz="2400" dirty="0"/>
              <a:t> processed $60 billion before being seized in March 2025. It was sanctioned in 2022, but kept operating for three more years</a:t>
            </a:r>
          </a:p>
          <a:p>
            <a:pPr lvl="0"/>
            <a:r>
              <a:rPr lang="en-GB" sz="2400" dirty="0"/>
              <a:t>When it was shut down, $9.3 billion moved to </a:t>
            </a:r>
            <a:r>
              <a:rPr lang="en-GB" sz="2400" b="1" dirty="0" err="1"/>
              <a:t>Grinex</a:t>
            </a:r>
            <a:r>
              <a:rPr lang="en-GB" sz="2400" b="1" dirty="0"/>
              <a:t>,</a:t>
            </a:r>
            <a:r>
              <a:rPr lang="en-GB" sz="2400" dirty="0"/>
              <a:t> a replacement exchange in Kyrgyzstan, within days, during Moscow business hours. </a:t>
            </a:r>
          </a:p>
          <a:p>
            <a:pPr lvl="0"/>
            <a:r>
              <a:rPr lang="en-GB" sz="2400" b="1" dirty="0"/>
              <a:t>A7A5,</a:t>
            </a:r>
            <a:r>
              <a:rPr lang="en-GB" sz="2400" dirty="0"/>
              <a:t> a </a:t>
            </a:r>
            <a:r>
              <a:rPr lang="en-GB" sz="2400" dirty="0" err="1"/>
              <a:t>ruble</a:t>
            </a:r>
            <a:r>
              <a:rPr lang="en-GB" sz="2400" dirty="0"/>
              <a:t>-backed stablecoin tied to Russia’s </a:t>
            </a:r>
            <a:r>
              <a:rPr lang="en-GB" sz="2400" dirty="0" err="1"/>
              <a:t>Promsvyazbank</a:t>
            </a:r>
            <a:r>
              <a:rPr lang="en-GB" sz="2400" dirty="0"/>
              <a:t> (PSB), became the world's largest non-dollar stablecoin, processing $119.7 billion as a direct SWIFT replacement (Australian Sanctions Office, 2025)</a:t>
            </a:r>
          </a:p>
          <a:p>
            <a:pPr lvl="0"/>
            <a:r>
              <a:rPr lang="en-GB" sz="2400" dirty="0"/>
              <a:t>The oil trade chain: </a:t>
            </a:r>
            <a:r>
              <a:rPr lang="en-GB" sz="2400" b="1" dirty="0"/>
              <a:t>Chinese buyer pays in yuan → offshore middleman converts to crypto → crypto sent to Russia → converted to </a:t>
            </a:r>
            <a:r>
              <a:rPr lang="en-GB" sz="2400" b="1" dirty="0" err="1"/>
              <a:t>rubles</a:t>
            </a:r>
            <a:r>
              <a:rPr lang="en-GB" sz="2400" dirty="0"/>
              <a:t>. </a:t>
            </a:r>
          </a:p>
          <a:p>
            <a:pPr lvl="0"/>
            <a:r>
              <a:rPr lang="en-GB" sz="2400" dirty="0"/>
              <a:t>Russia's </a:t>
            </a:r>
            <a:r>
              <a:rPr lang="en-GB" sz="2400" b="1" dirty="0"/>
              <a:t>Finance Minister confirmed on state television</a:t>
            </a:r>
            <a:r>
              <a:rPr lang="en-GB" sz="2400" dirty="0"/>
              <a:t> that Bitcoin is already being used for international trade and should be expanded, meaning a direct government admission </a:t>
            </a:r>
          </a:p>
          <a:p>
            <a:pPr lvl="0"/>
            <a:r>
              <a:rPr lang="en-GB" sz="2400" dirty="0"/>
              <a:t>Russian </a:t>
            </a:r>
            <a:r>
              <a:rPr lang="en-GB" sz="2400" b="1" dirty="0"/>
              <a:t>Bitcoin mining</a:t>
            </a:r>
            <a:r>
              <a:rPr lang="en-GB" sz="2400" dirty="0"/>
              <a:t> generates approximately $1 billion annually in freshly minted, forensically clean Bitcoin with no transaction history, no sanctions fingerprint, invisible to every compliance tool currently in use. NB! mining is still to be sanctioned!!</a:t>
            </a:r>
          </a:p>
          <a:p>
            <a:pPr marL="0" indent="0">
              <a:buNone/>
            </a:pPr>
            <a:endParaRPr lang="en-US" dirty="0"/>
          </a:p>
        </p:txBody>
      </p:sp>
    </p:spTree>
    <p:extLst>
      <p:ext uri="{BB962C8B-B14F-4D97-AF65-F5344CB8AC3E}">
        <p14:creationId xmlns:p14="http://schemas.microsoft.com/office/powerpoint/2010/main" val="149654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C417-76B1-325A-63DC-E2F833EAD261}"/>
              </a:ext>
            </a:extLst>
          </p:cNvPr>
          <p:cNvSpPr>
            <a:spLocks noGrp="1"/>
          </p:cNvSpPr>
          <p:nvPr>
            <p:ph type="title"/>
          </p:nvPr>
        </p:nvSpPr>
        <p:spPr/>
        <p:txBody>
          <a:bodyPr>
            <a:normAutofit/>
          </a:bodyPr>
          <a:lstStyle/>
          <a:p>
            <a:pPr algn="ctr"/>
            <a:r>
              <a:rPr lang="en-GB" sz="2800" b="1" dirty="0">
                <a:latin typeface="Arial" panose="020B0604020202020204" pitchFamily="34" charset="0"/>
                <a:cs typeface="Arial" panose="020B0604020202020204" pitchFamily="34" charset="0"/>
              </a:rPr>
              <a:t>Russia's Future Plans and the Sanctions Response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8F563F-25FD-97A9-35E1-B38B421AA755}"/>
              </a:ext>
            </a:extLst>
          </p:cNvPr>
          <p:cNvSpPr>
            <a:spLocks noGrp="1"/>
          </p:cNvSpPr>
          <p:nvPr>
            <p:ph idx="1"/>
          </p:nvPr>
        </p:nvSpPr>
        <p:spPr>
          <a:xfrm>
            <a:off x="268357" y="1431235"/>
            <a:ext cx="11085443" cy="5061640"/>
          </a:xfrm>
        </p:spPr>
        <p:txBody>
          <a:bodyPr>
            <a:normAutofit fontScale="85000" lnSpcReduction="20000"/>
          </a:bodyPr>
          <a:lstStyle/>
          <a:p>
            <a:pPr marL="0" lvl="0" indent="0">
              <a:buNone/>
            </a:pPr>
            <a:r>
              <a:rPr lang="en-GB" b="1" dirty="0"/>
              <a:t>Digital </a:t>
            </a:r>
            <a:r>
              <a:rPr lang="en-GB" b="1" dirty="0" err="1"/>
              <a:t>ruble</a:t>
            </a:r>
            <a:r>
              <a:rPr lang="en-GB" dirty="0"/>
              <a:t> </a:t>
            </a:r>
          </a:p>
          <a:p>
            <a:pPr marL="0" lvl="0" indent="0">
              <a:buNone/>
            </a:pPr>
            <a:r>
              <a:rPr lang="en-GB" dirty="0"/>
              <a:t> a state-controlled digital currency planned for mass launch in September 2026, designed so no foreign government can freeze it</a:t>
            </a:r>
          </a:p>
          <a:p>
            <a:pPr marL="0" lvl="0" indent="0">
              <a:buNone/>
            </a:pPr>
            <a:endParaRPr lang="en-GB" dirty="0"/>
          </a:p>
          <a:p>
            <a:pPr marL="0" lvl="0" indent="0">
              <a:buNone/>
            </a:pPr>
            <a:r>
              <a:rPr lang="en-GB" b="1" dirty="0" err="1"/>
              <a:t>RUBx</a:t>
            </a:r>
            <a:r>
              <a:rPr lang="en-GB" dirty="0"/>
              <a:t> </a:t>
            </a:r>
          </a:p>
          <a:p>
            <a:pPr marL="0" lvl="0" indent="0">
              <a:buNone/>
            </a:pPr>
            <a:r>
              <a:rPr lang="en-GB" dirty="0"/>
              <a:t> a new private stablecoin built by Rostec, building financial infrastructure</a:t>
            </a:r>
          </a:p>
          <a:p>
            <a:pPr marL="0" lvl="0" indent="0">
              <a:buNone/>
            </a:pPr>
            <a:endParaRPr lang="en-GB" dirty="0"/>
          </a:p>
          <a:p>
            <a:pPr marL="0" lvl="0" indent="0">
              <a:buNone/>
            </a:pPr>
            <a:r>
              <a:rPr lang="en-GB" b="1" dirty="0"/>
              <a:t>Sberbank</a:t>
            </a:r>
            <a:r>
              <a:rPr lang="en-GB" dirty="0"/>
              <a:t> </a:t>
            </a:r>
          </a:p>
          <a:p>
            <a:pPr marL="0" lvl="0" indent="0">
              <a:buNone/>
            </a:pPr>
            <a:r>
              <a:rPr lang="en-GB" dirty="0"/>
              <a:t>preparing to offer crypto trading, bringing the entire Russian retail population into a state-supervised crypto ecosystem </a:t>
            </a:r>
          </a:p>
          <a:p>
            <a:pPr marL="0" lvl="0" indent="0">
              <a:buNone/>
            </a:pPr>
            <a:endParaRPr lang="en-GB" b="1" dirty="0"/>
          </a:p>
          <a:p>
            <a:pPr marL="0" lvl="0" indent="0">
              <a:buNone/>
            </a:pPr>
            <a:r>
              <a:rPr lang="en-GB" b="1" dirty="0"/>
              <a:t>Russia by 2030</a:t>
            </a:r>
          </a:p>
          <a:p>
            <a:pPr marL="0" lvl="0" indent="0">
              <a:buNone/>
            </a:pPr>
            <a:r>
              <a:rPr lang="en-GB" dirty="0"/>
              <a:t>identifying every domestic crypto wallet holder. Russian citizens will be </a:t>
            </a:r>
            <a:r>
              <a:rPr lang="en-GB" b="1" dirty="0"/>
              <a:t>fully visible to the FSB</a:t>
            </a:r>
            <a:r>
              <a:rPr lang="en-GB" dirty="0"/>
              <a:t> on demand. </a:t>
            </a:r>
          </a:p>
          <a:p>
            <a:pPr marL="0" indent="0">
              <a:buNone/>
            </a:pPr>
            <a:endParaRPr lang="en-US" dirty="0"/>
          </a:p>
        </p:txBody>
      </p:sp>
    </p:spTree>
    <p:extLst>
      <p:ext uri="{BB962C8B-B14F-4D97-AF65-F5344CB8AC3E}">
        <p14:creationId xmlns:p14="http://schemas.microsoft.com/office/powerpoint/2010/main" val="253013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F6D7-FFD3-3417-8550-097C004BA3FA}"/>
              </a:ext>
            </a:extLst>
          </p:cNvPr>
          <p:cNvSpPr>
            <a:spLocks noGrp="1"/>
          </p:cNvSpPr>
          <p:nvPr>
            <p:ph type="title"/>
          </p:nvPr>
        </p:nvSpPr>
        <p:spPr>
          <a:xfrm>
            <a:off x="838200" y="365126"/>
            <a:ext cx="10515600" cy="817632"/>
          </a:xfrm>
        </p:spPr>
        <p:txBody>
          <a:bodyPr>
            <a:normAutofit/>
          </a:bodyPr>
          <a:lstStyle/>
          <a:p>
            <a:pPr algn="ctr"/>
            <a:r>
              <a:rPr lang="en-US" sz="2800" b="1" dirty="0">
                <a:latin typeface="Arial" panose="020B0604020202020204" pitchFamily="34" charset="0"/>
                <a:cs typeface="Arial" panose="020B0604020202020204" pitchFamily="34" charset="0"/>
              </a:rPr>
              <a:t>What Does Academic Research Tell Us? </a:t>
            </a:r>
          </a:p>
        </p:txBody>
      </p:sp>
      <p:sp>
        <p:nvSpPr>
          <p:cNvPr id="3" name="Content Placeholder 2">
            <a:extLst>
              <a:ext uri="{FF2B5EF4-FFF2-40B4-BE49-F238E27FC236}">
                <a16:creationId xmlns:a16="http://schemas.microsoft.com/office/drawing/2014/main" id="{A4C8B82F-1594-5B42-5249-050A9C601473}"/>
              </a:ext>
            </a:extLst>
          </p:cNvPr>
          <p:cNvSpPr>
            <a:spLocks noGrp="1"/>
          </p:cNvSpPr>
          <p:nvPr>
            <p:ph idx="1"/>
          </p:nvPr>
        </p:nvSpPr>
        <p:spPr>
          <a:xfrm>
            <a:off x="838200" y="1391478"/>
            <a:ext cx="11353800" cy="5257800"/>
          </a:xfrm>
        </p:spPr>
        <p:txBody>
          <a:bodyPr>
            <a:normAutofit fontScale="85000" lnSpcReduction="20000"/>
          </a:bodyPr>
          <a:lstStyle/>
          <a:p>
            <a:pPr marL="0" lvl="0" indent="0">
              <a:buNone/>
            </a:pPr>
            <a:r>
              <a:rPr lang="en-GB" dirty="0"/>
              <a:t>Financial markets leave </a:t>
            </a:r>
            <a:r>
              <a:rPr lang="en-GB" b="1" dirty="0"/>
              <a:t>quantitative fingerprints</a:t>
            </a:r>
            <a:r>
              <a:rPr lang="en-GB" dirty="0"/>
              <a:t> </a:t>
            </a:r>
          </a:p>
          <a:p>
            <a:pPr marL="0" lvl="0" indent="0">
              <a:buNone/>
            </a:pPr>
            <a:r>
              <a:rPr lang="en-GB" dirty="0"/>
              <a:t>if crypto is being used for sanctions evasion at scale, that activity will show up in how asset prices move relative to each other</a:t>
            </a:r>
          </a:p>
          <a:p>
            <a:pPr marL="0" lvl="0" indent="0">
              <a:buNone/>
            </a:pPr>
            <a:endParaRPr lang="en-GB" dirty="0"/>
          </a:p>
          <a:p>
            <a:pPr marL="0" lvl="0" indent="0">
              <a:buNone/>
            </a:pPr>
            <a:r>
              <a:rPr lang="en-GB" dirty="0"/>
              <a:t>The utilizing a Time-Varying Parameter Vector Autoregression (TVP-VAR) model</a:t>
            </a:r>
            <a:r>
              <a:rPr lang="en-GB" b="1" dirty="0"/>
              <a:t> TVP-VAR </a:t>
            </a:r>
            <a:r>
              <a:rPr lang="en-GB" dirty="0"/>
              <a:t>spillover framework can identify whether one market is </a:t>
            </a:r>
            <a:r>
              <a:rPr lang="en-GB" b="1" dirty="0"/>
              <a:t>consistently causing</a:t>
            </a:r>
            <a:r>
              <a:rPr lang="en-GB" dirty="0"/>
              <a:t> movements in another (Almeida &amp; Gonçalves, 2025).</a:t>
            </a:r>
          </a:p>
          <a:p>
            <a:pPr marL="0" lvl="0" indent="0">
              <a:buNone/>
            </a:pPr>
            <a:endParaRPr lang="en-GB" dirty="0"/>
          </a:p>
          <a:p>
            <a:pPr marL="0" lvl="0" indent="0">
              <a:buNone/>
            </a:pPr>
            <a:r>
              <a:rPr lang="en-GB" dirty="0"/>
              <a:t>A market is a </a:t>
            </a:r>
            <a:r>
              <a:rPr lang="en-GB" b="1" dirty="0"/>
              <a:t>net transmitter</a:t>
            </a:r>
            <a:r>
              <a:rPr lang="en-GB" dirty="0"/>
              <a:t> if it pushes more shocks outward than it absorbs. A </a:t>
            </a:r>
            <a:r>
              <a:rPr lang="en-GB" b="1" dirty="0"/>
              <a:t>net receiver</a:t>
            </a:r>
            <a:r>
              <a:rPr lang="en-GB" dirty="0"/>
              <a:t> absorbs more than it generates</a:t>
            </a:r>
          </a:p>
          <a:p>
            <a:pPr marL="0" lvl="0" indent="0">
              <a:buNone/>
            </a:pPr>
            <a:endParaRPr lang="en-GB" dirty="0"/>
          </a:p>
          <a:p>
            <a:pPr marL="0" lvl="0" indent="0">
              <a:buNone/>
            </a:pPr>
            <a:r>
              <a:rPr lang="en-GB" dirty="0"/>
              <a:t>The analysis covers </a:t>
            </a:r>
            <a:r>
              <a:rPr lang="en-GB" b="1" dirty="0"/>
              <a:t>Bitcoin, Ethereum, XRP</a:t>
            </a:r>
            <a:r>
              <a:rPr lang="en-GB" dirty="0"/>
              <a:t> alongside the </a:t>
            </a:r>
            <a:r>
              <a:rPr lang="en-GB" b="1" dirty="0"/>
              <a:t>Moscow Exchange, RUB/USD, UAH/USD, and gold</a:t>
            </a:r>
            <a:r>
              <a:rPr lang="en-GB" dirty="0"/>
              <a:t>  spanning the pre- and post-invasion period</a:t>
            </a:r>
          </a:p>
          <a:p>
            <a:pPr marL="0" lvl="0" indent="0">
              <a:buNone/>
            </a:pPr>
            <a:r>
              <a:rPr lang="en-GB" sz="2100" dirty="0"/>
              <a:t>Almeida, J., &amp; Gonçalves, T. C. (2025). Cryptocurrencies and economic sanctions. The North American Journal of Economics and Finance. Advance online publication</a:t>
            </a:r>
          </a:p>
        </p:txBody>
      </p:sp>
    </p:spTree>
    <p:extLst>
      <p:ext uri="{BB962C8B-B14F-4D97-AF65-F5344CB8AC3E}">
        <p14:creationId xmlns:p14="http://schemas.microsoft.com/office/powerpoint/2010/main" val="169683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F8505-ADD2-24FE-0791-591A1F8BE1E7}"/>
              </a:ext>
            </a:extLst>
          </p:cNvPr>
          <p:cNvSpPr>
            <a:spLocks noGrp="1"/>
          </p:cNvSpPr>
          <p:nvPr>
            <p:ph idx="1"/>
          </p:nvPr>
        </p:nvSpPr>
        <p:spPr>
          <a:xfrm>
            <a:off x="838200" y="519764"/>
            <a:ext cx="10515600" cy="5657199"/>
          </a:xfrm>
        </p:spPr>
        <p:txBody>
          <a:bodyPr/>
          <a:lstStyle/>
          <a:p>
            <a:pPr marL="0" indent="0">
              <a:buNone/>
            </a:pPr>
            <a:r>
              <a:rPr lang="en-GB" b="1" dirty="0"/>
              <a:t>Finding 1 — Crypto drives Russian equity markets (MOEX)</a:t>
            </a:r>
          </a:p>
          <a:p>
            <a:pPr marL="0" indent="0">
              <a:buNone/>
            </a:pPr>
            <a:endParaRPr lang="en-GB" dirty="0"/>
          </a:p>
          <a:p>
            <a:pPr lvl="0"/>
            <a:r>
              <a:rPr lang="en-GB" dirty="0"/>
              <a:t>Crypto is a </a:t>
            </a:r>
            <a:r>
              <a:rPr lang="en-GB" b="1" dirty="0"/>
              <a:t>net transmitter of returns</a:t>
            </a:r>
            <a:r>
              <a:rPr lang="en-GB" dirty="0"/>
              <a:t> to the Moscow Exchange — Bitcoin and Ethereum movements consistently predict Russian stock prices (based on returns spillover analysis)</a:t>
            </a:r>
          </a:p>
          <a:p>
            <a:pPr lvl="0"/>
            <a:endParaRPr lang="en-GB" dirty="0"/>
          </a:p>
          <a:p>
            <a:pPr lvl="0"/>
            <a:r>
              <a:rPr lang="en-GB" dirty="0"/>
              <a:t>Russia was supposed to be financially isolated after February 2022. Instead it became financially rerouted through crypto markets??</a:t>
            </a:r>
          </a:p>
          <a:p>
            <a:pPr marL="0" lvl="0" indent="0">
              <a:buNone/>
            </a:pPr>
            <a:endParaRPr lang="en-GB" dirty="0"/>
          </a:p>
          <a:p>
            <a:pPr lvl="0"/>
            <a:r>
              <a:rPr lang="en-GB" dirty="0"/>
              <a:t>The equity data shows Russia is still connected to global price signals. </a:t>
            </a:r>
            <a:endParaRPr lang="en-US" dirty="0"/>
          </a:p>
        </p:txBody>
      </p:sp>
    </p:spTree>
    <p:extLst>
      <p:ext uri="{BB962C8B-B14F-4D97-AF65-F5344CB8AC3E}">
        <p14:creationId xmlns:p14="http://schemas.microsoft.com/office/powerpoint/2010/main" val="196079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01_SITE presentation_CLC" id="{2C92A429-4B31-F448-83B9-98317F7DE6B8}" vid="{9F6271E0-1CE3-B044-A879-E7A346618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8881F9D5F6B14B9A1F303ADA637ABA" ma:contentTypeVersion="13" ma:contentTypeDescription="Create a new document." ma:contentTypeScope="" ma:versionID="4c657da654857ad6c206f1b333056c52">
  <xsd:schema xmlns:xsd="http://www.w3.org/2001/XMLSchema" xmlns:xs="http://www.w3.org/2001/XMLSchema" xmlns:p="http://schemas.microsoft.com/office/2006/metadata/properties" xmlns:ns2="0a2f277f-7aa6-4006-b768-079b8d4e4e22" xmlns:ns3="714c3ea8-c7a3-4d66-8a68-fd73cac9f802" targetNamespace="http://schemas.microsoft.com/office/2006/metadata/properties" ma:root="true" ma:fieldsID="ac27522426ae3191556ffb53bde9ff32" ns2:_="" ns3:_="">
    <xsd:import namespace="0a2f277f-7aa6-4006-b768-079b8d4e4e22"/>
    <xsd:import namespace="714c3ea8-c7a3-4d66-8a68-fd73cac9f8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f277f-7aa6-4006-b768-079b8d4e4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a5a27-2f9a-487f-83fe-96275197ec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c3ea8-c7a3-4d66-8a68-fd73cac9f8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fde572-f472-4ebf-b303-b0397da73feb}" ma:internalName="TaxCatchAll" ma:showField="CatchAllData" ma:web="714c3ea8-c7a3-4d66-8a68-fd73cac9f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a2f277f-7aa6-4006-b768-079b8d4e4e22" xsi:nil="true"/>
    <lcf76f155ced4ddcb4097134ff3c332f xmlns="0a2f277f-7aa6-4006-b768-079b8d4e4e22">
      <Terms xmlns="http://schemas.microsoft.com/office/infopath/2007/PartnerControls"/>
    </lcf76f155ced4ddcb4097134ff3c332f>
    <TaxCatchAll xmlns="714c3ea8-c7a3-4d66-8a68-fd73cac9f802" xsi:nil="true"/>
  </documentManagement>
</p:properties>
</file>

<file path=customXml/itemProps1.xml><?xml version="1.0" encoding="utf-8"?>
<ds:datastoreItem xmlns:ds="http://schemas.openxmlformats.org/officeDocument/2006/customXml" ds:itemID="{CA12B7A7-5BBB-4B6C-AC3A-B194744FC46C}">
  <ds:schemaRefs>
    <ds:schemaRef ds:uri="http://schemas.microsoft.com/sharepoint/v3/contenttype/forms"/>
  </ds:schemaRefs>
</ds:datastoreItem>
</file>

<file path=customXml/itemProps2.xml><?xml version="1.0" encoding="utf-8"?>
<ds:datastoreItem xmlns:ds="http://schemas.openxmlformats.org/officeDocument/2006/customXml" ds:itemID="{823E937C-E1DF-4AC8-8A47-F02FCB2E45BF}"/>
</file>

<file path=customXml/itemProps3.xml><?xml version="1.0" encoding="utf-8"?>
<ds:datastoreItem xmlns:ds="http://schemas.openxmlformats.org/officeDocument/2006/customXml" ds:itemID="{16D7530F-C217-45EF-A757-C05AD6D5DACC}">
  <ds:schemaRefs>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714c3ea8-c7a3-4d66-8a68-fd73cac9f802"/>
    <ds:schemaRef ds:uri="0a2f277f-7aa6-4006-b768-079b8d4e4e22"/>
  </ds:schemaRefs>
</ds:datastoreItem>
</file>

<file path=docProps/app.xml><?xml version="1.0" encoding="utf-8"?>
<Properties xmlns="http://schemas.openxmlformats.org/officeDocument/2006/extended-properties" xmlns:vt="http://schemas.openxmlformats.org/officeDocument/2006/docPropsVTypes">
  <Template/>
  <TotalTime>11415</TotalTime>
  <Words>2239</Words>
  <Application>Microsoft Macintosh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Helvetica Neue</vt:lpstr>
      <vt:lpstr>Office Theme</vt:lpstr>
      <vt:lpstr>PowerPoint Presentation</vt:lpstr>
      <vt:lpstr>Changing Attitudes Toward Crypto: From Scepticism to Evidence</vt:lpstr>
      <vt:lpstr>From Criminalisation to Pivot in Russia</vt:lpstr>
      <vt:lpstr>The Timeline: From Ban to Sovereign Infrastructure </vt:lpstr>
      <vt:lpstr>Ukraine and Crypto: The Timeline</vt:lpstr>
      <vt:lpstr>How Russia Exploited Crypto During the War </vt:lpstr>
      <vt:lpstr>Russia's Future Plans and the Sanctions Response</vt:lpstr>
      <vt:lpstr>What Does Academic Research Tell Us? </vt:lpstr>
      <vt:lpstr>PowerPoint Presentation</vt:lpstr>
      <vt:lpstr>PowerPoint Presentation</vt:lpstr>
      <vt:lpstr>PowerPoint Presentation</vt:lpstr>
      <vt:lpstr>PowerPoint Presentation</vt:lpstr>
      <vt:lpstr>PowerPoint Presentation</vt:lpstr>
      <vt:lpstr>What the 20th Package Achieved</vt:lpstr>
      <vt:lpstr>Problem Remains</vt:lpstr>
      <vt:lpstr>What can be done?</vt:lpstr>
      <vt:lpstr>Nordic Ukraine Working Group on cybersecurity and critical infrastructure protection: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Topic</dc:title>
  <dc:subject/>
  <dc:creator>Dominick Nilsson</dc:creator>
  <cp:keywords/>
  <dc:description/>
  <cp:lastModifiedBy>Anna Anisimova</cp:lastModifiedBy>
  <cp:revision>86</cp:revision>
  <dcterms:created xsi:type="dcterms:W3CDTF">2019-11-07T12:42:37Z</dcterms:created>
  <dcterms:modified xsi:type="dcterms:W3CDTF">2026-06-10T12:01:23Z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2613200.00000000</vt:lpwstr>
  </property>
  <property fmtid="{D5CDD505-2E9C-101B-9397-08002B2CF9AE}" pid="3" name="xd_ProgID">
    <vt:lpwstr/>
  </property>
  <property fmtid="{D5CDD505-2E9C-101B-9397-08002B2CF9AE}" pid="4" name="ContentTypeId">
    <vt:lpwstr>0x010100C28881F9D5F6B14B9A1F303ADA637ABA</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y fmtid="{D5CDD505-2E9C-101B-9397-08002B2CF9AE}" pid="12" name="MediaServiceImageTags">
    <vt:lpwstr/>
  </property>
</Properties>
</file>