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4" r:id="rId5"/>
  </p:sldMasterIdLst>
  <p:notesMasterIdLst>
    <p:notesMasterId r:id="rId32"/>
  </p:notesMasterIdLst>
  <p:handoutMasterIdLst>
    <p:handoutMasterId r:id="rId33"/>
  </p:handoutMasterIdLst>
  <p:sldIdLst>
    <p:sldId id="325" r:id="rId6"/>
    <p:sldId id="314" r:id="rId7"/>
    <p:sldId id="258" r:id="rId8"/>
    <p:sldId id="302" r:id="rId9"/>
    <p:sldId id="303" r:id="rId10"/>
    <p:sldId id="304" r:id="rId11"/>
    <p:sldId id="305" r:id="rId12"/>
    <p:sldId id="306" r:id="rId13"/>
    <p:sldId id="312" r:id="rId14"/>
    <p:sldId id="308" r:id="rId15"/>
    <p:sldId id="309" r:id="rId16"/>
    <p:sldId id="311" r:id="rId17"/>
    <p:sldId id="307" r:id="rId18"/>
    <p:sldId id="313" r:id="rId19"/>
    <p:sldId id="326" r:id="rId20"/>
    <p:sldId id="332" r:id="rId21"/>
    <p:sldId id="291" r:id="rId22"/>
    <p:sldId id="284" r:id="rId23"/>
    <p:sldId id="317" r:id="rId24"/>
    <p:sldId id="323" r:id="rId25"/>
    <p:sldId id="319" r:id="rId26"/>
    <p:sldId id="328" r:id="rId27"/>
    <p:sldId id="330" r:id="rId28"/>
    <p:sldId id="331" r:id="rId29"/>
    <p:sldId id="320" r:id="rId30"/>
    <p:sldId id="329" r:id="rId3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CAD62EBA-ACFA-4D3B-8090-6F7F1AAE3AF8}">
          <p14:sldIdLst>
            <p14:sldId id="325"/>
          </p14:sldIdLst>
        </p14:section>
        <p14:section name="Sample pages" id="{37D48990-819A-4CB4-98B5-CE25C94C5A90}">
          <p14:sldIdLst>
            <p14:sldId id="314"/>
            <p14:sldId id="258"/>
            <p14:sldId id="302"/>
            <p14:sldId id="303"/>
            <p14:sldId id="304"/>
            <p14:sldId id="305"/>
            <p14:sldId id="306"/>
            <p14:sldId id="312"/>
            <p14:sldId id="308"/>
            <p14:sldId id="309"/>
            <p14:sldId id="311"/>
            <p14:sldId id="307"/>
            <p14:sldId id="313"/>
            <p14:sldId id="326"/>
            <p14:sldId id="332"/>
            <p14:sldId id="291"/>
            <p14:sldId id="284"/>
          </p14:sldIdLst>
        </p14:section>
        <p14:section name="Untitled Section" id="{EAF31B49-5A90-4F61-8EF9-691B82EC208F}">
          <p14:sldIdLst>
            <p14:sldId id="317"/>
            <p14:sldId id="323"/>
            <p14:sldId id="319"/>
            <p14:sldId id="328"/>
            <p14:sldId id="330"/>
            <p14:sldId id="331"/>
            <p14:sldId id="320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Ehrnstedt" initials="SE" lastIdx="1" clrIdx="0">
    <p:extLst>
      <p:ext uri="{19B8F6BF-5375-455C-9EA6-DF929625EA0E}">
        <p15:presenceInfo xmlns:p15="http://schemas.microsoft.com/office/powerpoint/2012/main" userId="S-1-5-21-2108891353-218460140-1598175747-219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06" autoAdjust="0"/>
    <p:restoredTop sz="81543" autoAdjust="0"/>
  </p:normalViewPr>
  <p:slideViewPr>
    <p:cSldViewPr snapToGrid="0">
      <p:cViewPr varScale="1">
        <p:scale>
          <a:sx n="175" d="100"/>
          <a:sy n="175" d="100"/>
        </p:scale>
        <p:origin x="12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7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100" dirty="0"/>
              <a:t>Medlemsantal</a:t>
            </a:r>
            <a:r>
              <a:rPr lang="sv-SE" sz="1100" baseline="0" dirty="0"/>
              <a:t> 2013-2018</a:t>
            </a:r>
            <a:endParaRPr lang="sv-SE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Blad1!$B$2:$B$7</c:f>
              <c:numCache>
                <c:formatCode>General</c:formatCode>
                <c:ptCount val="6"/>
                <c:pt idx="0">
                  <c:v>2958</c:v>
                </c:pt>
                <c:pt idx="1">
                  <c:v>2749</c:v>
                </c:pt>
                <c:pt idx="2">
                  <c:v>2520</c:v>
                </c:pt>
                <c:pt idx="3">
                  <c:v>2401</c:v>
                </c:pt>
                <c:pt idx="4">
                  <c:v>2352</c:v>
                </c:pt>
                <c:pt idx="5">
                  <c:v>1996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4C-424E-9B17-DCCD6D53D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3304431"/>
        <c:axId val="634875055"/>
      </c:barChart>
      <c:catAx>
        <c:axId val="63330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634875055"/>
        <c:crosses val="autoZero"/>
        <c:auto val="1"/>
        <c:lblAlgn val="ctr"/>
        <c:lblOffset val="100"/>
        <c:noMultiLvlLbl val="0"/>
      </c:catAx>
      <c:valAx>
        <c:axId val="634875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633304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Kapital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Blad1!$B$2</c:f>
              <c:numCache>
                <c:formatCode>General</c:formatCode>
                <c:ptCount val="1"/>
                <c:pt idx="0">
                  <c:v>4850000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3-7D4B-8719-0F5FA192D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2503840"/>
        <c:axId val="1503899136"/>
      </c:barChart>
      <c:catAx>
        <c:axId val="150250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03899136"/>
        <c:crosses val="autoZero"/>
        <c:auto val="1"/>
        <c:lblAlgn val="ctr"/>
        <c:lblOffset val="100"/>
        <c:noMultiLvlLbl val="0"/>
      </c:catAx>
      <c:valAx>
        <c:axId val="150389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0250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7F088E-2351-426E-ACC8-811D7E775E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A2EFB-5158-45DB-9C4D-F03991F468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14A27-914F-4925-9240-7A2C9B45F94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310C8-B381-4E83-AB08-3405842304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2657A-6661-4D7C-A05F-39A1B90A20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BB656-E80F-4B1F-B135-917DA8C7C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65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2CCA-F011-46CA-B4AE-D8CB4AFC968E}" type="datetimeFigureOut">
              <a:rPr lang="en-GB" smtClean="0"/>
              <a:t>13/05/2019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1C740-7330-441A-80F0-A683365F94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71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732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60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4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10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65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995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332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1C740-7330-441A-80F0-A683365F94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912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Detta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de event ER DAR (alumni office) </a:t>
            </a:r>
            <a:r>
              <a:rPr lang="en-GB" dirty="0" err="1"/>
              <a:t>arrangerade</a:t>
            </a:r>
            <a:r>
              <a:rPr lang="en-GB" dirty="0"/>
              <a:t> 2018.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Totalt</a:t>
            </a:r>
            <a:r>
              <a:rPr lang="en-GB" dirty="0"/>
              <a:t> 24 event= 11 </a:t>
            </a:r>
            <a:r>
              <a:rPr lang="en-GB" dirty="0" err="1"/>
              <a:t>i</a:t>
            </a:r>
            <a:r>
              <a:rPr lang="en-GB" dirty="0"/>
              <a:t> Sverige </a:t>
            </a:r>
            <a:r>
              <a:rPr lang="en-GB" dirty="0" err="1"/>
              <a:t>och</a:t>
            </a:r>
            <a:r>
              <a:rPr lang="en-GB" dirty="0"/>
              <a:t> 13 </a:t>
            </a:r>
            <a:r>
              <a:rPr lang="en-GB" dirty="0" err="1"/>
              <a:t>internationella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tillkommer</a:t>
            </a:r>
            <a:r>
              <a:rPr lang="en-GB" dirty="0"/>
              <a:t> </a:t>
            </a:r>
            <a:r>
              <a:rPr lang="en-GB" dirty="0" err="1"/>
              <a:t>även</a:t>
            </a:r>
            <a:r>
              <a:rPr lang="en-GB" dirty="0"/>
              <a:t> event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institutionerna</a:t>
            </a:r>
            <a:r>
              <a:rPr lang="en-GB" dirty="0"/>
              <a:t> </a:t>
            </a:r>
            <a:r>
              <a:rPr lang="en-GB" dirty="0" err="1"/>
              <a:t>gör</a:t>
            </a:r>
            <a:r>
              <a:rPr lang="en-GB" dirty="0"/>
              <a:t> </a:t>
            </a:r>
            <a:r>
              <a:rPr lang="en-GB" dirty="0" err="1"/>
              <a:t>själva</a:t>
            </a:r>
            <a:r>
              <a:rPr lang="en-GB" dirty="0"/>
              <a:t>, </a:t>
            </a:r>
            <a:r>
              <a:rPr lang="en-GB" dirty="0" err="1"/>
              <a:t>samt</a:t>
            </a:r>
            <a:r>
              <a:rPr lang="en-GB" dirty="0"/>
              <a:t> </a:t>
            </a:r>
            <a:r>
              <a:rPr lang="en-GB" dirty="0" err="1"/>
              <a:t>återträffar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vissa</a:t>
            </a:r>
            <a:r>
              <a:rPr lang="en-GB" dirty="0"/>
              <a:t> </a:t>
            </a:r>
            <a:r>
              <a:rPr lang="en-GB" dirty="0" err="1"/>
              <a:t>klasser</a:t>
            </a:r>
            <a:r>
              <a:rPr lang="en-GB" dirty="0"/>
              <a:t> </a:t>
            </a:r>
            <a:r>
              <a:rPr lang="en-GB" dirty="0" err="1"/>
              <a:t>vill</a:t>
            </a:r>
            <a:r>
              <a:rPr lang="en-GB" dirty="0"/>
              <a:t> </a:t>
            </a:r>
            <a:r>
              <a:rPr lang="en-GB" dirty="0" err="1"/>
              <a:t>arrangera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egen</a:t>
            </a:r>
            <a:r>
              <a:rPr lang="en-GB" dirty="0"/>
              <a:t> hand. </a:t>
            </a:r>
            <a:r>
              <a:rPr lang="en-GB" dirty="0" err="1"/>
              <a:t>Hösten</a:t>
            </a:r>
            <a:r>
              <a:rPr lang="en-GB" dirty="0"/>
              <a:t> 2018 hade vi bade </a:t>
            </a:r>
            <a:r>
              <a:rPr lang="en-GB" dirty="0" err="1"/>
              <a:t>en</a:t>
            </a:r>
            <a:r>
              <a:rPr lang="en-GB" dirty="0"/>
              <a:t> 25- </a:t>
            </a:r>
            <a:r>
              <a:rPr lang="en-GB" dirty="0" err="1"/>
              <a:t>och</a:t>
            </a:r>
            <a:r>
              <a:rPr lang="en-GB" dirty="0"/>
              <a:t> 35-års </a:t>
            </a:r>
            <a:r>
              <a:rPr lang="en-GB" dirty="0" err="1"/>
              <a:t>återträff</a:t>
            </a:r>
            <a:r>
              <a:rPr lang="en-GB" dirty="0"/>
              <a:t>,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arrangerades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engagerade</a:t>
            </a:r>
            <a:r>
              <a:rPr lang="en-GB" dirty="0"/>
              <a:t> </a:t>
            </a:r>
            <a:r>
              <a:rPr lang="en-GB" dirty="0" err="1"/>
              <a:t>alumner</a:t>
            </a:r>
            <a:r>
              <a:rPr lang="en-GB" dirty="0"/>
              <a:t> </a:t>
            </a:r>
            <a:r>
              <a:rPr lang="en-GB" dirty="0" err="1"/>
              <a:t>tillsammans</a:t>
            </a:r>
            <a:r>
              <a:rPr lang="en-GB" dirty="0"/>
              <a:t> med </a:t>
            </a:r>
            <a:r>
              <a:rPr lang="en-GB" dirty="0" err="1"/>
              <a:t>kåren</a:t>
            </a:r>
            <a:r>
              <a:rPr lang="en-GB" dirty="0"/>
              <a:t>, med </a:t>
            </a:r>
            <a:r>
              <a:rPr lang="en-GB" dirty="0" err="1"/>
              <a:t>assistans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alumni office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020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Totalt</a:t>
            </a:r>
            <a:r>
              <a:rPr lang="en-GB" dirty="0"/>
              <a:t> 27 event= 16 </a:t>
            </a:r>
            <a:r>
              <a:rPr lang="en-GB" dirty="0" err="1"/>
              <a:t>i</a:t>
            </a:r>
            <a:r>
              <a:rPr lang="en-GB" dirty="0"/>
              <a:t> Sverige </a:t>
            </a:r>
            <a:r>
              <a:rPr lang="en-GB" dirty="0" err="1"/>
              <a:t>och</a:t>
            </a:r>
            <a:r>
              <a:rPr lang="en-GB" dirty="0"/>
              <a:t> 11 </a:t>
            </a:r>
            <a:r>
              <a:rPr lang="en-GB" dirty="0" err="1"/>
              <a:t>internationella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Tittar</a:t>
            </a:r>
            <a:r>
              <a:rPr lang="en-GB" dirty="0"/>
              <a:t> vi </a:t>
            </a:r>
            <a:r>
              <a:rPr lang="en-GB" dirty="0" err="1"/>
              <a:t>särskilt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eventen</a:t>
            </a:r>
            <a:r>
              <a:rPr lang="en-GB" dirty="0"/>
              <a:t> I Sverige under </a:t>
            </a:r>
            <a:r>
              <a:rPr lang="en-GB" dirty="0" err="1"/>
              <a:t>hösten</a:t>
            </a:r>
            <a:r>
              <a:rPr lang="en-GB" dirty="0"/>
              <a:t> 2019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kommer</a:t>
            </a:r>
            <a:r>
              <a:rPr lang="en-GB" dirty="0"/>
              <a:t> vi </a:t>
            </a:r>
            <a:r>
              <a:rPr lang="en-GB" dirty="0" err="1"/>
              <a:t>att</a:t>
            </a:r>
            <a:r>
              <a:rPr lang="en-GB" dirty="0"/>
              <a:t> se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ökning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</a:t>
            </a:r>
            <a:r>
              <a:rPr lang="en-GB" dirty="0" err="1"/>
              <a:t>året</a:t>
            </a:r>
            <a:r>
              <a:rPr lang="en-GB" dirty="0"/>
              <a:t> </a:t>
            </a:r>
            <a:r>
              <a:rPr lang="en-GB" dirty="0" err="1"/>
              <a:t>tidigare</a:t>
            </a:r>
            <a:r>
              <a:rPr lang="en-GB" dirty="0"/>
              <a:t>, </a:t>
            </a:r>
            <a:r>
              <a:rPr lang="en-GB" dirty="0" err="1"/>
              <a:t>detta</a:t>
            </a:r>
            <a:r>
              <a:rPr lang="en-GB" dirty="0"/>
              <a:t> I </a:t>
            </a:r>
            <a:r>
              <a:rPr lang="en-GB" dirty="0" err="1"/>
              <a:t>och</a:t>
            </a:r>
            <a:r>
              <a:rPr lang="en-GB" dirty="0"/>
              <a:t> med det </a:t>
            </a:r>
            <a:r>
              <a:rPr lang="en-GB" dirty="0" err="1"/>
              <a:t>förslag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ligger </a:t>
            </a:r>
            <a:r>
              <a:rPr lang="en-GB" dirty="0" err="1"/>
              <a:t>uppe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beslut</a:t>
            </a:r>
            <a:r>
              <a:rPr lang="en-GB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475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 Dessa </a:t>
            </a:r>
            <a:r>
              <a:rPr lang="en-GB" dirty="0" err="1"/>
              <a:t>är</a:t>
            </a:r>
            <a:r>
              <a:rPr lang="en-GB" dirty="0"/>
              <a:t> de “</a:t>
            </a:r>
            <a:r>
              <a:rPr lang="en-GB" dirty="0" err="1"/>
              <a:t>nya</a:t>
            </a:r>
            <a:r>
              <a:rPr lang="en-GB" dirty="0"/>
              <a:t>” event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skolan</a:t>
            </a:r>
            <a:r>
              <a:rPr lang="en-GB" dirty="0"/>
              <a:t> </a:t>
            </a:r>
            <a:r>
              <a:rPr lang="en-GB" dirty="0" err="1"/>
              <a:t>börjat</a:t>
            </a:r>
            <a:r>
              <a:rPr lang="en-GB" dirty="0"/>
              <a:t> </a:t>
            </a:r>
            <a:r>
              <a:rPr lang="en-GB" dirty="0" err="1"/>
              <a:t>planera</a:t>
            </a:r>
            <a:r>
              <a:rPr lang="en-GB" dirty="0"/>
              <a:t> </a:t>
            </a:r>
            <a:r>
              <a:rPr lang="en-GB" dirty="0" err="1"/>
              <a:t>inför</a:t>
            </a:r>
            <a:r>
              <a:rPr lang="en-GB" dirty="0"/>
              <a:t> </a:t>
            </a:r>
            <a:r>
              <a:rPr lang="en-GB" dirty="0" err="1"/>
              <a:t>hösten</a:t>
            </a:r>
            <a:r>
              <a:rPr lang="en-GB" dirty="0"/>
              <a:t> 2019. </a:t>
            </a:r>
          </a:p>
          <a:p>
            <a:r>
              <a:rPr lang="en-GB" dirty="0"/>
              <a:t>* Nya I </a:t>
            </a:r>
            <a:r>
              <a:rPr lang="en-GB" dirty="0" err="1"/>
              <a:t>bemärkelsen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dessa </a:t>
            </a:r>
            <a:r>
              <a:rPr lang="en-GB" dirty="0" err="1"/>
              <a:t>typer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evenemang</a:t>
            </a:r>
            <a:r>
              <a:rPr lang="en-GB" dirty="0"/>
              <a:t> </a:t>
            </a:r>
            <a:r>
              <a:rPr lang="en-GB" dirty="0" err="1"/>
              <a:t>tidigare</a:t>
            </a:r>
            <a:r>
              <a:rPr lang="en-GB" dirty="0"/>
              <a:t> </a:t>
            </a:r>
            <a:r>
              <a:rPr lang="en-GB" dirty="0" err="1"/>
              <a:t>varit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SSE Alumni Clubs </a:t>
            </a:r>
            <a:r>
              <a:rPr lang="en-GB" dirty="0" err="1"/>
              <a:t>regi</a:t>
            </a:r>
            <a:r>
              <a:rPr lang="en-GB" dirty="0"/>
              <a:t>, men </a:t>
            </a:r>
            <a:r>
              <a:rPr lang="en-GB" dirty="0" err="1"/>
              <a:t>som</a:t>
            </a:r>
            <a:r>
              <a:rPr lang="en-GB" dirty="0"/>
              <a:t> – </a:t>
            </a:r>
            <a:r>
              <a:rPr lang="en-GB" dirty="0" err="1"/>
              <a:t>enligt</a:t>
            </a:r>
            <a:r>
              <a:rPr lang="en-GB" dirty="0"/>
              <a:t> det </a:t>
            </a:r>
            <a:r>
              <a:rPr lang="en-GB" dirty="0" err="1"/>
              <a:t>förslag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ligger </a:t>
            </a:r>
            <a:r>
              <a:rPr lang="en-GB" dirty="0" err="1"/>
              <a:t>uppe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beslut</a:t>
            </a:r>
            <a:r>
              <a:rPr lang="en-GB" dirty="0"/>
              <a:t> – </a:t>
            </a:r>
            <a:r>
              <a:rPr lang="en-GB" dirty="0" err="1"/>
              <a:t>fortsättningsvis</a:t>
            </a:r>
            <a:r>
              <a:rPr lang="en-GB" dirty="0"/>
              <a:t> </a:t>
            </a:r>
            <a:r>
              <a:rPr lang="en-GB" dirty="0" err="1"/>
              <a:t>kommer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arrangeras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skolan</a:t>
            </a:r>
            <a:r>
              <a:rPr lang="en-GB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Skolans</a:t>
            </a:r>
            <a:r>
              <a:rPr lang="en-GB" dirty="0"/>
              <a:t> ambition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kunna</a:t>
            </a:r>
            <a:r>
              <a:rPr lang="en-GB" dirty="0"/>
              <a:t> </a:t>
            </a:r>
            <a:r>
              <a:rPr lang="en-GB" dirty="0" err="1"/>
              <a:t>erbjuda</a:t>
            </a:r>
            <a:r>
              <a:rPr lang="en-GB" dirty="0"/>
              <a:t> bade </a:t>
            </a:r>
            <a:r>
              <a:rPr lang="en-GB" dirty="0" err="1"/>
              <a:t>betal</a:t>
            </a:r>
            <a:r>
              <a:rPr lang="en-GB" dirty="0"/>
              <a:t>-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gratisevent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Planering</a:t>
            </a:r>
            <a:r>
              <a:rPr lang="en-GB" dirty="0"/>
              <a:t> </a:t>
            </a:r>
            <a:r>
              <a:rPr lang="en-GB" dirty="0" err="1"/>
              <a:t>inför</a:t>
            </a:r>
            <a:r>
              <a:rPr lang="en-GB" dirty="0"/>
              <a:t> </a:t>
            </a:r>
            <a:r>
              <a:rPr lang="en-GB" dirty="0" err="1"/>
              <a:t>våren</a:t>
            </a:r>
            <a:r>
              <a:rPr lang="en-GB" dirty="0"/>
              <a:t> 2019 </a:t>
            </a:r>
            <a:r>
              <a:rPr lang="en-GB" dirty="0" err="1"/>
              <a:t>är</a:t>
            </a:r>
            <a:r>
              <a:rPr lang="en-GB" dirty="0"/>
              <a:t> I full </a:t>
            </a:r>
            <a:r>
              <a:rPr lang="en-GB" dirty="0" err="1"/>
              <a:t>gång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49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08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1C740-7330-441A-80F0-A683365F94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912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13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45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9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9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7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18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2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87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1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3312695"/>
            <a:ext cx="7416800" cy="790387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4222004"/>
            <a:ext cx="7416800" cy="648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</a:t>
            </a:r>
            <a:r>
              <a:rPr lang="en-US" noProof="0" dirty="0"/>
              <a:t>Master</a:t>
            </a:r>
            <a:r>
              <a:rPr lang="en-US" dirty="0"/>
              <a:t>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81223-4B51-463B-878B-7A1F1302D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906342"/>
            <a:ext cx="1296145" cy="132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3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8070" y="1131589"/>
            <a:ext cx="3388041" cy="331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6326" y="1131589"/>
            <a:ext cx="3387600" cy="331182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9CEB-F713-4960-A1B1-7F943DC9068E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3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8070" y="930442"/>
            <a:ext cx="3387600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78070" y="1599590"/>
            <a:ext cx="3387600" cy="28438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86326" y="930442"/>
            <a:ext cx="3387600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86326" y="1599590"/>
            <a:ext cx="3387600" cy="28438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8C-4470-4C9B-B26E-8F4286823BEE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9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- whit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8071" y="930442"/>
            <a:ext cx="3387599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78070" y="1599590"/>
            <a:ext cx="3387600" cy="2843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86327" y="930442"/>
            <a:ext cx="3387599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86326" y="1599590"/>
            <a:ext cx="3387600" cy="2843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E9F78C-4470-4C9B-B26E-8F4286823BEE}" type="datetime1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34005-4084-4C15-8ECF-3280417F5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47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3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C14A-E8BA-4F2E-B1A8-24FC06575FC7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7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04F4-ECF1-4316-A4ED-B615B84092AC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1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E73545-8667-4FE6-B054-2ADC9107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7E73-1439-4980-BFD6-410508818993}" type="datetime1">
              <a:rPr lang="en-US" noProof="0" smtClean="0"/>
              <a:t>5/13/2019</a:t>
            </a:fld>
            <a:endParaRPr lang="en-US" noProof="0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275D3BB-F73E-4F5A-9CBD-7BB1AD8A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981DABF-B18C-4F02-A9C0-423C1F89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5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3312695"/>
            <a:ext cx="7416800" cy="790387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4222004"/>
            <a:ext cx="7416800" cy="6480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</a:t>
            </a:r>
            <a:r>
              <a:rPr lang="en-US" noProof="0" dirty="0"/>
              <a:t>Master</a:t>
            </a:r>
            <a:r>
              <a:rPr lang="en-US" dirty="0"/>
              <a:t>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81223-4B51-463B-878B-7A1F1302D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906342"/>
            <a:ext cx="1296145" cy="132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8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1259305"/>
            <a:ext cx="7416800" cy="1243578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2621805"/>
            <a:ext cx="7416800" cy="6480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</a:t>
            </a:r>
            <a:r>
              <a:rPr lang="en-US" noProof="0" dirty="0"/>
              <a:t>Master</a:t>
            </a:r>
            <a:r>
              <a:rPr lang="en-US" dirty="0"/>
              <a:t> subtitle style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FC5FB7-E634-4984-B89A-5837511C74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88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1369219"/>
            <a:ext cx="7921626" cy="3074194"/>
          </a:xfrm>
        </p:spPr>
        <p:txBody>
          <a:bodyPr/>
          <a:lstStyle>
            <a:lvl2pPr>
              <a:lnSpc>
                <a:spcPct val="110000"/>
              </a:lnSpc>
              <a:defRPr sz="1400"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DE5B-A2B0-4DB9-B038-3FB0103FBC1B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4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3074715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166E-92DA-4541-B03D-1132B6F55309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9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1259305"/>
            <a:ext cx="7416800" cy="1243578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2621805"/>
            <a:ext cx="7416800" cy="6480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</a:t>
            </a:r>
            <a:r>
              <a:rPr lang="en-US" noProof="0" dirty="0"/>
              <a:t>Master</a:t>
            </a:r>
            <a:r>
              <a:rPr lang="en-US" dirty="0"/>
              <a:t> subtitle style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FC5FB7-E634-4984-B89A-5837511C74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63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720000" cy="273844"/>
          </a:xfrm>
        </p:spPr>
        <p:txBody>
          <a:bodyPr/>
          <a:lstStyle/>
          <a:p>
            <a:fld id="{8FE6166E-92DA-4541-B03D-1132B6F55309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655" y="4767263"/>
            <a:ext cx="3204000" cy="273844"/>
          </a:xfrm>
        </p:spPr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2000" y="4767263"/>
            <a:ext cx="540000" cy="273844"/>
          </a:xfrm>
        </p:spPr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4641A9F-EA11-4A9A-BDFD-E460C24B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152" y="4272300"/>
            <a:ext cx="1312200" cy="8748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7F68848-96F4-43AD-960D-5EA5880B71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508" y="4272300"/>
            <a:ext cx="1312200" cy="8748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1A2B378-49C6-4E50-B0EB-EDA9D990A7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90" r="37890"/>
          <a:stretch/>
        </p:blipFill>
        <p:spPr>
          <a:xfrm flipH="1">
            <a:off x="7833765" y="4272300"/>
            <a:ext cx="1310234" cy="874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0AC6BE6-D8A2-4479-8477-EFF19AD257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610" y="4272300"/>
            <a:ext cx="1310234" cy="8748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BD2907C6-8D59-4F5C-9DAB-D3BAFB7417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64" y="4272300"/>
            <a:ext cx="1310234" cy="874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1A5C5E40-34C9-4B32-9F30-90BEFA9F889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72300"/>
            <a:ext cx="1310235" cy="8748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85A8DC9-F71A-40A6-8E97-7F705BE2D9F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221" y="4272300"/>
            <a:ext cx="1310235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41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720000" cy="273844"/>
          </a:xfrm>
        </p:spPr>
        <p:txBody>
          <a:bodyPr/>
          <a:lstStyle/>
          <a:p>
            <a:fld id="{8FE6166E-92DA-4541-B03D-1132B6F55309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655" y="4767263"/>
            <a:ext cx="3204000" cy="273844"/>
          </a:xfrm>
        </p:spPr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2000" y="4767263"/>
            <a:ext cx="540000" cy="273844"/>
          </a:xfrm>
        </p:spPr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1115CF8-9EB4-4D8E-944E-5219BEA11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71" t="46871"/>
          <a:stretch/>
        </p:blipFill>
        <p:spPr>
          <a:xfrm>
            <a:off x="7833765" y="4272300"/>
            <a:ext cx="1310235" cy="8748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06A7C05-E1F6-4935-AB3B-5B9C2E733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41" r="33041"/>
          <a:stretch/>
        </p:blipFill>
        <p:spPr>
          <a:xfrm>
            <a:off x="0" y="4272300"/>
            <a:ext cx="1310457" cy="8748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69031BC0-D1AA-40D6-8C18-EA7A62C3A8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221" y="4272300"/>
            <a:ext cx="1312200" cy="87480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37A78837-3FE1-4057-8ECB-F145E05C4C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22508" y="4272300"/>
            <a:ext cx="1310235" cy="874800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3557DE97-791C-4A85-A6D7-D7F5230AA9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152" y="4272300"/>
            <a:ext cx="1310235" cy="87480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F3A9E5AD-B697-450D-93F5-4B475091A0E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610" y="4272300"/>
            <a:ext cx="1310571" cy="874800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7D57A3-149D-4DE8-A38E-4E7C3EF7C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D946E66E-FE99-47AC-9CB0-0D3B886A10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64" y="4272300"/>
            <a:ext cx="1312200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720000" cy="273844"/>
          </a:xfrm>
        </p:spPr>
        <p:txBody>
          <a:bodyPr/>
          <a:lstStyle/>
          <a:p>
            <a:fld id="{8FE6166E-92DA-4541-B03D-1132B6F55309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655" y="4767263"/>
            <a:ext cx="3204000" cy="273844"/>
          </a:xfrm>
        </p:spPr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2000" y="4767263"/>
            <a:ext cx="540000" cy="273844"/>
          </a:xfrm>
        </p:spPr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60A64CC2-AB51-4D5D-B652-4638BB46D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917" y="4672361"/>
            <a:ext cx="421883" cy="43122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61AF393-2E65-4621-9A18-FE3FF60B9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508" y="4272300"/>
            <a:ext cx="1310237" cy="8748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A62154D-9411-4F36-B5E6-1DC8DE7570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221" y="4272300"/>
            <a:ext cx="1310273" cy="874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093507C-4DB9-4F80-A02D-BA202A972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11" t="39911"/>
          <a:stretch/>
        </p:blipFill>
        <p:spPr>
          <a:xfrm>
            <a:off x="7833765" y="4272300"/>
            <a:ext cx="1311934" cy="8748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510497B1-2074-4ABC-8B7A-7399390C59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64" y="4272300"/>
            <a:ext cx="1312200" cy="874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9C19299E-CC11-4BEB-BC44-B7879D69670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152" y="4272300"/>
            <a:ext cx="1310926" cy="874800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D64C3360-DEE0-445E-A80B-FF2EB4957B5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72300"/>
            <a:ext cx="1310775" cy="87480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D72F990E-C951-42F5-B9E4-9E1F9B826B1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610" y="4272300"/>
            <a:ext cx="1310235" cy="874800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5DCE5C3B-9863-46E3-87A8-BC37C3237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61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1047749"/>
            <a:ext cx="7416800" cy="2590800"/>
          </a:xfrm>
        </p:spPr>
        <p:txBody>
          <a:bodyPr anchor="ctr" anchorCtr="0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373CD-36F5-4F55-B580-A63CC3F5AE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09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3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8070" y="1131589"/>
            <a:ext cx="3388041" cy="331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9CEB-F713-4960-A1B1-7F943DC9068E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9866E8B-E475-4953-BA2F-D5FC2C42E9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86326" y="1131590"/>
            <a:ext cx="3387599" cy="33118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56272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3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8070" y="1131589"/>
            <a:ext cx="3388041" cy="331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6326" y="1131589"/>
            <a:ext cx="3387600" cy="331182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9CEB-F713-4960-A1B1-7F943DC9068E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35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8070" y="930442"/>
            <a:ext cx="3387600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78070" y="1599590"/>
            <a:ext cx="3387600" cy="28438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86326" y="930442"/>
            <a:ext cx="3387600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86326" y="1599590"/>
            <a:ext cx="3387600" cy="28438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F78C-4470-4C9B-B26E-8F4286823BEE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36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- whit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8071" y="930442"/>
            <a:ext cx="3387599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78070" y="1599590"/>
            <a:ext cx="3387600" cy="2843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86327" y="930442"/>
            <a:ext cx="3387599" cy="66914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cap="all" spc="23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86326" y="1599590"/>
            <a:ext cx="3387600" cy="28438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E9F78C-4470-4C9B-B26E-8F4286823BEE}" type="datetime1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34005-4084-4C15-8ECF-3280417F5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31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3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C14A-E8BA-4F2E-B1A8-24FC06575FC7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48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04F4-ECF1-4316-A4ED-B615B84092AC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2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1369219"/>
            <a:ext cx="7921626" cy="3074194"/>
          </a:xfrm>
        </p:spPr>
        <p:txBody>
          <a:bodyPr/>
          <a:lstStyle>
            <a:lvl2pPr>
              <a:lnSpc>
                <a:spcPct val="110000"/>
              </a:lnSpc>
              <a:defRPr sz="1400"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DE5B-A2B0-4DB9-B038-3FB0103FBC1B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45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E73545-8667-4FE6-B054-2ADC9107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7E73-1439-4980-BFD6-410508818993}" type="datetime1">
              <a:rPr lang="en-US" noProof="0" smtClean="0"/>
              <a:t>5/13/2019</a:t>
            </a:fld>
            <a:endParaRPr lang="en-US" noProof="0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275D3BB-F73E-4F5A-9CBD-7BB1AD8A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981DABF-B18C-4F02-A9C0-423C1F89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9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3074715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166E-92DA-4541-B03D-1132B6F55309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9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720000" cy="273844"/>
          </a:xfrm>
        </p:spPr>
        <p:txBody>
          <a:bodyPr/>
          <a:lstStyle/>
          <a:p>
            <a:fld id="{8FE6166E-92DA-4541-B03D-1132B6F55309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655" y="4767263"/>
            <a:ext cx="3204000" cy="273844"/>
          </a:xfrm>
        </p:spPr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2000" y="4767263"/>
            <a:ext cx="540000" cy="273844"/>
          </a:xfrm>
        </p:spPr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4641A9F-EA11-4A9A-BDFD-E460C24B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152" y="4272300"/>
            <a:ext cx="1312200" cy="8748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7F68848-96F4-43AD-960D-5EA5880B71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508" y="4272300"/>
            <a:ext cx="1312200" cy="8748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1A2B378-49C6-4E50-B0EB-EDA9D990A7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90" r="37890"/>
          <a:stretch/>
        </p:blipFill>
        <p:spPr>
          <a:xfrm flipH="1">
            <a:off x="7833765" y="4272300"/>
            <a:ext cx="1310234" cy="874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0AC6BE6-D8A2-4479-8477-EFF19AD257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610" y="4272300"/>
            <a:ext cx="1310234" cy="8748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BD2907C6-8D59-4F5C-9DAB-D3BAFB7417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64" y="4272300"/>
            <a:ext cx="1310234" cy="87480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1A5C5E40-34C9-4B32-9F30-90BEFA9F889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72300"/>
            <a:ext cx="1310235" cy="8748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85A8DC9-F71A-40A6-8E97-7F705BE2D9F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221" y="4272300"/>
            <a:ext cx="1310235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5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720000" cy="273844"/>
          </a:xfrm>
        </p:spPr>
        <p:txBody>
          <a:bodyPr/>
          <a:lstStyle/>
          <a:p>
            <a:fld id="{8FE6166E-92DA-4541-B03D-1132B6F55309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655" y="4767263"/>
            <a:ext cx="3204000" cy="273844"/>
          </a:xfrm>
        </p:spPr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2000" y="4767263"/>
            <a:ext cx="540000" cy="273844"/>
          </a:xfrm>
        </p:spPr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1115CF8-9EB4-4D8E-944E-5219BEA11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71" t="46871"/>
          <a:stretch/>
        </p:blipFill>
        <p:spPr>
          <a:xfrm>
            <a:off x="7833765" y="4272300"/>
            <a:ext cx="1310235" cy="8748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06A7C05-E1F6-4935-AB3B-5B9C2E733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41" r="33041"/>
          <a:stretch/>
        </p:blipFill>
        <p:spPr>
          <a:xfrm>
            <a:off x="0" y="4272300"/>
            <a:ext cx="1310457" cy="8748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69031BC0-D1AA-40D6-8C18-EA7A62C3A8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221" y="4272300"/>
            <a:ext cx="1312200" cy="874800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37A78837-3FE1-4057-8ECB-F145E05C4C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22508" y="4272300"/>
            <a:ext cx="1310235" cy="874800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3557DE97-791C-4A85-A6D7-D7F5230AA9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152" y="4272300"/>
            <a:ext cx="1310235" cy="87480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F3A9E5AD-B697-450D-93F5-4B475091A0E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610" y="4272300"/>
            <a:ext cx="1310571" cy="874800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7D57A3-149D-4DE8-A38E-4E7C3EF7C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D946E66E-FE99-47AC-9CB0-0D3B886A10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64" y="4272300"/>
            <a:ext cx="1312200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7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4" y="271462"/>
            <a:ext cx="8426452" cy="525959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39" y="1368697"/>
            <a:ext cx="6480720" cy="288000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720000" cy="273844"/>
          </a:xfrm>
        </p:spPr>
        <p:txBody>
          <a:bodyPr/>
          <a:lstStyle/>
          <a:p>
            <a:fld id="{8FE6166E-92DA-4541-B03D-1132B6F55309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655" y="4767263"/>
            <a:ext cx="3204000" cy="273844"/>
          </a:xfrm>
        </p:spPr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2000" y="4767263"/>
            <a:ext cx="540000" cy="273844"/>
          </a:xfrm>
        </p:spPr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26F7A1A-81F8-4091-B463-192D9D4305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60A64CC2-AB51-4D5D-B652-4638BB46D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917" y="4672361"/>
            <a:ext cx="421883" cy="43122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61AF393-2E65-4621-9A18-FE3FF60B9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508" y="4272300"/>
            <a:ext cx="1310237" cy="8748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A62154D-9411-4F36-B5E6-1DC8DE7570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221" y="4272300"/>
            <a:ext cx="1310273" cy="8748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093507C-4DB9-4F80-A02D-BA202A972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11" t="39911"/>
          <a:stretch/>
        </p:blipFill>
        <p:spPr>
          <a:xfrm>
            <a:off x="7833765" y="4272300"/>
            <a:ext cx="1311934" cy="8748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510497B1-2074-4ABC-8B7A-7399390C59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864" y="4272300"/>
            <a:ext cx="1312200" cy="8748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9C19299E-CC11-4BEB-BC44-B7879D69670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152" y="4272300"/>
            <a:ext cx="1310926" cy="874800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D64C3360-DEE0-445E-A80B-FF2EB4957B5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72300"/>
            <a:ext cx="1310775" cy="87480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D72F990E-C951-42F5-B9E4-9E1F9B826B1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610" y="4272300"/>
            <a:ext cx="1310235" cy="874800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5DCE5C3B-9863-46E3-87A8-BC37C3237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4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1047749"/>
            <a:ext cx="7416800" cy="2590800"/>
          </a:xfrm>
        </p:spPr>
        <p:txBody>
          <a:bodyPr anchor="ctr" anchorCtr="0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373CD-36F5-4F55-B580-A63CC3F5AE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7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3" y="271462"/>
            <a:ext cx="8426452" cy="5259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8070" y="1131589"/>
            <a:ext cx="3388041" cy="331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9CEB-F713-4960-A1B1-7F943DC9068E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9866E8B-E475-4953-BA2F-D5FC2C42E9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86326" y="1131590"/>
            <a:ext cx="3387599" cy="33118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683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4.emf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4" y="271462"/>
            <a:ext cx="8426451" cy="52595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4" y="1369219"/>
            <a:ext cx="8426451" cy="30741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</a:t>
            </a:r>
            <a:r>
              <a:rPr lang="en-US" noProof="0" dirty="0"/>
              <a:t>text</a:t>
            </a:r>
            <a:r>
              <a:rPr lang="en-US" dirty="0"/>
              <a:t>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72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7E73-1439-4980-BFD6-410508818993}" type="datetime1">
              <a:rPr lang="en-US" noProof="0" smtClean="0"/>
              <a:t>5/13/2019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0655" y="4767263"/>
            <a:ext cx="3204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000" y="4767263"/>
            <a:ext cx="5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617BE-BA58-4B59-88D5-A8C7B239E9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8" name="Picture 4" descr="Bildresultat för sse alumni club">
            <a:extLst>
              <a:ext uri="{FF2B5EF4-FFF2-40B4-BE49-F238E27FC236}">
                <a16:creationId xmlns:a16="http://schemas.microsoft.com/office/drawing/2014/main" id="{E768BFA8-35DE-ED4C-A58D-5BC69D5544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521" y="4461263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61" r:id="rId7"/>
    <p:sldLayoutId id="2147483651" r:id="rId8"/>
    <p:sldLayoutId id="2147483663" r:id="rId9"/>
    <p:sldLayoutId id="2147483652" r:id="rId10"/>
    <p:sldLayoutId id="2147483653" r:id="rId11"/>
    <p:sldLayoutId id="2147483658" r:id="rId12"/>
    <p:sldLayoutId id="2147483654" r:id="rId13"/>
    <p:sldLayoutId id="2147483655" r:id="rId14"/>
    <p:sldLayoutId id="2147483662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all" spc="22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8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849" userDrawn="1">
          <p15:clr>
            <a:srgbClr val="F26B43"/>
          </p15:clr>
        </p15:guide>
        <p15:guide id="3" orient="horz" pos="174" userDrawn="1">
          <p15:clr>
            <a:srgbClr val="F26B43"/>
          </p15:clr>
        </p15:guide>
        <p15:guide id="4" orient="horz" pos="3117" userDrawn="1">
          <p15:clr>
            <a:srgbClr val="F26B43"/>
          </p15:clr>
        </p15:guide>
        <p15:guide id="5" orient="horz" pos="2799" userDrawn="1">
          <p15:clr>
            <a:srgbClr val="F26B43"/>
          </p15:clr>
        </p15:guide>
        <p15:guide id="6" orient="horz" pos="3185" userDrawn="1">
          <p15:clr>
            <a:srgbClr val="F26B43"/>
          </p15:clr>
        </p15:guide>
        <p15:guide id="7" pos="226" userDrawn="1">
          <p15:clr>
            <a:srgbClr val="F26B43"/>
          </p15:clr>
        </p15:guide>
        <p15:guide id="8" pos="5216" userDrawn="1">
          <p15:clr>
            <a:srgbClr val="F26B43"/>
          </p15:clr>
        </p15:guide>
        <p15:guide id="10" pos="544" userDrawn="1">
          <p15:clr>
            <a:srgbClr val="F26B43"/>
          </p15:clr>
        </p15:guide>
        <p15:guide id="11" orient="horz" pos="2845" userDrawn="1">
          <p15:clr>
            <a:srgbClr val="F26B43"/>
          </p15:clr>
        </p15:guide>
        <p15:guide id="12" pos="5624" userDrawn="1">
          <p15:clr>
            <a:srgbClr val="F26B43"/>
          </p15:clr>
        </p15:guide>
        <p15:guide id="14" pos="5307" userDrawn="1">
          <p15:clr>
            <a:srgbClr val="F26B43"/>
          </p15:clr>
        </p15:guide>
        <p15:guide id="16" pos="54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4" y="271462"/>
            <a:ext cx="8426451" cy="52595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4" y="1369219"/>
            <a:ext cx="8426451" cy="30741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</a:t>
            </a:r>
            <a:r>
              <a:rPr lang="en-US" noProof="0" dirty="0"/>
              <a:t>text</a:t>
            </a:r>
            <a:r>
              <a:rPr lang="en-US" dirty="0"/>
              <a:t>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72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7E73-1439-4980-BFD6-410508818993}" type="datetime1">
              <a:rPr lang="en-US" noProof="0" smtClean="0"/>
              <a:t>5/13/2019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0655" y="4767263"/>
            <a:ext cx="3204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000" y="4767263"/>
            <a:ext cx="5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617BE-BA58-4B59-88D5-A8C7B239E9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72B981-7EBB-4062-B5C7-C4682D30719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518" y="4519961"/>
            <a:ext cx="421883" cy="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4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all" spc="22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6858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8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8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849">
          <p15:clr>
            <a:srgbClr val="F26B43"/>
          </p15:clr>
        </p15:guide>
        <p15:guide id="3" orient="horz" pos="174">
          <p15:clr>
            <a:srgbClr val="F26B43"/>
          </p15:clr>
        </p15:guide>
        <p15:guide id="4" orient="horz" pos="3117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3185">
          <p15:clr>
            <a:srgbClr val="F26B43"/>
          </p15:clr>
        </p15:guide>
        <p15:guide id="7" pos="226">
          <p15:clr>
            <a:srgbClr val="F26B43"/>
          </p15:clr>
        </p15:guide>
        <p15:guide id="8" pos="5216">
          <p15:clr>
            <a:srgbClr val="F26B43"/>
          </p15:clr>
        </p15:guide>
        <p15:guide id="10" pos="544">
          <p15:clr>
            <a:srgbClr val="F26B43"/>
          </p15:clr>
        </p15:guide>
        <p15:guide id="11" orient="horz" pos="2845">
          <p15:clr>
            <a:srgbClr val="F26B43"/>
          </p15:clr>
        </p15:guide>
        <p15:guide id="12" pos="5624">
          <p15:clr>
            <a:srgbClr val="F26B43"/>
          </p15:clr>
        </p15:guide>
        <p15:guide id="14" pos="5307">
          <p15:clr>
            <a:srgbClr val="F26B43"/>
          </p15:clr>
        </p15:guide>
        <p15:guide id="16" pos="55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CEC529-952D-4A9A-BDE8-428132C87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 b="7868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F8A00-D2E4-44AC-9BF1-080137C6E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1398537"/>
            <a:ext cx="7416800" cy="1243578"/>
          </a:xfrm>
        </p:spPr>
        <p:txBody>
          <a:bodyPr/>
          <a:lstStyle/>
          <a:p>
            <a:r>
              <a:rPr lang="en-US" dirty="0"/>
              <a:t>SSE Alumni </a:t>
            </a:r>
            <a:r>
              <a:rPr lang="en-US" dirty="0" err="1"/>
              <a:t>CluB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Årsmöte</a:t>
            </a:r>
            <a:r>
              <a:rPr lang="en-US" dirty="0"/>
              <a:t> 2019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7411C-D09D-49CD-B5C3-F9CC08423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600" y="2907634"/>
            <a:ext cx="7416800" cy="648000"/>
          </a:xfrm>
        </p:spPr>
        <p:txBody>
          <a:bodyPr/>
          <a:lstStyle/>
          <a:p>
            <a:r>
              <a:rPr lang="en-US" dirty="0"/>
              <a:t>2019-05-13</a:t>
            </a:r>
          </a:p>
          <a:p>
            <a:endParaRPr lang="en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0AAAC9-9726-484E-BFEC-104B172CF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74" y="4096467"/>
            <a:ext cx="869233" cy="8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6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Förslag på ny modell 3(3):</a:t>
            </a:r>
            <a:br>
              <a:rPr lang="sv-SE" dirty="0"/>
            </a:br>
            <a:r>
              <a:rPr lang="sv-SE" sz="1400" b="0" dirty="0"/>
              <a:t>Konkret antas nya tilläggsstadgar som gör att nuvarande förenings operativa verksamhet läggs vilande </a:t>
            </a:r>
            <a:endParaRPr lang="sv-SE" sz="1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2BCBCE-5FB3-3342-A898-6C9AE4A0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69219"/>
            <a:ext cx="4075002" cy="3074194"/>
          </a:xfrm>
        </p:spPr>
        <p:txBody>
          <a:bodyPr>
            <a:noAutofit/>
          </a:bodyPr>
          <a:lstStyle/>
          <a:p>
            <a:r>
              <a:rPr lang="sv-SE" sz="1200" dirty="0"/>
              <a:t>Skillnader för SSE Alumni Club / Kamratföreningen som organisation:</a:t>
            </a:r>
          </a:p>
          <a:p>
            <a:pPr lvl="1"/>
            <a:r>
              <a:rPr lang="sv-SE" sz="1100" dirty="0"/>
              <a:t>Kamratföreningen antar nya tilläggstadgar som innebär att föreningens operativa verksamhet försätts i ett vilande tillstånd</a:t>
            </a:r>
          </a:p>
          <a:p>
            <a:pPr lvl="1"/>
            <a:r>
              <a:rPr lang="sv-SE" sz="1100" dirty="0"/>
              <a:t>Medlemsregistret fryses för att minimera administrativa kostnader </a:t>
            </a:r>
          </a:p>
          <a:p>
            <a:pPr lvl="1"/>
            <a:r>
              <a:rPr lang="sv-SE" sz="1100" dirty="0"/>
              <a:t>Medlem kan alltid välja att utträda ur föreningen, inga nya medlemmar antas efter ett extra årsmöte</a:t>
            </a:r>
          </a:p>
          <a:p>
            <a:pPr lvl="1"/>
            <a:r>
              <a:rPr lang="sv-SE" sz="1100" dirty="0"/>
              <a:t>Enda kvarvarande uppgift för föreningens styrelse blir att förvalta det upparbetade kapitalet, genomföra årsmöte och föreslå årsmötet hur mycket kapital som ska utbetalas för sociala alumnaktiviteter till HHS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BE010C-0B63-E647-90F2-DCE9584F3955}"/>
              </a:ext>
            </a:extLst>
          </p:cNvPr>
          <p:cNvSpPr txBox="1">
            <a:spLocks/>
          </p:cNvSpPr>
          <p:nvPr/>
        </p:nvSpPr>
        <p:spPr>
          <a:xfrm>
            <a:off x="4569268" y="1369219"/>
            <a:ext cx="4075002" cy="3074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Skillnader för skolans organisation:</a:t>
            </a:r>
          </a:p>
          <a:p>
            <a:pPr lvl="1"/>
            <a:r>
              <a:rPr lang="sv-SE" sz="1100" dirty="0"/>
              <a:t>SSE Alumni Club/Kamratföreningens nuvarande administrativa kostnader på ca 600 000 sek/år tas över av skolan</a:t>
            </a:r>
          </a:p>
          <a:p>
            <a:pPr lvl="1"/>
            <a:r>
              <a:rPr lang="sv-SE" sz="1100" dirty="0"/>
              <a:t>Skolan utser en ”</a:t>
            </a:r>
            <a:r>
              <a:rPr lang="sv-SE" sz="1100" dirty="0" err="1"/>
              <a:t>Advisory</a:t>
            </a:r>
            <a:r>
              <a:rPr lang="sv-SE" sz="1100" dirty="0"/>
              <a:t> Board” med alumner som ger förslag på aktiviteter och programpunkter</a:t>
            </a:r>
          </a:p>
          <a:p>
            <a:pPr lvl="1"/>
            <a:r>
              <a:rPr lang="sv-SE" sz="1100" dirty="0"/>
              <a:t>Skolan åtar sig att genomföra minst 6-8 aktiviteter per år i Stockholm, inklusive Ekonomgolfen. </a:t>
            </a:r>
          </a:p>
          <a:p>
            <a:pPr lvl="1"/>
            <a:r>
              <a:rPr lang="sv-SE" sz="1100" dirty="0"/>
              <a:t>Årligen bistå utsedd styrelse i Kamratföreningen med medlemsutskick och genomförande av årsmöte</a:t>
            </a:r>
          </a:p>
          <a:p>
            <a:pPr lvl="1">
              <a:buFont typeface="Wingdings" pitchFamily="2" charset="2"/>
              <a:buChar char="ü"/>
            </a:pPr>
            <a:endParaRPr lang="sv-SE" sz="1100" dirty="0"/>
          </a:p>
        </p:txBody>
      </p:sp>
      <p:sp>
        <p:nvSpPr>
          <p:cNvPr id="9" name="Rektangel med rundade hörn 8">
            <a:extLst>
              <a:ext uri="{FF2B5EF4-FFF2-40B4-BE49-F238E27FC236}">
                <a16:creationId xmlns:a16="http://schemas.microsoft.com/office/drawing/2014/main" id="{C12C7740-A85C-FA4A-B13E-EC83C80F0C4F}"/>
              </a:ext>
            </a:extLst>
          </p:cNvPr>
          <p:cNvSpPr/>
          <p:nvPr/>
        </p:nvSpPr>
        <p:spPr>
          <a:xfrm>
            <a:off x="756000" y="4229367"/>
            <a:ext cx="7632000" cy="5259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/>
              <a:t>Det kommer alltid att vara möjligt att återuppväcka föreningen om medlemmarna ser att syftet med att bibehålla och stärka sociala relationer bland alumni inte blir bättre</a:t>
            </a:r>
          </a:p>
        </p:txBody>
      </p:sp>
    </p:spTree>
    <p:extLst>
      <p:ext uri="{BB962C8B-B14F-4D97-AF65-F5344CB8AC3E}">
        <p14:creationId xmlns:p14="http://schemas.microsoft.com/office/powerpoint/2010/main" val="4209432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Fördelar för medlemmar:</a:t>
            </a:r>
            <a:br>
              <a:rPr lang="sv-SE" dirty="0"/>
            </a:br>
            <a:r>
              <a:rPr lang="sv-SE" sz="1400" b="0" dirty="0"/>
              <a:t>Det nya upplägget skapar flera fördelar för </a:t>
            </a:r>
            <a:r>
              <a:rPr lang="sv-SE" sz="1400" b="0" dirty="0" err="1"/>
              <a:t>sse</a:t>
            </a:r>
            <a:r>
              <a:rPr lang="sv-SE" sz="1400" b="0" dirty="0"/>
              <a:t> alumni club / kamratföreningens medlemmar</a:t>
            </a:r>
            <a:endParaRPr lang="sv-SE" sz="1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2BCBCE-5FB3-3342-A898-6C9AE4A0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156948"/>
            <a:ext cx="8426451" cy="307419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sv-SE" sz="1400" dirty="0"/>
              <a:t>Tydligare alumnverksamhet</a:t>
            </a:r>
          </a:p>
          <a:p>
            <a:pPr>
              <a:buFont typeface="Wingdings" pitchFamily="2" charset="2"/>
              <a:buChar char="ü"/>
            </a:pPr>
            <a:r>
              <a:rPr lang="sv-SE" sz="1400" dirty="0"/>
              <a:t>10 gånger större målgrupp för aktiviteter</a:t>
            </a:r>
          </a:p>
          <a:p>
            <a:pPr>
              <a:buFont typeface="Wingdings" pitchFamily="2" charset="2"/>
              <a:buChar char="ü"/>
            </a:pPr>
            <a:r>
              <a:rPr lang="sv-SE" sz="1400" dirty="0"/>
              <a:t>Bredare utbud av event och programaktiviteter:</a:t>
            </a:r>
          </a:p>
          <a:p>
            <a:pPr lvl="1">
              <a:buFont typeface="Wingdings" pitchFamily="2" charset="2"/>
              <a:buChar char="ü"/>
            </a:pPr>
            <a:r>
              <a:rPr lang="sv-SE" sz="1200" dirty="0"/>
              <a:t>Attraherar flera olika målgrupper</a:t>
            </a:r>
          </a:p>
          <a:p>
            <a:pPr lvl="1">
              <a:buFont typeface="Wingdings" pitchFamily="2" charset="2"/>
              <a:buChar char="ü"/>
            </a:pPr>
            <a:r>
              <a:rPr lang="sv-SE" sz="1200" dirty="0"/>
              <a:t>Olika koncept/typer av event</a:t>
            </a:r>
          </a:p>
          <a:p>
            <a:pPr lvl="1">
              <a:buFont typeface="Wingdings" pitchFamily="2" charset="2"/>
              <a:buChar char="ü"/>
            </a:pPr>
            <a:r>
              <a:rPr lang="sv-SE" sz="1200" dirty="0"/>
              <a:t>Utbud av både betal- och gratisevent</a:t>
            </a:r>
          </a:p>
          <a:p>
            <a:pPr lvl="1">
              <a:buFont typeface="Wingdings" pitchFamily="2" charset="2"/>
              <a:buChar char="ü"/>
            </a:pPr>
            <a:r>
              <a:rPr lang="sv-SE" sz="1200" dirty="0"/>
              <a:t>Utbud av event på både svenska och engelska </a:t>
            </a:r>
          </a:p>
          <a:p>
            <a:pPr>
              <a:buFont typeface="Wingdings" pitchFamily="2" charset="2"/>
              <a:buChar char="ü"/>
            </a:pPr>
            <a:r>
              <a:rPr lang="sv-SE" sz="1400" dirty="0"/>
              <a:t>Möjlighet att bygga relation med alla alumner och inte endast de som betalat medlemskap</a:t>
            </a:r>
          </a:p>
          <a:p>
            <a:pPr>
              <a:buFont typeface="Wingdings" pitchFamily="2" charset="2"/>
              <a:buChar char="ü"/>
            </a:pPr>
            <a:r>
              <a:rPr lang="sv-SE" sz="1400" dirty="0"/>
              <a:t>Större tillgång till talare, event, lokaler, nätverk</a:t>
            </a:r>
          </a:p>
          <a:p>
            <a:pPr>
              <a:buFont typeface="Wingdings" pitchFamily="2" charset="2"/>
              <a:buChar char="ü"/>
            </a:pPr>
            <a:r>
              <a:rPr lang="sv-SE" sz="1400" dirty="0"/>
              <a:t>Du betalar för det du nyttjar, högre självfinansieringsgrad vid deltagande</a:t>
            </a:r>
          </a:p>
          <a:p>
            <a:pPr>
              <a:buFont typeface="Wingdings" pitchFamily="2" charset="2"/>
              <a:buChar char="ü"/>
            </a:pPr>
            <a:r>
              <a:rPr lang="sv-SE" sz="1400" dirty="0"/>
              <a:t>Enklare samla kommunikation kring alumn- och forskarevent som lockar alumner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27713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Om samarbetet inte fungerar:</a:t>
            </a:r>
            <a:br>
              <a:rPr lang="sv-SE" dirty="0"/>
            </a:br>
            <a:r>
              <a:rPr lang="sv-SE" sz="1400" b="0" dirty="0"/>
              <a:t>En modell för att återuppväcka nuvarande form av föreningen finns framtagen</a:t>
            </a:r>
            <a:endParaRPr lang="sv-SE" sz="1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2BCBCE-5FB3-3342-A898-6C9AE4A0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69219"/>
            <a:ext cx="7921626" cy="3074194"/>
          </a:xfrm>
        </p:spPr>
        <p:txBody>
          <a:bodyPr>
            <a:noAutofit/>
          </a:bodyPr>
          <a:lstStyle/>
          <a:p>
            <a:r>
              <a:rPr lang="sv-SE" sz="1400" dirty="0"/>
              <a:t>Registrerade medlemmar i det frysta medlemsregistret kan återuppväcka SSE Alumni Club / Kamratföreningen till nuvarande form genom årsmötet</a:t>
            </a:r>
          </a:p>
          <a:p>
            <a:endParaRPr lang="sv-SE" sz="1400" dirty="0"/>
          </a:p>
          <a:p>
            <a:r>
              <a:rPr lang="sv-SE" sz="1400" dirty="0"/>
              <a:t>För att återuppväcka föreningen behöver nedanstående kriterier uppfyllas:</a:t>
            </a:r>
          </a:p>
          <a:p>
            <a:pPr lvl="1"/>
            <a:r>
              <a:rPr lang="sv-SE" sz="1200" dirty="0"/>
              <a:t>Minst 10% av medlemmarna (dock minst 30 </a:t>
            </a:r>
            <a:r>
              <a:rPr lang="sv-SE" sz="1200" dirty="0" err="1"/>
              <a:t>st</a:t>
            </a:r>
            <a:r>
              <a:rPr lang="sv-SE" sz="1200" dirty="0"/>
              <a:t>) meddelar skriftligen sin vilja att återuppväcka föreningen (Viljeförklaringen ska innehålla: skäl, förslag på styrelse samt plan för verksamheten)</a:t>
            </a:r>
          </a:p>
          <a:p>
            <a:pPr lvl="1"/>
            <a:r>
              <a:rPr lang="sv-SE" sz="1200" dirty="0"/>
              <a:t>Två på varandra följande årsmöten (eller extra årsmöten) med minst sex månaders mellanrum måste fatta ett majoritetsbeslut att återgå till de ursprungliga stadgarna och återuppväcka verksamheten</a:t>
            </a:r>
          </a:p>
          <a:p>
            <a:pPr lvl="1"/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47117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Innebörd för </a:t>
            </a:r>
            <a:r>
              <a:rPr lang="sv-SE" dirty="0" err="1"/>
              <a:t>sse</a:t>
            </a:r>
            <a:r>
              <a:rPr lang="sv-SE" dirty="0"/>
              <a:t> alumni club/kamratföreningen:</a:t>
            </a:r>
            <a:br>
              <a:rPr lang="sv-SE" dirty="0"/>
            </a:br>
            <a:r>
              <a:rPr lang="sv-SE" sz="1400" b="0" dirty="0"/>
              <a:t>Med bakgrund av ovanstående föreslås </a:t>
            </a:r>
            <a:r>
              <a:rPr lang="sv-SE" sz="1400" b="0" dirty="0" err="1"/>
              <a:t>sse</a:t>
            </a:r>
            <a:r>
              <a:rPr lang="sv-SE" sz="1400" b="0" dirty="0"/>
              <a:t> alumni club / kamratföreningens medlemmar fatta följande beslut</a:t>
            </a:r>
            <a:endParaRPr lang="sv-SE" sz="1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2BCBCE-5FB3-3342-A898-6C9AE4A0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69219"/>
            <a:ext cx="7921626" cy="3074194"/>
          </a:xfrm>
        </p:spPr>
        <p:txBody>
          <a:bodyPr>
            <a:noAutofit/>
          </a:bodyPr>
          <a:lstStyle/>
          <a:p>
            <a:r>
              <a:rPr lang="sv-SE" sz="1400" dirty="0"/>
              <a:t>Förslag till SSE Alumni Club / Kamratföreningens medlemmar:</a:t>
            </a:r>
          </a:p>
          <a:p>
            <a:pPr marL="516600" lvl="1" indent="-228600">
              <a:buFont typeface="+mj-lt"/>
              <a:buAutoNum type="arabicPeriod"/>
            </a:pPr>
            <a:r>
              <a:rPr lang="sv-SE" sz="1200" dirty="0"/>
              <a:t>Anta nya tilläggsstadgar</a:t>
            </a:r>
          </a:p>
          <a:p>
            <a:pPr marL="516600" lvl="1" indent="-228600">
              <a:buFont typeface="+mj-lt"/>
              <a:buAutoNum type="arabicPeriod"/>
            </a:pPr>
            <a:r>
              <a:rPr lang="sv-SE" sz="1200" dirty="0"/>
              <a:t>Frysa medlemsregister per det datum då extra årsmötets avhålles (Medlem är den som betalat medlemsavgift senast per extra årsmöte)</a:t>
            </a:r>
          </a:p>
          <a:p>
            <a:pPr marL="516600" lvl="1" indent="-228600">
              <a:buFont typeface="+mj-lt"/>
              <a:buAutoNum type="arabicPeriod"/>
            </a:pPr>
            <a:r>
              <a:rPr lang="sv-SE" sz="1200" dirty="0"/>
              <a:t>Utse en ny styrelse om 3-5 personer</a:t>
            </a:r>
          </a:p>
          <a:p>
            <a:pPr marL="288000" lvl="1" indent="0">
              <a:buNone/>
            </a:pPr>
            <a:endParaRPr lang="sv-SE" sz="1200" dirty="0"/>
          </a:p>
          <a:p>
            <a:pPr marL="288000" lvl="1" indent="0">
              <a:buNone/>
            </a:pPr>
            <a:endParaRPr lang="sv-SE" sz="1200" dirty="0"/>
          </a:p>
          <a:p>
            <a:pPr marL="288000" lvl="1" indent="0">
              <a:buNone/>
            </a:pPr>
            <a:endParaRPr lang="sv-SE" sz="1200" dirty="0"/>
          </a:p>
          <a:p>
            <a:pPr marL="288000" lvl="1" indent="0">
              <a:buNone/>
            </a:pPr>
            <a:r>
              <a:rPr lang="sv-SE" sz="1200" dirty="0"/>
              <a:t>Styrelsens uppgift blir att förvalta föreningen i enlighet med tilläggsstadgar, vilket i huvudsak innebär att kalla till och genomföra årsmöte, lägga förslag om utbetalning till skolan om stöd till </a:t>
            </a:r>
            <a:r>
              <a:rPr lang="sv-SE" sz="1200" dirty="0" err="1"/>
              <a:t>alumniverksamhet</a:t>
            </a:r>
            <a:r>
              <a:rPr lang="sv-SE" sz="1200" dirty="0"/>
              <a:t> samt att förvalta upparbetade medel i föreningen. </a:t>
            </a:r>
          </a:p>
          <a:p>
            <a:pPr marL="516600" lvl="1" indent="-228600">
              <a:buFont typeface="+mj-lt"/>
              <a:buAutoNum type="arabicPeriod"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54949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err="1"/>
              <a:t>sse</a:t>
            </a:r>
            <a:r>
              <a:rPr lang="sv-SE" dirty="0"/>
              <a:t> alumni club/kamratföreningen om 20 år:</a:t>
            </a:r>
            <a:br>
              <a:rPr lang="sv-SE" dirty="0"/>
            </a:br>
            <a:r>
              <a:rPr lang="sv-SE" sz="1400" b="0" dirty="0"/>
              <a:t>Om nuvarande modell fungerat bra under kommande 20 år sker en permanent lösning för föreningens kapital </a:t>
            </a:r>
            <a:endParaRPr lang="sv-SE" sz="1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2BCBCE-5FB3-3342-A898-6C9AE4A0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69219"/>
            <a:ext cx="7921626" cy="3074194"/>
          </a:xfrm>
        </p:spPr>
        <p:txBody>
          <a:bodyPr>
            <a:noAutofit/>
          </a:bodyPr>
          <a:lstStyle/>
          <a:p>
            <a:r>
              <a:rPr lang="sv-SE" sz="1400" dirty="0"/>
              <a:t>Om den nya modellen fungerat bra under flera år finns det liten anledning till att fortsätta det administrativa arbetet – flera tänkbara modeller för längre tid finns, </a:t>
            </a:r>
            <a:r>
              <a:rPr lang="sv-SE" sz="1400" dirty="0" err="1"/>
              <a:t>t.ex</a:t>
            </a:r>
            <a:r>
              <a:rPr lang="sv-SE" sz="1400" dirty="0"/>
              <a:t>:</a:t>
            </a:r>
          </a:p>
          <a:p>
            <a:pPr lvl="1"/>
            <a:r>
              <a:rPr lang="sv-SE" sz="1200" dirty="0"/>
              <a:t>Starta en stiftelse som hanterar kapitalet (mindre administration jmf nuvarande förening)</a:t>
            </a:r>
          </a:p>
          <a:p>
            <a:pPr lvl="1"/>
            <a:r>
              <a:rPr lang="sv-SE" sz="1200" dirty="0"/>
              <a:t>Fördela kapitalet till skolan och studentkåren (50/50) – alltid med syfte att kapitalet ska gå till relationer med alumni</a:t>
            </a:r>
          </a:p>
          <a:p>
            <a:pPr lvl="1"/>
            <a:r>
              <a:rPr lang="sv-SE" sz="1200" dirty="0"/>
              <a:t>Öka utbetalningar till skolans alumnverksamhet för att tömma kassan</a:t>
            </a:r>
          </a:p>
          <a:p>
            <a:pPr marL="516600" lvl="1" indent="-228600">
              <a:buFont typeface="+mj-lt"/>
              <a:buAutoNum type="arabicPeriod"/>
            </a:pPr>
            <a:endParaRPr lang="sv-SE" sz="1200" dirty="0"/>
          </a:p>
        </p:txBody>
      </p:sp>
      <p:sp>
        <p:nvSpPr>
          <p:cNvPr id="5" name="Rektangel med rundade hörn 4">
            <a:extLst>
              <a:ext uri="{FF2B5EF4-FFF2-40B4-BE49-F238E27FC236}">
                <a16:creationId xmlns:a16="http://schemas.microsoft.com/office/drawing/2014/main" id="{496C2030-60E3-2C4A-AA9C-843EC8D80DB7}"/>
              </a:ext>
            </a:extLst>
          </p:cNvPr>
          <p:cNvSpPr/>
          <p:nvPr/>
        </p:nvSpPr>
        <p:spPr>
          <a:xfrm>
            <a:off x="756000" y="4229367"/>
            <a:ext cx="7632000" cy="5259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/>
              <a:t>Beslut om en permanent lösning fattas av SSE Alumni Club/Kamratföreningens medlemmar framöver</a:t>
            </a:r>
          </a:p>
        </p:txBody>
      </p:sp>
    </p:spTree>
    <p:extLst>
      <p:ext uri="{BB962C8B-B14F-4D97-AF65-F5344CB8AC3E}">
        <p14:creationId xmlns:p14="http://schemas.microsoft.com/office/powerpoint/2010/main" val="242926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CEC529-952D-4A9A-BDE8-428132C87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 b="7868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F8A00-D2E4-44AC-9BF1-080137C6E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1398537"/>
            <a:ext cx="7416800" cy="1243578"/>
          </a:xfrm>
        </p:spPr>
        <p:txBody>
          <a:bodyPr/>
          <a:lstStyle/>
          <a:p>
            <a:r>
              <a:rPr lang="en-US" dirty="0"/>
              <a:t>SSE Alumni </a:t>
            </a:r>
            <a:r>
              <a:rPr lang="en-US" dirty="0" err="1"/>
              <a:t>CluB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Årsmöte</a:t>
            </a:r>
            <a:r>
              <a:rPr lang="en-US" dirty="0"/>
              <a:t> 2019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7411C-D09D-49CD-B5C3-F9CC08423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600" y="2907634"/>
            <a:ext cx="7416800" cy="648000"/>
          </a:xfrm>
        </p:spPr>
        <p:txBody>
          <a:bodyPr/>
          <a:lstStyle/>
          <a:p>
            <a:r>
              <a:rPr lang="en-US" dirty="0"/>
              <a:t>2019-05-13</a:t>
            </a:r>
          </a:p>
          <a:p>
            <a:endParaRPr lang="en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0AAAC9-9726-484E-BFEC-104B172CF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74" y="4096467"/>
            <a:ext cx="869233" cy="8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91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CEC529-952D-4A9A-BDE8-428132C87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 b="7868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F8A00-D2E4-44AC-9BF1-080137C6E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1398537"/>
            <a:ext cx="7416800" cy="1243578"/>
          </a:xfrm>
        </p:spPr>
        <p:txBody>
          <a:bodyPr/>
          <a:lstStyle/>
          <a:p>
            <a:r>
              <a:rPr lang="en-US" dirty="0"/>
              <a:t>SSE Alumni </a:t>
            </a:r>
            <a:r>
              <a:rPr lang="en-US" dirty="0" err="1"/>
              <a:t>CluB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Årsmöte</a:t>
            </a:r>
            <a:r>
              <a:rPr lang="en-US" dirty="0"/>
              <a:t> 2019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7411C-D09D-49CD-B5C3-F9CC08423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600" y="2907634"/>
            <a:ext cx="7416800" cy="648000"/>
          </a:xfrm>
        </p:spPr>
        <p:txBody>
          <a:bodyPr/>
          <a:lstStyle/>
          <a:p>
            <a:r>
              <a:rPr lang="en-US" dirty="0"/>
              <a:t>2019-05-13</a:t>
            </a:r>
          </a:p>
          <a:p>
            <a:endParaRPr lang="en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0AAAC9-9726-484E-BFEC-104B172CF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74" y="4096467"/>
            <a:ext cx="869233" cy="8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25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6F70-3E00-42B3-BA76-4B66436E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Alumnverksamhetens</a:t>
            </a:r>
            <a:r>
              <a:rPr lang="en-GB" dirty="0"/>
              <a:t> mission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0C136-C4F1-44BF-8E59-08F1F4F3B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310" y="1149838"/>
            <a:ext cx="6913380" cy="2843824"/>
          </a:xfrm>
        </p:spPr>
        <p:txBody>
          <a:bodyPr/>
          <a:lstStyle/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sz="2000" dirty="0"/>
              <a:t>SSE seeks to </a:t>
            </a:r>
            <a:r>
              <a:rPr lang="en-US" sz="2000" b="1" dirty="0"/>
              <a:t>engage</a:t>
            </a:r>
            <a:r>
              <a:rPr lang="en-US" sz="2000" dirty="0"/>
              <a:t> its alumni fully in the life of the School as valued supporters, advocates, and lifelong learners who contribute to and benefit from connections to each other and to SSE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en-SE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E9056-69F7-423F-B338-C6112D9B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617BE-BA58-4B59-88D5-A8C7B239E9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078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85EC3D-FFE3-49B9-8F8A-CAE7C1A438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78" b="406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AE55B-9A75-4C18-A932-21E22E59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617BE-BA58-4B59-88D5-A8C7B239E9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9B019C-37FF-48F6-A948-C52112B1B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3380" y="2332264"/>
            <a:ext cx="4597239" cy="1050472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Alumni Advisory Board </a:t>
            </a:r>
            <a:endParaRPr lang="en-SE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1D03D-1114-4DDB-B147-AB7B7E6314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70" y="4500206"/>
            <a:ext cx="422714" cy="4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28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51FDD5-256C-4C7B-8DE8-7D994EF9A2B6}"/>
              </a:ext>
            </a:extLst>
          </p:cNvPr>
          <p:cNvSpPr/>
          <p:nvPr/>
        </p:nvSpPr>
        <p:spPr>
          <a:xfrm>
            <a:off x="6123214" y="4034876"/>
            <a:ext cx="1886389" cy="8872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5CA7F9E-317D-4C76-901A-7F3E66A145A6}"/>
              </a:ext>
            </a:extLst>
          </p:cNvPr>
          <p:cNvSpPr/>
          <p:nvPr/>
        </p:nvSpPr>
        <p:spPr>
          <a:xfrm>
            <a:off x="4619019" y="2332855"/>
            <a:ext cx="2190828" cy="57097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96A76BB-0268-4840-B903-1D209A7FBDEE}"/>
              </a:ext>
            </a:extLst>
          </p:cNvPr>
          <p:cNvSpPr/>
          <p:nvPr/>
        </p:nvSpPr>
        <p:spPr>
          <a:xfrm>
            <a:off x="6869538" y="1215734"/>
            <a:ext cx="2160688" cy="6353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C24C6C5-332D-4EAE-B2C9-A25835F76084}"/>
              </a:ext>
            </a:extLst>
          </p:cNvPr>
          <p:cNvSpPr/>
          <p:nvPr/>
        </p:nvSpPr>
        <p:spPr>
          <a:xfrm>
            <a:off x="4620365" y="1211041"/>
            <a:ext cx="2190828" cy="9701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AAFE6B1-B77B-42C7-BF7F-6E3E8063A786}"/>
              </a:ext>
            </a:extLst>
          </p:cNvPr>
          <p:cNvSpPr/>
          <p:nvPr/>
        </p:nvSpPr>
        <p:spPr>
          <a:xfrm>
            <a:off x="6869542" y="1998269"/>
            <a:ext cx="2160684" cy="57097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EC87E01-8826-4CC4-9526-7DB8FB913428}"/>
              </a:ext>
            </a:extLst>
          </p:cNvPr>
          <p:cNvSpPr/>
          <p:nvPr/>
        </p:nvSpPr>
        <p:spPr>
          <a:xfrm>
            <a:off x="4625899" y="3065339"/>
            <a:ext cx="2190494" cy="8563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307D854-BA83-4750-A14B-8E473E74BA83}"/>
              </a:ext>
            </a:extLst>
          </p:cNvPr>
          <p:cNvSpPr/>
          <p:nvPr/>
        </p:nvSpPr>
        <p:spPr>
          <a:xfrm>
            <a:off x="113774" y="1218195"/>
            <a:ext cx="2190828" cy="17168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5ACFEE3-AFF1-4376-B595-DD5F184F9D67}"/>
              </a:ext>
            </a:extLst>
          </p:cNvPr>
          <p:cNvSpPr/>
          <p:nvPr/>
        </p:nvSpPr>
        <p:spPr>
          <a:xfrm>
            <a:off x="2345122" y="1221885"/>
            <a:ext cx="2174812" cy="6387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462A49F-56B8-4E6C-88E8-279B893E273B}"/>
              </a:ext>
            </a:extLst>
          </p:cNvPr>
          <p:cNvSpPr/>
          <p:nvPr/>
        </p:nvSpPr>
        <p:spPr>
          <a:xfrm>
            <a:off x="2339018" y="1992953"/>
            <a:ext cx="2174812" cy="6387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2332D89-D0CA-40CC-98EB-7DEDAA05C393}"/>
              </a:ext>
            </a:extLst>
          </p:cNvPr>
          <p:cNvSpPr/>
          <p:nvPr/>
        </p:nvSpPr>
        <p:spPr>
          <a:xfrm>
            <a:off x="2347797" y="2778458"/>
            <a:ext cx="2174812" cy="6353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E06343-C8ED-4AAE-A134-00E3ECEE71E3}"/>
              </a:ext>
            </a:extLst>
          </p:cNvPr>
          <p:cNvSpPr/>
          <p:nvPr/>
        </p:nvSpPr>
        <p:spPr>
          <a:xfrm>
            <a:off x="130477" y="3079746"/>
            <a:ext cx="2174812" cy="156115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4013A-B8DA-4CD1-8A6E-2A051364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HHS </a:t>
            </a:r>
            <a:r>
              <a:rPr lang="en-GB" dirty="0" err="1"/>
              <a:t>Alumn</a:t>
            </a:r>
            <a:r>
              <a:rPr lang="en-SE" dirty="0"/>
              <a:t>Even</a:t>
            </a:r>
            <a:r>
              <a:rPr lang="en-GB" dirty="0" err="1"/>
              <a:t>emang</a:t>
            </a:r>
            <a:r>
              <a:rPr lang="en-SE" dirty="0"/>
              <a:t> </a:t>
            </a:r>
            <a:r>
              <a:rPr lang="en-GB" dirty="0"/>
              <a:t>2018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AA8C9-A553-449C-AC52-0C739365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19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607A63-288B-4365-B2EA-29A74D72A8DB}"/>
              </a:ext>
            </a:extLst>
          </p:cNvPr>
          <p:cNvCxnSpPr/>
          <p:nvPr/>
        </p:nvCxnSpPr>
        <p:spPr>
          <a:xfrm>
            <a:off x="846573" y="1125416"/>
            <a:ext cx="745085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D0F347-0544-4EB5-90AB-171F64B9F78E}"/>
              </a:ext>
            </a:extLst>
          </p:cNvPr>
          <p:cNvSpPr txBox="1"/>
          <p:nvPr/>
        </p:nvSpPr>
        <p:spPr>
          <a:xfrm>
            <a:off x="2100258" y="743227"/>
            <a:ext cx="48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err="1"/>
              <a:t>Vår</a:t>
            </a:r>
            <a:endParaRPr lang="en-SE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7671D-A235-4FEB-B160-840CF143BEFD}"/>
              </a:ext>
            </a:extLst>
          </p:cNvPr>
          <p:cNvSpPr txBox="1"/>
          <p:nvPr/>
        </p:nvSpPr>
        <p:spPr>
          <a:xfrm>
            <a:off x="2448799" y="2005712"/>
            <a:ext cx="1947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Hong Kong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Kvällsevent</a:t>
            </a:r>
            <a:r>
              <a:rPr lang="en-GB" sz="1000" dirty="0"/>
              <a:t> med </a:t>
            </a:r>
            <a:r>
              <a:rPr lang="en-SE" sz="1000" dirty="0" err="1"/>
              <a:t>Jörgen</a:t>
            </a:r>
            <a:r>
              <a:rPr lang="en-SE" sz="1000" dirty="0"/>
              <a:t> Weibull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8696AA-7422-41DC-A709-17822D1CF13E}"/>
              </a:ext>
            </a:extLst>
          </p:cNvPr>
          <p:cNvSpPr txBox="1"/>
          <p:nvPr/>
        </p:nvSpPr>
        <p:spPr>
          <a:xfrm>
            <a:off x="149061" y="3070415"/>
            <a:ext cx="213597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USA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New York: </a:t>
            </a:r>
            <a:r>
              <a:rPr lang="en-GB" sz="1000" dirty="0" err="1"/>
              <a:t>Valborgsmiddag</a:t>
            </a:r>
            <a:r>
              <a:rPr lang="en-GB" sz="1000" dirty="0"/>
              <a:t> </a:t>
            </a:r>
            <a:endParaRPr lang="en-SE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New York: </a:t>
            </a:r>
            <a:r>
              <a:rPr lang="en-GB" sz="1000" dirty="0" err="1"/>
              <a:t>Kvällsevent</a:t>
            </a:r>
            <a:r>
              <a:rPr lang="en-GB" sz="1000" dirty="0"/>
              <a:t> med Lars </a:t>
            </a:r>
            <a:r>
              <a:rPr lang="en-GB" sz="1000" dirty="0" err="1"/>
              <a:t>Strannegård</a:t>
            </a:r>
            <a:r>
              <a:rPr lang="en-GB" sz="1000" dirty="0"/>
              <a:t> </a:t>
            </a:r>
            <a:r>
              <a:rPr lang="en-GB" sz="1000" dirty="0" err="1"/>
              <a:t>och</a:t>
            </a:r>
            <a:r>
              <a:rPr lang="en-GB" sz="1000" dirty="0"/>
              <a:t> Anna Throne Holst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New York: </a:t>
            </a:r>
            <a:r>
              <a:rPr lang="en-GB" sz="1000" dirty="0" err="1"/>
              <a:t>Kvällsevent</a:t>
            </a:r>
            <a:r>
              <a:rPr lang="en-GB" sz="1000" dirty="0"/>
              <a:t> med Bo Becker </a:t>
            </a:r>
            <a:endParaRPr lang="en-SE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Washington: </a:t>
            </a:r>
            <a:r>
              <a:rPr lang="en-GB" sz="1000" dirty="0" err="1"/>
              <a:t>Nationaldagsfirande</a:t>
            </a:r>
            <a:endParaRPr lang="en-SE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1ABCB-80C2-4A4A-87B6-254D1BF1E362}"/>
              </a:ext>
            </a:extLst>
          </p:cNvPr>
          <p:cNvSpPr txBox="1"/>
          <p:nvPr/>
        </p:nvSpPr>
        <p:spPr>
          <a:xfrm>
            <a:off x="2403864" y="2769994"/>
            <a:ext cx="20949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Tyskland</a:t>
            </a:r>
            <a:endParaRPr lang="en-GB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/>
              <a:t>Frankfurt: </a:t>
            </a:r>
            <a:r>
              <a:rPr lang="en-GB" sz="1000" dirty="0" err="1"/>
              <a:t>Kvällsevent</a:t>
            </a:r>
            <a:r>
              <a:rPr lang="en-GB" sz="1000" dirty="0"/>
              <a:t> med </a:t>
            </a:r>
            <a:r>
              <a:rPr lang="en-SE" sz="1000" dirty="0"/>
              <a:t>Ola </a:t>
            </a:r>
            <a:r>
              <a:rPr lang="en-SE" sz="1000" dirty="0" err="1"/>
              <a:t>Källenius</a:t>
            </a:r>
            <a:endParaRPr lang="en-SE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54AC87-B56C-4520-9F54-F0EDCA253D92}"/>
              </a:ext>
            </a:extLst>
          </p:cNvPr>
          <p:cNvSpPr txBox="1"/>
          <p:nvPr/>
        </p:nvSpPr>
        <p:spPr>
          <a:xfrm>
            <a:off x="2469028" y="1235499"/>
            <a:ext cx="19472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Storbritannien</a:t>
            </a:r>
            <a:endParaRPr lang="en-GB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London: UK Friends of SSE Launch event </a:t>
            </a:r>
            <a:endParaRPr lang="en-SE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2D076-89D4-4B80-9CC7-F1E1F6A54CFC}"/>
              </a:ext>
            </a:extLst>
          </p:cNvPr>
          <p:cNvSpPr txBox="1"/>
          <p:nvPr/>
        </p:nvSpPr>
        <p:spPr>
          <a:xfrm>
            <a:off x="6544665" y="743789"/>
            <a:ext cx="54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err="1"/>
              <a:t>Höst</a:t>
            </a:r>
            <a:endParaRPr lang="en-SE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205A49-77D8-4C60-9078-87CCDCC66473}"/>
              </a:ext>
            </a:extLst>
          </p:cNvPr>
          <p:cNvSpPr txBox="1"/>
          <p:nvPr/>
        </p:nvSpPr>
        <p:spPr>
          <a:xfrm>
            <a:off x="199416" y="1216227"/>
            <a:ext cx="20765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Sverige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Homecoming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40-års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50-års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President’s Supporters Appreciation Lunch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MFIN Graduation Mingle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MIB Graduation Brunch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10-års </a:t>
            </a:r>
            <a:r>
              <a:rPr lang="en-US" sz="1000" dirty="0" err="1"/>
              <a:t>återträff</a:t>
            </a:r>
            <a:r>
              <a:rPr lang="en-US" sz="1000" dirty="0"/>
              <a:t> </a:t>
            </a:r>
            <a:r>
              <a:rPr lang="en-US" sz="1000" dirty="0" err="1"/>
              <a:t>för</a:t>
            </a:r>
            <a:r>
              <a:rPr lang="en-US" sz="1000" dirty="0"/>
              <a:t> The Art of Case Cracking Course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SE" sz="10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F67FA2-C8CA-4C41-B67F-00073EAB1FDA}"/>
              </a:ext>
            </a:extLst>
          </p:cNvPr>
          <p:cNvCxnSpPr>
            <a:cxnSpLocks/>
          </p:cNvCxnSpPr>
          <p:nvPr/>
        </p:nvCxnSpPr>
        <p:spPr>
          <a:xfrm>
            <a:off x="4571999" y="841973"/>
            <a:ext cx="0" cy="392529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0C40062-4788-41D8-BBA4-0DFC4C980F08}"/>
              </a:ext>
            </a:extLst>
          </p:cNvPr>
          <p:cNvSpPr txBox="1"/>
          <p:nvPr/>
        </p:nvSpPr>
        <p:spPr>
          <a:xfrm>
            <a:off x="4818395" y="2384626"/>
            <a:ext cx="1792076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USA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New York: </a:t>
            </a:r>
            <a:r>
              <a:rPr lang="en-GB" sz="1000" dirty="0" err="1"/>
              <a:t>Julglögg</a:t>
            </a:r>
            <a:r>
              <a:rPr lang="en-GB" sz="1000" dirty="0"/>
              <a:t> </a:t>
            </a:r>
            <a:endParaRPr lang="en-SE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BB76E9-574D-4EB1-A344-4B46DB1B4FDA}"/>
              </a:ext>
            </a:extLst>
          </p:cNvPr>
          <p:cNvSpPr txBox="1"/>
          <p:nvPr/>
        </p:nvSpPr>
        <p:spPr>
          <a:xfrm>
            <a:off x="4784237" y="3108802"/>
            <a:ext cx="1914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Storbritannien</a:t>
            </a:r>
            <a:endParaRPr lang="en-GB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/>
              <a:t>London: </a:t>
            </a:r>
            <a:r>
              <a:rPr lang="en-GB" sz="1000" dirty="0" err="1"/>
              <a:t>Kvällsevent</a:t>
            </a:r>
            <a:r>
              <a:rPr lang="en-GB" sz="1000" dirty="0"/>
              <a:t> med </a:t>
            </a:r>
            <a:r>
              <a:rPr lang="en-SE" sz="1000" dirty="0"/>
              <a:t>Laurent Leksell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/>
              <a:t>London: </a:t>
            </a:r>
            <a:r>
              <a:rPr lang="en-SE" sz="1000" dirty="0" err="1"/>
              <a:t>Kräftskiva</a:t>
            </a:r>
            <a:endParaRPr lang="en-SE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3CD054-EBC7-4C6C-B6B4-3D9260F762EB}"/>
              </a:ext>
            </a:extLst>
          </p:cNvPr>
          <p:cNvSpPr txBox="1"/>
          <p:nvPr/>
        </p:nvSpPr>
        <p:spPr>
          <a:xfrm>
            <a:off x="7078699" y="1218195"/>
            <a:ext cx="17393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Tyskland</a:t>
            </a:r>
            <a:endParaRPr lang="en-GB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/>
              <a:t>München: </a:t>
            </a:r>
            <a:r>
              <a:rPr lang="en-GB" sz="1000" dirty="0" err="1"/>
              <a:t>Kvällsevent</a:t>
            </a:r>
            <a:r>
              <a:rPr lang="en-GB" sz="1000" dirty="0"/>
              <a:t> med </a:t>
            </a:r>
            <a:r>
              <a:rPr lang="en-SE" sz="1000" dirty="0"/>
              <a:t>Richard Friberg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5B44D-BF28-455D-A06D-E051EEA4E414}"/>
              </a:ext>
            </a:extLst>
          </p:cNvPr>
          <p:cNvSpPr txBox="1"/>
          <p:nvPr/>
        </p:nvSpPr>
        <p:spPr>
          <a:xfrm>
            <a:off x="6948142" y="2052925"/>
            <a:ext cx="193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Hong Kong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 err="1"/>
              <a:t>Alumnmingel</a:t>
            </a:r>
            <a:endParaRPr lang="en-SE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60F2B5-2C2A-49D2-8E89-ED5465417438}"/>
              </a:ext>
            </a:extLst>
          </p:cNvPr>
          <p:cNvSpPr txBox="1"/>
          <p:nvPr/>
        </p:nvSpPr>
        <p:spPr>
          <a:xfrm>
            <a:off x="4803283" y="1213538"/>
            <a:ext cx="1879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Sverige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20-års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30-års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60-års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SSE MBA </a:t>
            </a:r>
            <a:r>
              <a:rPr lang="en-GB" sz="1000" dirty="0" err="1"/>
              <a:t>alumnkväll</a:t>
            </a:r>
            <a:endParaRPr lang="en-GB" sz="10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31BF460-9A44-411A-972E-712E126B51E9}"/>
              </a:ext>
            </a:extLst>
          </p:cNvPr>
          <p:cNvSpPr/>
          <p:nvPr/>
        </p:nvSpPr>
        <p:spPr>
          <a:xfrm>
            <a:off x="2341931" y="3544990"/>
            <a:ext cx="2174812" cy="6353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78AAEE-E53C-4D57-BA1C-006373E5777D}"/>
              </a:ext>
            </a:extLst>
          </p:cNvPr>
          <p:cNvSpPr txBox="1"/>
          <p:nvPr/>
        </p:nvSpPr>
        <p:spPr>
          <a:xfrm>
            <a:off x="2455732" y="3573211"/>
            <a:ext cx="1947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Schweiz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Zürich: </a:t>
            </a:r>
            <a:r>
              <a:rPr lang="en-GB" sz="1000" dirty="0" err="1"/>
              <a:t>Alumnmingel</a:t>
            </a:r>
            <a:endParaRPr lang="en-SE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88A0AC-A9AF-4AE1-8F40-EA7B405677DF}"/>
              </a:ext>
            </a:extLst>
          </p:cNvPr>
          <p:cNvSpPr/>
          <p:nvPr/>
        </p:nvSpPr>
        <p:spPr>
          <a:xfrm>
            <a:off x="8009617" y="4922099"/>
            <a:ext cx="941983" cy="10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3A2B8A-4BD0-4511-A4FA-1722EFC5449C}"/>
              </a:ext>
            </a:extLst>
          </p:cNvPr>
          <p:cNvSpPr txBox="1"/>
          <p:nvPr/>
        </p:nvSpPr>
        <p:spPr>
          <a:xfrm>
            <a:off x="6245501" y="4061931"/>
            <a:ext cx="1996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u="sng" dirty="0" err="1"/>
              <a:t>Totalt</a:t>
            </a:r>
            <a:r>
              <a:rPr lang="en-GB" sz="1200" b="1" u="sng" dirty="0"/>
              <a:t> 2018</a:t>
            </a:r>
          </a:p>
          <a:p>
            <a:pPr algn="l"/>
            <a:r>
              <a:rPr lang="en-GB" sz="1200" dirty="0"/>
              <a:t>24 </a:t>
            </a:r>
            <a:r>
              <a:rPr lang="en-GB" sz="1200" dirty="0" err="1"/>
              <a:t>evenemang</a:t>
            </a:r>
            <a:r>
              <a:rPr lang="en-GB" sz="1200" dirty="0"/>
              <a:t>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11 </a:t>
            </a:r>
            <a:r>
              <a:rPr lang="en-GB" sz="1200" dirty="0" err="1"/>
              <a:t>i</a:t>
            </a:r>
            <a:r>
              <a:rPr lang="en-GB" sz="1200" dirty="0"/>
              <a:t> Sverige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13 </a:t>
            </a:r>
            <a:r>
              <a:rPr lang="en-GB" sz="1200" dirty="0" err="1"/>
              <a:t>internationella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1085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51A7-CFCE-49E5-9432-B2A1443B1C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2E5A7-1D71-4010-A1C0-27A8EC2D0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8DED26-3AD4-464B-B98A-89B4236BA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D7A47B-D2D8-4449-B792-C321870A2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09" y="4175838"/>
            <a:ext cx="7413379" cy="835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D6811E-AB67-49B1-9D98-5FB8D83E2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05" y="3329283"/>
            <a:ext cx="7401185" cy="10120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117CD0-6C2F-4086-B9F9-37BDFAE93E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24" y="1376699"/>
            <a:ext cx="1820146" cy="18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06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5CA7F9E-317D-4C76-901A-7F3E66A145A6}"/>
              </a:ext>
            </a:extLst>
          </p:cNvPr>
          <p:cNvSpPr/>
          <p:nvPr/>
        </p:nvSpPr>
        <p:spPr>
          <a:xfrm>
            <a:off x="4620365" y="3368894"/>
            <a:ext cx="2190828" cy="57097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96A76BB-0268-4840-B903-1D209A7FBDEE}"/>
              </a:ext>
            </a:extLst>
          </p:cNvPr>
          <p:cNvSpPr/>
          <p:nvPr/>
        </p:nvSpPr>
        <p:spPr>
          <a:xfrm>
            <a:off x="6886621" y="2149875"/>
            <a:ext cx="2160688" cy="5798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C24C6C5-332D-4EAE-B2C9-A25835F76084}"/>
              </a:ext>
            </a:extLst>
          </p:cNvPr>
          <p:cNvSpPr/>
          <p:nvPr/>
        </p:nvSpPr>
        <p:spPr>
          <a:xfrm>
            <a:off x="4620365" y="1211040"/>
            <a:ext cx="2190828" cy="20156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AAFE6B1-B77B-42C7-BF7F-6E3E8063A786}"/>
              </a:ext>
            </a:extLst>
          </p:cNvPr>
          <p:cNvSpPr/>
          <p:nvPr/>
        </p:nvSpPr>
        <p:spPr>
          <a:xfrm>
            <a:off x="6886621" y="2874631"/>
            <a:ext cx="2160684" cy="57097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EC87E01-8826-4CC4-9526-7DB8FB913428}"/>
              </a:ext>
            </a:extLst>
          </p:cNvPr>
          <p:cNvSpPr/>
          <p:nvPr/>
        </p:nvSpPr>
        <p:spPr>
          <a:xfrm>
            <a:off x="6886621" y="1227624"/>
            <a:ext cx="2160688" cy="7773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307D854-BA83-4750-A14B-8E473E74BA83}"/>
              </a:ext>
            </a:extLst>
          </p:cNvPr>
          <p:cNvSpPr/>
          <p:nvPr/>
        </p:nvSpPr>
        <p:spPr>
          <a:xfrm>
            <a:off x="113774" y="1218196"/>
            <a:ext cx="2176552" cy="18907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5ACFEE3-AFF1-4376-B595-DD5F184F9D67}"/>
              </a:ext>
            </a:extLst>
          </p:cNvPr>
          <p:cNvSpPr/>
          <p:nvPr/>
        </p:nvSpPr>
        <p:spPr>
          <a:xfrm>
            <a:off x="2344994" y="1221883"/>
            <a:ext cx="2174940" cy="8502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462A49F-56B8-4E6C-88E8-279B893E273B}"/>
              </a:ext>
            </a:extLst>
          </p:cNvPr>
          <p:cNvSpPr/>
          <p:nvPr/>
        </p:nvSpPr>
        <p:spPr>
          <a:xfrm>
            <a:off x="2345440" y="2199996"/>
            <a:ext cx="2174940" cy="6387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2332D89-D0CA-40CC-98EB-7DEDAA05C393}"/>
              </a:ext>
            </a:extLst>
          </p:cNvPr>
          <p:cNvSpPr/>
          <p:nvPr/>
        </p:nvSpPr>
        <p:spPr>
          <a:xfrm>
            <a:off x="2341771" y="2974967"/>
            <a:ext cx="2174812" cy="6353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E06343-C8ED-4AAE-A134-00E3ECEE71E3}"/>
              </a:ext>
            </a:extLst>
          </p:cNvPr>
          <p:cNvSpPr/>
          <p:nvPr/>
        </p:nvSpPr>
        <p:spPr>
          <a:xfrm>
            <a:off x="110957" y="3226701"/>
            <a:ext cx="2158751" cy="9484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4013A-B8DA-4CD1-8A6E-2A051364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HHS </a:t>
            </a:r>
            <a:r>
              <a:rPr lang="en-GB" dirty="0" err="1"/>
              <a:t>Alumn</a:t>
            </a:r>
            <a:r>
              <a:rPr lang="en-SE" dirty="0"/>
              <a:t>Even</a:t>
            </a:r>
            <a:r>
              <a:rPr lang="en-GB" dirty="0" err="1"/>
              <a:t>emang</a:t>
            </a:r>
            <a:r>
              <a:rPr lang="en-SE" dirty="0"/>
              <a:t> </a:t>
            </a:r>
            <a:r>
              <a:rPr lang="en-GB" dirty="0"/>
              <a:t>2019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AA8C9-A553-449C-AC52-0C739365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607A63-288B-4365-B2EA-29A74D72A8DB}"/>
              </a:ext>
            </a:extLst>
          </p:cNvPr>
          <p:cNvCxnSpPr/>
          <p:nvPr/>
        </p:nvCxnSpPr>
        <p:spPr>
          <a:xfrm>
            <a:off x="846573" y="1125416"/>
            <a:ext cx="745085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D0F347-0544-4EB5-90AB-171F64B9F78E}"/>
              </a:ext>
            </a:extLst>
          </p:cNvPr>
          <p:cNvSpPr txBox="1"/>
          <p:nvPr/>
        </p:nvSpPr>
        <p:spPr>
          <a:xfrm>
            <a:off x="2107380" y="734582"/>
            <a:ext cx="48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err="1"/>
              <a:t>Vår</a:t>
            </a:r>
            <a:endParaRPr lang="en-SE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7671D-A235-4FEB-B160-840CF143BEFD}"/>
              </a:ext>
            </a:extLst>
          </p:cNvPr>
          <p:cNvSpPr txBox="1"/>
          <p:nvPr/>
        </p:nvSpPr>
        <p:spPr>
          <a:xfrm>
            <a:off x="2439876" y="2213918"/>
            <a:ext cx="19716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Hong Kong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Hong Kong: </a:t>
            </a:r>
            <a:r>
              <a:rPr lang="en-GB" sz="1000" dirty="0" err="1"/>
              <a:t>Kvällsevent</a:t>
            </a:r>
            <a:r>
              <a:rPr lang="en-GB" sz="1000" dirty="0"/>
              <a:t> med Johan Nylander</a:t>
            </a:r>
            <a:endParaRPr lang="en-SE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8696AA-7422-41DC-A709-17822D1CF13E}"/>
              </a:ext>
            </a:extLst>
          </p:cNvPr>
          <p:cNvSpPr txBox="1"/>
          <p:nvPr/>
        </p:nvSpPr>
        <p:spPr>
          <a:xfrm>
            <a:off x="86432" y="3234132"/>
            <a:ext cx="2176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USA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New York: </a:t>
            </a:r>
            <a:r>
              <a:rPr lang="en-GB" sz="1000" dirty="0" err="1"/>
              <a:t>Valborgsmiddag</a:t>
            </a:r>
            <a:r>
              <a:rPr lang="en-GB" sz="1000" dirty="0"/>
              <a:t> </a:t>
            </a:r>
            <a:endParaRPr lang="en-SE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New York: </a:t>
            </a:r>
            <a:r>
              <a:rPr lang="en-GB" sz="1000" dirty="0" err="1"/>
              <a:t>Lunchevent</a:t>
            </a:r>
            <a:r>
              <a:rPr lang="en-GB" sz="1000" dirty="0"/>
              <a:t> med Lars </a:t>
            </a:r>
            <a:r>
              <a:rPr lang="en-GB" sz="1000" dirty="0" err="1"/>
              <a:t>Strannegård</a:t>
            </a:r>
            <a:r>
              <a:rPr lang="en-GB" sz="1000" dirty="0"/>
              <a:t> </a:t>
            </a:r>
            <a:r>
              <a:rPr lang="en-GB" sz="1000" dirty="0" err="1"/>
              <a:t>och</a:t>
            </a:r>
            <a:r>
              <a:rPr lang="en-GB" sz="1000" dirty="0"/>
              <a:t> Anna Throne Holst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1ABCB-80C2-4A4A-87B6-254D1BF1E362}"/>
              </a:ext>
            </a:extLst>
          </p:cNvPr>
          <p:cNvSpPr txBox="1"/>
          <p:nvPr/>
        </p:nvSpPr>
        <p:spPr>
          <a:xfrm>
            <a:off x="2397838" y="2966503"/>
            <a:ext cx="20949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Tyskland</a:t>
            </a:r>
            <a:endParaRPr lang="en-GB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Berlin:</a:t>
            </a:r>
            <a:r>
              <a:rPr lang="en-SE" sz="1000" dirty="0"/>
              <a:t> </a:t>
            </a:r>
            <a:r>
              <a:rPr lang="en-GB" sz="1000" dirty="0" err="1"/>
              <a:t>Kvällsevent</a:t>
            </a:r>
            <a:r>
              <a:rPr lang="en-GB" sz="1000" dirty="0"/>
              <a:t> med Per </a:t>
            </a:r>
            <a:r>
              <a:rPr lang="en-GB" sz="1000" dirty="0" err="1"/>
              <a:t>Thöresson</a:t>
            </a:r>
            <a:endParaRPr lang="en-SE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54AC87-B56C-4520-9F54-F0EDCA253D92}"/>
              </a:ext>
            </a:extLst>
          </p:cNvPr>
          <p:cNvSpPr txBox="1"/>
          <p:nvPr/>
        </p:nvSpPr>
        <p:spPr>
          <a:xfrm>
            <a:off x="2457558" y="1242686"/>
            <a:ext cx="1947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Storbritannien</a:t>
            </a:r>
            <a:endParaRPr lang="en-GB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London: </a:t>
            </a:r>
            <a:r>
              <a:rPr lang="en-GB" sz="1000" dirty="0" err="1"/>
              <a:t>Kvällsevent</a:t>
            </a:r>
            <a:r>
              <a:rPr lang="en-GB" sz="1000" dirty="0"/>
              <a:t> med Mia </a:t>
            </a:r>
            <a:r>
              <a:rPr lang="en-GB" sz="1000" dirty="0" err="1"/>
              <a:t>Öhrn</a:t>
            </a:r>
            <a:r>
              <a:rPr lang="en-GB" sz="1000" dirty="0"/>
              <a:t> </a:t>
            </a:r>
            <a:r>
              <a:rPr lang="en-GB" sz="1000" dirty="0" err="1"/>
              <a:t>och</a:t>
            </a:r>
            <a:r>
              <a:rPr lang="en-GB" sz="1000" dirty="0"/>
              <a:t> Henrik </a:t>
            </a:r>
            <a:r>
              <a:rPr lang="en-GB" sz="1000" dirty="0" err="1"/>
              <a:t>Kjellberg</a:t>
            </a:r>
            <a:endParaRPr lang="en-SE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2D076-89D4-4B80-9CC7-F1E1F6A54CFC}"/>
              </a:ext>
            </a:extLst>
          </p:cNvPr>
          <p:cNvSpPr txBox="1"/>
          <p:nvPr/>
        </p:nvSpPr>
        <p:spPr>
          <a:xfrm>
            <a:off x="6534422" y="737132"/>
            <a:ext cx="54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err="1"/>
              <a:t>Höst</a:t>
            </a:r>
            <a:endParaRPr lang="en-SE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205A49-77D8-4C60-9078-87CCDCC66473}"/>
              </a:ext>
            </a:extLst>
          </p:cNvPr>
          <p:cNvSpPr txBox="1"/>
          <p:nvPr/>
        </p:nvSpPr>
        <p:spPr>
          <a:xfrm>
            <a:off x="199416" y="1216227"/>
            <a:ext cx="207656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Sverige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Homecoming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40-års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50-års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60-års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Kulturnatten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President’s Supporters Appreciation Lunch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MFIN Graduation Mingle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MIB Graduation Brunch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MIB </a:t>
            </a:r>
            <a:r>
              <a:rPr lang="en-GB" sz="1000" dirty="0" err="1"/>
              <a:t>alumn-återträff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SE" sz="11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F67FA2-C8CA-4C41-B67F-00073EAB1FDA}"/>
              </a:ext>
            </a:extLst>
          </p:cNvPr>
          <p:cNvCxnSpPr>
            <a:cxnSpLocks/>
          </p:cNvCxnSpPr>
          <p:nvPr/>
        </p:nvCxnSpPr>
        <p:spPr>
          <a:xfrm>
            <a:off x="4571999" y="841973"/>
            <a:ext cx="0" cy="392529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0C40062-4788-41D8-BBA4-0DFC4C980F08}"/>
              </a:ext>
            </a:extLst>
          </p:cNvPr>
          <p:cNvSpPr txBox="1"/>
          <p:nvPr/>
        </p:nvSpPr>
        <p:spPr>
          <a:xfrm>
            <a:off x="4819741" y="3420665"/>
            <a:ext cx="1792076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USA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New York: </a:t>
            </a:r>
            <a:r>
              <a:rPr lang="en-GB" sz="1000" dirty="0" err="1"/>
              <a:t>Julglögg</a:t>
            </a:r>
            <a:r>
              <a:rPr lang="en-GB" sz="1000" dirty="0"/>
              <a:t> </a:t>
            </a:r>
            <a:endParaRPr lang="en-SE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BB76E9-574D-4EB1-A344-4B46DB1B4FDA}"/>
              </a:ext>
            </a:extLst>
          </p:cNvPr>
          <p:cNvSpPr txBox="1"/>
          <p:nvPr/>
        </p:nvSpPr>
        <p:spPr>
          <a:xfrm>
            <a:off x="7001675" y="1339235"/>
            <a:ext cx="19147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Storbritannien</a:t>
            </a:r>
            <a:endParaRPr lang="en-GB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/>
              <a:t>London </a:t>
            </a:r>
            <a:r>
              <a:rPr lang="en-GB" sz="1000" dirty="0"/>
              <a:t>Homecoming</a:t>
            </a:r>
            <a:endParaRPr lang="en-SE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/>
              <a:t>London: </a:t>
            </a:r>
            <a:r>
              <a:rPr lang="en-SE" sz="1000" dirty="0" err="1"/>
              <a:t>Kräftskiva</a:t>
            </a:r>
            <a:endParaRPr lang="en-GB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3CD054-EBC7-4C6C-B6B4-3D9260F762EB}"/>
              </a:ext>
            </a:extLst>
          </p:cNvPr>
          <p:cNvSpPr txBox="1"/>
          <p:nvPr/>
        </p:nvSpPr>
        <p:spPr>
          <a:xfrm>
            <a:off x="7097300" y="2218869"/>
            <a:ext cx="173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Tyskland</a:t>
            </a:r>
            <a:endParaRPr lang="en-GB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Frankfurt</a:t>
            </a:r>
            <a:r>
              <a:rPr lang="en-SE" sz="1000" dirty="0"/>
              <a:t>: </a:t>
            </a:r>
            <a:r>
              <a:rPr lang="en-GB" sz="1000" dirty="0" err="1"/>
              <a:t>Kvällsevent</a:t>
            </a:r>
            <a:endParaRPr lang="en-SE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5B44D-BF28-455D-A06D-E051EEA4E414}"/>
              </a:ext>
            </a:extLst>
          </p:cNvPr>
          <p:cNvSpPr txBox="1"/>
          <p:nvPr/>
        </p:nvSpPr>
        <p:spPr>
          <a:xfrm>
            <a:off x="6998012" y="2929287"/>
            <a:ext cx="193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Hong Kong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Hong Kong: </a:t>
            </a:r>
            <a:r>
              <a:rPr lang="en-GB" sz="1000" dirty="0" err="1"/>
              <a:t>Kvällsevent</a:t>
            </a:r>
            <a:endParaRPr lang="en-SE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60F2B5-2C2A-49D2-8E89-ED5465417438}"/>
              </a:ext>
            </a:extLst>
          </p:cNvPr>
          <p:cNvSpPr txBox="1"/>
          <p:nvPr/>
        </p:nvSpPr>
        <p:spPr>
          <a:xfrm>
            <a:off x="4771050" y="1203628"/>
            <a:ext cx="18796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Sverige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10-års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20-års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30-års </a:t>
            </a:r>
            <a:r>
              <a:rPr lang="en-GB" sz="1000" dirty="0" err="1"/>
              <a:t>återträff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Kvällsevent</a:t>
            </a:r>
            <a:r>
              <a:rPr lang="en-GB" sz="1000" dirty="0"/>
              <a:t> med Jan Carlzon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Ekonomgolfen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Konstvandring</a:t>
            </a:r>
            <a:r>
              <a:rPr lang="en-GB" sz="1000" dirty="0"/>
              <a:t> </a:t>
            </a:r>
            <a:r>
              <a:rPr lang="en-GB" sz="1000" dirty="0" err="1"/>
              <a:t>och</a:t>
            </a:r>
            <a:r>
              <a:rPr lang="en-GB" sz="1000" dirty="0"/>
              <a:t> </a:t>
            </a:r>
            <a:r>
              <a:rPr lang="en-GB" sz="1000" dirty="0" err="1"/>
              <a:t>mingel</a:t>
            </a:r>
            <a:r>
              <a:rPr lang="en-GB" sz="1000" dirty="0"/>
              <a:t> med Lars </a:t>
            </a:r>
            <a:r>
              <a:rPr lang="en-GB" sz="1000" dirty="0" err="1"/>
              <a:t>Strannegård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Frukostseminarium</a:t>
            </a:r>
            <a:r>
              <a:rPr lang="en-GB" sz="1000" dirty="0"/>
              <a:t> med Retail-</a:t>
            </a:r>
            <a:r>
              <a:rPr lang="en-GB" sz="1000" dirty="0" err="1"/>
              <a:t>fokus</a:t>
            </a:r>
            <a:r>
              <a:rPr lang="en-GB" sz="1000" dirty="0"/>
              <a:t>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43A570E-0867-4F9E-BB56-9AF3125D3266}"/>
              </a:ext>
            </a:extLst>
          </p:cNvPr>
          <p:cNvSpPr/>
          <p:nvPr/>
        </p:nvSpPr>
        <p:spPr>
          <a:xfrm>
            <a:off x="2348893" y="3752054"/>
            <a:ext cx="2167689" cy="10152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1F70A4-0A06-49A1-B365-7C54A63B4EA5}"/>
              </a:ext>
            </a:extLst>
          </p:cNvPr>
          <p:cNvSpPr txBox="1"/>
          <p:nvPr/>
        </p:nvSpPr>
        <p:spPr>
          <a:xfrm>
            <a:off x="2424928" y="3780276"/>
            <a:ext cx="1947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Danmark</a:t>
            </a:r>
            <a:endParaRPr lang="en-GB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Köpenhamn</a:t>
            </a:r>
            <a:r>
              <a:rPr lang="en-GB" sz="1000" dirty="0"/>
              <a:t>: </a:t>
            </a:r>
            <a:r>
              <a:rPr lang="en-GB" sz="1000" dirty="0" err="1"/>
              <a:t>Heldagsseminarium</a:t>
            </a:r>
            <a:r>
              <a:rPr lang="en-GB" sz="1000" dirty="0"/>
              <a:t> </a:t>
            </a:r>
            <a:r>
              <a:rPr lang="en-GB" sz="1000" dirty="0" err="1"/>
              <a:t>tillsammans</a:t>
            </a:r>
            <a:r>
              <a:rPr lang="en-GB" sz="1000" dirty="0"/>
              <a:t> med externa </a:t>
            </a:r>
            <a:r>
              <a:rPr lang="en-GB" sz="1000" dirty="0" err="1"/>
              <a:t>aktörer</a:t>
            </a:r>
            <a:endParaRPr lang="en-SE" sz="1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ED56CF-C51F-42C7-B71F-016124D6CA07}"/>
              </a:ext>
            </a:extLst>
          </p:cNvPr>
          <p:cNvSpPr/>
          <p:nvPr/>
        </p:nvSpPr>
        <p:spPr>
          <a:xfrm>
            <a:off x="8009617" y="4940978"/>
            <a:ext cx="941983" cy="10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49918C-D069-49EE-A1EC-8DC2B0CB9C1A}"/>
              </a:ext>
            </a:extLst>
          </p:cNvPr>
          <p:cNvSpPr/>
          <p:nvPr/>
        </p:nvSpPr>
        <p:spPr>
          <a:xfrm>
            <a:off x="6123214" y="4034876"/>
            <a:ext cx="1886389" cy="8872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17D831-B6C2-459B-97BA-096F1C916B44}"/>
              </a:ext>
            </a:extLst>
          </p:cNvPr>
          <p:cNvSpPr txBox="1"/>
          <p:nvPr/>
        </p:nvSpPr>
        <p:spPr>
          <a:xfrm>
            <a:off x="6245501" y="4061931"/>
            <a:ext cx="1996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u="sng" dirty="0" err="1"/>
              <a:t>Totalt</a:t>
            </a:r>
            <a:r>
              <a:rPr lang="en-GB" sz="1200" b="1" u="sng" dirty="0"/>
              <a:t> 2019</a:t>
            </a:r>
          </a:p>
          <a:p>
            <a:pPr algn="l"/>
            <a:r>
              <a:rPr lang="en-GB" sz="1200" dirty="0"/>
              <a:t>27 </a:t>
            </a:r>
            <a:r>
              <a:rPr lang="en-GB" sz="1200" dirty="0" err="1"/>
              <a:t>evenemang</a:t>
            </a:r>
            <a:r>
              <a:rPr lang="en-GB" sz="1200" dirty="0"/>
              <a:t>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16 </a:t>
            </a:r>
            <a:r>
              <a:rPr lang="en-GB" sz="1200" dirty="0" err="1"/>
              <a:t>i</a:t>
            </a:r>
            <a:r>
              <a:rPr lang="en-GB" sz="1200" dirty="0"/>
              <a:t> Sverige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11 </a:t>
            </a:r>
            <a:r>
              <a:rPr lang="en-GB" sz="1200" dirty="0" err="1"/>
              <a:t>internationella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0528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5C72-A96F-401F-95F8-F28D8059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71462"/>
            <a:ext cx="8426452" cy="1287917"/>
          </a:xfrm>
        </p:spPr>
        <p:txBody>
          <a:bodyPr>
            <a:normAutofit/>
          </a:bodyPr>
          <a:lstStyle/>
          <a:p>
            <a:r>
              <a:rPr lang="en-GB" dirty="0" err="1"/>
              <a:t>evenemang</a:t>
            </a:r>
            <a:r>
              <a:rPr lang="en-GB" dirty="0"/>
              <a:t> </a:t>
            </a:r>
            <a:r>
              <a:rPr lang="en-GB" dirty="0" err="1"/>
              <a:t>hösten</a:t>
            </a:r>
            <a:r>
              <a:rPr lang="en-GB" dirty="0"/>
              <a:t> 2019</a:t>
            </a:r>
            <a:br>
              <a:rPr lang="en-GB" dirty="0"/>
            </a:br>
            <a:r>
              <a:rPr lang="en-GB" sz="1400" b="0" dirty="0" err="1"/>
              <a:t>Evenemang</a:t>
            </a:r>
            <a:r>
              <a:rPr lang="en-GB" sz="1400" b="0" dirty="0"/>
              <a:t> </a:t>
            </a:r>
            <a:r>
              <a:rPr lang="en-GB" sz="1400" b="0" dirty="0" err="1"/>
              <a:t>som</a:t>
            </a:r>
            <a:r>
              <a:rPr lang="en-GB" sz="1400" b="0" dirty="0"/>
              <a:t> </a:t>
            </a:r>
            <a:r>
              <a:rPr lang="en-GB" sz="1400" b="0" dirty="0" err="1"/>
              <a:t>tidigare</a:t>
            </a:r>
            <a:r>
              <a:rPr lang="en-GB" sz="1400" b="0" dirty="0"/>
              <a:t> </a:t>
            </a:r>
            <a:r>
              <a:rPr lang="en-GB" sz="1400" b="0" dirty="0" err="1"/>
              <a:t>skulle</a:t>
            </a:r>
            <a:r>
              <a:rPr lang="en-GB" sz="1400" b="0" dirty="0"/>
              <a:t> </a:t>
            </a:r>
            <a:r>
              <a:rPr lang="en-GB" sz="1400" b="0" dirty="0" err="1"/>
              <a:t>Arrangerats</a:t>
            </a:r>
            <a:r>
              <a:rPr lang="en-GB" sz="1400" b="0" dirty="0"/>
              <a:t> I SSE Alumni Clubs </a:t>
            </a:r>
            <a:r>
              <a:rPr lang="en-GB" sz="1400" b="0" dirty="0" err="1"/>
              <a:t>regi</a:t>
            </a:r>
            <a:r>
              <a:rPr lang="en-GB" sz="1400" b="0" dirty="0"/>
              <a:t>, men </a:t>
            </a:r>
            <a:r>
              <a:rPr lang="en-GB" sz="1400" b="0" dirty="0" err="1"/>
              <a:t>som</a:t>
            </a:r>
            <a:r>
              <a:rPr lang="en-GB" sz="1400" b="0" dirty="0"/>
              <a:t> – </a:t>
            </a:r>
            <a:r>
              <a:rPr lang="en-GB" sz="1400" b="0" dirty="0" err="1"/>
              <a:t>enligt</a:t>
            </a:r>
            <a:r>
              <a:rPr lang="en-GB" sz="1400" b="0" dirty="0"/>
              <a:t> det </a:t>
            </a:r>
            <a:r>
              <a:rPr lang="en-GB" sz="1400" b="0" dirty="0" err="1"/>
              <a:t>förslag</a:t>
            </a:r>
            <a:r>
              <a:rPr lang="en-GB" sz="1400" b="0" dirty="0"/>
              <a:t> </a:t>
            </a:r>
            <a:r>
              <a:rPr lang="en-GB" sz="1400" b="0" dirty="0" err="1"/>
              <a:t>som</a:t>
            </a:r>
            <a:r>
              <a:rPr lang="en-GB" sz="1400" b="0" dirty="0"/>
              <a:t> ligger </a:t>
            </a:r>
            <a:r>
              <a:rPr lang="en-GB" sz="1400" b="0" dirty="0" err="1"/>
              <a:t>uppe</a:t>
            </a:r>
            <a:r>
              <a:rPr lang="en-GB" sz="1400" b="0" dirty="0"/>
              <a:t> </a:t>
            </a:r>
            <a:r>
              <a:rPr lang="en-GB" sz="1400" b="0" dirty="0" err="1"/>
              <a:t>för</a:t>
            </a:r>
            <a:r>
              <a:rPr lang="en-GB" sz="1400" b="0" dirty="0"/>
              <a:t> </a:t>
            </a:r>
            <a:r>
              <a:rPr lang="en-GB" sz="1400" b="0" dirty="0" err="1"/>
              <a:t>beslut</a:t>
            </a:r>
            <a:r>
              <a:rPr lang="en-GB" sz="1400" b="0" dirty="0"/>
              <a:t> – </a:t>
            </a:r>
            <a:r>
              <a:rPr lang="en-GB" sz="1400" b="0" dirty="0" err="1"/>
              <a:t>fortsättningsvis</a:t>
            </a:r>
            <a:r>
              <a:rPr lang="en-GB" sz="1400" b="0" dirty="0"/>
              <a:t> </a:t>
            </a:r>
            <a:r>
              <a:rPr lang="en-GB" sz="1400" b="0" dirty="0" err="1"/>
              <a:t>skulle</a:t>
            </a:r>
            <a:r>
              <a:rPr lang="en-GB" sz="1400" b="0" dirty="0"/>
              <a:t> </a:t>
            </a:r>
            <a:r>
              <a:rPr lang="en-GB" sz="1400" b="0" dirty="0" err="1"/>
              <a:t>arrangeras</a:t>
            </a:r>
            <a:r>
              <a:rPr lang="en-GB" sz="1400" b="0" dirty="0"/>
              <a:t> </a:t>
            </a:r>
            <a:r>
              <a:rPr lang="en-GB" sz="1400" b="0" dirty="0" err="1"/>
              <a:t>av</a:t>
            </a:r>
            <a:r>
              <a:rPr lang="en-GB" sz="1400" b="0" dirty="0"/>
              <a:t> </a:t>
            </a:r>
            <a:r>
              <a:rPr lang="en-GB" sz="1400" b="0" dirty="0" err="1"/>
              <a:t>skolan</a:t>
            </a:r>
            <a:r>
              <a:rPr lang="en-GB" dirty="0"/>
              <a:t>		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1F90D-CEC3-4BA8-BD78-B822AA25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87" y="1539367"/>
            <a:ext cx="7921626" cy="3074194"/>
          </a:xfrm>
        </p:spPr>
        <p:txBody>
          <a:bodyPr>
            <a:normAutofit/>
          </a:bodyPr>
          <a:lstStyle/>
          <a:p>
            <a:r>
              <a:rPr lang="en-GB" b="1" dirty="0" err="1"/>
              <a:t>Kvällsevenemang</a:t>
            </a:r>
            <a:r>
              <a:rPr lang="en-GB" b="1" dirty="0"/>
              <a:t> med </a:t>
            </a:r>
            <a:r>
              <a:rPr lang="en-GB" b="1" dirty="0" err="1"/>
              <a:t>tema</a:t>
            </a:r>
            <a:r>
              <a:rPr lang="en-GB" b="1" dirty="0"/>
              <a:t> </a:t>
            </a:r>
            <a:r>
              <a:rPr lang="en-GB" b="1" dirty="0" err="1"/>
              <a:t>Ledarskap</a:t>
            </a:r>
            <a:br>
              <a:rPr lang="en-GB" dirty="0"/>
            </a:br>
            <a:r>
              <a:rPr lang="en-GB" dirty="0"/>
              <a:t>Presentation </a:t>
            </a:r>
            <a:r>
              <a:rPr lang="en-GB" dirty="0" err="1"/>
              <a:t>från</a:t>
            </a:r>
            <a:r>
              <a:rPr lang="en-GB" dirty="0"/>
              <a:t> Jan Carlzon med </a:t>
            </a:r>
            <a:r>
              <a:rPr lang="en-GB" dirty="0" err="1"/>
              <a:t>temat</a:t>
            </a:r>
            <a:r>
              <a:rPr lang="en-GB" dirty="0"/>
              <a:t> “Det </a:t>
            </a:r>
            <a:r>
              <a:rPr lang="en-GB" dirty="0" err="1"/>
              <a:t>kunddrivna</a:t>
            </a:r>
            <a:r>
              <a:rPr lang="en-GB" dirty="0"/>
              <a:t>, </a:t>
            </a:r>
            <a:r>
              <a:rPr lang="en-GB" dirty="0" err="1"/>
              <a:t>kärleksfulla</a:t>
            </a:r>
            <a:r>
              <a:rPr lang="en-GB" dirty="0"/>
              <a:t>, </a:t>
            </a:r>
            <a:r>
              <a:rPr lang="en-GB" dirty="0" err="1"/>
              <a:t>strategiska</a:t>
            </a:r>
            <a:r>
              <a:rPr lang="en-GB" dirty="0"/>
              <a:t> </a:t>
            </a:r>
            <a:r>
              <a:rPr lang="en-GB" dirty="0" err="1"/>
              <a:t>ledarskapet</a:t>
            </a:r>
            <a:r>
              <a:rPr lang="en-GB" dirty="0"/>
              <a:t>”. </a:t>
            </a:r>
            <a:r>
              <a:rPr lang="en-GB" dirty="0" err="1"/>
              <a:t>Presentationen</a:t>
            </a:r>
            <a:r>
              <a:rPr lang="en-GB" dirty="0"/>
              <a:t> </a:t>
            </a:r>
            <a:r>
              <a:rPr lang="en-GB" dirty="0" err="1"/>
              <a:t>följs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gemensamt</a:t>
            </a:r>
            <a:r>
              <a:rPr lang="en-GB" dirty="0"/>
              <a:t> </a:t>
            </a:r>
            <a:r>
              <a:rPr lang="en-GB" dirty="0" err="1"/>
              <a:t>mingel</a:t>
            </a:r>
            <a:r>
              <a:rPr lang="en-GB" dirty="0"/>
              <a:t>. </a:t>
            </a:r>
          </a:p>
          <a:p>
            <a:r>
              <a:rPr lang="en-GB" b="1" dirty="0" err="1"/>
              <a:t>Ekonomgolfen</a:t>
            </a:r>
            <a:br>
              <a:rPr lang="en-GB" b="1" dirty="0"/>
            </a:br>
            <a:r>
              <a:rPr lang="en-GB" dirty="0"/>
              <a:t>Den </a:t>
            </a:r>
            <a:r>
              <a:rPr lang="en-GB" dirty="0" err="1"/>
              <a:t>traditionella</a:t>
            </a:r>
            <a:r>
              <a:rPr lang="en-GB" dirty="0"/>
              <a:t> </a:t>
            </a:r>
            <a:r>
              <a:rPr lang="en-GB" dirty="0" err="1"/>
              <a:t>golftävlingen</a:t>
            </a:r>
            <a:r>
              <a:rPr lang="en-GB" dirty="0"/>
              <a:t>,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skolan</a:t>
            </a:r>
            <a:r>
              <a:rPr lang="en-GB" dirty="0"/>
              <a:t> </a:t>
            </a:r>
            <a:r>
              <a:rPr lang="en-GB" dirty="0" err="1"/>
              <a:t>hoppas</a:t>
            </a:r>
            <a:r>
              <a:rPr lang="en-GB" dirty="0"/>
              <a:t> </a:t>
            </a:r>
            <a:r>
              <a:rPr lang="en-GB" dirty="0" err="1"/>
              <a:t>kunna</a:t>
            </a:r>
            <a:r>
              <a:rPr lang="en-GB" dirty="0"/>
              <a:t> </a:t>
            </a:r>
            <a:r>
              <a:rPr lang="en-GB" dirty="0" err="1"/>
              <a:t>arrangera</a:t>
            </a:r>
            <a:r>
              <a:rPr lang="en-GB" dirty="0"/>
              <a:t> under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helgdag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ge</a:t>
            </a:r>
            <a:r>
              <a:rPr lang="en-GB" dirty="0"/>
              <a:t> </a:t>
            </a:r>
            <a:r>
              <a:rPr lang="en-GB" dirty="0" err="1"/>
              <a:t>fler</a:t>
            </a:r>
            <a:r>
              <a:rPr lang="en-GB" dirty="0"/>
              <a:t> </a:t>
            </a:r>
            <a:r>
              <a:rPr lang="en-GB" dirty="0" err="1"/>
              <a:t>möjlighet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delta</a:t>
            </a:r>
          </a:p>
          <a:p>
            <a:r>
              <a:rPr lang="en-GB" b="1" dirty="0" err="1"/>
              <a:t>Konstvandring</a:t>
            </a:r>
            <a:r>
              <a:rPr lang="en-GB" b="1" dirty="0"/>
              <a:t> med Lars </a:t>
            </a:r>
            <a:r>
              <a:rPr lang="en-GB" b="1" dirty="0" err="1"/>
              <a:t>Strannegård</a:t>
            </a:r>
            <a:br>
              <a:rPr lang="en-GB" b="1" dirty="0"/>
            </a:br>
            <a:r>
              <a:rPr lang="en-GB" dirty="0" err="1"/>
              <a:t>Kvällsevent</a:t>
            </a:r>
            <a:r>
              <a:rPr lang="en-GB" dirty="0"/>
              <a:t> med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guidad</a:t>
            </a:r>
            <a:r>
              <a:rPr lang="en-GB" dirty="0"/>
              <a:t> </a:t>
            </a:r>
            <a:r>
              <a:rPr lang="en-GB" dirty="0" err="1"/>
              <a:t>konstvandring</a:t>
            </a:r>
            <a:r>
              <a:rPr lang="en-GB" dirty="0"/>
              <a:t>, </a:t>
            </a:r>
            <a:r>
              <a:rPr lang="en-GB" dirty="0" err="1"/>
              <a:t>följt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mingel</a:t>
            </a:r>
            <a:r>
              <a:rPr lang="en-GB" dirty="0"/>
              <a:t> </a:t>
            </a:r>
          </a:p>
          <a:p>
            <a:r>
              <a:rPr lang="en-GB" b="1" dirty="0" err="1"/>
              <a:t>Frukostseminarium</a:t>
            </a:r>
            <a:r>
              <a:rPr lang="en-GB" b="1" dirty="0"/>
              <a:t> med Retail-</a:t>
            </a:r>
            <a:r>
              <a:rPr lang="en-GB" b="1" dirty="0" err="1"/>
              <a:t>fokus</a:t>
            </a:r>
            <a:br>
              <a:rPr lang="en-GB" b="1" dirty="0"/>
            </a:br>
            <a:r>
              <a:rPr lang="en-GB" dirty="0" err="1"/>
              <a:t>Seminarium</a:t>
            </a:r>
            <a:r>
              <a:rPr lang="en-GB" dirty="0"/>
              <a:t> med </a:t>
            </a:r>
            <a:r>
              <a:rPr lang="en-GB" dirty="0" err="1"/>
              <a:t>fokus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Retailbranschen</a:t>
            </a:r>
            <a:r>
              <a:rPr lang="en-GB" dirty="0"/>
              <a:t> (</a:t>
            </a:r>
            <a:r>
              <a:rPr lang="en-GB" dirty="0" err="1"/>
              <a:t>gratisevent</a:t>
            </a:r>
            <a:r>
              <a:rPr lang="en-GB" dirty="0"/>
              <a:t>) 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052CF-204D-46CF-82B2-8F3444C9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FE777B-6C3D-48EC-94A5-BE330651E848}"/>
              </a:ext>
            </a:extLst>
          </p:cNvPr>
          <p:cNvSpPr/>
          <p:nvPr/>
        </p:nvSpPr>
        <p:spPr>
          <a:xfrm>
            <a:off x="8009617" y="4940978"/>
            <a:ext cx="941983" cy="10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1088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1DB9-700F-49C5-B1EB-CFD8C91D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304" y="1944308"/>
            <a:ext cx="3411392" cy="1254883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Välkomna</a:t>
            </a:r>
            <a:r>
              <a:rPr lang="en-US" sz="2800" dirty="0"/>
              <a:t> med </a:t>
            </a:r>
            <a:br>
              <a:rPr lang="en-US" sz="2800" dirty="0"/>
            </a:br>
            <a:r>
              <a:rPr lang="en-US" sz="2800" dirty="0" err="1"/>
              <a:t>frågor</a:t>
            </a: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AE55B-9A75-4C18-A932-21E22E59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617BE-BA58-4B59-88D5-A8C7B239E9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471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Förslag till beslut</a:t>
            </a:r>
            <a:br>
              <a:rPr lang="sv-SE" dirty="0"/>
            </a:br>
            <a:r>
              <a:rPr lang="sv-SE" sz="1400" b="0" dirty="0"/>
              <a:t>Med bakgrund av ovanstående föreslås </a:t>
            </a:r>
            <a:r>
              <a:rPr lang="sv-SE" sz="1400" b="0" dirty="0" err="1"/>
              <a:t>sse</a:t>
            </a:r>
            <a:r>
              <a:rPr lang="sv-SE" sz="1400" b="0" dirty="0"/>
              <a:t> alumni club / kamratföreningens medlemmar fatta följande beslut</a:t>
            </a:r>
            <a:endParaRPr lang="sv-SE" sz="1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2BCBCE-5FB3-3342-A898-6C9AE4A0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69219"/>
            <a:ext cx="7921626" cy="3074194"/>
          </a:xfrm>
        </p:spPr>
        <p:txBody>
          <a:bodyPr>
            <a:noAutofit/>
          </a:bodyPr>
          <a:lstStyle/>
          <a:p>
            <a:r>
              <a:rPr lang="sv-SE" sz="1400" b="1" dirty="0"/>
              <a:t>Förslag till beslut SSE Alumni Club / Kamratföreningens medlemmar:</a:t>
            </a:r>
          </a:p>
          <a:p>
            <a:pPr marL="516600" lvl="1" indent="-228600">
              <a:buFont typeface="+mj-lt"/>
              <a:buAutoNum type="arabicPeriod"/>
            </a:pPr>
            <a:r>
              <a:rPr lang="sv-SE" sz="1200" dirty="0"/>
              <a:t>Anta nya tilläggsstadgar</a:t>
            </a:r>
          </a:p>
          <a:p>
            <a:pPr marL="516600" lvl="1" indent="-228600">
              <a:buFont typeface="+mj-lt"/>
              <a:buAutoNum type="arabicPeriod"/>
            </a:pPr>
            <a:r>
              <a:rPr lang="sv-SE" sz="1200" dirty="0"/>
              <a:t>Frysa medlemsregister per det datum då extra årsmötets avhålles (Medlem är den som betalat medlemsavgift senast per extra årsmöte)</a:t>
            </a:r>
          </a:p>
          <a:p>
            <a:pPr marL="516600" lvl="1" indent="-228600">
              <a:buFont typeface="+mj-lt"/>
              <a:buAutoNum type="arabicPeriod"/>
            </a:pPr>
            <a:r>
              <a:rPr lang="sv-SE" sz="1200" dirty="0"/>
              <a:t>Utse en ny styrelse om 3-5 personer</a:t>
            </a:r>
          </a:p>
          <a:p>
            <a:pPr marL="288000" lvl="1" indent="0">
              <a:buNone/>
            </a:pPr>
            <a:endParaRPr lang="sv-SE" sz="1200" dirty="0"/>
          </a:p>
          <a:p>
            <a:pPr marL="288000" lvl="1" indent="0">
              <a:buNone/>
            </a:pPr>
            <a:endParaRPr lang="sv-SE" sz="1200" dirty="0"/>
          </a:p>
          <a:p>
            <a:pPr marL="288000" lvl="1" indent="0">
              <a:buNone/>
            </a:pPr>
            <a:endParaRPr lang="sv-SE" sz="1200" dirty="0"/>
          </a:p>
          <a:p>
            <a:pPr marL="288000" lvl="1" indent="0">
              <a:buNone/>
            </a:pPr>
            <a:r>
              <a:rPr lang="sv-SE" sz="1200" dirty="0"/>
              <a:t>Styrelsens uppgift blir att förvalta föreningen i enlighet med tilläggsstadgar, vilket i huvudsak innebär att kalla till och genomföra årsmöte, lägga förslag om utbetalning till skolan om stöd till alumnverksamhet samt att förvalta upparbetade medel i föreningen. </a:t>
            </a:r>
          </a:p>
          <a:p>
            <a:pPr marL="516600" lvl="1" indent="-228600">
              <a:buFont typeface="+mj-lt"/>
              <a:buAutoNum type="arabicPeriod"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025314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013A-B8DA-4CD1-8A6E-2A051364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Valberedningens förslag till ny styrelse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AA8C9-A553-449C-AC52-0C739365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617BE-BA58-4B59-88D5-A8C7B239E9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636" y="940714"/>
            <a:ext cx="724941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Günther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Mårder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Ordförande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Linus Backemar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Filip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Goldmann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Ing-Marie Bergqvist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Ulf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Säther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Karl Danowsky Prytz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Gunilla von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Gegerfelt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Rebecca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Lucander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Gustaf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Rössner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Sara Ottosson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Emmet King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Luca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Banderet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Eva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Odelstierna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Nissén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Mikael Sandström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733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013A-B8DA-4CD1-8A6E-2A051364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Valberedningens förslag till revisorer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AA8C9-A553-449C-AC52-0C739365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617BE-BA58-4B59-88D5-A8C7B239E91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292" y="1820540"/>
            <a:ext cx="724941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Mattias Johansson, Revisor och Partner på KPMG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prstClr val="black"/>
                </a:solidFill>
                <a:latin typeface="Century Gothic"/>
              </a:rPr>
              <a:t>Katerina Hellström, Assistant Professor på Institutionen för Redovisning och Finans, Handelshögskolan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64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CEC529-952D-4A9A-BDE8-428132C87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 b="7868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F8A00-D2E4-44AC-9BF1-080137C6E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600" y="1398537"/>
            <a:ext cx="7416800" cy="1243578"/>
          </a:xfrm>
        </p:spPr>
        <p:txBody>
          <a:bodyPr/>
          <a:lstStyle/>
          <a:p>
            <a:r>
              <a:rPr lang="en-US" dirty="0"/>
              <a:t>SSE Alumni </a:t>
            </a:r>
            <a:r>
              <a:rPr lang="en-US" dirty="0" err="1"/>
              <a:t>CluB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Årsmöte</a:t>
            </a:r>
            <a:r>
              <a:rPr lang="en-US" dirty="0"/>
              <a:t> 2019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7411C-D09D-49CD-B5C3-F9CC08423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600" y="2907634"/>
            <a:ext cx="7416800" cy="648000"/>
          </a:xfrm>
        </p:spPr>
        <p:txBody>
          <a:bodyPr/>
          <a:lstStyle/>
          <a:p>
            <a:r>
              <a:rPr lang="en-US" dirty="0"/>
              <a:t>2019-05-13</a:t>
            </a:r>
          </a:p>
          <a:p>
            <a:endParaRPr lang="en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0AAAC9-9726-484E-BFEC-104B172CF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74" y="4096467"/>
            <a:ext cx="869233" cy="8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Historik:</a:t>
            </a:r>
            <a:br>
              <a:rPr lang="sv-SE" dirty="0"/>
            </a:br>
            <a:r>
              <a:rPr lang="sv-SE" sz="1600" b="0" dirty="0"/>
              <a:t>SSE Alumni club / Kamratföreningen bildades för att tillvarata </a:t>
            </a:r>
            <a:r>
              <a:rPr lang="sv-SE" sz="1600" b="0" dirty="0" err="1"/>
              <a:t>hhs</a:t>
            </a:r>
            <a:r>
              <a:rPr lang="sv-SE" sz="1600" b="0" dirty="0"/>
              <a:t> alumners gemensamma intressen</a:t>
            </a:r>
            <a:endParaRPr lang="sv-SE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1400" dirty="0"/>
              <a:t>Handelshögskolan har haft en tydlig ambition att vara en skola för framtidens ledare</a:t>
            </a:r>
          </a:p>
          <a:p>
            <a:pPr lvl="1"/>
            <a:r>
              <a:rPr lang="sv-SE" sz="1200" dirty="0"/>
              <a:t>Bra på att knyta till sig partners och föreläsare</a:t>
            </a:r>
          </a:p>
          <a:p>
            <a:pPr lvl="1"/>
            <a:r>
              <a:rPr lang="sv-SE" sz="1200" dirty="0"/>
              <a:t>Lite fokus på sociala relationer</a:t>
            </a:r>
          </a:p>
          <a:p>
            <a:endParaRPr lang="sv-SE" sz="1400" dirty="0"/>
          </a:p>
          <a:p>
            <a:r>
              <a:rPr lang="sv-SE" sz="1400" dirty="0"/>
              <a:t>1982 bildades Kamratföreningen för att alumner skulle bibehålla relationer och vänskaper som byggt under studietiden</a:t>
            </a:r>
          </a:p>
          <a:p>
            <a:pPr lvl="1"/>
            <a:r>
              <a:rPr lang="sv-SE" sz="1200" dirty="0"/>
              <a:t>Ideell förening, fristående från skolan</a:t>
            </a:r>
          </a:p>
          <a:p>
            <a:pPr lvl="1"/>
            <a:r>
              <a:rPr lang="sv-SE" sz="1200" dirty="0"/>
              <a:t>En förlängning av studentkåren</a:t>
            </a:r>
          </a:p>
          <a:p>
            <a:pPr lvl="1"/>
            <a:r>
              <a:rPr lang="sv-SE" sz="1200" dirty="0"/>
              <a:t>Fokus på sociala relationer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Ökat engagemang från skolan:</a:t>
            </a:r>
            <a:br>
              <a:rPr lang="sv-SE" dirty="0"/>
            </a:br>
            <a:r>
              <a:rPr lang="sv-SE" sz="1400" b="0" dirty="0"/>
              <a:t>De senaste åren har skolan ökat sina relationer med alumni för att fortsatt vara drivande i att utbilda framtidens ledare</a:t>
            </a:r>
            <a:endParaRPr lang="sv-SE" sz="1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1400" dirty="0"/>
              <a:t>Bakgrund till ökat engagemang:</a:t>
            </a:r>
          </a:p>
          <a:p>
            <a:pPr lvl="1"/>
            <a:r>
              <a:rPr lang="sv-SE" sz="1200" dirty="0"/>
              <a:t>EQUIS ackreditering: Skolans ranking ökar med ett djupt engagemang för skolans alumner</a:t>
            </a:r>
          </a:p>
          <a:p>
            <a:pPr lvl="1"/>
            <a:r>
              <a:rPr lang="sv-SE" sz="1200" dirty="0"/>
              <a:t>Behov av mentorer till studenter, gästföreläsare, ambassadörer för skolan </a:t>
            </a:r>
          </a:p>
          <a:p>
            <a:pPr lvl="1"/>
            <a:r>
              <a:rPr lang="sv-SE" sz="1200" dirty="0"/>
              <a:t>Behov av finansiering: För att fortsatt, globalt, vara en skola för framtida ledare behövs finansieringen förstärkas</a:t>
            </a:r>
            <a:br>
              <a:rPr lang="sv-SE" sz="1200" dirty="0"/>
            </a:br>
            <a:endParaRPr lang="sv-SE" sz="1400" dirty="0"/>
          </a:p>
          <a:p>
            <a:r>
              <a:rPr lang="sv-SE" sz="1400" dirty="0"/>
              <a:t>Skolans ökade intresse för relation med alumner syns genom flera aktiviteter, t.ex.</a:t>
            </a:r>
          </a:p>
          <a:p>
            <a:pPr lvl="1"/>
            <a:r>
              <a:rPr lang="sv-SE" sz="1200" dirty="0" err="1"/>
              <a:t>Homecoming</a:t>
            </a:r>
            <a:r>
              <a:rPr lang="sv-SE" sz="1200" dirty="0"/>
              <a:t> – Årligt jubileum startat av Kamratföreningen men som sedan flera år drivs av skolan</a:t>
            </a:r>
          </a:p>
          <a:p>
            <a:pPr lvl="1"/>
            <a:r>
              <a:rPr lang="sv-SE" sz="1200" dirty="0"/>
              <a:t>Reunions – Återträffar för sex årgångar, t.ex. 10-årsreunion (också startat av Kamratföreningen) </a:t>
            </a:r>
          </a:p>
          <a:p>
            <a:pPr lvl="1"/>
            <a:r>
              <a:rPr lang="sv-SE" sz="1200" dirty="0"/>
              <a:t>Föreläsningar av skolans olika institutioner, t.ex. Swedish House </a:t>
            </a:r>
            <a:r>
              <a:rPr lang="sv-SE" sz="1200" dirty="0" err="1"/>
              <a:t>of</a:t>
            </a:r>
            <a:r>
              <a:rPr lang="sv-SE" sz="1200" dirty="0"/>
              <a:t> </a:t>
            </a:r>
            <a:r>
              <a:rPr lang="sv-SE" sz="1200" dirty="0" err="1"/>
              <a:t>Finance</a:t>
            </a:r>
            <a:r>
              <a:rPr lang="sv-SE" sz="1200" dirty="0"/>
              <a:t> – dit bl.a. alumner är inbjudna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ktangel med rundade hörn 4">
            <a:extLst>
              <a:ext uri="{FF2B5EF4-FFF2-40B4-BE49-F238E27FC236}">
                <a16:creationId xmlns:a16="http://schemas.microsoft.com/office/drawing/2014/main" id="{44502CD4-7E48-EA4D-9EE8-829166A62FE9}"/>
              </a:ext>
            </a:extLst>
          </p:cNvPr>
          <p:cNvSpPr/>
          <p:nvPr/>
        </p:nvSpPr>
        <p:spPr>
          <a:xfrm>
            <a:off x="756000" y="4229367"/>
            <a:ext cx="7632000" cy="5259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/>
              <a:t>Det ökade engagemanget har resulterat i större otydlighet kring avsändaren för olika event/aktiviteter – är det Kamratföreningen, skolan eller annan närliggande organisation?</a:t>
            </a:r>
          </a:p>
        </p:txBody>
      </p:sp>
      <p:pic>
        <p:nvPicPr>
          <p:cNvPr id="2050" name="Picture 2" descr="Bildresultat för equis">
            <a:extLst>
              <a:ext uri="{FF2B5EF4-FFF2-40B4-BE49-F238E27FC236}">
                <a16:creationId xmlns:a16="http://schemas.microsoft.com/office/drawing/2014/main" id="{768594ED-7EE2-FB45-A38C-C5964711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89" y="945245"/>
            <a:ext cx="1179536" cy="8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18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Minskat intresse inom kamratföreningen:</a:t>
            </a:r>
            <a:br>
              <a:rPr lang="sv-SE" dirty="0"/>
            </a:br>
            <a:r>
              <a:rPr lang="sv-SE" sz="1400" b="0" dirty="0"/>
              <a:t>Samtidigt som skolan ökat engagemang har </a:t>
            </a:r>
            <a:r>
              <a:rPr lang="sv-SE" sz="1400" b="0" dirty="0" err="1"/>
              <a:t>sse</a:t>
            </a:r>
            <a:r>
              <a:rPr lang="sv-SE" sz="1400" b="0" dirty="0"/>
              <a:t> alumni club/kamratföreningen år för år tappat medlemmar</a:t>
            </a:r>
            <a:endParaRPr lang="sv-SE" sz="1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1" y="1369219"/>
            <a:ext cx="3708400" cy="2860148"/>
          </a:xfrm>
        </p:spPr>
        <p:txBody>
          <a:bodyPr>
            <a:noAutofit/>
          </a:bodyPr>
          <a:lstStyle/>
          <a:p>
            <a:r>
              <a:rPr lang="sv-SE" sz="1400" dirty="0"/>
              <a:t>Medlemsutveckling senaste 10 åren:</a:t>
            </a:r>
          </a:p>
          <a:p>
            <a:pPr lvl="1"/>
            <a:r>
              <a:rPr lang="sv-SE" sz="1200" dirty="0"/>
              <a:t>Nya medlemmar: 1 543 </a:t>
            </a:r>
            <a:r>
              <a:rPr lang="sv-SE" sz="1200" dirty="0" err="1"/>
              <a:t>st</a:t>
            </a:r>
            <a:r>
              <a:rPr lang="sv-SE" sz="1200" dirty="0"/>
              <a:t> </a:t>
            </a:r>
          </a:p>
          <a:p>
            <a:pPr lvl="1"/>
            <a:r>
              <a:rPr lang="sv-SE" sz="1200" dirty="0"/>
              <a:t>Tappade medlemmar: 2 430 </a:t>
            </a:r>
            <a:r>
              <a:rPr lang="sv-SE" sz="1200" dirty="0" err="1"/>
              <a:t>st</a:t>
            </a:r>
            <a:endParaRPr lang="sv-SE" sz="1200" dirty="0"/>
          </a:p>
          <a:p>
            <a:endParaRPr lang="sv-SE" sz="1400" dirty="0"/>
          </a:p>
          <a:p>
            <a:r>
              <a:rPr lang="sv-SE" sz="1400" dirty="0"/>
              <a:t>SSE Alumni Club / Kamratföreningens olika styrelser har aktivt arbetat för att öka medlemsantalet, t.ex. genom:</a:t>
            </a:r>
          </a:p>
          <a:p>
            <a:pPr lvl="1"/>
            <a:r>
              <a:rPr lang="sv-SE" sz="1200" dirty="0"/>
              <a:t>Ökat antal programaktiviteter</a:t>
            </a:r>
          </a:p>
          <a:p>
            <a:pPr lvl="1"/>
            <a:r>
              <a:rPr lang="sv-SE" sz="1200" dirty="0"/>
              <a:t>Gratis medlemskap för nyutexaminerade</a:t>
            </a:r>
          </a:p>
          <a:p>
            <a:pPr lvl="1"/>
            <a:r>
              <a:rPr lang="sv-SE" sz="1200" dirty="0"/>
              <a:t>Bjudit in studenter till aktiviteter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75F8088-CD7D-7249-9ADF-B986AEA3B8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195235"/>
              </p:ext>
            </p:extLst>
          </p:nvPr>
        </p:nvGraphicFramePr>
        <p:xfrm>
          <a:off x="358774" y="1369218"/>
          <a:ext cx="4075003" cy="276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457AF895-3CAD-C94C-B328-25D3C469ECD0}"/>
              </a:ext>
            </a:extLst>
          </p:cNvPr>
          <p:cNvSpPr/>
          <p:nvPr/>
        </p:nvSpPr>
        <p:spPr>
          <a:xfrm>
            <a:off x="756000" y="4229367"/>
            <a:ext cx="7632000" cy="5259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/>
              <a:t>Trots olika styrelsers försök att värva medlemmar har antalet fortsatt minska </a:t>
            </a:r>
          </a:p>
        </p:txBody>
      </p:sp>
    </p:spTree>
    <p:extLst>
      <p:ext uri="{BB962C8B-B14F-4D97-AF65-F5344CB8AC3E}">
        <p14:creationId xmlns:p14="http://schemas.microsoft.com/office/powerpoint/2010/main" val="83429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Ett fåtal medlemmar får ta del av mycket:</a:t>
            </a:r>
            <a:br>
              <a:rPr lang="sv-SE" dirty="0"/>
            </a:br>
            <a:r>
              <a:rPr lang="sv-SE" sz="1400" b="0" dirty="0"/>
              <a:t>Analys visar att endast ett fåtal medlemmar nyttjar de aktiviteter som anordnas av SSE alumni club/kamratföreningen</a:t>
            </a:r>
            <a:endParaRPr lang="sv-SE" sz="1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463" y="1401117"/>
            <a:ext cx="2855495" cy="619068"/>
          </a:xfrm>
        </p:spPr>
        <p:txBody>
          <a:bodyPr>
            <a:noAutofit/>
          </a:bodyPr>
          <a:lstStyle/>
          <a:p>
            <a:r>
              <a:rPr lang="sv-SE" sz="1200" dirty="0"/>
              <a:t>Ca 2 000 medlemmar betalar årligen 305 kr i medlemsavgift</a:t>
            </a:r>
          </a:p>
          <a:p>
            <a:endParaRPr lang="sv-SE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457AF895-3CAD-C94C-B328-25D3C469ECD0}"/>
              </a:ext>
            </a:extLst>
          </p:cNvPr>
          <p:cNvSpPr/>
          <p:nvPr/>
        </p:nvSpPr>
        <p:spPr>
          <a:xfrm>
            <a:off x="756000" y="4229367"/>
            <a:ext cx="7632000" cy="5259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/>
              <a:t>Trots försök att locka fler medlemmar att ta del av aktivitetsutbudet behövs en ny strategi för att sätta formen för organisationen för framtiden</a:t>
            </a:r>
          </a:p>
        </p:txBody>
      </p:sp>
      <p:sp>
        <p:nvSpPr>
          <p:cNvPr id="4" name="Triangel 3">
            <a:extLst>
              <a:ext uri="{FF2B5EF4-FFF2-40B4-BE49-F238E27FC236}">
                <a16:creationId xmlns:a16="http://schemas.microsoft.com/office/drawing/2014/main" id="{D874A04A-C6D7-ED4D-BDE6-734BF7BE776F}"/>
              </a:ext>
            </a:extLst>
          </p:cNvPr>
          <p:cNvSpPr/>
          <p:nvPr/>
        </p:nvSpPr>
        <p:spPr>
          <a:xfrm rot="10800000">
            <a:off x="373224" y="1401117"/>
            <a:ext cx="3135516" cy="2628624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riangel 8">
            <a:extLst>
              <a:ext uri="{FF2B5EF4-FFF2-40B4-BE49-F238E27FC236}">
                <a16:creationId xmlns:a16="http://schemas.microsoft.com/office/drawing/2014/main" id="{B77467C4-5E61-D747-831E-190FB870C1B3}"/>
              </a:ext>
            </a:extLst>
          </p:cNvPr>
          <p:cNvSpPr/>
          <p:nvPr/>
        </p:nvSpPr>
        <p:spPr>
          <a:xfrm rot="10800000">
            <a:off x="718502" y="1988287"/>
            <a:ext cx="2444960" cy="204970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riangel 9">
            <a:extLst>
              <a:ext uri="{FF2B5EF4-FFF2-40B4-BE49-F238E27FC236}">
                <a16:creationId xmlns:a16="http://schemas.microsoft.com/office/drawing/2014/main" id="{BF702CEC-409B-6946-BB47-64F5725C34F8}"/>
              </a:ext>
            </a:extLst>
          </p:cNvPr>
          <p:cNvSpPr/>
          <p:nvPr/>
        </p:nvSpPr>
        <p:spPr>
          <a:xfrm rot="10800000">
            <a:off x="1637211" y="3519294"/>
            <a:ext cx="607542" cy="50932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3877815-5942-334D-9147-6727D6F898C2}"/>
              </a:ext>
            </a:extLst>
          </p:cNvPr>
          <p:cNvSpPr txBox="1">
            <a:spLocks/>
          </p:cNvSpPr>
          <p:nvPr/>
        </p:nvSpPr>
        <p:spPr>
          <a:xfrm>
            <a:off x="3185629" y="1988287"/>
            <a:ext cx="3268329" cy="619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Ca 1 900 medlemmar nås av SSE Alumni Clubs / Kamratföreningens kommunikation, varav ca 45% läser</a:t>
            </a:r>
          </a:p>
          <a:p>
            <a:endParaRPr lang="sv-SE" sz="1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D3BD73-480D-684E-9181-D44F9D66F35D}"/>
              </a:ext>
            </a:extLst>
          </p:cNvPr>
          <p:cNvSpPr txBox="1">
            <a:spLocks/>
          </p:cNvSpPr>
          <p:nvPr/>
        </p:nvSpPr>
        <p:spPr>
          <a:xfrm>
            <a:off x="2218185" y="3548316"/>
            <a:ext cx="3814609" cy="2594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Ca 250 unika medlemmar tar årligen del av SSE Alumni Club / Kamratföreningens event</a:t>
            </a:r>
          </a:p>
        </p:txBody>
      </p:sp>
      <p:sp>
        <p:nvSpPr>
          <p:cNvPr id="13" name="Triangel 12">
            <a:extLst>
              <a:ext uri="{FF2B5EF4-FFF2-40B4-BE49-F238E27FC236}">
                <a16:creationId xmlns:a16="http://schemas.microsoft.com/office/drawing/2014/main" id="{78F77CB3-3657-3442-AD74-725838442849}"/>
              </a:ext>
            </a:extLst>
          </p:cNvPr>
          <p:cNvSpPr/>
          <p:nvPr/>
        </p:nvSpPr>
        <p:spPr>
          <a:xfrm rot="5400000">
            <a:off x="5847387" y="2583842"/>
            <a:ext cx="1476316" cy="26317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F8D373-1704-3C47-A557-DE6C0C61BDBF}"/>
              </a:ext>
            </a:extLst>
          </p:cNvPr>
          <p:cNvSpPr txBox="1">
            <a:spLocks/>
          </p:cNvSpPr>
          <p:nvPr/>
        </p:nvSpPr>
        <p:spPr>
          <a:xfrm>
            <a:off x="6717133" y="2112310"/>
            <a:ext cx="2188381" cy="12062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1200" dirty="0"/>
              <a:t>Hårt subventionerade aktiviteter för det lilla antal som går på aktiviteterna</a:t>
            </a:r>
          </a:p>
        </p:txBody>
      </p:sp>
    </p:spTree>
    <p:extLst>
      <p:ext uri="{BB962C8B-B14F-4D97-AF65-F5344CB8AC3E}">
        <p14:creationId xmlns:p14="http://schemas.microsoft.com/office/powerpoint/2010/main" val="51508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Skolans organisation för alumnrelationer:</a:t>
            </a:r>
            <a:br>
              <a:rPr lang="sv-SE" dirty="0"/>
            </a:br>
            <a:r>
              <a:rPr lang="sv-SE" sz="1400" b="0" dirty="0"/>
              <a:t>Sedan några år har skolan en organisation för att bygga relationer med alumner, i Sverige och globalt</a:t>
            </a:r>
            <a:endParaRPr lang="sv-SE" sz="1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457AF895-3CAD-C94C-B328-25D3C469ECD0}"/>
              </a:ext>
            </a:extLst>
          </p:cNvPr>
          <p:cNvSpPr/>
          <p:nvPr/>
        </p:nvSpPr>
        <p:spPr>
          <a:xfrm>
            <a:off x="587387" y="4321216"/>
            <a:ext cx="7632000" cy="5259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/>
              <a:t>Till följd av SSE Alumni Club/Kamratföreningens existens har skolan valt att inte ha en ”hubb” i Stockholm – där majoriteten av alumner finns</a:t>
            </a:r>
          </a:p>
        </p:txBody>
      </p:sp>
      <p:sp>
        <p:nvSpPr>
          <p:cNvPr id="15" name="Rektangel med rundade hörn 14">
            <a:extLst>
              <a:ext uri="{FF2B5EF4-FFF2-40B4-BE49-F238E27FC236}">
                <a16:creationId xmlns:a16="http://schemas.microsoft.com/office/drawing/2014/main" id="{C2680AEA-202E-1A45-BBED-46429EDE4855}"/>
              </a:ext>
            </a:extLst>
          </p:cNvPr>
          <p:cNvSpPr/>
          <p:nvPr/>
        </p:nvSpPr>
        <p:spPr>
          <a:xfrm>
            <a:off x="3665494" y="1011976"/>
            <a:ext cx="1813012" cy="75227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/>
              <a:t>Development</a:t>
            </a:r>
            <a:r>
              <a:rPr lang="sv-SE" sz="1200" dirty="0"/>
              <a:t> and Alumni Relations (inom </a:t>
            </a:r>
            <a:r>
              <a:rPr lang="sv-SE" sz="1200" dirty="0" err="1"/>
              <a:t>External</a:t>
            </a:r>
            <a:r>
              <a:rPr lang="sv-SE" sz="1200" dirty="0"/>
              <a:t> Relations)</a:t>
            </a:r>
          </a:p>
        </p:txBody>
      </p:sp>
      <p:sp>
        <p:nvSpPr>
          <p:cNvPr id="16" name="Rektangel med rundade hörn 15">
            <a:extLst>
              <a:ext uri="{FF2B5EF4-FFF2-40B4-BE49-F238E27FC236}">
                <a16:creationId xmlns:a16="http://schemas.microsoft.com/office/drawing/2014/main" id="{6844C54C-8D5E-074B-A14A-A09A71E90257}"/>
              </a:ext>
            </a:extLst>
          </p:cNvPr>
          <p:cNvSpPr/>
          <p:nvPr/>
        </p:nvSpPr>
        <p:spPr>
          <a:xfrm>
            <a:off x="431953" y="2058591"/>
            <a:ext cx="1440000" cy="432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Återträffar</a:t>
            </a:r>
          </a:p>
        </p:txBody>
      </p:sp>
      <p:sp>
        <p:nvSpPr>
          <p:cNvPr id="17" name="Rektangel med rundade hörn 16">
            <a:extLst>
              <a:ext uri="{FF2B5EF4-FFF2-40B4-BE49-F238E27FC236}">
                <a16:creationId xmlns:a16="http://schemas.microsoft.com/office/drawing/2014/main" id="{78AF0C40-2F38-494A-A30A-4724695F3457}"/>
              </a:ext>
            </a:extLst>
          </p:cNvPr>
          <p:cNvSpPr/>
          <p:nvPr/>
        </p:nvSpPr>
        <p:spPr>
          <a:xfrm>
            <a:off x="2150890" y="2058591"/>
            <a:ext cx="1440000" cy="432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Internationella hubbar</a:t>
            </a:r>
          </a:p>
        </p:txBody>
      </p:sp>
      <p:sp>
        <p:nvSpPr>
          <p:cNvPr id="18" name="Rektangel med rundade hörn 17">
            <a:extLst>
              <a:ext uri="{FF2B5EF4-FFF2-40B4-BE49-F238E27FC236}">
                <a16:creationId xmlns:a16="http://schemas.microsoft.com/office/drawing/2014/main" id="{08EB21ED-8769-794D-8D58-8B4F88FE702B}"/>
              </a:ext>
            </a:extLst>
          </p:cNvPr>
          <p:cNvSpPr/>
          <p:nvPr/>
        </p:nvSpPr>
        <p:spPr>
          <a:xfrm>
            <a:off x="3854971" y="2058591"/>
            <a:ext cx="1440000" cy="432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Kommunikation</a:t>
            </a:r>
          </a:p>
        </p:txBody>
      </p:sp>
      <p:sp>
        <p:nvSpPr>
          <p:cNvPr id="19" name="Rektangel med rundade hörn 18">
            <a:extLst>
              <a:ext uri="{FF2B5EF4-FFF2-40B4-BE49-F238E27FC236}">
                <a16:creationId xmlns:a16="http://schemas.microsoft.com/office/drawing/2014/main" id="{9E971546-0FF4-5847-B726-505FF38D232F}"/>
              </a:ext>
            </a:extLst>
          </p:cNvPr>
          <p:cNvSpPr/>
          <p:nvPr/>
        </p:nvSpPr>
        <p:spPr>
          <a:xfrm>
            <a:off x="5564994" y="2058591"/>
            <a:ext cx="1440000" cy="432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Mentorprogram</a:t>
            </a:r>
          </a:p>
        </p:txBody>
      </p:sp>
      <p:sp>
        <p:nvSpPr>
          <p:cNvPr id="20" name="Rektangel med rundade hörn 19">
            <a:extLst>
              <a:ext uri="{FF2B5EF4-FFF2-40B4-BE49-F238E27FC236}">
                <a16:creationId xmlns:a16="http://schemas.microsoft.com/office/drawing/2014/main" id="{7A2007EF-2335-F14A-9269-668F005BC32B}"/>
              </a:ext>
            </a:extLst>
          </p:cNvPr>
          <p:cNvSpPr/>
          <p:nvPr/>
        </p:nvSpPr>
        <p:spPr>
          <a:xfrm>
            <a:off x="7272046" y="2058591"/>
            <a:ext cx="1440000" cy="432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/>
              <a:t>Fundraising</a:t>
            </a:r>
            <a:endParaRPr lang="sv-SE" sz="1200" dirty="0"/>
          </a:p>
        </p:txBody>
      </p:sp>
      <p:cxnSp>
        <p:nvCxnSpPr>
          <p:cNvPr id="22" name="Vinklad  21">
            <a:extLst>
              <a:ext uri="{FF2B5EF4-FFF2-40B4-BE49-F238E27FC236}">
                <a16:creationId xmlns:a16="http://schemas.microsoft.com/office/drawing/2014/main" id="{1A435B77-544D-3C44-BAD0-01498CDC388A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5400000">
            <a:off x="2714806" y="201397"/>
            <a:ext cx="294342" cy="3420047"/>
          </a:xfrm>
          <a:prstGeom prst="bentConnector3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inklad  23">
            <a:extLst>
              <a:ext uri="{FF2B5EF4-FFF2-40B4-BE49-F238E27FC236}">
                <a16:creationId xmlns:a16="http://schemas.microsoft.com/office/drawing/2014/main" id="{79D48DA1-458E-BE48-A2D9-AEEAA2243E1B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rot="5400000">
            <a:off x="3574274" y="1060865"/>
            <a:ext cx="294342" cy="170111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Vinklad  26">
            <a:extLst>
              <a:ext uri="{FF2B5EF4-FFF2-40B4-BE49-F238E27FC236}">
                <a16:creationId xmlns:a16="http://schemas.microsoft.com/office/drawing/2014/main" id="{5FA14912-01B0-D546-9BE8-231F85851E68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rot="16200000" flipH="1">
            <a:off x="5281326" y="1054923"/>
            <a:ext cx="294342" cy="171299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Vinklad  29">
            <a:extLst>
              <a:ext uri="{FF2B5EF4-FFF2-40B4-BE49-F238E27FC236}">
                <a16:creationId xmlns:a16="http://schemas.microsoft.com/office/drawing/2014/main" id="{5C35AFC4-C1FA-E645-8776-F9A2C1B61891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rot="16200000" flipH="1">
            <a:off x="6134852" y="201397"/>
            <a:ext cx="294342" cy="342004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>
            <a:extLst>
              <a:ext uri="{FF2B5EF4-FFF2-40B4-BE49-F238E27FC236}">
                <a16:creationId xmlns:a16="http://schemas.microsoft.com/office/drawing/2014/main" id="{27613B9A-D2C7-D546-B141-FADE519F77DC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4572000" y="1764249"/>
            <a:ext cx="2971" cy="29434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474B7F3-AAEA-3842-A5AE-93E7AE00CC87}"/>
              </a:ext>
            </a:extLst>
          </p:cNvPr>
          <p:cNvSpPr txBox="1">
            <a:spLocks/>
          </p:cNvSpPr>
          <p:nvPr/>
        </p:nvSpPr>
        <p:spPr>
          <a:xfrm>
            <a:off x="443838" y="2571749"/>
            <a:ext cx="1508179" cy="13906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200" dirty="0"/>
              <a:t>Tex: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 err="1"/>
              <a:t>Homecoming</a:t>
            </a:r>
            <a:endParaRPr lang="sv-SE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Reunions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MFIN och MIB-event (examensevent för rankade program)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8DE1532-2881-EB4C-97CE-5DEEF19665F8}"/>
              </a:ext>
            </a:extLst>
          </p:cNvPr>
          <p:cNvSpPr txBox="1">
            <a:spLocks/>
          </p:cNvSpPr>
          <p:nvPr/>
        </p:nvSpPr>
        <p:spPr>
          <a:xfrm>
            <a:off x="2145047" y="2571749"/>
            <a:ext cx="1437029" cy="17732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sv-SE" sz="1200" dirty="0"/>
              <a:t>4 </a:t>
            </a:r>
            <a:r>
              <a:rPr lang="sv-SE" sz="1200" dirty="0" err="1"/>
              <a:t>st</a:t>
            </a:r>
            <a:r>
              <a:rPr lang="sv-SE" sz="1200" dirty="0"/>
              <a:t> hubbar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sv-SE" sz="1200" dirty="0"/>
              <a:t>Tyskland (Frankfurt, Berlin och München)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sv-SE" sz="1200" dirty="0"/>
              <a:t>New York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sv-SE" sz="1200" dirty="0"/>
              <a:t>London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sv-SE" sz="1200" dirty="0"/>
              <a:t>Hong Kong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DCBA831-248E-104F-8F3B-2D80F8366A34}"/>
              </a:ext>
            </a:extLst>
          </p:cNvPr>
          <p:cNvSpPr txBox="1">
            <a:spLocks/>
          </p:cNvSpPr>
          <p:nvPr/>
        </p:nvSpPr>
        <p:spPr>
          <a:xfrm>
            <a:off x="3856889" y="2571749"/>
            <a:ext cx="1437029" cy="15989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Månatligt nyhetsbrev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Kick Off-brev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 err="1"/>
              <a:t>Impact</a:t>
            </a:r>
            <a:r>
              <a:rPr lang="sv-SE" sz="1200" dirty="0"/>
              <a:t> </a:t>
            </a:r>
            <a:r>
              <a:rPr lang="sv-SE" sz="1200" dirty="0" err="1"/>
              <a:t>Report</a:t>
            </a:r>
            <a:endParaRPr lang="sv-SE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Event-inbjudningar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Enkäter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C3C77CBC-88EB-344B-B8FD-325ACD7A4C96}"/>
              </a:ext>
            </a:extLst>
          </p:cNvPr>
          <p:cNvSpPr txBox="1">
            <a:spLocks/>
          </p:cNvSpPr>
          <p:nvPr/>
        </p:nvSpPr>
        <p:spPr>
          <a:xfrm>
            <a:off x="5561923" y="2571749"/>
            <a:ext cx="1476000" cy="9479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Mentorprogram för master-studenter där alumner agerar mentorer (</a:t>
            </a:r>
            <a:r>
              <a:rPr lang="sv-SE" sz="1200" dirty="0" err="1"/>
              <a:t>Career</a:t>
            </a:r>
            <a:r>
              <a:rPr lang="sv-SE" sz="1200" dirty="0"/>
              <a:t> Management)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9E6621D5-62BE-9C40-BBA3-811DC9C7231D}"/>
              </a:ext>
            </a:extLst>
          </p:cNvPr>
          <p:cNvSpPr txBox="1">
            <a:spLocks/>
          </p:cNvSpPr>
          <p:nvPr/>
        </p:nvSpPr>
        <p:spPr>
          <a:xfrm>
            <a:off x="7273766" y="2571749"/>
            <a:ext cx="1437029" cy="9479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 err="1"/>
              <a:t>Annual</a:t>
            </a:r>
            <a:r>
              <a:rPr lang="sv-SE" sz="1200" dirty="0"/>
              <a:t> </a:t>
            </a:r>
            <a:r>
              <a:rPr lang="sv-SE" sz="1200" dirty="0" err="1"/>
              <a:t>Fund</a:t>
            </a:r>
            <a:endParaRPr lang="sv-SE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Rally for SSE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200" dirty="0"/>
              <a:t>Specifikt riktade gåvor </a:t>
            </a:r>
          </a:p>
        </p:txBody>
      </p:sp>
    </p:spTree>
    <p:extLst>
      <p:ext uri="{BB962C8B-B14F-4D97-AF65-F5344CB8AC3E}">
        <p14:creationId xmlns:p14="http://schemas.microsoft.com/office/powerpoint/2010/main" val="406305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Förslag på ny modell 1(3):</a:t>
            </a:r>
            <a:br>
              <a:rPr lang="sv-SE" dirty="0"/>
            </a:br>
            <a:r>
              <a:rPr lang="sv-SE" sz="1400" b="0" dirty="0"/>
              <a:t>den operativa verksamheten i </a:t>
            </a:r>
            <a:r>
              <a:rPr lang="sv-SE" sz="1400" b="0" dirty="0" err="1"/>
              <a:t>sse</a:t>
            </a:r>
            <a:r>
              <a:rPr lang="sv-SE" sz="1400" b="0" dirty="0"/>
              <a:t> alumni club / kamratföreningen förs över till skolans alumniorganisation</a:t>
            </a:r>
            <a:endParaRPr lang="sv-SE" sz="1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457AF895-3CAD-C94C-B328-25D3C469ECD0}"/>
              </a:ext>
            </a:extLst>
          </p:cNvPr>
          <p:cNvSpPr/>
          <p:nvPr/>
        </p:nvSpPr>
        <p:spPr>
          <a:xfrm>
            <a:off x="756000" y="4229367"/>
            <a:ext cx="7632000" cy="5259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/>
              <a:t>Vinsten med ett gemensamt alumnarbete är att fler alumner ges möjlighet till aktiviteter samtidigt som värdet med en examen från HHS stärks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2BCBCE-5FB3-3342-A898-6C9AE4A0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69219"/>
            <a:ext cx="7921626" cy="2860148"/>
          </a:xfrm>
        </p:spPr>
        <p:txBody>
          <a:bodyPr>
            <a:noAutofit/>
          </a:bodyPr>
          <a:lstStyle/>
          <a:p>
            <a:r>
              <a:rPr lang="sv-SE" sz="1400" dirty="0"/>
              <a:t>Att föra över den operativa verksamheten till skolan innebär flera fördelar:</a:t>
            </a:r>
          </a:p>
          <a:p>
            <a:pPr lvl="1">
              <a:buFont typeface="Wingdings" pitchFamily="2" charset="2"/>
              <a:buChar char="ü"/>
            </a:pPr>
            <a:r>
              <a:rPr lang="sv-SE" sz="1200" dirty="0"/>
              <a:t>Samtliga alumner ges möjlighet att delta i alla aktiviteter – en modell där fler kan gå, men där man till större grad betalar för de aktiviteter man deltar i, snarare än att ett fåtal deltar i kraftigt subventionerade aktiviteter</a:t>
            </a:r>
          </a:p>
          <a:p>
            <a:pPr lvl="1">
              <a:buFont typeface="Wingdings" pitchFamily="2" charset="2"/>
              <a:buChar char="ü"/>
            </a:pPr>
            <a:r>
              <a:rPr lang="sv-SE" sz="1200" dirty="0"/>
              <a:t>Skolans </a:t>
            </a:r>
            <a:r>
              <a:rPr lang="sv-SE" sz="1200" dirty="0" err="1"/>
              <a:t>alumnorganisation</a:t>
            </a:r>
            <a:r>
              <a:rPr lang="sv-SE" sz="1200" dirty="0"/>
              <a:t> ansvarar framöver för att planera, organisera och genomföra samtliga aktiviteter för alumner som bor och arbetar i Sverige</a:t>
            </a:r>
          </a:p>
          <a:p>
            <a:pPr lvl="1">
              <a:buFont typeface="Wingdings" pitchFamily="2" charset="2"/>
              <a:buChar char="ü"/>
            </a:pPr>
            <a:r>
              <a:rPr lang="sv-SE" sz="1200" dirty="0"/>
              <a:t>All kommunikation kring aktiviteter sker enhetligt av skolan</a:t>
            </a:r>
          </a:p>
          <a:p>
            <a:pPr lvl="1">
              <a:buFont typeface="Wingdings" pitchFamily="2" charset="2"/>
              <a:buChar char="ü"/>
            </a:pPr>
            <a:r>
              <a:rPr lang="sv-SE" sz="1200" dirty="0"/>
              <a:t>Skolans arbete med alumner stärks ytterligare – positivt ur ett rankingperspektiv, liksom för alla alumners examen</a:t>
            </a:r>
          </a:p>
          <a:p>
            <a:pPr lvl="1">
              <a:buFont typeface="Wingdings" pitchFamily="2" charset="2"/>
              <a:buChar char="ü"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46374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Förslag på ny modell 2(3):</a:t>
            </a:r>
            <a:br>
              <a:rPr lang="sv-SE" dirty="0"/>
            </a:br>
            <a:r>
              <a:rPr lang="sv-SE" sz="1400" b="0" dirty="0"/>
              <a:t>Föreningens kapital stannar i föreningen – årligen betalas en del av avkastningen till skolan för att genomföra aktiviteter</a:t>
            </a:r>
            <a:endParaRPr lang="sv-SE" sz="16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56D5-DCBF-409B-A98F-A9E3DC93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2BCBCE-5FB3-3342-A898-6C9AE4A0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999" y="1369219"/>
            <a:ext cx="3978401" cy="2480955"/>
          </a:xfrm>
        </p:spPr>
        <p:txBody>
          <a:bodyPr>
            <a:noAutofit/>
          </a:bodyPr>
          <a:lstStyle/>
          <a:p>
            <a:r>
              <a:rPr lang="sv-SE" sz="1400" dirty="0"/>
              <a:t>Överföring av medel till skolan för att genomföra aktiviteter för alumner sker utifrån avkastningen på SSE Alumni Club/Kamratföreningens kapital </a:t>
            </a:r>
          </a:p>
          <a:p>
            <a:r>
              <a:rPr lang="sv-SE" sz="1400" dirty="0"/>
              <a:t>Utbetalning sker endast om det finns minst 5 MSEK i kapital förvaltat</a:t>
            </a:r>
          </a:p>
          <a:p>
            <a:r>
              <a:rPr lang="sv-SE" sz="1400" dirty="0"/>
              <a:t>Utbetalning till skolan ska över tid vara ca 200 000 sek (motsvarar med nuvarande värde ca 4,1% årlig avkastning)</a:t>
            </a:r>
            <a:endParaRPr lang="sv-SE" sz="1200" dirty="0"/>
          </a:p>
        </p:txBody>
      </p:sp>
      <p:sp>
        <p:nvSpPr>
          <p:cNvPr id="7" name="Rektangel med rundade hörn 6">
            <a:extLst>
              <a:ext uri="{FF2B5EF4-FFF2-40B4-BE49-F238E27FC236}">
                <a16:creationId xmlns:a16="http://schemas.microsoft.com/office/drawing/2014/main" id="{32B10B18-7566-C247-BB0C-9B4429D8BAEE}"/>
              </a:ext>
            </a:extLst>
          </p:cNvPr>
          <p:cNvSpPr/>
          <p:nvPr/>
        </p:nvSpPr>
        <p:spPr>
          <a:xfrm>
            <a:off x="756000" y="4229367"/>
            <a:ext cx="7632000" cy="5259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dirty="0"/>
              <a:t>Modellen är långsiktig och säkerställer att kapitalet alltid används till föreningens syfte – medlemmarna fattar årligen beslut om utbetalningens storlek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5E11B53-A350-1D42-812D-FE89C1CC4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714079"/>
              </p:ext>
            </p:extLst>
          </p:nvPr>
        </p:nvGraphicFramePr>
        <p:xfrm>
          <a:off x="871824" y="1585946"/>
          <a:ext cx="2779680" cy="226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940C13-274F-2441-9AC9-C72843C39516}"/>
              </a:ext>
            </a:extLst>
          </p:cNvPr>
          <p:cNvSpPr txBox="1">
            <a:spLocks/>
          </p:cNvSpPr>
          <p:nvPr/>
        </p:nvSpPr>
        <p:spPr>
          <a:xfrm>
            <a:off x="670608" y="1369219"/>
            <a:ext cx="3182112" cy="216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1200" dirty="0"/>
              <a:t>Kapital SSE Alumni Club/Kamratföreningen</a:t>
            </a:r>
            <a:endParaRPr lang="sv-SE" sz="11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5F8937-6620-AA42-AD49-F21E23C7AC37}"/>
              </a:ext>
            </a:extLst>
          </p:cNvPr>
          <p:cNvSpPr txBox="1">
            <a:spLocks/>
          </p:cNvSpPr>
          <p:nvPr/>
        </p:nvSpPr>
        <p:spPr>
          <a:xfrm>
            <a:off x="3060192" y="1747171"/>
            <a:ext cx="658416" cy="216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6858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8000" indent="-1800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1200" dirty="0"/>
              <a:t>SEK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525440912"/>
      </p:ext>
    </p:extLst>
  </p:cSld>
  <p:clrMapOvr>
    <a:masterClrMapping/>
  </p:clrMapOvr>
</p:sld>
</file>

<file path=ppt/theme/theme1.xml><?xml version="1.0" encoding="utf-8"?>
<a:theme xmlns:a="http://schemas.openxmlformats.org/drawingml/2006/main" name="SSE">
  <a:themeElements>
    <a:clrScheme name="SSE">
      <a:dk1>
        <a:sysClr val="windowText" lastClr="000000"/>
      </a:dk1>
      <a:lt1>
        <a:sysClr val="window" lastClr="FFFFFF"/>
      </a:lt1>
      <a:dk2>
        <a:srgbClr val="7C95B6"/>
      </a:dk2>
      <a:lt2>
        <a:srgbClr val="AABCD2"/>
      </a:lt2>
      <a:accent1>
        <a:srgbClr val="58697E"/>
      </a:accent1>
      <a:accent2>
        <a:srgbClr val="86B07D"/>
      </a:accent2>
      <a:accent3>
        <a:srgbClr val="818181"/>
      </a:accent3>
      <a:accent4>
        <a:srgbClr val="D9A01A"/>
      </a:accent4>
      <a:accent5>
        <a:srgbClr val="6B4072"/>
      </a:accent5>
      <a:accent6>
        <a:srgbClr val="A890AE"/>
      </a:accent6>
      <a:hlink>
        <a:srgbClr val="A3C197"/>
      </a:hlink>
      <a:folHlink>
        <a:srgbClr val="B3B3B3"/>
      </a:folHlink>
    </a:clrScheme>
    <a:fontScheme name="SS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SE.potx" id="{10C5427E-3AE9-4213-BF99-ABCA61E8EA2C}" vid="{283C8B59-CB38-4F40-9EA8-409D8487A5E1}"/>
    </a:ext>
  </a:extLst>
</a:theme>
</file>

<file path=ppt/theme/theme2.xml><?xml version="1.0" encoding="utf-8"?>
<a:theme xmlns:a="http://schemas.openxmlformats.org/drawingml/2006/main" name="1_SSE">
  <a:themeElements>
    <a:clrScheme name="SSE">
      <a:dk1>
        <a:sysClr val="windowText" lastClr="000000"/>
      </a:dk1>
      <a:lt1>
        <a:sysClr val="window" lastClr="FFFFFF"/>
      </a:lt1>
      <a:dk2>
        <a:srgbClr val="7C95B6"/>
      </a:dk2>
      <a:lt2>
        <a:srgbClr val="AABCD2"/>
      </a:lt2>
      <a:accent1>
        <a:srgbClr val="58697E"/>
      </a:accent1>
      <a:accent2>
        <a:srgbClr val="86B07D"/>
      </a:accent2>
      <a:accent3>
        <a:srgbClr val="818181"/>
      </a:accent3>
      <a:accent4>
        <a:srgbClr val="D9A01A"/>
      </a:accent4>
      <a:accent5>
        <a:srgbClr val="6B4072"/>
      </a:accent5>
      <a:accent6>
        <a:srgbClr val="A890AE"/>
      </a:accent6>
      <a:hlink>
        <a:srgbClr val="A3C197"/>
      </a:hlink>
      <a:folHlink>
        <a:srgbClr val="B3B3B3"/>
      </a:folHlink>
    </a:clrScheme>
    <a:fontScheme name="SS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SE.potx" id="{10C5427E-3AE9-4213-BF99-ABCA61E8EA2C}" vid="{283C8B59-CB38-4F40-9EA8-409D8487A5E1}"/>
    </a:ext>
  </a:extLst>
</a:theme>
</file>

<file path=ppt/theme/theme3.xml><?xml version="1.0" encoding="utf-8"?>
<a:theme xmlns:a="http://schemas.openxmlformats.org/drawingml/2006/main" name="Office Theme">
  <a:themeElements>
    <a:clrScheme name="SSE">
      <a:dk1>
        <a:sysClr val="windowText" lastClr="000000"/>
      </a:dk1>
      <a:lt1>
        <a:sysClr val="window" lastClr="FFFFFF"/>
      </a:lt1>
      <a:dk2>
        <a:srgbClr val="7C95B6"/>
      </a:dk2>
      <a:lt2>
        <a:srgbClr val="AABCD2"/>
      </a:lt2>
      <a:accent1>
        <a:srgbClr val="6B4072"/>
      </a:accent1>
      <a:accent2>
        <a:srgbClr val="86B07D"/>
      </a:accent2>
      <a:accent3>
        <a:srgbClr val="818181"/>
      </a:accent3>
      <a:accent4>
        <a:srgbClr val="D9A01A"/>
      </a:accent4>
      <a:accent5>
        <a:srgbClr val="58697E"/>
      </a:accent5>
      <a:accent6>
        <a:srgbClr val="A890AE"/>
      </a:accent6>
      <a:hlink>
        <a:srgbClr val="A3C197"/>
      </a:hlink>
      <a:folHlink>
        <a:srgbClr val="B3B3B3"/>
      </a:folHlink>
    </a:clrScheme>
    <a:fontScheme name="SS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SE">
      <a:dk1>
        <a:sysClr val="windowText" lastClr="000000"/>
      </a:dk1>
      <a:lt1>
        <a:sysClr val="window" lastClr="FFFFFF"/>
      </a:lt1>
      <a:dk2>
        <a:srgbClr val="7C95B6"/>
      </a:dk2>
      <a:lt2>
        <a:srgbClr val="AABCD2"/>
      </a:lt2>
      <a:accent1>
        <a:srgbClr val="6B4072"/>
      </a:accent1>
      <a:accent2>
        <a:srgbClr val="86B07D"/>
      </a:accent2>
      <a:accent3>
        <a:srgbClr val="818181"/>
      </a:accent3>
      <a:accent4>
        <a:srgbClr val="D9A01A"/>
      </a:accent4>
      <a:accent5>
        <a:srgbClr val="58697E"/>
      </a:accent5>
      <a:accent6>
        <a:srgbClr val="A890AE"/>
      </a:accent6>
      <a:hlink>
        <a:srgbClr val="A3C197"/>
      </a:hlink>
      <a:folHlink>
        <a:srgbClr val="B3B3B3"/>
      </a:folHlink>
    </a:clrScheme>
    <a:fontScheme name="SS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0D1EEC43DEF34FBBEDC68C441641EB" ma:contentTypeVersion="1" ma:contentTypeDescription="Create a new document." ma:contentTypeScope="" ma:versionID="07c2de94392030e85a7fa45da7d2e82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78744F-A79D-4572-ADFE-3A5AC7AF8EE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9C6AAEE-F7DB-4A9A-85D7-B43525E720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903F72-15E8-4E30-BA33-100607CA4D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SSE</Template>
  <TotalTime>2242</TotalTime>
  <Words>1836</Words>
  <Application>Microsoft Office PowerPoint</Application>
  <PresentationFormat>On-screen Show (16:9)</PresentationFormat>
  <Paragraphs>308</Paragraphs>
  <Slides>26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Wingdings</vt:lpstr>
      <vt:lpstr>SSE</vt:lpstr>
      <vt:lpstr>1_SSE</vt:lpstr>
      <vt:lpstr>SSE Alumni CluB  Årsmöte 2019</vt:lpstr>
      <vt:lpstr>PowerPoint Presentation</vt:lpstr>
      <vt:lpstr>Historik: SSE Alumni club / Kamratföreningen bildades för att tillvarata hhs alumners gemensamma intressen</vt:lpstr>
      <vt:lpstr>Ökat engagemang från skolan: De senaste åren har skolan ökat sina relationer med alumni för att fortsatt vara drivande i att utbilda framtidens ledare</vt:lpstr>
      <vt:lpstr>Minskat intresse inom kamratföreningen: Samtidigt som skolan ökat engagemang har sse alumni club/kamratföreningen år för år tappat medlemmar</vt:lpstr>
      <vt:lpstr>Ett fåtal medlemmar får ta del av mycket: Analys visar att endast ett fåtal medlemmar nyttjar de aktiviteter som anordnas av SSE alumni club/kamratföreningen</vt:lpstr>
      <vt:lpstr>Skolans organisation för alumnrelationer: Sedan några år har skolan en organisation för att bygga relationer med alumner, i Sverige och globalt</vt:lpstr>
      <vt:lpstr>Förslag på ny modell 1(3): den operativa verksamheten i sse alumni club / kamratföreningen förs över till skolans alumniorganisation</vt:lpstr>
      <vt:lpstr>Förslag på ny modell 2(3): Föreningens kapital stannar i föreningen – årligen betalas en del av avkastningen till skolan för att genomföra aktiviteter</vt:lpstr>
      <vt:lpstr>Förslag på ny modell 3(3): Konkret antas nya tilläggsstadgar som gör att nuvarande förenings operativa verksamhet läggs vilande </vt:lpstr>
      <vt:lpstr>Fördelar för medlemmar: Det nya upplägget skapar flera fördelar för sse alumni club / kamratföreningens medlemmar</vt:lpstr>
      <vt:lpstr>Om samarbetet inte fungerar: En modell för att återuppväcka nuvarande form av föreningen finns framtagen</vt:lpstr>
      <vt:lpstr>Innebörd för sse alumni club/kamratföreningen: Med bakgrund av ovanstående föreslås sse alumni club / kamratföreningens medlemmar fatta följande beslut</vt:lpstr>
      <vt:lpstr>sse alumni club/kamratföreningen om 20 år: Om nuvarande modell fungerat bra under kommande 20 år sker en permanent lösning för föreningens kapital </vt:lpstr>
      <vt:lpstr>SSE Alumni CluB  Årsmöte 2019</vt:lpstr>
      <vt:lpstr>SSE Alumni CluB  Årsmöte 2019</vt:lpstr>
      <vt:lpstr>Alumnverksamhetens mission</vt:lpstr>
      <vt:lpstr>PowerPoint Presentation</vt:lpstr>
      <vt:lpstr>HHS AlumnEvenemang 2018</vt:lpstr>
      <vt:lpstr>HHS AlumnEvenemang 2019</vt:lpstr>
      <vt:lpstr>evenemang hösten 2019 Evenemang som tidigare skulle Arrangerats I SSE Alumni Clubs regi, men som – enligt det förslag som ligger uppe för beslut – fortsättningsvis skulle arrangeras av skolan  </vt:lpstr>
      <vt:lpstr>Välkomna med  frågor</vt:lpstr>
      <vt:lpstr>Förslag till beslut Med bakgrund av ovanstående föreslås sse alumni club / kamratföreningens medlemmar fatta följande beslut</vt:lpstr>
      <vt:lpstr>Valberedningens förslag till ny styrelse</vt:lpstr>
      <vt:lpstr>Valberedningens förslag till revisorer</vt:lpstr>
      <vt:lpstr>SSE Alumni CluB  Årsmöte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2017</dc:title>
  <dc:creator>Joel Rehn</dc:creator>
  <cp:lastModifiedBy>Sofia Ehrnstedt</cp:lastModifiedBy>
  <cp:revision>164</cp:revision>
  <cp:lastPrinted>2017-05-08T11:48:36Z</cp:lastPrinted>
  <dcterms:created xsi:type="dcterms:W3CDTF">2017-11-07T14:41:09Z</dcterms:created>
  <dcterms:modified xsi:type="dcterms:W3CDTF">2019-05-13T13:12:46Z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0x0101000B0D1EEC43DEF34FBBEDC68C441641EB</vt:lpwstr>
  </property>
</Properties>
</file>