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15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87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85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05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66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82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02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8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221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3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1694329"/>
            <a:ext cx="6939520" cy="2338335"/>
          </a:xfrm>
        </p:spPr>
        <p:txBody>
          <a:bodyPr>
            <a:normAutofit fontScale="90000"/>
          </a:bodyPr>
          <a:lstStyle/>
          <a:p>
            <a:r>
              <a:rPr dirty="0"/>
              <a:t>Ukraine’s Energy Resilience and Partnership Opportunities with Sweden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6145" y="4755955"/>
            <a:ext cx="5571710" cy="1626915"/>
          </a:xfrm>
        </p:spPr>
        <p:txBody>
          <a:bodyPr>
            <a:normAutofit/>
          </a:bodyPr>
          <a:lstStyle/>
          <a:p>
            <a:r>
              <a:rPr dirty="0"/>
              <a:t>Yaroslav </a:t>
            </a:r>
            <a:r>
              <a:rPr dirty="0" err="1"/>
              <a:t>Demchenkov</a:t>
            </a:r>
            <a:endParaRPr dirty="0"/>
          </a:p>
          <a:p>
            <a:r>
              <a:rPr dirty="0"/>
              <a:t>Head of Projects and Programs,</a:t>
            </a:r>
            <a:r>
              <a:rPr lang="en-US" dirty="0"/>
              <a:t> </a:t>
            </a:r>
            <a:r>
              <a:rPr dirty="0"/>
              <a:t>Senior Advisor to the Chairman, </a:t>
            </a:r>
            <a:r>
              <a:rPr dirty="0" err="1"/>
              <a:t>Oschadbank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Ukraine: A Living Laboratory of Energy Resilience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r>
              <a:rPr lang="en-US" dirty="0"/>
              <a:t>Ukraine is demonstrating innovation and resilience in real time.</a:t>
            </a:r>
            <a:endParaRPr lang="uk-UA" dirty="0"/>
          </a:p>
          <a:p>
            <a:r>
              <a:rPr lang="en-US" dirty="0"/>
              <a:t>Despite constant attacks, the country continues to generate, transmit, and expand power — proving that flexibility and decentralization work.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545F2-5676-597A-D914-9D7DDEAB8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B7F54-AC23-674D-88F2-F5A0C5E73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Europe</a:t>
            </a:r>
            <a:r>
              <a:rPr lang="uk-UA" dirty="0"/>
              <a:t> </a:t>
            </a:r>
            <a:r>
              <a:rPr lang="en-US" dirty="0"/>
              <a:t>&amp; Sweden can learn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BE4CE-F2AF-B513-8259-7D0966133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dirty="0"/>
          </a:p>
          <a:p>
            <a:r>
              <a:rPr lang="en-US" sz="2900" dirty="0"/>
              <a:t>Connected to ENTSO-E – Europe’s power network.</a:t>
            </a:r>
          </a:p>
          <a:p>
            <a:pPr marL="228600" lvl="1" indent="0">
              <a:buNone/>
            </a:pPr>
            <a:r>
              <a:rPr lang="en-US" sz="2600" dirty="0"/>
              <a:t>Ukraine operates in full synchronization with the European grid, ensuring stability and enabling cross-border trade and joint investment.</a:t>
            </a:r>
          </a:p>
          <a:p>
            <a:r>
              <a:rPr lang="en-US" sz="2900" dirty="0"/>
              <a:t>Expanding decentralized generation.</a:t>
            </a:r>
          </a:p>
          <a:p>
            <a:pPr marL="228600" lvl="1" indent="0">
              <a:buNone/>
            </a:pPr>
            <a:r>
              <a:rPr lang="en-US" sz="2600" dirty="0"/>
              <a:t>Thousands of local solar, wind, and cogeneration systems now supply homes, hospitals, and critical infrastructure.</a:t>
            </a:r>
          </a:p>
          <a:p>
            <a:r>
              <a:rPr lang="en-US" sz="2900" dirty="0"/>
              <a:t>New frontier: storage, heat modernization, and digital grids.</a:t>
            </a:r>
          </a:p>
          <a:p>
            <a:pPr marL="228600" lvl="1" indent="0">
              <a:buNone/>
            </a:pPr>
            <a:r>
              <a:rPr lang="en-US" sz="2600" dirty="0"/>
              <a:t>Ukraine’s market is open to battery storage, smart-grid, and district-heating technologies, areas of Sweden’s global leadership.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41638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– Shared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r>
              <a:rPr lang="en-US" dirty="0"/>
              <a:t>Ukraine is not only rebuilding; it’s becoming Europe’s testbed for future-proof energy systems.</a:t>
            </a:r>
          </a:p>
          <a:p>
            <a:r>
              <a:rPr dirty="0" err="1"/>
              <a:t>Oschadbank</a:t>
            </a:r>
            <a:r>
              <a:rPr dirty="0"/>
              <a:t> unites government, business &amp; global partners.</a:t>
            </a:r>
          </a:p>
          <a:p>
            <a:r>
              <a:rPr dirty="0"/>
              <a:t>Let’s build together: renewables, storage, heating tech, local partnerships.</a:t>
            </a:r>
          </a:p>
          <a:p>
            <a:r>
              <a:rPr dirty="0"/>
              <a:t>Your technology + our market = Europe’s new energy resilience.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r>
              <a:rPr dirty="0"/>
              <a:t>Big shocks shape the world: technological breakthroughs, crises, pandemics, wars.</a:t>
            </a:r>
          </a:p>
          <a:p>
            <a:r>
              <a:rPr dirty="0"/>
              <a:t>Ukraine is rebuilding its energy system under extraordinary conditions</a:t>
            </a:r>
            <a:r>
              <a:rPr lang="uk-UA" dirty="0"/>
              <a:t> – </a:t>
            </a:r>
            <a:r>
              <a:rPr dirty="0"/>
              <a:t>creating a model that is:</a:t>
            </a:r>
          </a:p>
          <a:p>
            <a:pPr marL="228600" lvl="1" indent="0">
              <a:buNone/>
            </a:pPr>
            <a:r>
              <a:rPr dirty="0"/>
              <a:t>✔ Flexible</a:t>
            </a:r>
            <a:br>
              <a:rPr dirty="0"/>
            </a:br>
            <a:r>
              <a:rPr dirty="0"/>
              <a:t>✔ Decentralized</a:t>
            </a:r>
            <a:br>
              <a:rPr dirty="0"/>
            </a:br>
            <a:r>
              <a:rPr dirty="0"/>
              <a:t>✔ Open to partnership.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Lessons from the War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r>
              <a:rPr dirty="0"/>
              <a:t>Every day of this war costs lives </a:t>
            </a:r>
            <a:r>
              <a:rPr lang="uk-UA" dirty="0"/>
              <a:t>–</a:t>
            </a:r>
            <a:r>
              <a:rPr dirty="0"/>
              <a:t> soldiers and civilians alike.</a:t>
            </a:r>
          </a:p>
          <a:p>
            <a:r>
              <a:rPr dirty="0"/>
              <a:t>Despite this, Ukraine keeps the lights on.</a:t>
            </a:r>
          </a:p>
          <a:p>
            <a:r>
              <a:rPr dirty="0"/>
              <a:t>Key lessons for global energy security: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dirty="0"/>
              <a:t>Systems must be decentralized</a:t>
            </a:r>
            <a:r>
              <a:rPr lang="uk-UA" dirty="0"/>
              <a:t>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dirty="0"/>
              <a:t>Sources must be diverse</a:t>
            </a:r>
            <a:r>
              <a:rPr lang="uk-UA" dirty="0"/>
              <a:t>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dirty="0"/>
              <a:t>Backup networks are essential</a:t>
            </a:r>
            <a:r>
              <a:rPr lang="uk-UA" dirty="0"/>
              <a:t>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dirty="0"/>
              <a:t>Energy independence must never be traded for low prices.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The Ukrainian Model – Power of Self-Organization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Businesses, communities, and banks form Ukraine’s ‘energy defense’.</a:t>
            </a:r>
          </a:p>
          <a:p>
            <a:r>
              <a:rPr lang="uk-UA" dirty="0"/>
              <a:t>1</a:t>
            </a:r>
            <a:r>
              <a:rPr dirty="0"/>
              <a:t> GW of new </a:t>
            </a:r>
            <a:r>
              <a:rPr lang="en-US" dirty="0"/>
              <a:t>decentralized </a:t>
            </a:r>
            <a:r>
              <a:rPr dirty="0"/>
              <a:t>generation, </a:t>
            </a:r>
            <a:r>
              <a:rPr lang="uk-UA" dirty="0"/>
              <a:t>400</a:t>
            </a:r>
            <a:r>
              <a:rPr dirty="0"/>
              <a:t> MW of energy storage financed by Ukrainian banks (last </a:t>
            </a:r>
            <a:r>
              <a:rPr lang="uk-UA" dirty="0"/>
              <a:t>18</a:t>
            </a:r>
            <a:r>
              <a:rPr dirty="0"/>
              <a:t> months).</a:t>
            </a:r>
          </a:p>
          <a:p>
            <a:r>
              <a:rPr dirty="0"/>
              <a:t>Centralized systems are slow</a:t>
            </a:r>
            <a:r>
              <a:rPr lang="en-US" dirty="0"/>
              <a:t>; </a:t>
            </a:r>
            <a:r>
              <a:rPr dirty="0"/>
              <a:t>communities act fast.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Oschadbank’s Leadership in Energy Finance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30% share of Ukraine’s energy financing market.</a:t>
            </a:r>
          </a:p>
          <a:p>
            <a:r>
              <a:rPr dirty="0"/>
              <a:t>Over €150 million financed, creating 340 MW new capacity.</a:t>
            </a:r>
          </a:p>
          <a:p>
            <a:r>
              <a:rPr dirty="0"/>
              <a:t>Financial bridge between state, business &amp; international partners.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Energy Storage Systems – New Heart of the Grid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lang="en-US" dirty="0"/>
              <a:t>50 </a:t>
            </a:r>
            <a:r>
              <a:rPr dirty="0"/>
              <a:t>% of portfolio in ESS.</a:t>
            </a:r>
          </a:p>
          <a:p>
            <a:r>
              <a:rPr dirty="0"/>
              <a:t>5 large BESS (200 MW) financed via consortium with DTEK + Fluence (USA).</a:t>
            </a:r>
          </a:p>
          <a:p>
            <a:r>
              <a:rPr dirty="0"/>
              <a:t>One of Eastern Europe’s largest battery projects (construction: March–Aug 2025).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Local Power &amp; Cogeneration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22% of portfolio: gas-engine &amp; cogeneration plants in Kharkiv, Poltava, Dnipro, Chernihiv</a:t>
            </a:r>
            <a:r>
              <a:rPr lang="en-US" dirty="0"/>
              <a:t>…</a:t>
            </a:r>
            <a:r>
              <a:rPr dirty="0"/>
              <a:t>.</a:t>
            </a:r>
          </a:p>
          <a:p>
            <a:r>
              <a:rPr dirty="0"/>
              <a:t>Provide heat &amp; electricity during outages via </a:t>
            </a:r>
            <a:r>
              <a:rPr lang="en-US" dirty="0"/>
              <a:t>bank -</a:t>
            </a:r>
            <a:r>
              <a:rPr dirty="0"/>
              <a:t>municipal-private partnerships.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Wind Energy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Zakarpattia Wind Farm: USD 10M financing (with EBRD).</a:t>
            </a:r>
          </a:p>
          <a:p>
            <a:r>
              <a:rPr dirty="0" err="1"/>
              <a:t>Tiligul</a:t>
            </a:r>
            <a:r>
              <a:rPr dirty="0"/>
              <a:t> Wind Farm: scaling to 500 MW with Vestas turbines (Danish ECA support).</a:t>
            </a:r>
          </a:p>
          <a:p>
            <a:r>
              <a:rPr dirty="0"/>
              <a:t>Large-scale, bankable renewables during war.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Solar, Backup &amp; Biogas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Solar (9%) – large fields &amp; rooftop SMEs.</a:t>
            </a:r>
          </a:p>
          <a:p>
            <a:r>
              <a:rPr dirty="0"/>
              <a:t>Backup (6%) – hospitals, schools, utilities.</a:t>
            </a:r>
          </a:p>
          <a:p>
            <a:r>
              <a:rPr dirty="0"/>
              <a:t>Biogas (2%) – farms converting waste to energy.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pPr marL="0" indent="0" algn="ctr">
              <a:buNone/>
            </a:pPr>
            <a:r>
              <a:rPr dirty="0"/>
              <a:t>Together driving resilience &amp; green transition.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осилка">
  <a:themeElements>
    <a:clrScheme name="Поси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и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и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8881F9D5F6B14B9A1F303ADA637ABA" ma:contentTypeVersion="13" ma:contentTypeDescription="Create a new document." ma:contentTypeScope="" ma:versionID="b8683522652a7b4eaed4a8acbab4780a">
  <xsd:schema xmlns:xsd="http://www.w3.org/2001/XMLSchema" xmlns:xs="http://www.w3.org/2001/XMLSchema" xmlns:p="http://schemas.microsoft.com/office/2006/metadata/properties" xmlns:ns2="0a2f277f-7aa6-4006-b768-079b8d4e4e22" xmlns:ns3="714c3ea8-c7a3-4d66-8a68-fd73cac9f802" targetNamespace="http://schemas.microsoft.com/office/2006/metadata/properties" ma:root="true" ma:fieldsID="cf7a0df7fdcea080318868d3a01520c5" ns2:_="" ns3:_="">
    <xsd:import namespace="0a2f277f-7aa6-4006-b768-079b8d4e4e22"/>
    <xsd:import namespace="714c3ea8-c7a3-4d66-8a68-fd73cac9f8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2f277f-7aa6-4006-b768-079b8d4e4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cea5a27-2f9a-487f-83fe-96275197ec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4c3ea8-c7a3-4d66-8a68-fd73cac9f80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afde572-f472-4ebf-b303-b0397da73feb}" ma:internalName="TaxCatchAll" ma:showField="CatchAllData" ma:web="714c3ea8-c7a3-4d66-8a68-fd73cac9f8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2f277f-7aa6-4006-b768-079b8d4e4e22">
      <Terms xmlns="http://schemas.microsoft.com/office/infopath/2007/PartnerControls"/>
    </lcf76f155ced4ddcb4097134ff3c332f>
    <TaxCatchAll xmlns="714c3ea8-c7a3-4d66-8a68-fd73cac9f802" xsi:nil="true"/>
  </documentManagement>
</p:properties>
</file>

<file path=customXml/itemProps1.xml><?xml version="1.0" encoding="utf-8"?>
<ds:datastoreItem xmlns:ds="http://schemas.openxmlformats.org/officeDocument/2006/customXml" ds:itemID="{8D35F76C-87E7-4E6C-A822-2CB187D0E253}"/>
</file>

<file path=customXml/itemProps2.xml><?xml version="1.0" encoding="utf-8"?>
<ds:datastoreItem xmlns:ds="http://schemas.openxmlformats.org/officeDocument/2006/customXml" ds:itemID="{FDDF2F0F-66CC-46BA-B839-7987D5CDB694}"/>
</file>

<file path=customXml/itemProps3.xml><?xml version="1.0" encoding="utf-8"?>
<ds:datastoreItem xmlns:ds="http://schemas.openxmlformats.org/officeDocument/2006/customXml" ds:itemID="{8A8E65FA-D830-49CC-A9B1-A1F1EA782993}"/>
</file>

<file path=docProps/app.xml><?xml version="1.0" encoding="utf-8"?>
<Properties xmlns="http://schemas.openxmlformats.org/officeDocument/2006/extended-properties" xmlns:vt="http://schemas.openxmlformats.org/officeDocument/2006/docPropsVTypes">
  <Template>Посилка</Template>
  <TotalTime>19</TotalTime>
  <Words>560</Words>
  <Application>Microsoft Office PowerPoint</Application>
  <PresentationFormat>Екран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Corbel</vt:lpstr>
      <vt:lpstr>Gill Sans MT</vt:lpstr>
      <vt:lpstr>Wingdings</vt:lpstr>
      <vt:lpstr>Посилка</vt:lpstr>
      <vt:lpstr>Ukraine’s Energy Resilience and Partnership Opportunities with Sweden</vt:lpstr>
      <vt:lpstr>Global Context</vt:lpstr>
      <vt:lpstr>Lessons from the War</vt:lpstr>
      <vt:lpstr>The Ukrainian Model – Power of Self-Organization</vt:lpstr>
      <vt:lpstr>Oschadbank’s Leadership in Energy Finance</vt:lpstr>
      <vt:lpstr>Energy Storage Systems – New Heart of the Grid</vt:lpstr>
      <vt:lpstr>Local Power &amp; Cogeneration</vt:lpstr>
      <vt:lpstr>Wind Energy Projects</vt:lpstr>
      <vt:lpstr>Solar, Backup &amp; Biogas Energy</vt:lpstr>
      <vt:lpstr>Ukraine: A Living Laboratory of Energy Resilience</vt:lpstr>
      <vt:lpstr>What Europe &amp; Sweden can learn</vt:lpstr>
      <vt:lpstr>Conclusion – Shared Future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Ярослав Демченков</dc:creator>
  <cp:keywords/>
  <dc:description>generated using python-pptx</dc:description>
  <cp:lastModifiedBy>Ярослав Демченков</cp:lastModifiedBy>
  <cp:revision>2</cp:revision>
  <dcterms:created xsi:type="dcterms:W3CDTF">2013-01-27T09:14:16Z</dcterms:created>
  <dcterms:modified xsi:type="dcterms:W3CDTF">2025-10-08T20:50:19Z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0x010100C28881F9D5F6B14B9A1F303ADA637ABA</vt:lpwstr>
  </property>
</Properties>
</file>