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1"/>
  </p:notesMasterIdLst>
  <p:sldIdLst>
    <p:sldId id="256" r:id="rId5"/>
    <p:sldId id="2022" r:id="rId6"/>
    <p:sldId id="2016" r:id="rId7"/>
    <p:sldId id="2025" r:id="rId8"/>
    <p:sldId id="2005" r:id="rId9"/>
    <p:sldId id="2021" r:id="rId10"/>
  </p:sldIdLst>
  <p:sldSz cx="12192000" cy="6858000"/>
  <p:notesSz cx="6858000" cy="9144000"/>
  <p:embeddedFontLst>
    <p:embeddedFont>
      <p:font typeface="Aptos Narrow" panose="020B0004020202020204" pitchFamily="34" charset="0"/>
      <p:regular r:id="rId12"/>
      <p:bold r:id="rId13"/>
      <p:italic r:id="rId14"/>
      <p:boldItalic r:id="rId15"/>
    </p:embeddedFont>
    <p:embeddedFont>
      <p:font typeface="Canela Deck TT Regular" panose="020B0604020202020204" charset="0"/>
      <p:regular r:id="rId16"/>
    </p:embeddedFont>
    <p:embeddedFont>
      <p:font typeface="Inter" panose="02000503000000020004" pitchFamily="2" charset="0"/>
      <p:regular r:id="rId17"/>
      <p:bold r:id="rId18"/>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5F2"/>
    <a:srgbClr val="FAD9CD"/>
    <a:srgbClr val="C5E5E1"/>
    <a:srgbClr val="13324A"/>
    <a:srgbClr val="5B1A2B"/>
    <a:srgbClr val="F4B2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0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B201E-9F21-4025-BE53-FFB5161222A8}" type="datetimeFigureOut">
              <a:rPr lang="sv-SE" smtClean="0"/>
              <a:t>2025-10-13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0657C-7F9D-49FB-A972-5A0320A772D6}" type="slidenum">
              <a:rPr lang="sv-SE" smtClean="0"/>
              <a:t>‹#›</a:t>
            </a:fld>
            <a:endParaRPr lang="sv-SE"/>
          </a:p>
        </p:txBody>
      </p:sp>
    </p:spTree>
    <p:extLst>
      <p:ext uri="{BB962C8B-B14F-4D97-AF65-F5344CB8AC3E}">
        <p14:creationId xmlns:p14="http://schemas.microsoft.com/office/powerpoint/2010/main" val="2592194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FE80657C-7F9D-49FB-A972-5A0320A772D6}" type="slidenum">
              <a:rPr lang="en-GB" smtClean="0"/>
              <a:t>1</a:t>
            </a:fld>
            <a:endParaRPr lang="en-GB"/>
          </a:p>
        </p:txBody>
      </p:sp>
    </p:spTree>
    <p:extLst>
      <p:ext uri="{BB962C8B-B14F-4D97-AF65-F5344CB8AC3E}">
        <p14:creationId xmlns:p14="http://schemas.microsoft.com/office/powerpoint/2010/main" val="217244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80657C-7F9D-49FB-A972-5A0320A772D6}" type="slidenum">
              <a:rPr lang="sv-SE" smtClean="0"/>
              <a:t>2</a:t>
            </a:fld>
            <a:endParaRPr lang="sv-SE"/>
          </a:p>
        </p:txBody>
      </p:sp>
    </p:spTree>
    <p:extLst>
      <p:ext uri="{BB962C8B-B14F-4D97-AF65-F5344CB8AC3E}">
        <p14:creationId xmlns:p14="http://schemas.microsoft.com/office/powerpoint/2010/main" val="224319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6BA14-2FC5-A43B-68EE-32106C59E42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643CEF1-C729-B966-CC8E-13655E31A697}"/>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869878FC-3881-F2AC-96FD-D28A3490E77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FE00D987-1942-08DB-1B13-94EBF7F39483}"/>
              </a:ext>
            </a:extLst>
          </p:cNvPr>
          <p:cNvSpPr>
            <a:spLocks noGrp="1"/>
          </p:cNvSpPr>
          <p:nvPr>
            <p:ph type="sldNum" sz="quarter" idx="5"/>
          </p:nvPr>
        </p:nvSpPr>
        <p:spPr/>
        <p:txBody>
          <a:bodyPr/>
          <a:lstStyle/>
          <a:p>
            <a:pPr>
              <a:defRPr/>
            </a:pPr>
            <a:fld id="{37FD9842-48C4-E243-A5DF-AE62A496F603}" type="slidenum">
              <a:rPr lang="sv-SE" smtClean="0"/>
              <a:pPr>
                <a:defRPr/>
              </a:pPr>
              <a:t>3</a:t>
            </a:fld>
            <a:endParaRPr lang="sv-SE"/>
          </a:p>
        </p:txBody>
      </p:sp>
    </p:spTree>
    <p:extLst>
      <p:ext uri="{BB962C8B-B14F-4D97-AF65-F5344CB8AC3E}">
        <p14:creationId xmlns:p14="http://schemas.microsoft.com/office/powerpoint/2010/main" val="2348841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E632C-2C8C-A9EE-3077-5B9CF7D6C14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10012DA-970D-EB38-5140-781522420CB7}"/>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4806BA5C-8D2F-9B90-2990-01751A892C73}"/>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593D0B50-2EE4-4C3B-2939-535F291097A3}"/>
              </a:ext>
            </a:extLst>
          </p:cNvPr>
          <p:cNvSpPr>
            <a:spLocks noGrp="1"/>
          </p:cNvSpPr>
          <p:nvPr>
            <p:ph type="sldNum" sz="quarter" idx="5"/>
          </p:nvPr>
        </p:nvSpPr>
        <p:spPr/>
        <p:txBody>
          <a:bodyPr/>
          <a:lstStyle/>
          <a:p>
            <a:pPr>
              <a:defRPr/>
            </a:pPr>
            <a:fld id="{37FD9842-48C4-E243-A5DF-AE62A496F603}" type="slidenum">
              <a:rPr lang="sv-SE" smtClean="0"/>
              <a:pPr>
                <a:defRPr/>
              </a:pPr>
              <a:t>4</a:t>
            </a:fld>
            <a:endParaRPr lang="sv-SE"/>
          </a:p>
        </p:txBody>
      </p:sp>
    </p:spTree>
    <p:extLst>
      <p:ext uri="{BB962C8B-B14F-4D97-AF65-F5344CB8AC3E}">
        <p14:creationId xmlns:p14="http://schemas.microsoft.com/office/powerpoint/2010/main" val="969179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6BA14-2FC5-A43B-68EE-32106C59E42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643CEF1-C729-B966-CC8E-13655E31A697}"/>
              </a:ext>
            </a:extLst>
          </p:cNvPr>
          <p:cNvSpPr>
            <a:spLocks noGrp="1" noRot="1" noChangeAspect="1"/>
          </p:cNvSpPr>
          <p:nvPr>
            <p:ph type="sldImg"/>
          </p:nvPr>
        </p:nvSpPr>
        <p:spPr>
          <a:xfrm>
            <a:off x="90488" y="744538"/>
            <a:ext cx="6616700" cy="3722687"/>
          </a:xfrm>
        </p:spPr>
      </p:sp>
      <p:sp>
        <p:nvSpPr>
          <p:cNvPr id="3" name="Platshållare för anteckningar 2">
            <a:extLst>
              <a:ext uri="{FF2B5EF4-FFF2-40B4-BE49-F238E27FC236}">
                <a16:creationId xmlns:a16="http://schemas.microsoft.com/office/drawing/2014/main" id="{869878FC-3881-F2AC-96FD-D28A3490E77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FE00D987-1942-08DB-1B13-94EBF7F39483}"/>
              </a:ext>
            </a:extLst>
          </p:cNvPr>
          <p:cNvSpPr>
            <a:spLocks noGrp="1"/>
          </p:cNvSpPr>
          <p:nvPr>
            <p:ph type="sldNum" sz="quarter" idx="5"/>
          </p:nvPr>
        </p:nvSpPr>
        <p:spPr/>
        <p:txBody>
          <a:bodyPr/>
          <a:lstStyle/>
          <a:p>
            <a:pPr>
              <a:defRPr/>
            </a:pPr>
            <a:fld id="{37FD9842-48C4-E243-A5DF-AE62A496F603}" type="slidenum">
              <a:rPr lang="sv-SE" smtClean="0"/>
              <a:pPr>
                <a:defRPr/>
              </a:pPr>
              <a:t>5</a:t>
            </a:fld>
            <a:endParaRPr lang="sv-SE"/>
          </a:p>
        </p:txBody>
      </p:sp>
    </p:spTree>
    <p:extLst>
      <p:ext uri="{BB962C8B-B14F-4D97-AF65-F5344CB8AC3E}">
        <p14:creationId xmlns:p14="http://schemas.microsoft.com/office/powerpoint/2010/main" val="422655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3324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67D007-FCED-AAB8-8043-00E28A235D69}"/>
              </a:ext>
            </a:extLst>
          </p:cNvPr>
          <p:cNvSpPr>
            <a:spLocks noGrp="1"/>
          </p:cNvSpPr>
          <p:nvPr>
            <p:ph type="ctrTitle"/>
          </p:nvPr>
        </p:nvSpPr>
        <p:spPr>
          <a:xfrm>
            <a:off x="859168" y="1135329"/>
            <a:ext cx="8468939" cy="2074276"/>
          </a:xfrm>
        </p:spPr>
        <p:txBody>
          <a:bodyPr anchor="b"/>
          <a:lstStyle>
            <a:lvl1pPr algn="l">
              <a:defRPr sz="5850"/>
            </a:lvl1pPr>
          </a:lstStyle>
          <a:p>
            <a:r>
              <a:rPr lang="en-US"/>
              <a:t>Click to edit Master title style</a:t>
            </a:r>
            <a:endParaRPr lang="sv-SE"/>
          </a:p>
        </p:txBody>
      </p:sp>
      <p:sp>
        <p:nvSpPr>
          <p:cNvPr id="3" name="Underrubrik 2">
            <a:extLst>
              <a:ext uri="{FF2B5EF4-FFF2-40B4-BE49-F238E27FC236}">
                <a16:creationId xmlns:a16="http://schemas.microsoft.com/office/drawing/2014/main" id="{D0F6EF83-1B38-AEF6-43B6-BC968AE075CC}"/>
              </a:ext>
            </a:extLst>
          </p:cNvPr>
          <p:cNvSpPr>
            <a:spLocks noGrp="1"/>
          </p:cNvSpPr>
          <p:nvPr>
            <p:ph type="subTitle" idx="1"/>
          </p:nvPr>
        </p:nvSpPr>
        <p:spPr>
          <a:xfrm>
            <a:off x="859169" y="3365500"/>
            <a:ext cx="7143366" cy="605083"/>
          </a:xfrm>
        </p:spPr>
        <p:txBody>
          <a:bodyPr>
            <a:normAutofit/>
          </a:bodyPr>
          <a:lstStyle>
            <a:lvl1pPr marL="0" indent="0" algn="l">
              <a:buNone/>
              <a:defRPr sz="1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pic>
        <p:nvPicPr>
          <p:cNvPr id="7" name="Bildobjekt 6" descr="En bild som visar Teckensnitt, Grafik, logotyp, grafisk design&#10;&#10;Automatiskt genererad beskrivning">
            <a:extLst>
              <a:ext uri="{FF2B5EF4-FFF2-40B4-BE49-F238E27FC236}">
                <a16:creationId xmlns:a16="http://schemas.microsoft.com/office/drawing/2014/main" id="{3611876E-844E-89A7-0965-F6DBF89A63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310" y="640531"/>
            <a:ext cx="1072027" cy="213811"/>
          </a:xfrm>
          <a:prstGeom prst="rect">
            <a:avLst/>
          </a:prstGeom>
        </p:spPr>
      </p:pic>
      <p:pic>
        <p:nvPicPr>
          <p:cNvPr id="5" name="Bildobjekt 4" descr="En bild som visar skärmbild, Grafik, design&#10;&#10;Automatiskt genererad beskrivning">
            <a:extLst>
              <a:ext uri="{FF2B5EF4-FFF2-40B4-BE49-F238E27FC236}">
                <a16:creationId xmlns:a16="http://schemas.microsoft.com/office/drawing/2014/main" id="{2E0D0395-AEE1-3881-7D33-B6A6157A3928}"/>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2574524"/>
            <a:ext cx="12192000" cy="4283476"/>
          </a:xfrm>
          <a:prstGeom prst="rect">
            <a:avLst/>
          </a:prstGeom>
        </p:spPr>
      </p:pic>
    </p:spTree>
    <p:extLst>
      <p:ext uri="{BB962C8B-B14F-4D97-AF65-F5344CB8AC3E}">
        <p14:creationId xmlns:p14="http://schemas.microsoft.com/office/powerpoint/2010/main" val="29472045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DE9E39-959D-D53B-EB2E-72627E1D5FE7}"/>
              </a:ext>
            </a:extLst>
          </p:cNvPr>
          <p:cNvSpPr>
            <a:spLocks noGrp="1"/>
          </p:cNvSpPr>
          <p:nvPr>
            <p:ph type="title"/>
          </p:nvPr>
        </p:nvSpPr>
        <p:spPr/>
        <p:txBody>
          <a:bodyPr/>
          <a:lstStyle/>
          <a:p>
            <a:r>
              <a:rPr lang="en-US"/>
              <a:t>Click to edit Master title style</a:t>
            </a:r>
            <a:endParaRPr lang="sv-SE"/>
          </a:p>
        </p:txBody>
      </p:sp>
      <p:sp>
        <p:nvSpPr>
          <p:cNvPr id="5" name="Platshållare för datum 4">
            <a:extLst>
              <a:ext uri="{FF2B5EF4-FFF2-40B4-BE49-F238E27FC236}">
                <a16:creationId xmlns:a16="http://schemas.microsoft.com/office/drawing/2014/main" id="{C10002D5-5B0F-EB10-6434-94A0FB5AEE21}"/>
              </a:ext>
            </a:extLst>
          </p:cNvPr>
          <p:cNvSpPr>
            <a:spLocks noGrp="1"/>
          </p:cNvSpPr>
          <p:nvPr>
            <p:ph type="dt" sz="half" idx="10"/>
          </p:nvPr>
        </p:nvSpPr>
        <p:spPr/>
        <p:txBody>
          <a:bodyPr/>
          <a:lstStyle/>
          <a:p>
            <a:fld id="{A101ACD8-97D1-4020-B9BC-51002C408A36}" type="datetimeFigureOut">
              <a:rPr lang="sv-SE" smtClean="0"/>
              <a:t>2025-10-13</a:t>
            </a:fld>
            <a:endParaRPr lang="sv-SE"/>
          </a:p>
        </p:txBody>
      </p:sp>
      <p:sp>
        <p:nvSpPr>
          <p:cNvPr id="6" name="Platshållare för sidfot 5">
            <a:extLst>
              <a:ext uri="{FF2B5EF4-FFF2-40B4-BE49-F238E27FC236}">
                <a16:creationId xmlns:a16="http://schemas.microsoft.com/office/drawing/2014/main" id="{1556A240-0BAD-7D89-3EA5-E682F8284DC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FFDBAF7-37E3-D00C-FEA5-22A6740B8C8F}"/>
              </a:ext>
            </a:extLst>
          </p:cNvPr>
          <p:cNvSpPr>
            <a:spLocks noGrp="1"/>
          </p:cNvSpPr>
          <p:nvPr>
            <p:ph type="sldNum" sz="quarter" idx="12"/>
          </p:nvPr>
        </p:nvSpPr>
        <p:spPr/>
        <p:txBody>
          <a:bodyPr/>
          <a:lstStyle/>
          <a:p>
            <a:fld id="{FF6325FA-E269-4A2D-85A3-30A1DB50B1E8}" type="slidenum">
              <a:rPr lang="sv-SE" smtClean="0"/>
              <a:t>‹#›</a:t>
            </a:fld>
            <a:endParaRPr lang="sv-SE"/>
          </a:p>
        </p:txBody>
      </p:sp>
      <p:sp>
        <p:nvSpPr>
          <p:cNvPr id="9" name="Platshållare för text 8">
            <a:extLst>
              <a:ext uri="{FF2B5EF4-FFF2-40B4-BE49-F238E27FC236}">
                <a16:creationId xmlns:a16="http://schemas.microsoft.com/office/drawing/2014/main" id="{ADE3CD10-9DBE-4C04-209E-10769A852C9B}"/>
              </a:ext>
            </a:extLst>
          </p:cNvPr>
          <p:cNvSpPr>
            <a:spLocks noGrp="1"/>
          </p:cNvSpPr>
          <p:nvPr>
            <p:ph type="body" sz="quarter" idx="13"/>
          </p:nvPr>
        </p:nvSpPr>
        <p:spPr>
          <a:xfrm>
            <a:off x="864000" y="2324100"/>
            <a:ext cx="4889100" cy="3280050"/>
          </a:xfrm>
        </p:spPr>
        <p:txBody>
          <a:bodyPr/>
          <a:lstStyle>
            <a:lvl1pPr marL="0" indent="0">
              <a:buNone/>
              <a:defRPr sz="1300"/>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1" name="Platshållare för text 10">
            <a:extLst>
              <a:ext uri="{FF2B5EF4-FFF2-40B4-BE49-F238E27FC236}">
                <a16:creationId xmlns:a16="http://schemas.microsoft.com/office/drawing/2014/main" id="{C6A986F4-3D80-227C-E5EC-F0F1476F84A4}"/>
              </a:ext>
            </a:extLst>
          </p:cNvPr>
          <p:cNvSpPr>
            <a:spLocks noGrp="1"/>
          </p:cNvSpPr>
          <p:nvPr>
            <p:ph type="body" sz="quarter" idx="14"/>
          </p:nvPr>
        </p:nvSpPr>
        <p:spPr>
          <a:xfrm>
            <a:off x="6096000" y="2324098"/>
            <a:ext cx="5232000" cy="3280051"/>
          </a:xfrm>
        </p:spPr>
        <p:txBody>
          <a:bodyPr/>
          <a:lstStyle>
            <a:lvl1pPr marL="0" indent="0">
              <a:buNone/>
              <a:defRPr sz="1300"/>
            </a:lvl1pPr>
            <a:lvl2pPr marL="457200" indent="0">
              <a:buNone/>
              <a:defRPr sz="1300"/>
            </a:lvl2pPr>
            <a:lvl3pPr marL="914400" indent="0">
              <a:buNone/>
              <a:defRPr sz="1300"/>
            </a:lvl3pPr>
            <a:lvl4pPr marL="1371600" indent="0">
              <a:buNone/>
              <a:defRPr sz="1300"/>
            </a:lvl4pPr>
            <a:lvl5pPr marL="1828800" indent="0">
              <a:buNone/>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64011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239C20-F97A-CCCB-9F25-9D81713617EC}"/>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B0878555-E5B4-7782-B346-03058D0497AA}"/>
              </a:ext>
            </a:extLst>
          </p:cNvPr>
          <p:cNvSpPr>
            <a:spLocks noGrp="1"/>
          </p:cNvSpPr>
          <p:nvPr>
            <p:ph type="dt" sz="half" idx="10"/>
          </p:nvPr>
        </p:nvSpPr>
        <p:spPr/>
        <p:txBody>
          <a:bodyPr/>
          <a:lstStyle/>
          <a:p>
            <a:fld id="{A101ACD8-97D1-4020-B9BC-51002C408A36}" type="datetimeFigureOut">
              <a:rPr lang="sv-SE" smtClean="0"/>
              <a:t>2025-10-13</a:t>
            </a:fld>
            <a:endParaRPr lang="sv-SE"/>
          </a:p>
        </p:txBody>
      </p:sp>
      <p:sp>
        <p:nvSpPr>
          <p:cNvPr id="4" name="Platshållare för sidfot 3">
            <a:extLst>
              <a:ext uri="{FF2B5EF4-FFF2-40B4-BE49-F238E27FC236}">
                <a16:creationId xmlns:a16="http://schemas.microsoft.com/office/drawing/2014/main" id="{C898A451-B1F0-6809-69E8-5C4DDF98988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54CB6BD-3B46-3DDA-06AF-FB34B1233EEE}"/>
              </a:ext>
            </a:extLst>
          </p:cNvPr>
          <p:cNvSpPr>
            <a:spLocks noGrp="1"/>
          </p:cNvSpPr>
          <p:nvPr>
            <p:ph type="sldNum" sz="quarter" idx="12"/>
          </p:nvPr>
        </p:nvSpPr>
        <p:spPr/>
        <p:txBody>
          <a:bodyPr/>
          <a:lstStyle/>
          <a:p>
            <a:fld id="{FF6325FA-E269-4A2D-85A3-30A1DB50B1E8}" type="slidenum">
              <a:rPr lang="sv-SE" smtClean="0"/>
              <a:t>‹#›</a:t>
            </a:fld>
            <a:endParaRPr lang="sv-SE"/>
          </a:p>
        </p:txBody>
      </p:sp>
    </p:spTree>
    <p:extLst>
      <p:ext uri="{BB962C8B-B14F-4D97-AF65-F5344CB8AC3E}">
        <p14:creationId xmlns:p14="http://schemas.microsoft.com/office/powerpoint/2010/main" val="4190979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2DD2DF3-7E91-0439-C1D6-5283A47D3ACB}"/>
              </a:ext>
            </a:extLst>
          </p:cNvPr>
          <p:cNvSpPr>
            <a:spLocks noGrp="1"/>
          </p:cNvSpPr>
          <p:nvPr>
            <p:ph type="dt" sz="half" idx="10"/>
          </p:nvPr>
        </p:nvSpPr>
        <p:spPr/>
        <p:txBody>
          <a:bodyPr/>
          <a:lstStyle/>
          <a:p>
            <a:fld id="{A101ACD8-97D1-4020-B9BC-51002C408A36}" type="datetimeFigureOut">
              <a:rPr lang="sv-SE" smtClean="0"/>
              <a:t>2025-10-13</a:t>
            </a:fld>
            <a:endParaRPr lang="sv-SE"/>
          </a:p>
        </p:txBody>
      </p:sp>
      <p:sp>
        <p:nvSpPr>
          <p:cNvPr id="3" name="Platshållare för sidfot 2">
            <a:extLst>
              <a:ext uri="{FF2B5EF4-FFF2-40B4-BE49-F238E27FC236}">
                <a16:creationId xmlns:a16="http://schemas.microsoft.com/office/drawing/2014/main" id="{4ACBF31F-274D-0D36-776A-051F34665D8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BE902E7-54C2-F7E8-AAE0-2A83F44D138B}"/>
              </a:ext>
            </a:extLst>
          </p:cNvPr>
          <p:cNvSpPr>
            <a:spLocks noGrp="1"/>
          </p:cNvSpPr>
          <p:nvPr>
            <p:ph type="sldNum" sz="quarter" idx="12"/>
          </p:nvPr>
        </p:nvSpPr>
        <p:spPr/>
        <p:txBody>
          <a:bodyPr/>
          <a:lstStyle/>
          <a:p>
            <a:fld id="{FF6325FA-E269-4A2D-85A3-30A1DB50B1E8}" type="slidenum">
              <a:rPr lang="sv-SE" smtClean="0"/>
              <a:t>‹#›</a:t>
            </a:fld>
            <a:endParaRPr lang="sv-SE"/>
          </a:p>
        </p:txBody>
      </p:sp>
    </p:spTree>
    <p:extLst>
      <p:ext uri="{BB962C8B-B14F-4D97-AF65-F5344CB8AC3E}">
        <p14:creationId xmlns:p14="http://schemas.microsoft.com/office/powerpoint/2010/main" val="2391144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llustratio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5F611A-BF6B-5864-EF58-EC6B3BA55D01}"/>
              </a:ext>
            </a:extLst>
          </p:cNvPr>
          <p:cNvSpPr>
            <a:spLocks noGrp="1"/>
          </p:cNvSpPr>
          <p:nvPr>
            <p:ph type="title" hasCustomPrompt="1"/>
          </p:nvPr>
        </p:nvSpPr>
        <p:spPr>
          <a:xfrm>
            <a:off x="864000" y="746312"/>
            <a:ext cx="4889100" cy="1125445"/>
          </a:xfrm>
        </p:spPr>
        <p:txBody>
          <a:bodyPr/>
          <a:lstStyle/>
          <a:p>
            <a:r>
              <a:rPr lang="en-US"/>
              <a:t>Title of maximum two lines</a:t>
            </a:r>
            <a:endParaRPr lang="sv-SE"/>
          </a:p>
        </p:txBody>
      </p:sp>
      <p:sp>
        <p:nvSpPr>
          <p:cNvPr id="3" name="Platshållare för innehåll 2">
            <a:extLst>
              <a:ext uri="{FF2B5EF4-FFF2-40B4-BE49-F238E27FC236}">
                <a16:creationId xmlns:a16="http://schemas.microsoft.com/office/drawing/2014/main" id="{AB3D5C66-2A04-3A0D-22E2-F3B117C758DA}"/>
              </a:ext>
            </a:extLst>
          </p:cNvPr>
          <p:cNvSpPr>
            <a:spLocks noGrp="1"/>
          </p:cNvSpPr>
          <p:nvPr>
            <p:ph idx="1"/>
          </p:nvPr>
        </p:nvSpPr>
        <p:spPr>
          <a:xfrm>
            <a:off x="864000" y="2324100"/>
            <a:ext cx="4889100" cy="32800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FC0EA102-3C0E-E581-ECB4-916340399548}"/>
              </a:ext>
            </a:extLst>
          </p:cNvPr>
          <p:cNvSpPr>
            <a:spLocks noGrp="1"/>
          </p:cNvSpPr>
          <p:nvPr>
            <p:ph type="dt" sz="half" idx="10"/>
          </p:nvPr>
        </p:nvSpPr>
        <p:spPr/>
        <p:txBody>
          <a:bodyPr/>
          <a:lstStyle/>
          <a:p>
            <a:fld id="{A101ACD8-97D1-4020-B9BC-51002C408A36}" type="datetimeFigureOut">
              <a:rPr lang="sv-SE" smtClean="0"/>
              <a:t>2025-10-13</a:t>
            </a:fld>
            <a:endParaRPr lang="sv-SE"/>
          </a:p>
        </p:txBody>
      </p:sp>
      <p:sp>
        <p:nvSpPr>
          <p:cNvPr id="5" name="Platshållare för sidfot 4">
            <a:extLst>
              <a:ext uri="{FF2B5EF4-FFF2-40B4-BE49-F238E27FC236}">
                <a16:creationId xmlns:a16="http://schemas.microsoft.com/office/drawing/2014/main" id="{9FBB13F1-B155-C2EB-1EBB-C250B2421A1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8B392D3-219F-4177-AD32-2AB286951AEC}"/>
              </a:ext>
            </a:extLst>
          </p:cNvPr>
          <p:cNvSpPr>
            <a:spLocks noGrp="1"/>
          </p:cNvSpPr>
          <p:nvPr>
            <p:ph type="sldNum" sz="quarter" idx="12"/>
          </p:nvPr>
        </p:nvSpPr>
        <p:spPr/>
        <p:txBody>
          <a:bodyPr/>
          <a:lstStyle/>
          <a:p>
            <a:fld id="{FF6325FA-E269-4A2D-85A3-30A1DB50B1E8}" type="slidenum">
              <a:rPr lang="sv-SE" smtClean="0"/>
              <a:t>‹#›</a:t>
            </a:fld>
            <a:endParaRPr lang="sv-SE"/>
          </a:p>
        </p:txBody>
      </p:sp>
      <p:sp>
        <p:nvSpPr>
          <p:cNvPr id="10" name="Content Placeholder 9">
            <a:extLst>
              <a:ext uri="{FF2B5EF4-FFF2-40B4-BE49-F238E27FC236}">
                <a16:creationId xmlns:a16="http://schemas.microsoft.com/office/drawing/2014/main" id="{8EFB7D43-BEF5-F5EF-6CB6-32A4AA58E679}"/>
              </a:ext>
            </a:extLst>
          </p:cNvPr>
          <p:cNvSpPr>
            <a:spLocks noGrp="1"/>
          </p:cNvSpPr>
          <p:nvPr>
            <p:ph sz="quarter" idx="13"/>
          </p:nvPr>
        </p:nvSpPr>
        <p:spPr>
          <a:xfrm>
            <a:off x="6962988" y="2404104"/>
            <a:ext cx="3924000" cy="27471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7221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29C7D21E-CF21-F179-3B79-242DB4897CBF}"/>
              </a:ext>
            </a:extLst>
          </p:cNvPr>
          <p:cNvSpPr>
            <a:spLocks noGrp="1"/>
          </p:cNvSpPr>
          <p:nvPr>
            <p:ph type="pic" idx="1"/>
          </p:nvPr>
        </p:nvSpPr>
        <p:spPr>
          <a:xfrm>
            <a:off x="6091238" y="0"/>
            <a:ext cx="6100762" cy="6858000"/>
          </a:xfrm>
          <a:custGeom>
            <a:avLst/>
            <a:gdLst>
              <a:gd name="connsiteX0" fmla="*/ 2081174 w 6100762"/>
              <a:gd name="connsiteY0" fmla="*/ 0 h 6854340"/>
              <a:gd name="connsiteX1" fmla="*/ 6100762 w 6100762"/>
              <a:gd name="connsiteY1" fmla="*/ 0 h 6854340"/>
              <a:gd name="connsiteX2" fmla="*/ 6100762 w 6100762"/>
              <a:gd name="connsiteY2" fmla="*/ 6854340 h 6854340"/>
              <a:gd name="connsiteX3" fmla="*/ 4762 w 6100762"/>
              <a:gd name="connsiteY3" fmla="*/ 6854340 h 6854340"/>
              <a:gd name="connsiteX4" fmla="*/ 0 w 6100762"/>
              <a:gd name="connsiteY4" fmla="*/ 1534629 h 6854340"/>
              <a:gd name="connsiteX5" fmla="*/ 71437 w 6100762"/>
              <a:gd name="connsiteY5" fmla="*/ 1386991 h 6854340"/>
              <a:gd name="connsiteX6" fmla="*/ 2009775 w 6100762"/>
              <a:gd name="connsiteY6" fmla="*/ 39203 h 6854340"/>
              <a:gd name="connsiteX7" fmla="*/ 2057103 w 6100762"/>
              <a:gd name="connsiteY7" fmla="*/ 9856 h 685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0762" h="6854340">
                <a:moveTo>
                  <a:pt x="2081174" y="0"/>
                </a:moveTo>
                <a:lnTo>
                  <a:pt x="6100762" y="0"/>
                </a:lnTo>
                <a:lnTo>
                  <a:pt x="6100762" y="6854340"/>
                </a:lnTo>
                <a:lnTo>
                  <a:pt x="4762" y="6854340"/>
                </a:lnTo>
                <a:cubicBezTo>
                  <a:pt x="3175" y="5081103"/>
                  <a:pt x="1587" y="3307866"/>
                  <a:pt x="0" y="1534629"/>
                </a:cubicBezTo>
                <a:cubicBezTo>
                  <a:pt x="1587" y="1466366"/>
                  <a:pt x="17461" y="1421916"/>
                  <a:pt x="71437" y="1386991"/>
                </a:cubicBezTo>
                <a:lnTo>
                  <a:pt x="2009775" y="39203"/>
                </a:lnTo>
                <a:cubicBezTo>
                  <a:pt x="2030016" y="30237"/>
                  <a:pt x="2041128" y="19124"/>
                  <a:pt x="2057103" y="9856"/>
                </a:cubicBezTo>
                <a:close/>
              </a:path>
            </a:pathLst>
          </a:custGeom>
        </p:spPr>
        <p:txBody>
          <a:bodyPr wrap="square" rIns="0" bIns="900000" anchor="ctr">
            <a:noAutofit/>
          </a:bodyPr>
          <a:lstStyle>
            <a:lvl1pPr marL="0" indent="0" algn="ctr">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v-SE"/>
          </a:p>
        </p:txBody>
      </p:sp>
      <p:sp>
        <p:nvSpPr>
          <p:cNvPr id="2" name="Rubrik 1">
            <a:extLst>
              <a:ext uri="{FF2B5EF4-FFF2-40B4-BE49-F238E27FC236}">
                <a16:creationId xmlns:a16="http://schemas.microsoft.com/office/drawing/2014/main" id="{2959391C-9F3F-146E-C7FE-6665B87F3703}"/>
              </a:ext>
            </a:extLst>
          </p:cNvPr>
          <p:cNvSpPr>
            <a:spLocks noGrp="1"/>
          </p:cNvSpPr>
          <p:nvPr>
            <p:ph type="title"/>
          </p:nvPr>
        </p:nvSpPr>
        <p:spPr>
          <a:xfrm>
            <a:off x="866775" y="1404937"/>
            <a:ext cx="4916806" cy="1065213"/>
          </a:xfrm>
        </p:spPr>
        <p:txBody>
          <a:bodyPr anchor="b"/>
          <a:lstStyle>
            <a:lvl1pPr>
              <a:defRPr sz="3900"/>
            </a:lvl1pPr>
          </a:lstStyle>
          <a:p>
            <a:r>
              <a:rPr lang="en-US"/>
              <a:t>Click to edit Master title style</a:t>
            </a:r>
            <a:endParaRPr lang="sv-SE"/>
          </a:p>
        </p:txBody>
      </p:sp>
      <p:sp>
        <p:nvSpPr>
          <p:cNvPr id="4" name="Platshållare för text 3">
            <a:extLst>
              <a:ext uri="{FF2B5EF4-FFF2-40B4-BE49-F238E27FC236}">
                <a16:creationId xmlns:a16="http://schemas.microsoft.com/office/drawing/2014/main" id="{E7F1BFDA-DE48-FB57-E933-B7A6C7CD5D7E}"/>
              </a:ext>
            </a:extLst>
          </p:cNvPr>
          <p:cNvSpPr>
            <a:spLocks noGrp="1"/>
          </p:cNvSpPr>
          <p:nvPr>
            <p:ph type="body" sz="half" idx="2"/>
          </p:nvPr>
        </p:nvSpPr>
        <p:spPr>
          <a:xfrm>
            <a:off x="866775" y="2663190"/>
            <a:ext cx="4916806" cy="2981960"/>
          </a:xfrm>
        </p:spPr>
        <p:txBody>
          <a:bodyPr>
            <a:normAutofit/>
          </a:bodyPr>
          <a:lstStyle>
            <a:lvl1pPr marL="0" indent="0">
              <a:buNone/>
              <a:defRPr sz="13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latshållare för datum 4">
            <a:extLst>
              <a:ext uri="{FF2B5EF4-FFF2-40B4-BE49-F238E27FC236}">
                <a16:creationId xmlns:a16="http://schemas.microsoft.com/office/drawing/2014/main" id="{DA5C5893-9965-57F8-BAAB-5E090E171933}"/>
              </a:ext>
            </a:extLst>
          </p:cNvPr>
          <p:cNvSpPr>
            <a:spLocks noGrp="1"/>
          </p:cNvSpPr>
          <p:nvPr>
            <p:ph type="dt" sz="half" idx="10"/>
          </p:nvPr>
        </p:nvSpPr>
        <p:spPr/>
        <p:txBody>
          <a:bodyPr/>
          <a:lstStyle/>
          <a:p>
            <a:fld id="{A101ACD8-97D1-4020-B9BC-51002C408A36}" type="datetimeFigureOut">
              <a:rPr lang="sv-SE" smtClean="0"/>
              <a:t>2025-10-13</a:t>
            </a:fld>
            <a:endParaRPr lang="sv-SE"/>
          </a:p>
        </p:txBody>
      </p:sp>
      <p:sp>
        <p:nvSpPr>
          <p:cNvPr id="6" name="Platshållare för sidfot 5">
            <a:extLst>
              <a:ext uri="{FF2B5EF4-FFF2-40B4-BE49-F238E27FC236}">
                <a16:creationId xmlns:a16="http://schemas.microsoft.com/office/drawing/2014/main" id="{BFFB6C83-7443-6413-367F-F986AA90EF0E}"/>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198834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Bullets">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29C7D21E-CF21-F179-3B79-242DB4897CBF}"/>
              </a:ext>
            </a:extLst>
          </p:cNvPr>
          <p:cNvSpPr>
            <a:spLocks noGrp="1"/>
          </p:cNvSpPr>
          <p:nvPr>
            <p:ph type="pic" idx="1"/>
          </p:nvPr>
        </p:nvSpPr>
        <p:spPr>
          <a:xfrm>
            <a:off x="6091238" y="0"/>
            <a:ext cx="6100762" cy="6858000"/>
          </a:xfrm>
          <a:custGeom>
            <a:avLst/>
            <a:gdLst>
              <a:gd name="connsiteX0" fmla="*/ 2081174 w 6100762"/>
              <a:gd name="connsiteY0" fmla="*/ 0 h 6854340"/>
              <a:gd name="connsiteX1" fmla="*/ 6100762 w 6100762"/>
              <a:gd name="connsiteY1" fmla="*/ 0 h 6854340"/>
              <a:gd name="connsiteX2" fmla="*/ 6100762 w 6100762"/>
              <a:gd name="connsiteY2" fmla="*/ 6854340 h 6854340"/>
              <a:gd name="connsiteX3" fmla="*/ 4762 w 6100762"/>
              <a:gd name="connsiteY3" fmla="*/ 6854340 h 6854340"/>
              <a:gd name="connsiteX4" fmla="*/ 0 w 6100762"/>
              <a:gd name="connsiteY4" fmla="*/ 1534629 h 6854340"/>
              <a:gd name="connsiteX5" fmla="*/ 71437 w 6100762"/>
              <a:gd name="connsiteY5" fmla="*/ 1386991 h 6854340"/>
              <a:gd name="connsiteX6" fmla="*/ 2009775 w 6100762"/>
              <a:gd name="connsiteY6" fmla="*/ 39203 h 6854340"/>
              <a:gd name="connsiteX7" fmla="*/ 2057103 w 6100762"/>
              <a:gd name="connsiteY7" fmla="*/ 9856 h 685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0762" h="6854340">
                <a:moveTo>
                  <a:pt x="2081174" y="0"/>
                </a:moveTo>
                <a:lnTo>
                  <a:pt x="6100762" y="0"/>
                </a:lnTo>
                <a:lnTo>
                  <a:pt x="6100762" y="6854340"/>
                </a:lnTo>
                <a:lnTo>
                  <a:pt x="4762" y="6854340"/>
                </a:lnTo>
                <a:cubicBezTo>
                  <a:pt x="3175" y="5081103"/>
                  <a:pt x="1587" y="3307866"/>
                  <a:pt x="0" y="1534629"/>
                </a:cubicBezTo>
                <a:cubicBezTo>
                  <a:pt x="1587" y="1466366"/>
                  <a:pt x="17461" y="1421916"/>
                  <a:pt x="71437" y="1386991"/>
                </a:cubicBezTo>
                <a:lnTo>
                  <a:pt x="2009775" y="39203"/>
                </a:lnTo>
                <a:cubicBezTo>
                  <a:pt x="2030016" y="30237"/>
                  <a:pt x="2041128" y="19124"/>
                  <a:pt x="2057103" y="9856"/>
                </a:cubicBezTo>
                <a:close/>
              </a:path>
            </a:pathLst>
          </a:custGeom>
        </p:spPr>
        <p:txBody>
          <a:bodyPr wrap="square" bIns="900000" anchor="ctr">
            <a:noAutofit/>
          </a:bodyPr>
          <a:lstStyle>
            <a:lvl1pPr marL="0" indent="0" algn="ctr">
              <a:buNone/>
              <a:defRPr sz="17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v-SE"/>
          </a:p>
        </p:txBody>
      </p:sp>
      <p:sp>
        <p:nvSpPr>
          <p:cNvPr id="2" name="Rubrik 1">
            <a:extLst>
              <a:ext uri="{FF2B5EF4-FFF2-40B4-BE49-F238E27FC236}">
                <a16:creationId xmlns:a16="http://schemas.microsoft.com/office/drawing/2014/main" id="{2959391C-9F3F-146E-C7FE-6665B87F3703}"/>
              </a:ext>
            </a:extLst>
          </p:cNvPr>
          <p:cNvSpPr>
            <a:spLocks noGrp="1"/>
          </p:cNvSpPr>
          <p:nvPr>
            <p:ph type="title"/>
          </p:nvPr>
        </p:nvSpPr>
        <p:spPr>
          <a:xfrm>
            <a:off x="866775" y="1404937"/>
            <a:ext cx="4916806" cy="1065213"/>
          </a:xfrm>
        </p:spPr>
        <p:txBody>
          <a:bodyPr anchor="b"/>
          <a:lstStyle>
            <a:lvl1pPr>
              <a:defRPr sz="3900"/>
            </a:lvl1pPr>
          </a:lstStyle>
          <a:p>
            <a:r>
              <a:rPr lang="en-US"/>
              <a:t>Click to edit Master title style</a:t>
            </a:r>
            <a:endParaRPr lang="sv-SE"/>
          </a:p>
        </p:txBody>
      </p:sp>
      <p:sp>
        <p:nvSpPr>
          <p:cNvPr id="4" name="Platshållare för text 3">
            <a:extLst>
              <a:ext uri="{FF2B5EF4-FFF2-40B4-BE49-F238E27FC236}">
                <a16:creationId xmlns:a16="http://schemas.microsoft.com/office/drawing/2014/main" id="{E7F1BFDA-DE48-FB57-E933-B7A6C7CD5D7E}"/>
              </a:ext>
            </a:extLst>
          </p:cNvPr>
          <p:cNvSpPr>
            <a:spLocks noGrp="1"/>
          </p:cNvSpPr>
          <p:nvPr>
            <p:ph type="body" sz="half" idx="2"/>
          </p:nvPr>
        </p:nvSpPr>
        <p:spPr>
          <a:xfrm>
            <a:off x="866775" y="2663190"/>
            <a:ext cx="4916806" cy="2981960"/>
          </a:xfrm>
        </p:spPr>
        <p:txBody>
          <a:bodyPr>
            <a:normAutofit/>
          </a:bodyPr>
          <a:lstStyle>
            <a:lvl1pPr marL="285750" indent="-285750">
              <a:buFont typeface="Arial" panose="020B0604020202020204" pitchFamily="34" charset="0"/>
              <a:buChar char="•"/>
              <a:defRPr sz="17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latshållare för datum 4">
            <a:extLst>
              <a:ext uri="{FF2B5EF4-FFF2-40B4-BE49-F238E27FC236}">
                <a16:creationId xmlns:a16="http://schemas.microsoft.com/office/drawing/2014/main" id="{DA5C5893-9965-57F8-BAAB-5E090E171933}"/>
              </a:ext>
            </a:extLst>
          </p:cNvPr>
          <p:cNvSpPr>
            <a:spLocks noGrp="1"/>
          </p:cNvSpPr>
          <p:nvPr>
            <p:ph type="dt" sz="half" idx="10"/>
          </p:nvPr>
        </p:nvSpPr>
        <p:spPr/>
        <p:txBody>
          <a:bodyPr/>
          <a:lstStyle/>
          <a:p>
            <a:fld id="{A101ACD8-97D1-4020-B9BC-51002C408A36}" type="datetimeFigureOut">
              <a:rPr lang="sv-SE" smtClean="0"/>
              <a:t>2025-10-13</a:t>
            </a:fld>
            <a:endParaRPr lang="sv-SE"/>
          </a:p>
        </p:txBody>
      </p:sp>
      <p:sp>
        <p:nvSpPr>
          <p:cNvPr id="6" name="Platshållare för sidfot 5">
            <a:extLst>
              <a:ext uri="{FF2B5EF4-FFF2-40B4-BE49-F238E27FC236}">
                <a16:creationId xmlns:a16="http://schemas.microsoft.com/office/drawing/2014/main" id="{BFFB6C83-7443-6413-367F-F986AA90EF0E}"/>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892110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with Picture">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29C7D21E-CF21-F179-3B79-242DB4897CBF}"/>
              </a:ext>
            </a:extLst>
          </p:cNvPr>
          <p:cNvSpPr>
            <a:spLocks noGrp="1"/>
          </p:cNvSpPr>
          <p:nvPr>
            <p:ph type="pic" idx="1"/>
          </p:nvPr>
        </p:nvSpPr>
        <p:spPr>
          <a:xfrm>
            <a:off x="6091238" y="0"/>
            <a:ext cx="6100762" cy="6858000"/>
          </a:xfrm>
          <a:custGeom>
            <a:avLst/>
            <a:gdLst>
              <a:gd name="connsiteX0" fmla="*/ 2081174 w 6100762"/>
              <a:gd name="connsiteY0" fmla="*/ 0 h 6854340"/>
              <a:gd name="connsiteX1" fmla="*/ 6100762 w 6100762"/>
              <a:gd name="connsiteY1" fmla="*/ 0 h 6854340"/>
              <a:gd name="connsiteX2" fmla="*/ 6100762 w 6100762"/>
              <a:gd name="connsiteY2" fmla="*/ 6854340 h 6854340"/>
              <a:gd name="connsiteX3" fmla="*/ 4762 w 6100762"/>
              <a:gd name="connsiteY3" fmla="*/ 6854340 h 6854340"/>
              <a:gd name="connsiteX4" fmla="*/ 0 w 6100762"/>
              <a:gd name="connsiteY4" fmla="*/ 1534629 h 6854340"/>
              <a:gd name="connsiteX5" fmla="*/ 71437 w 6100762"/>
              <a:gd name="connsiteY5" fmla="*/ 1386991 h 6854340"/>
              <a:gd name="connsiteX6" fmla="*/ 2009775 w 6100762"/>
              <a:gd name="connsiteY6" fmla="*/ 39203 h 6854340"/>
              <a:gd name="connsiteX7" fmla="*/ 2057103 w 6100762"/>
              <a:gd name="connsiteY7" fmla="*/ 9856 h 685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0762" h="6854340">
                <a:moveTo>
                  <a:pt x="2081174" y="0"/>
                </a:moveTo>
                <a:lnTo>
                  <a:pt x="6100762" y="0"/>
                </a:lnTo>
                <a:lnTo>
                  <a:pt x="6100762" y="6854340"/>
                </a:lnTo>
                <a:lnTo>
                  <a:pt x="4762" y="6854340"/>
                </a:lnTo>
                <a:cubicBezTo>
                  <a:pt x="3175" y="5081103"/>
                  <a:pt x="1587" y="3307866"/>
                  <a:pt x="0" y="1534629"/>
                </a:cubicBezTo>
                <a:cubicBezTo>
                  <a:pt x="1587" y="1466366"/>
                  <a:pt x="17461" y="1421916"/>
                  <a:pt x="71437" y="1386991"/>
                </a:cubicBezTo>
                <a:lnTo>
                  <a:pt x="2009775" y="39203"/>
                </a:lnTo>
                <a:cubicBezTo>
                  <a:pt x="2030016" y="30237"/>
                  <a:pt x="2041128" y="19124"/>
                  <a:pt x="2057103" y="9856"/>
                </a:cubicBezTo>
                <a:close/>
              </a:path>
            </a:pathLst>
          </a:custGeom>
        </p:spPr>
        <p:txBody>
          <a:bodyPr vert="horz" wrap="square" lIns="0" tIns="45720" rIns="91440" bIns="900000" rtlCol="0" anchor="ctr">
            <a:noAutofit/>
          </a:bodyPr>
          <a:lstStyle>
            <a:lvl1pPr>
              <a:defRPr lang="sv-SE"/>
            </a:lvl1pPr>
          </a:lstStyle>
          <a:p>
            <a:pPr marL="0" lvl="0" indent="0" algn="ctr">
              <a:buNone/>
            </a:pPr>
            <a:r>
              <a:rPr lang="en-US"/>
              <a:t>Click icon to add picture</a:t>
            </a:r>
            <a:endParaRPr lang="sv-SE"/>
          </a:p>
        </p:txBody>
      </p:sp>
      <p:sp>
        <p:nvSpPr>
          <p:cNvPr id="2" name="Rubrik 1">
            <a:extLst>
              <a:ext uri="{FF2B5EF4-FFF2-40B4-BE49-F238E27FC236}">
                <a16:creationId xmlns:a16="http://schemas.microsoft.com/office/drawing/2014/main" id="{2959391C-9F3F-146E-C7FE-6665B87F3703}"/>
              </a:ext>
            </a:extLst>
          </p:cNvPr>
          <p:cNvSpPr>
            <a:spLocks noGrp="1"/>
          </p:cNvSpPr>
          <p:nvPr>
            <p:ph type="title" hasCustomPrompt="1"/>
          </p:nvPr>
        </p:nvSpPr>
        <p:spPr>
          <a:xfrm>
            <a:off x="866775" y="1404937"/>
            <a:ext cx="4916806" cy="3426143"/>
          </a:xfrm>
        </p:spPr>
        <p:txBody>
          <a:bodyPr anchor="b"/>
          <a:lstStyle>
            <a:lvl1pPr>
              <a:defRPr sz="3900" i="1"/>
            </a:lvl1pPr>
          </a:lstStyle>
          <a:p>
            <a:r>
              <a:rPr lang="sv-SE"/>
              <a:t>”</a:t>
            </a:r>
            <a:r>
              <a:rPr lang="sv-SE" err="1"/>
              <a:t>Quote</a:t>
            </a:r>
            <a:r>
              <a:rPr lang="sv-SE"/>
              <a:t>”</a:t>
            </a:r>
          </a:p>
        </p:txBody>
      </p:sp>
      <p:sp>
        <p:nvSpPr>
          <p:cNvPr id="4" name="Platshållare för text 3">
            <a:extLst>
              <a:ext uri="{FF2B5EF4-FFF2-40B4-BE49-F238E27FC236}">
                <a16:creationId xmlns:a16="http://schemas.microsoft.com/office/drawing/2014/main" id="{E7F1BFDA-DE48-FB57-E933-B7A6C7CD5D7E}"/>
              </a:ext>
            </a:extLst>
          </p:cNvPr>
          <p:cNvSpPr>
            <a:spLocks noGrp="1"/>
          </p:cNvSpPr>
          <p:nvPr>
            <p:ph type="body" sz="half" idx="2" hasCustomPrompt="1"/>
          </p:nvPr>
        </p:nvSpPr>
        <p:spPr>
          <a:xfrm>
            <a:off x="866775" y="4968240"/>
            <a:ext cx="4916806" cy="426720"/>
          </a:xfrm>
        </p:spPr>
        <p:txBody>
          <a:bodyPr>
            <a:normAutofit/>
          </a:bodyPr>
          <a:lstStyle>
            <a:lvl1pPr marL="0" indent="0">
              <a:buFont typeface="Arial" panose="020B0604020202020204" pitchFamily="34" charset="0"/>
              <a:buNone/>
              <a:defRPr sz="13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Source </a:t>
            </a:r>
            <a:r>
              <a:rPr lang="sv-SE" err="1"/>
              <a:t>of</a:t>
            </a:r>
            <a:r>
              <a:rPr lang="sv-SE"/>
              <a:t> the </a:t>
            </a:r>
            <a:r>
              <a:rPr lang="sv-SE" err="1"/>
              <a:t>quote</a:t>
            </a:r>
            <a:endParaRPr lang="sv-SE"/>
          </a:p>
        </p:txBody>
      </p:sp>
      <p:sp>
        <p:nvSpPr>
          <p:cNvPr id="5" name="Platshållare för datum 4">
            <a:extLst>
              <a:ext uri="{FF2B5EF4-FFF2-40B4-BE49-F238E27FC236}">
                <a16:creationId xmlns:a16="http://schemas.microsoft.com/office/drawing/2014/main" id="{DA5C5893-9965-57F8-BAAB-5E090E171933}"/>
              </a:ext>
            </a:extLst>
          </p:cNvPr>
          <p:cNvSpPr>
            <a:spLocks noGrp="1"/>
          </p:cNvSpPr>
          <p:nvPr>
            <p:ph type="dt" sz="half" idx="10"/>
          </p:nvPr>
        </p:nvSpPr>
        <p:spPr/>
        <p:txBody>
          <a:bodyPr/>
          <a:lstStyle/>
          <a:p>
            <a:fld id="{A101ACD8-97D1-4020-B9BC-51002C408A36}" type="datetimeFigureOut">
              <a:rPr lang="sv-SE" smtClean="0"/>
              <a:t>2025-10-13</a:t>
            </a:fld>
            <a:endParaRPr lang="sv-SE"/>
          </a:p>
        </p:txBody>
      </p:sp>
      <p:sp>
        <p:nvSpPr>
          <p:cNvPr id="6" name="Platshållare för sidfot 5">
            <a:extLst>
              <a:ext uri="{FF2B5EF4-FFF2-40B4-BE49-F238E27FC236}">
                <a16:creationId xmlns:a16="http://schemas.microsoft.com/office/drawing/2014/main" id="{BFFB6C83-7443-6413-367F-F986AA90EF0E}"/>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914178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Red">
    <p:bg>
      <p:bgPr>
        <a:solidFill>
          <a:srgbClr val="FAD9C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239C20-F97A-CCCB-9F25-9D81713617EC}"/>
              </a:ext>
            </a:extLst>
          </p:cNvPr>
          <p:cNvSpPr>
            <a:spLocks noGrp="1"/>
          </p:cNvSpPr>
          <p:nvPr>
            <p:ph type="title" hasCustomPrompt="1"/>
          </p:nvPr>
        </p:nvSpPr>
        <p:spPr>
          <a:xfrm>
            <a:off x="864000" y="868352"/>
            <a:ext cx="10464000" cy="3347322"/>
          </a:xfrm>
        </p:spPr>
        <p:txBody>
          <a:bodyPr/>
          <a:lstStyle>
            <a:lvl1pPr>
              <a:defRPr i="1">
                <a:solidFill>
                  <a:schemeClr val="tx2"/>
                </a:solidFill>
              </a:defRPr>
            </a:lvl1pPr>
          </a:lstStyle>
          <a:p>
            <a:r>
              <a:rPr lang="sv-SE"/>
              <a:t>”</a:t>
            </a:r>
            <a:r>
              <a:rPr lang="sv-SE" err="1"/>
              <a:t>Quote</a:t>
            </a:r>
            <a:r>
              <a:rPr lang="sv-SE"/>
              <a:t>”</a:t>
            </a:r>
          </a:p>
        </p:txBody>
      </p:sp>
      <p:sp>
        <p:nvSpPr>
          <p:cNvPr id="3" name="Platshållare för datum 2">
            <a:extLst>
              <a:ext uri="{FF2B5EF4-FFF2-40B4-BE49-F238E27FC236}">
                <a16:creationId xmlns:a16="http://schemas.microsoft.com/office/drawing/2014/main" id="{B0878555-E5B4-7782-B346-03058D0497AA}"/>
              </a:ext>
            </a:extLst>
          </p:cNvPr>
          <p:cNvSpPr>
            <a:spLocks noGrp="1"/>
          </p:cNvSpPr>
          <p:nvPr>
            <p:ph type="dt" sz="half" idx="10"/>
          </p:nvPr>
        </p:nvSpPr>
        <p:spPr/>
        <p:txBody>
          <a:bodyPr/>
          <a:lstStyle/>
          <a:p>
            <a:fld id="{A101ACD8-97D1-4020-B9BC-51002C408A36}" type="datetimeFigureOut">
              <a:rPr lang="sv-SE" smtClean="0"/>
              <a:t>2025-10-13</a:t>
            </a:fld>
            <a:endParaRPr lang="sv-SE"/>
          </a:p>
        </p:txBody>
      </p:sp>
      <p:sp>
        <p:nvSpPr>
          <p:cNvPr id="4" name="Platshållare för sidfot 3">
            <a:extLst>
              <a:ext uri="{FF2B5EF4-FFF2-40B4-BE49-F238E27FC236}">
                <a16:creationId xmlns:a16="http://schemas.microsoft.com/office/drawing/2014/main" id="{C898A451-B1F0-6809-69E8-5C4DDF98988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54CB6BD-3B46-3DDA-06AF-FB34B1233EEE}"/>
              </a:ext>
            </a:extLst>
          </p:cNvPr>
          <p:cNvSpPr>
            <a:spLocks noGrp="1"/>
          </p:cNvSpPr>
          <p:nvPr>
            <p:ph type="sldNum" sz="quarter" idx="12"/>
          </p:nvPr>
        </p:nvSpPr>
        <p:spPr/>
        <p:txBody>
          <a:bodyPr/>
          <a:lstStyle/>
          <a:p>
            <a:fld id="{FF6325FA-E269-4A2D-85A3-30A1DB50B1E8}" type="slidenum">
              <a:rPr lang="sv-SE" smtClean="0"/>
              <a:t>‹#›</a:t>
            </a:fld>
            <a:endParaRPr lang="sv-SE"/>
          </a:p>
        </p:txBody>
      </p:sp>
      <p:sp>
        <p:nvSpPr>
          <p:cNvPr id="7" name="Platshållare för text 6">
            <a:extLst>
              <a:ext uri="{FF2B5EF4-FFF2-40B4-BE49-F238E27FC236}">
                <a16:creationId xmlns:a16="http://schemas.microsoft.com/office/drawing/2014/main" id="{E448E8E5-FEDB-4389-98DA-3EF850283209}"/>
              </a:ext>
            </a:extLst>
          </p:cNvPr>
          <p:cNvSpPr>
            <a:spLocks noGrp="1"/>
          </p:cNvSpPr>
          <p:nvPr>
            <p:ph type="body" sz="quarter" idx="13" hasCustomPrompt="1"/>
          </p:nvPr>
        </p:nvSpPr>
        <p:spPr>
          <a:xfrm>
            <a:off x="864000" y="4533265"/>
            <a:ext cx="5232000" cy="550761"/>
          </a:xfrm>
        </p:spPr>
        <p:txBody>
          <a:bodyPr>
            <a:normAutofit/>
          </a:bodyPr>
          <a:lstStyle>
            <a:lvl1pPr marL="0" indent="0">
              <a:buNone/>
              <a:defRPr sz="1300">
                <a:solidFill>
                  <a:schemeClr val="tx2"/>
                </a:solidFill>
              </a:defRPr>
            </a:lvl1pPr>
          </a:lstStyle>
          <a:p>
            <a:pPr lvl="0"/>
            <a:r>
              <a:rPr lang="sv-SE"/>
              <a:t>Source </a:t>
            </a:r>
            <a:r>
              <a:rPr lang="sv-SE" err="1"/>
              <a:t>of</a:t>
            </a:r>
            <a:r>
              <a:rPr lang="sv-SE"/>
              <a:t> the </a:t>
            </a:r>
            <a:r>
              <a:rPr lang="sv-SE" err="1"/>
              <a:t>quote</a:t>
            </a:r>
            <a:endParaRPr lang="sv-SE"/>
          </a:p>
        </p:txBody>
      </p:sp>
    </p:spTree>
    <p:extLst>
      <p:ext uri="{BB962C8B-B14F-4D97-AF65-F5344CB8AC3E}">
        <p14:creationId xmlns:p14="http://schemas.microsoft.com/office/powerpoint/2010/main" val="3588067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C5E5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239C20-F97A-CCCB-9F25-9D81713617EC}"/>
              </a:ext>
            </a:extLst>
          </p:cNvPr>
          <p:cNvSpPr>
            <a:spLocks noGrp="1"/>
          </p:cNvSpPr>
          <p:nvPr>
            <p:ph type="title" hasCustomPrompt="1"/>
          </p:nvPr>
        </p:nvSpPr>
        <p:spPr>
          <a:xfrm>
            <a:off x="864000" y="868352"/>
            <a:ext cx="10464000" cy="3347322"/>
          </a:xfrm>
        </p:spPr>
        <p:txBody>
          <a:bodyPr/>
          <a:lstStyle>
            <a:lvl1pPr>
              <a:defRPr i="1">
                <a:solidFill>
                  <a:schemeClr val="tx2"/>
                </a:solidFill>
              </a:defRPr>
            </a:lvl1pPr>
          </a:lstStyle>
          <a:p>
            <a:r>
              <a:rPr lang="sv-SE"/>
              <a:t>”</a:t>
            </a:r>
            <a:r>
              <a:rPr lang="sv-SE" err="1"/>
              <a:t>Quote</a:t>
            </a:r>
            <a:r>
              <a:rPr lang="sv-SE"/>
              <a:t>”</a:t>
            </a:r>
          </a:p>
        </p:txBody>
      </p:sp>
      <p:sp>
        <p:nvSpPr>
          <p:cNvPr id="3" name="Platshållare för datum 2">
            <a:extLst>
              <a:ext uri="{FF2B5EF4-FFF2-40B4-BE49-F238E27FC236}">
                <a16:creationId xmlns:a16="http://schemas.microsoft.com/office/drawing/2014/main" id="{B0878555-E5B4-7782-B346-03058D0497AA}"/>
              </a:ext>
            </a:extLst>
          </p:cNvPr>
          <p:cNvSpPr>
            <a:spLocks noGrp="1"/>
          </p:cNvSpPr>
          <p:nvPr>
            <p:ph type="dt" sz="half" idx="10"/>
          </p:nvPr>
        </p:nvSpPr>
        <p:spPr/>
        <p:txBody>
          <a:bodyPr/>
          <a:lstStyle/>
          <a:p>
            <a:fld id="{A101ACD8-97D1-4020-B9BC-51002C408A36}" type="datetimeFigureOut">
              <a:rPr lang="sv-SE" smtClean="0"/>
              <a:t>2025-10-13</a:t>
            </a:fld>
            <a:endParaRPr lang="sv-SE"/>
          </a:p>
        </p:txBody>
      </p:sp>
      <p:sp>
        <p:nvSpPr>
          <p:cNvPr id="4" name="Platshållare för sidfot 3">
            <a:extLst>
              <a:ext uri="{FF2B5EF4-FFF2-40B4-BE49-F238E27FC236}">
                <a16:creationId xmlns:a16="http://schemas.microsoft.com/office/drawing/2014/main" id="{C898A451-B1F0-6809-69E8-5C4DDF98988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54CB6BD-3B46-3DDA-06AF-FB34B1233EEE}"/>
              </a:ext>
            </a:extLst>
          </p:cNvPr>
          <p:cNvSpPr>
            <a:spLocks noGrp="1"/>
          </p:cNvSpPr>
          <p:nvPr>
            <p:ph type="sldNum" sz="quarter" idx="12"/>
          </p:nvPr>
        </p:nvSpPr>
        <p:spPr/>
        <p:txBody>
          <a:bodyPr/>
          <a:lstStyle/>
          <a:p>
            <a:fld id="{FF6325FA-E269-4A2D-85A3-30A1DB50B1E8}" type="slidenum">
              <a:rPr lang="sv-SE" smtClean="0"/>
              <a:t>‹#›</a:t>
            </a:fld>
            <a:endParaRPr lang="sv-SE"/>
          </a:p>
        </p:txBody>
      </p:sp>
      <p:sp>
        <p:nvSpPr>
          <p:cNvPr id="7" name="Platshållare för text 6">
            <a:extLst>
              <a:ext uri="{FF2B5EF4-FFF2-40B4-BE49-F238E27FC236}">
                <a16:creationId xmlns:a16="http://schemas.microsoft.com/office/drawing/2014/main" id="{E448E8E5-FEDB-4389-98DA-3EF850283209}"/>
              </a:ext>
            </a:extLst>
          </p:cNvPr>
          <p:cNvSpPr>
            <a:spLocks noGrp="1"/>
          </p:cNvSpPr>
          <p:nvPr>
            <p:ph type="body" sz="quarter" idx="13" hasCustomPrompt="1"/>
          </p:nvPr>
        </p:nvSpPr>
        <p:spPr>
          <a:xfrm>
            <a:off x="864000" y="4533265"/>
            <a:ext cx="5232000" cy="550761"/>
          </a:xfrm>
        </p:spPr>
        <p:txBody>
          <a:bodyPr>
            <a:normAutofit/>
          </a:bodyPr>
          <a:lstStyle>
            <a:lvl1pPr marL="0" indent="0">
              <a:buNone/>
              <a:defRPr sz="1300">
                <a:solidFill>
                  <a:schemeClr val="tx2"/>
                </a:solidFill>
              </a:defRPr>
            </a:lvl1pPr>
          </a:lstStyle>
          <a:p>
            <a:pPr lvl="0"/>
            <a:r>
              <a:rPr lang="sv-SE"/>
              <a:t>Source </a:t>
            </a:r>
            <a:r>
              <a:rPr lang="sv-SE" err="1"/>
              <a:t>of</a:t>
            </a:r>
            <a:r>
              <a:rPr lang="sv-SE"/>
              <a:t> the </a:t>
            </a:r>
            <a:r>
              <a:rPr lang="sv-SE" err="1"/>
              <a:t>quote</a:t>
            </a:r>
            <a:endParaRPr lang="sv-SE"/>
          </a:p>
        </p:txBody>
      </p:sp>
    </p:spTree>
    <p:extLst>
      <p:ext uri="{BB962C8B-B14F-4D97-AF65-F5344CB8AC3E}">
        <p14:creationId xmlns:p14="http://schemas.microsoft.com/office/powerpoint/2010/main" val="1220193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Beig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239C20-F97A-CCCB-9F25-9D81713617EC}"/>
              </a:ext>
            </a:extLst>
          </p:cNvPr>
          <p:cNvSpPr>
            <a:spLocks noGrp="1"/>
          </p:cNvSpPr>
          <p:nvPr>
            <p:ph type="title" hasCustomPrompt="1"/>
          </p:nvPr>
        </p:nvSpPr>
        <p:spPr>
          <a:xfrm>
            <a:off x="864000" y="868352"/>
            <a:ext cx="10464000" cy="3347322"/>
          </a:xfrm>
        </p:spPr>
        <p:txBody>
          <a:bodyPr/>
          <a:lstStyle>
            <a:lvl1pPr>
              <a:defRPr i="1">
                <a:solidFill>
                  <a:schemeClr val="tx2"/>
                </a:solidFill>
              </a:defRPr>
            </a:lvl1pPr>
          </a:lstStyle>
          <a:p>
            <a:r>
              <a:rPr lang="sv-SE"/>
              <a:t>”</a:t>
            </a:r>
            <a:r>
              <a:rPr lang="sv-SE" err="1"/>
              <a:t>Quote</a:t>
            </a:r>
            <a:r>
              <a:rPr lang="sv-SE"/>
              <a:t>”</a:t>
            </a:r>
          </a:p>
        </p:txBody>
      </p:sp>
      <p:sp>
        <p:nvSpPr>
          <p:cNvPr id="3" name="Platshållare för datum 2">
            <a:extLst>
              <a:ext uri="{FF2B5EF4-FFF2-40B4-BE49-F238E27FC236}">
                <a16:creationId xmlns:a16="http://schemas.microsoft.com/office/drawing/2014/main" id="{B0878555-E5B4-7782-B346-03058D0497AA}"/>
              </a:ext>
            </a:extLst>
          </p:cNvPr>
          <p:cNvSpPr>
            <a:spLocks noGrp="1"/>
          </p:cNvSpPr>
          <p:nvPr>
            <p:ph type="dt" sz="half" idx="10"/>
          </p:nvPr>
        </p:nvSpPr>
        <p:spPr/>
        <p:txBody>
          <a:bodyPr/>
          <a:lstStyle/>
          <a:p>
            <a:fld id="{A101ACD8-97D1-4020-B9BC-51002C408A36}" type="datetimeFigureOut">
              <a:rPr lang="sv-SE" smtClean="0"/>
              <a:t>2025-10-13</a:t>
            </a:fld>
            <a:endParaRPr lang="sv-SE"/>
          </a:p>
        </p:txBody>
      </p:sp>
      <p:sp>
        <p:nvSpPr>
          <p:cNvPr id="4" name="Platshållare för sidfot 3">
            <a:extLst>
              <a:ext uri="{FF2B5EF4-FFF2-40B4-BE49-F238E27FC236}">
                <a16:creationId xmlns:a16="http://schemas.microsoft.com/office/drawing/2014/main" id="{C898A451-B1F0-6809-69E8-5C4DDF98988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54CB6BD-3B46-3DDA-06AF-FB34B1233EEE}"/>
              </a:ext>
            </a:extLst>
          </p:cNvPr>
          <p:cNvSpPr>
            <a:spLocks noGrp="1"/>
          </p:cNvSpPr>
          <p:nvPr>
            <p:ph type="sldNum" sz="quarter" idx="12"/>
          </p:nvPr>
        </p:nvSpPr>
        <p:spPr/>
        <p:txBody>
          <a:bodyPr/>
          <a:lstStyle/>
          <a:p>
            <a:fld id="{FF6325FA-E269-4A2D-85A3-30A1DB50B1E8}" type="slidenum">
              <a:rPr lang="sv-SE" smtClean="0"/>
              <a:t>‹#›</a:t>
            </a:fld>
            <a:endParaRPr lang="sv-SE"/>
          </a:p>
        </p:txBody>
      </p:sp>
      <p:sp>
        <p:nvSpPr>
          <p:cNvPr id="7" name="Platshållare för text 6">
            <a:extLst>
              <a:ext uri="{FF2B5EF4-FFF2-40B4-BE49-F238E27FC236}">
                <a16:creationId xmlns:a16="http://schemas.microsoft.com/office/drawing/2014/main" id="{E448E8E5-FEDB-4389-98DA-3EF850283209}"/>
              </a:ext>
            </a:extLst>
          </p:cNvPr>
          <p:cNvSpPr>
            <a:spLocks noGrp="1"/>
          </p:cNvSpPr>
          <p:nvPr>
            <p:ph type="body" sz="quarter" idx="13" hasCustomPrompt="1"/>
          </p:nvPr>
        </p:nvSpPr>
        <p:spPr>
          <a:xfrm>
            <a:off x="864000" y="4533265"/>
            <a:ext cx="5232000" cy="550761"/>
          </a:xfrm>
        </p:spPr>
        <p:txBody>
          <a:bodyPr>
            <a:normAutofit/>
          </a:bodyPr>
          <a:lstStyle>
            <a:lvl1pPr marL="0" indent="0">
              <a:buNone/>
              <a:defRPr sz="1300">
                <a:solidFill>
                  <a:schemeClr val="tx2"/>
                </a:solidFill>
              </a:defRPr>
            </a:lvl1pPr>
          </a:lstStyle>
          <a:p>
            <a:pPr lvl="0"/>
            <a:r>
              <a:rPr lang="sv-SE"/>
              <a:t>Source </a:t>
            </a:r>
            <a:r>
              <a:rPr lang="sv-SE" err="1"/>
              <a:t>of</a:t>
            </a:r>
            <a:r>
              <a:rPr lang="sv-SE"/>
              <a:t> the </a:t>
            </a:r>
            <a:r>
              <a:rPr lang="sv-SE" err="1"/>
              <a:t>quote</a:t>
            </a:r>
            <a:endParaRPr lang="sv-SE"/>
          </a:p>
        </p:txBody>
      </p:sp>
    </p:spTree>
    <p:extLst>
      <p:ext uri="{BB962C8B-B14F-4D97-AF65-F5344CB8AC3E}">
        <p14:creationId xmlns:p14="http://schemas.microsoft.com/office/powerpoint/2010/main" val="152762589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Red">
    <p:bg>
      <p:bgPr>
        <a:solidFill>
          <a:srgbClr val="5B1A2B"/>
        </a:solidFill>
        <a:effectLst/>
      </p:bgPr>
    </p:bg>
    <p:spTree>
      <p:nvGrpSpPr>
        <p:cNvPr id="1" name=""/>
        <p:cNvGrpSpPr/>
        <p:nvPr/>
      </p:nvGrpSpPr>
      <p:grpSpPr>
        <a:xfrm>
          <a:off x="0" y="0"/>
          <a:ext cx="0" cy="0"/>
          <a:chOff x="0" y="0"/>
          <a:chExt cx="0" cy="0"/>
        </a:xfrm>
      </p:grpSpPr>
      <p:pic>
        <p:nvPicPr>
          <p:cNvPr id="8" name="Bildobjekt 7" descr="En bild som visar skärmbild, Grafik, design&#10;&#10;Automatiskt genererad beskrivning">
            <a:extLst>
              <a:ext uri="{FF2B5EF4-FFF2-40B4-BE49-F238E27FC236}">
                <a16:creationId xmlns:a16="http://schemas.microsoft.com/office/drawing/2014/main" id="{76FA8093-7704-30C4-A421-48350AA2B3B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2574528"/>
            <a:ext cx="12192000" cy="4283472"/>
          </a:xfrm>
          <a:prstGeom prst="rect">
            <a:avLst/>
          </a:prstGeom>
        </p:spPr>
      </p:pic>
      <p:sp>
        <p:nvSpPr>
          <p:cNvPr id="2" name="Rubrik 1">
            <a:extLst>
              <a:ext uri="{FF2B5EF4-FFF2-40B4-BE49-F238E27FC236}">
                <a16:creationId xmlns:a16="http://schemas.microsoft.com/office/drawing/2014/main" id="{4167D007-FCED-AAB8-8043-00E28A235D69}"/>
              </a:ext>
            </a:extLst>
          </p:cNvPr>
          <p:cNvSpPr>
            <a:spLocks noGrp="1"/>
          </p:cNvSpPr>
          <p:nvPr>
            <p:ph type="ctrTitle"/>
          </p:nvPr>
        </p:nvSpPr>
        <p:spPr>
          <a:xfrm>
            <a:off x="859168" y="1135329"/>
            <a:ext cx="8468939" cy="2074276"/>
          </a:xfrm>
        </p:spPr>
        <p:txBody>
          <a:bodyPr anchor="b"/>
          <a:lstStyle>
            <a:lvl1pPr algn="l">
              <a:defRPr sz="5850"/>
            </a:lvl1pPr>
          </a:lstStyle>
          <a:p>
            <a:r>
              <a:rPr lang="en-US"/>
              <a:t>Click to edit Master title style</a:t>
            </a:r>
            <a:endParaRPr lang="sv-SE"/>
          </a:p>
        </p:txBody>
      </p:sp>
      <p:sp>
        <p:nvSpPr>
          <p:cNvPr id="3" name="Underrubrik 2">
            <a:extLst>
              <a:ext uri="{FF2B5EF4-FFF2-40B4-BE49-F238E27FC236}">
                <a16:creationId xmlns:a16="http://schemas.microsoft.com/office/drawing/2014/main" id="{D0F6EF83-1B38-AEF6-43B6-BC968AE075CC}"/>
              </a:ext>
            </a:extLst>
          </p:cNvPr>
          <p:cNvSpPr>
            <a:spLocks noGrp="1"/>
          </p:cNvSpPr>
          <p:nvPr>
            <p:ph type="subTitle" idx="1"/>
          </p:nvPr>
        </p:nvSpPr>
        <p:spPr>
          <a:xfrm>
            <a:off x="859169" y="3365500"/>
            <a:ext cx="7143366" cy="605083"/>
          </a:xfrm>
        </p:spPr>
        <p:txBody>
          <a:bodyPr>
            <a:normAutofit/>
          </a:bodyPr>
          <a:lstStyle>
            <a:lvl1pPr marL="0" indent="0" algn="l">
              <a:buNone/>
              <a:defRPr sz="17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pic>
        <p:nvPicPr>
          <p:cNvPr id="4" name="Bildobjekt 3" descr="En bild som visar Teckensnitt, Grafik, logotyp, grafisk design&#10;&#10;Automatiskt genererad beskrivning">
            <a:extLst>
              <a:ext uri="{FF2B5EF4-FFF2-40B4-BE49-F238E27FC236}">
                <a16:creationId xmlns:a16="http://schemas.microsoft.com/office/drawing/2014/main" id="{A3CD6AE6-2873-88B8-0620-DEE24E125B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6310" y="640531"/>
            <a:ext cx="1072027" cy="213812"/>
          </a:xfrm>
          <a:prstGeom prst="rect">
            <a:avLst/>
          </a:prstGeom>
        </p:spPr>
      </p:pic>
    </p:spTree>
    <p:extLst>
      <p:ext uri="{BB962C8B-B14F-4D97-AF65-F5344CB8AC3E}">
        <p14:creationId xmlns:p14="http://schemas.microsoft.com/office/powerpoint/2010/main" val="8747738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End Sli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239C20-F97A-CCCB-9F25-9D81713617EC}"/>
              </a:ext>
            </a:extLst>
          </p:cNvPr>
          <p:cNvSpPr>
            <a:spLocks noGrp="1"/>
          </p:cNvSpPr>
          <p:nvPr>
            <p:ph type="title" hasCustomPrompt="1"/>
          </p:nvPr>
        </p:nvSpPr>
        <p:spPr>
          <a:xfrm>
            <a:off x="864000" y="1943100"/>
            <a:ext cx="10464000" cy="1653541"/>
          </a:xfrm>
        </p:spPr>
        <p:txBody>
          <a:bodyPr/>
          <a:lstStyle>
            <a:lvl1pPr>
              <a:defRPr sz="5850"/>
            </a:lvl1pPr>
          </a:lstStyle>
          <a:p>
            <a:r>
              <a:rPr lang="sv-SE" err="1"/>
              <a:t>Integrity</a:t>
            </a:r>
            <a:r>
              <a:rPr lang="sv-SE"/>
              <a:t> · </a:t>
            </a:r>
            <a:r>
              <a:rPr lang="sv-SE" err="1"/>
              <a:t>Inclusion</a:t>
            </a:r>
            <a:r>
              <a:rPr lang="sv-SE"/>
              <a:t> · </a:t>
            </a:r>
            <a:r>
              <a:rPr lang="sv-SE" err="1"/>
              <a:t>Dedication</a:t>
            </a:r>
            <a:endParaRPr lang="sv-SE"/>
          </a:p>
        </p:txBody>
      </p:sp>
      <p:sp>
        <p:nvSpPr>
          <p:cNvPr id="9" name="textruta 8">
            <a:extLst>
              <a:ext uri="{FF2B5EF4-FFF2-40B4-BE49-F238E27FC236}">
                <a16:creationId xmlns:a16="http://schemas.microsoft.com/office/drawing/2014/main" id="{B834DC6E-D225-0746-A92B-E220943BDB10}"/>
              </a:ext>
            </a:extLst>
          </p:cNvPr>
          <p:cNvSpPr txBox="1"/>
          <p:nvPr userDrawn="1"/>
        </p:nvSpPr>
        <p:spPr>
          <a:xfrm>
            <a:off x="764345" y="5789706"/>
            <a:ext cx="1497843" cy="292388"/>
          </a:xfrm>
          <a:prstGeom prst="rect">
            <a:avLst/>
          </a:prstGeom>
          <a:noFill/>
        </p:spPr>
        <p:txBody>
          <a:bodyPr wrap="square" rtlCol="0">
            <a:spAutoFit/>
          </a:bodyPr>
          <a:lstStyle/>
          <a:p>
            <a:r>
              <a:rPr lang="sv-SE" sz="1300"/>
              <a:t>Swedfund.com</a:t>
            </a:r>
          </a:p>
        </p:txBody>
      </p:sp>
      <p:pic>
        <p:nvPicPr>
          <p:cNvPr id="11" name="Bildobjekt 10" descr="En bild som visar Teckensnitt, Grafik, logotyp, grafisk design&#10;&#10;Automatiskt genererad beskrivning">
            <a:extLst>
              <a:ext uri="{FF2B5EF4-FFF2-40B4-BE49-F238E27FC236}">
                <a16:creationId xmlns:a16="http://schemas.microsoft.com/office/drawing/2014/main" id="{7493CFE8-8C2C-921B-202D-1E88A7E70E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311" y="640532"/>
            <a:ext cx="1072027" cy="213811"/>
          </a:xfrm>
          <a:prstGeom prst="rect">
            <a:avLst/>
          </a:prstGeom>
        </p:spPr>
      </p:pic>
    </p:spTree>
    <p:extLst>
      <p:ext uri="{BB962C8B-B14F-4D97-AF65-F5344CB8AC3E}">
        <p14:creationId xmlns:p14="http://schemas.microsoft.com/office/powerpoint/2010/main" val="168776339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9"/>
            <a:ext cx="10972800" cy="1143000"/>
          </a:xfrm>
        </p:spPr>
        <p:txBody>
          <a:bodyPr/>
          <a:lstStyle>
            <a:lvl1pPr>
              <a:defRPr/>
            </a:lvl1pPr>
          </a:lstStyle>
          <a:p>
            <a:r>
              <a:rPr lang="sv-SE"/>
              <a:t>Klicka här för att ändra format</a:t>
            </a:r>
            <a:endParaRPr lang="en-GB"/>
          </a:p>
        </p:txBody>
      </p:sp>
      <p:sp>
        <p:nvSpPr>
          <p:cNvPr id="3" name="Platshållare för text 2"/>
          <p:cNvSpPr>
            <a:spLocks noGrp="1"/>
          </p:cNvSpPr>
          <p:nvPr>
            <p:ph type="body" idx="1"/>
          </p:nvPr>
        </p:nvSpPr>
        <p:spPr>
          <a:xfrm>
            <a:off x="609604" y="1535113"/>
            <a:ext cx="5386917" cy="639763"/>
          </a:xfrm>
        </p:spPr>
        <p:txBody>
          <a:bodyPr anchor="b"/>
          <a:lstStyle>
            <a:lvl1pPr marL="0" indent="0">
              <a:buNone/>
              <a:defRPr sz="3200" b="1"/>
            </a:lvl1pPr>
            <a:lvl2pPr marL="609555" indent="0">
              <a:buNone/>
              <a:defRPr sz="2667" b="1"/>
            </a:lvl2pPr>
            <a:lvl3pPr marL="1219108" indent="0">
              <a:buNone/>
              <a:defRPr sz="2400" b="1"/>
            </a:lvl3pPr>
            <a:lvl4pPr marL="1828664" indent="0">
              <a:buNone/>
              <a:defRPr sz="2133" b="1"/>
            </a:lvl4pPr>
            <a:lvl5pPr marL="2438218" indent="0">
              <a:buNone/>
              <a:defRPr sz="2133" b="1"/>
            </a:lvl5pPr>
            <a:lvl6pPr marL="3047772" indent="0">
              <a:buNone/>
              <a:defRPr sz="2133" b="1"/>
            </a:lvl6pPr>
            <a:lvl7pPr marL="3657325" indent="0">
              <a:buNone/>
              <a:defRPr sz="2133" b="1"/>
            </a:lvl7pPr>
            <a:lvl8pPr marL="4266880" indent="0">
              <a:buNone/>
              <a:defRPr sz="2133" b="1"/>
            </a:lvl8pPr>
            <a:lvl9pPr marL="4876435" indent="0">
              <a:buNone/>
              <a:defRPr sz="2133"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4"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text 4"/>
          <p:cNvSpPr>
            <a:spLocks noGrp="1"/>
          </p:cNvSpPr>
          <p:nvPr>
            <p:ph type="body" sz="quarter" idx="3"/>
          </p:nvPr>
        </p:nvSpPr>
        <p:spPr>
          <a:xfrm>
            <a:off x="6193376" y="1535113"/>
            <a:ext cx="5389033" cy="639763"/>
          </a:xfrm>
        </p:spPr>
        <p:txBody>
          <a:bodyPr anchor="b"/>
          <a:lstStyle>
            <a:lvl1pPr marL="0" indent="0">
              <a:buNone/>
              <a:defRPr sz="3200" b="1"/>
            </a:lvl1pPr>
            <a:lvl2pPr marL="609555" indent="0">
              <a:buNone/>
              <a:defRPr sz="2667" b="1"/>
            </a:lvl2pPr>
            <a:lvl3pPr marL="1219108" indent="0">
              <a:buNone/>
              <a:defRPr sz="2400" b="1"/>
            </a:lvl3pPr>
            <a:lvl4pPr marL="1828664" indent="0">
              <a:buNone/>
              <a:defRPr sz="2133" b="1"/>
            </a:lvl4pPr>
            <a:lvl5pPr marL="2438218" indent="0">
              <a:buNone/>
              <a:defRPr sz="2133" b="1"/>
            </a:lvl5pPr>
            <a:lvl6pPr marL="3047772" indent="0">
              <a:buNone/>
              <a:defRPr sz="2133" b="1"/>
            </a:lvl6pPr>
            <a:lvl7pPr marL="3657325" indent="0">
              <a:buNone/>
              <a:defRPr sz="2133" b="1"/>
            </a:lvl7pPr>
            <a:lvl8pPr marL="4266880" indent="0">
              <a:buNone/>
              <a:defRPr sz="2133" b="1"/>
            </a:lvl8pPr>
            <a:lvl9pPr marL="4876435" indent="0">
              <a:buNone/>
              <a:defRPr sz="2133"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76"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268619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59BFA35D-AB19-4EC9-2F32-7F44413B8D8E}"/>
              </a:ext>
            </a:extLst>
          </p:cNvPr>
          <p:cNvSpPr>
            <a:spLocks noGrp="1"/>
          </p:cNvSpPr>
          <p:nvPr>
            <p:ph type="pic" sz="quarter" idx="10"/>
          </p:nvPr>
        </p:nvSpPr>
        <p:spPr>
          <a:xfrm>
            <a:off x="6096000" y="0"/>
            <a:ext cx="6100762" cy="6861658"/>
          </a:xfrm>
          <a:custGeom>
            <a:avLst/>
            <a:gdLst>
              <a:gd name="connsiteX0" fmla="*/ 2081174 w 6100762"/>
              <a:gd name="connsiteY0" fmla="*/ 0 h 6854340"/>
              <a:gd name="connsiteX1" fmla="*/ 6100762 w 6100762"/>
              <a:gd name="connsiteY1" fmla="*/ 0 h 6854340"/>
              <a:gd name="connsiteX2" fmla="*/ 6100762 w 6100762"/>
              <a:gd name="connsiteY2" fmla="*/ 6854340 h 6854340"/>
              <a:gd name="connsiteX3" fmla="*/ 4762 w 6100762"/>
              <a:gd name="connsiteY3" fmla="*/ 6854340 h 6854340"/>
              <a:gd name="connsiteX4" fmla="*/ 0 w 6100762"/>
              <a:gd name="connsiteY4" fmla="*/ 1534629 h 6854340"/>
              <a:gd name="connsiteX5" fmla="*/ 71437 w 6100762"/>
              <a:gd name="connsiteY5" fmla="*/ 1386991 h 6854340"/>
              <a:gd name="connsiteX6" fmla="*/ 2009775 w 6100762"/>
              <a:gd name="connsiteY6" fmla="*/ 39203 h 6854340"/>
              <a:gd name="connsiteX7" fmla="*/ 2057103 w 6100762"/>
              <a:gd name="connsiteY7" fmla="*/ 9856 h 685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0762" h="6854340">
                <a:moveTo>
                  <a:pt x="2081174" y="0"/>
                </a:moveTo>
                <a:lnTo>
                  <a:pt x="6100762" y="0"/>
                </a:lnTo>
                <a:lnTo>
                  <a:pt x="6100762" y="6854340"/>
                </a:lnTo>
                <a:lnTo>
                  <a:pt x="4762" y="6854340"/>
                </a:lnTo>
                <a:cubicBezTo>
                  <a:pt x="3175" y="5081103"/>
                  <a:pt x="1587" y="3307866"/>
                  <a:pt x="0" y="1534629"/>
                </a:cubicBezTo>
                <a:cubicBezTo>
                  <a:pt x="1587" y="1466366"/>
                  <a:pt x="17461" y="1421916"/>
                  <a:pt x="71437" y="1386991"/>
                </a:cubicBezTo>
                <a:lnTo>
                  <a:pt x="2009775" y="39203"/>
                </a:lnTo>
                <a:cubicBezTo>
                  <a:pt x="2030016" y="30237"/>
                  <a:pt x="2041128" y="19124"/>
                  <a:pt x="2057103" y="9856"/>
                </a:cubicBezTo>
                <a:close/>
              </a:path>
            </a:pathLst>
          </a:custGeom>
        </p:spPr>
        <p:txBody>
          <a:bodyPr wrap="square" rIns="0" bIns="900000" anchor="ctr">
            <a:noAutofit/>
          </a:bodyPr>
          <a:lstStyle>
            <a:lvl1pPr marL="0" indent="0" algn="ctr">
              <a:buNone/>
              <a:defRPr/>
            </a:lvl1pPr>
          </a:lstStyle>
          <a:p>
            <a:r>
              <a:rPr lang="en-US"/>
              <a:t>Click icon to add picture</a:t>
            </a:r>
            <a:endParaRPr lang="sv-SE"/>
          </a:p>
        </p:txBody>
      </p:sp>
      <p:sp>
        <p:nvSpPr>
          <p:cNvPr id="2" name="Rubrik 1">
            <a:extLst>
              <a:ext uri="{FF2B5EF4-FFF2-40B4-BE49-F238E27FC236}">
                <a16:creationId xmlns:a16="http://schemas.microsoft.com/office/drawing/2014/main" id="{9DFD4091-613B-B684-28B2-CF8DFAE0FE64}"/>
              </a:ext>
            </a:extLst>
          </p:cNvPr>
          <p:cNvSpPr>
            <a:spLocks noGrp="1"/>
          </p:cNvSpPr>
          <p:nvPr>
            <p:ph type="title"/>
          </p:nvPr>
        </p:nvSpPr>
        <p:spPr>
          <a:xfrm>
            <a:off x="866774" y="1404937"/>
            <a:ext cx="4916806" cy="1814513"/>
          </a:xfrm>
        </p:spPr>
        <p:txBody>
          <a:bodyPr anchor="b"/>
          <a:lstStyle>
            <a:lvl1pPr>
              <a:defRPr sz="5850"/>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34C8CFA5-B318-2176-9846-843755BCBFA8}"/>
              </a:ext>
            </a:extLst>
          </p:cNvPr>
          <p:cNvSpPr>
            <a:spLocks noGrp="1"/>
          </p:cNvSpPr>
          <p:nvPr>
            <p:ph type="body" idx="1"/>
          </p:nvPr>
        </p:nvSpPr>
        <p:spPr>
          <a:xfrm>
            <a:off x="866774" y="3343276"/>
            <a:ext cx="4916806" cy="895350"/>
          </a:xfrm>
        </p:spPr>
        <p:txBody>
          <a:bodyPr>
            <a:normAutofit/>
          </a:bodyPr>
          <a:lstStyle>
            <a:lvl1pPr marL="0" indent="0">
              <a:buNone/>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Bildobjekt 3" descr="En bild som visar Teckensnitt, Grafik, grafisk design, skärmbild&#10;&#10;Automatiskt genererad beskrivning">
            <a:extLst>
              <a:ext uri="{FF2B5EF4-FFF2-40B4-BE49-F238E27FC236}">
                <a16:creationId xmlns:a16="http://schemas.microsoft.com/office/drawing/2014/main" id="{0C77F220-7469-67CE-2D4A-B53215FA1C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310" y="640531"/>
            <a:ext cx="1072027" cy="213811"/>
          </a:xfrm>
          <a:prstGeom prst="rect">
            <a:avLst/>
          </a:prstGeom>
        </p:spPr>
      </p:pic>
    </p:spTree>
    <p:extLst>
      <p:ext uri="{BB962C8B-B14F-4D97-AF65-F5344CB8AC3E}">
        <p14:creationId xmlns:p14="http://schemas.microsoft.com/office/powerpoint/2010/main" val="213809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5F611A-BF6B-5864-EF58-EC6B3BA55D01}"/>
              </a:ext>
            </a:extLst>
          </p:cNvPr>
          <p:cNvSpPr>
            <a:spLocks noGrp="1"/>
          </p:cNvSpPr>
          <p:nvPr>
            <p:ph type="title"/>
          </p:nvPr>
        </p:nvSpPr>
        <p:spPr>
          <a:xfrm>
            <a:off x="864000" y="1242874"/>
            <a:ext cx="3193650" cy="628883"/>
          </a:xfrm>
        </p:spPr>
        <p:txBody>
          <a:bodyPr anchor="t"/>
          <a:lstStyle>
            <a:lvl1pPr>
              <a:defRPr/>
            </a:lvl1pPr>
          </a:lstStyle>
          <a:p>
            <a:r>
              <a:rPr lang="en-US"/>
              <a:t>Click to edit Master title style</a:t>
            </a:r>
            <a:endParaRPr lang="sv-SE"/>
          </a:p>
        </p:txBody>
      </p:sp>
      <p:sp>
        <p:nvSpPr>
          <p:cNvPr id="4" name="Platshållare för datum 3">
            <a:extLst>
              <a:ext uri="{FF2B5EF4-FFF2-40B4-BE49-F238E27FC236}">
                <a16:creationId xmlns:a16="http://schemas.microsoft.com/office/drawing/2014/main" id="{FC0EA102-3C0E-E581-ECB4-916340399548}"/>
              </a:ext>
            </a:extLst>
          </p:cNvPr>
          <p:cNvSpPr>
            <a:spLocks noGrp="1"/>
          </p:cNvSpPr>
          <p:nvPr>
            <p:ph type="dt" sz="half" idx="10"/>
          </p:nvPr>
        </p:nvSpPr>
        <p:spPr/>
        <p:txBody>
          <a:bodyPr/>
          <a:lstStyle/>
          <a:p>
            <a:fld id="{A101ACD8-97D1-4020-B9BC-51002C408A36}" type="datetimeFigureOut">
              <a:rPr lang="sv-SE" smtClean="0"/>
              <a:t>2025-10-13</a:t>
            </a:fld>
            <a:endParaRPr lang="sv-SE"/>
          </a:p>
        </p:txBody>
      </p:sp>
      <p:sp>
        <p:nvSpPr>
          <p:cNvPr id="5" name="Platshållare för sidfot 4">
            <a:extLst>
              <a:ext uri="{FF2B5EF4-FFF2-40B4-BE49-F238E27FC236}">
                <a16:creationId xmlns:a16="http://schemas.microsoft.com/office/drawing/2014/main" id="{9FBB13F1-B155-C2EB-1EBB-C250B2421A1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8B392D3-219F-4177-AD32-2AB286951AEC}"/>
              </a:ext>
            </a:extLst>
          </p:cNvPr>
          <p:cNvSpPr>
            <a:spLocks noGrp="1"/>
          </p:cNvSpPr>
          <p:nvPr>
            <p:ph type="sldNum" sz="quarter" idx="12"/>
          </p:nvPr>
        </p:nvSpPr>
        <p:spPr/>
        <p:txBody>
          <a:bodyPr/>
          <a:lstStyle/>
          <a:p>
            <a:fld id="{FF6325FA-E269-4A2D-85A3-30A1DB50B1E8}" type="slidenum">
              <a:rPr lang="sv-SE" smtClean="0"/>
              <a:t>‹#›</a:t>
            </a:fld>
            <a:endParaRPr lang="sv-SE"/>
          </a:p>
        </p:txBody>
      </p:sp>
      <p:sp>
        <p:nvSpPr>
          <p:cNvPr id="11" name="Platshållare för text 10">
            <a:extLst>
              <a:ext uri="{FF2B5EF4-FFF2-40B4-BE49-F238E27FC236}">
                <a16:creationId xmlns:a16="http://schemas.microsoft.com/office/drawing/2014/main" id="{2470D656-3BF1-7D74-452C-3EE270AAC711}"/>
              </a:ext>
            </a:extLst>
          </p:cNvPr>
          <p:cNvSpPr>
            <a:spLocks noGrp="1"/>
          </p:cNvSpPr>
          <p:nvPr>
            <p:ph type="body" sz="quarter" idx="13"/>
          </p:nvPr>
        </p:nvSpPr>
        <p:spPr>
          <a:xfrm>
            <a:off x="4381500" y="1454150"/>
            <a:ext cx="6946500" cy="3897238"/>
          </a:xfrm>
        </p:spPr>
        <p:txBody>
          <a:bodyPr/>
          <a:lstStyle>
            <a:lvl1pPr>
              <a:defRPr lang="sv-SE" sz="2100" kern="1200" dirty="0" smtClean="0">
                <a:solidFill>
                  <a:schemeClr val="tx2"/>
                </a:solidFill>
                <a:latin typeface="+mn-lt"/>
                <a:ea typeface="+mn-ea"/>
                <a:cs typeface="+mn-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60117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C5E5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FD4091-613B-B684-28B2-CF8DFAE0FE64}"/>
              </a:ext>
            </a:extLst>
          </p:cNvPr>
          <p:cNvSpPr>
            <a:spLocks noGrp="1"/>
          </p:cNvSpPr>
          <p:nvPr>
            <p:ph type="title"/>
          </p:nvPr>
        </p:nvSpPr>
        <p:spPr>
          <a:xfrm>
            <a:off x="866774" y="1404937"/>
            <a:ext cx="8905876" cy="1814513"/>
          </a:xfrm>
        </p:spPr>
        <p:txBody>
          <a:bodyPr anchor="b"/>
          <a:lstStyle>
            <a:lvl1pPr>
              <a:defRPr sz="5850"/>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34C8CFA5-B318-2176-9846-843755BCBFA8}"/>
              </a:ext>
            </a:extLst>
          </p:cNvPr>
          <p:cNvSpPr>
            <a:spLocks noGrp="1"/>
          </p:cNvSpPr>
          <p:nvPr>
            <p:ph type="body" idx="1"/>
          </p:nvPr>
        </p:nvSpPr>
        <p:spPr>
          <a:xfrm>
            <a:off x="866774" y="3343276"/>
            <a:ext cx="8905876" cy="895350"/>
          </a:xfrm>
        </p:spPr>
        <p:txBody>
          <a:bodyPr>
            <a:normAutofit/>
          </a:bodyPr>
          <a:lstStyle>
            <a:lvl1pPr marL="0" indent="0">
              <a:buNone/>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Platshållare för datum 6">
            <a:extLst>
              <a:ext uri="{FF2B5EF4-FFF2-40B4-BE49-F238E27FC236}">
                <a16:creationId xmlns:a16="http://schemas.microsoft.com/office/drawing/2014/main" id="{F09887A9-01CB-A55D-E9C2-2263987F5A74}"/>
              </a:ext>
            </a:extLst>
          </p:cNvPr>
          <p:cNvSpPr>
            <a:spLocks noGrp="1"/>
          </p:cNvSpPr>
          <p:nvPr>
            <p:ph type="dt" sz="half" idx="10"/>
          </p:nvPr>
        </p:nvSpPr>
        <p:spPr/>
        <p:txBody>
          <a:bodyPr/>
          <a:lstStyle/>
          <a:p>
            <a:fld id="{A101ACD8-97D1-4020-B9BC-51002C408A36}" type="datetimeFigureOut">
              <a:rPr lang="sv-SE" smtClean="0"/>
              <a:pPr/>
              <a:t>2025-10-13</a:t>
            </a:fld>
            <a:endParaRPr lang="sv-SE"/>
          </a:p>
        </p:txBody>
      </p:sp>
      <p:sp>
        <p:nvSpPr>
          <p:cNvPr id="8" name="Platshållare för sidfot 7">
            <a:extLst>
              <a:ext uri="{FF2B5EF4-FFF2-40B4-BE49-F238E27FC236}">
                <a16:creationId xmlns:a16="http://schemas.microsoft.com/office/drawing/2014/main" id="{1E9739DC-DAC8-5E46-084D-9F12881CFEEA}"/>
              </a:ext>
            </a:extLst>
          </p:cNvPr>
          <p:cNvSpPr>
            <a:spLocks noGrp="1"/>
          </p:cNvSpPr>
          <p:nvPr>
            <p:ph type="ftr" sz="quarter" idx="11"/>
          </p:nvPr>
        </p:nvSpPr>
        <p:spPr/>
        <p:txBody>
          <a:bodyPr/>
          <a:lstStyle/>
          <a:p>
            <a:endParaRPr lang="sv-SE"/>
          </a:p>
        </p:txBody>
      </p:sp>
      <p:sp>
        <p:nvSpPr>
          <p:cNvPr id="10" name="Platshållare för bildnummer 9">
            <a:extLst>
              <a:ext uri="{FF2B5EF4-FFF2-40B4-BE49-F238E27FC236}">
                <a16:creationId xmlns:a16="http://schemas.microsoft.com/office/drawing/2014/main" id="{B0FC7521-F330-CEDB-64FF-71B8834A59EF}"/>
              </a:ext>
            </a:extLst>
          </p:cNvPr>
          <p:cNvSpPr>
            <a:spLocks noGrp="1"/>
          </p:cNvSpPr>
          <p:nvPr>
            <p:ph type="sldNum" sz="quarter" idx="12"/>
          </p:nvPr>
        </p:nvSpPr>
        <p:spPr/>
        <p:txBody>
          <a:bodyPr/>
          <a:lstStyle/>
          <a:p>
            <a:fld id="{FF6325FA-E269-4A2D-85A3-30A1DB50B1E8}" type="slidenum">
              <a:rPr lang="sv-SE" smtClean="0"/>
              <a:pPr/>
              <a:t>‹#›</a:t>
            </a:fld>
            <a:endParaRPr lang="sv-SE"/>
          </a:p>
        </p:txBody>
      </p:sp>
      <p:sp>
        <p:nvSpPr>
          <p:cNvPr id="11" name="textruta 10">
            <a:extLst>
              <a:ext uri="{FF2B5EF4-FFF2-40B4-BE49-F238E27FC236}">
                <a16:creationId xmlns:a16="http://schemas.microsoft.com/office/drawing/2014/main" id="{CBB6AEC6-454F-672A-C3D3-A263C250C424}"/>
              </a:ext>
            </a:extLst>
          </p:cNvPr>
          <p:cNvSpPr txBox="1"/>
          <p:nvPr userDrawn="1"/>
        </p:nvSpPr>
        <p:spPr>
          <a:xfrm>
            <a:off x="447675" y="239055"/>
            <a:ext cx="812006" cy="220594"/>
          </a:xfrm>
          <a:prstGeom prst="rect">
            <a:avLst/>
          </a:prstGeom>
          <a:noFill/>
        </p:spPr>
        <p:txBody>
          <a:bodyPr wrap="square" lIns="0" tIns="0" rIns="0" bIns="0" rtlCol="0" anchor="b">
            <a:noAutofit/>
          </a:bodyPr>
          <a:lstStyle/>
          <a:p>
            <a:r>
              <a:rPr lang="sv-SE" sz="900">
                <a:solidFill>
                  <a:schemeClr val="tx2"/>
                </a:solidFill>
              </a:rPr>
              <a:t>Swedfund</a:t>
            </a:r>
          </a:p>
        </p:txBody>
      </p:sp>
    </p:spTree>
    <p:extLst>
      <p:ext uri="{BB962C8B-B14F-4D97-AF65-F5344CB8AC3E}">
        <p14:creationId xmlns:p14="http://schemas.microsoft.com/office/powerpoint/2010/main" val="2801156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Red">
    <p:bg>
      <p:bgPr>
        <a:solidFill>
          <a:srgbClr val="FAD9C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FD4091-613B-B684-28B2-CF8DFAE0FE64}"/>
              </a:ext>
            </a:extLst>
          </p:cNvPr>
          <p:cNvSpPr>
            <a:spLocks noGrp="1"/>
          </p:cNvSpPr>
          <p:nvPr>
            <p:ph type="title"/>
          </p:nvPr>
        </p:nvSpPr>
        <p:spPr>
          <a:xfrm>
            <a:off x="866774" y="1404937"/>
            <a:ext cx="8905876" cy="1814513"/>
          </a:xfrm>
        </p:spPr>
        <p:txBody>
          <a:bodyPr anchor="b"/>
          <a:lstStyle>
            <a:lvl1pPr>
              <a:defRPr sz="5850"/>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34C8CFA5-B318-2176-9846-843755BCBFA8}"/>
              </a:ext>
            </a:extLst>
          </p:cNvPr>
          <p:cNvSpPr>
            <a:spLocks noGrp="1"/>
          </p:cNvSpPr>
          <p:nvPr>
            <p:ph type="body" idx="1"/>
          </p:nvPr>
        </p:nvSpPr>
        <p:spPr>
          <a:xfrm>
            <a:off x="866774" y="3343276"/>
            <a:ext cx="8905876" cy="895350"/>
          </a:xfrm>
        </p:spPr>
        <p:txBody>
          <a:bodyPr>
            <a:normAutofit/>
          </a:bodyPr>
          <a:lstStyle>
            <a:lvl1pPr marL="0" indent="0">
              <a:buNone/>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Platshållare för datum 6">
            <a:extLst>
              <a:ext uri="{FF2B5EF4-FFF2-40B4-BE49-F238E27FC236}">
                <a16:creationId xmlns:a16="http://schemas.microsoft.com/office/drawing/2014/main" id="{F09887A9-01CB-A55D-E9C2-2263987F5A74}"/>
              </a:ext>
            </a:extLst>
          </p:cNvPr>
          <p:cNvSpPr>
            <a:spLocks noGrp="1"/>
          </p:cNvSpPr>
          <p:nvPr>
            <p:ph type="dt" sz="half" idx="10"/>
          </p:nvPr>
        </p:nvSpPr>
        <p:spPr/>
        <p:txBody>
          <a:bodyPr/>
          <a:lstStyle/>
          <a:p>
            <a:fld id="{A101ACD8-97D1-4020-B9BC-51002C408A36}" type="datetimeFigureOut">
              <a:rPr lang="sv-SE" smtClean="0"/>
              <a:pPr/>
              <a:t>2025-10-13</a:t>
            </a:fld>
            <a:endParaRPr lang="sv-SE"/>
          </a:p>
        </p:txBody>
      </p:sp>
      <p:sp>
        <p:nvSpPr>
          <p:cNvPr id="8" name="Platshållare för sidfot 7">
            <a:extLst>
              <a:ext uri="{FF2B5EF4-FFF2-40B4-BE49-F238E27FC236}">
                <a16:creationId xmlns:a16="http://schemas.microsoft.com/office/drawing/2014/main" id="{1E9739DC-DAC8-5E46-084D-9F12881CFEEA}"/>
              </a:ext>
            </a:extLst>
          </p:cNvPr>
          <p:cNvSpPr>
            <a:spLocks noGrp="1"/>
          </p:cNvSpPr>
          <p:nvPr>
            <p:ph type="ftr" sz="quarter" idx="11"/>
          </p:nvPr>
        </p:nvSpPr>
        <p:spPr/>
        <p:txBody>
          <a:bodyPr/>
          <a:lstStyle/>
          <a:p>
            <a:endParaRPr lang="sv-SE"/>
          </a:p>
        </p:txBody>
      </p:sp>
      <p:sp>
        <p:nvSpPr>
          <p:cNvPr id="10" name="Platshållare för bildnummer 9">
            <a:extLst>
              <a:ext uri="{FF2B5EF4-FFF2-40B4-BE49-F238E27FC236}">
                <a16:creationId xmlns:a16="http://schemas.microsoft.com/office/drawing/2014/main" id="{B0FC7521-F330-CEDB-64FF-71B8834A59EF}"/>
              </a:ext>
            </a:extLst>
          </p:cNvPr>
          <p:cNvSpPr>
            <a:spLocks noGrp="1"/>
          </p:cNvSpPr>
          <p:nvPr>
            <p:ph type="sldNum" sz="quarter" idx="12"/>
          </p:nvPr>
        </p:nvSpPr>
        <p:spPr/>
        <p:txBody>
          <a:bodyPr/>
          <a:lstStyle/>
          <a:p>
            <a:fld id="{FF6325FA-E269-4A2D-85A3-30A1DB50B1E8}" type="slidenum">
              <a:rPr lang="sv-SE" smtClean="0"/>
              <a:pPr/>
              <a:t>‹#›</a:t>
            </a:fld>
            <a:endParaRPr lang="sv-SE"/>
          </a:p>
        </p:txBody>
      </p:sp>
      <p:sp>
        <p:nvSpPr>
          <p:cNvPr id="11" name="textruta 10">
            <a:extLst>
              <a:ext uri="{FF2B5EF4-FFF2-40B4-BE49-F238E27FC236}">
                <a16:creationId xmlns:a16="http://schemas.microsoft.com/office/drawing/2014/main" id="{CBB6AEC6-454F-672A-C3D3-A263C250C424}"/>
              </a:ext>
            </a:extLst>
          </p:cNvPr>
          <p:cNvSpPr txBox="1"/>
          <p:nvPr userDrawn="1"/>
        </p:nvSpPr>
        <p:spPr>
          <a:xfrm>
            <a:off x="447675" y="239055"/>
            <a:ext cx="812006" cy="220594"/>
          </a:xfrm>
          <a:prstGeom prst="rect">
            <a:avLst/>
          </a:prstGeom>
          <a:noFill/>
        </p:spPr>
        <p:txBody>
          <a:bodyPr wrap="square" lIns="0" tIns="0" rIns="0" bIns="0" rtlCol="0" anchor="b">
            <a:noAutofit/>
          </a:bodyPr>
          <a:lstStyle/>
          <a:p>
            <a:r>
              <a:rPr lang="sv-SE" sz="900">
                <a:solidFill>
                  <a:schemeClr val="tx2"/>
                </a:solidFill>
              </a:rPr>
              <a:t>Swedfund</a:t>
            </a:r>
          </a:p>
        </p:txBody>
      </p:sp>
    </p:spTree>
    <p:extLst>
      <p:ext uri="{BB962C8B-B14F-4D97-AF65-F5344CB8AC3E}">
        <p14:creationId xmlns:p14="http://schemas.microsoft.com/office/powerpoint/2010/main" val="86138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Beig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FD4091-613B-B684-28B2-CF8DFAE0FE64}"/>
              </a:ext>
            </a:extLst>
          </p:cNvPr>
          <p:cNvSpPr>
            <a:spLocks noGrp="1"/>
          </p:cNvSpPr>
          <p:nvPr>
            <p:ph type="title"/>
          </p:nvPr>
        </p:nvSpPr>
        <p:spPr>
          <a:xfrm>
            <a:off x="866774" y="1404937"/>
            <a:ext cx="8905876" cy="1814513"/>
          </a:xfrm>
        </p:spPr>
        <p:txBody>
          <a:bodyPr anchor="b"/>
          <a:lstStyle>
            <a:lvl1pPr>
              <a:defRPr sz="5850"/>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34C8CFA5-B318-2176-9846-843755BCBFA8}"/>
              </a:ext>
            </a:extLst>
          </p:cNvPr>
          <p:cNvSpPr>
            <a:spLocks noGrp="1"/>
          </p:cNvSpPr>
          <p:nvPr>
            <p:ph type="body" idx="1"/>
          </p:nvPr>
        </p:nvSpPr>
        <p:spPr>
          <a:xfrm>
            <a:off x="866774" y="3343276"/>
            <a:ext cx="8905876" cy="895350"/>
          </a:xfrm>
        </p:spPr>
        <p:txBody>
          <a:bodyPr>
            <a:normAutofit/>
          </a:bodyPr>
          <a:lstStyle>
            <a:lvl1pPr marL="0" indent="0">
              <a:buNone/>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Platshållare för datum 6">
            <a:extLst>
              <a:ext uri="{FF2B5EF4-FFF2-40B4-BE49-F238E27FC236}">
                <a16:creationId xmlns:a16="http://schemas.microsoft.com/office/drawing/2014/main" id="{F09887A9-01CB-A55D-E9C2-2263987F5A74}"/>
              </a:ext>
            </a:extLst>
          </p:cNvPr>
          <p:cNvSpPr>
            <a:spLocks noGrp="1"/>
          </p:cNvSpPr>
          <p:nvPr>
            <p:ph type="dt" sz="half" idx="10"/>
          </p:nvPr>
        </p:nvSpPr>
        <p:spPr/>
        <p:txBody>
          <a:bodyPr/>
          <a:lstStyle/>
          <a:p>
            <a:fld id="{A101ACD8-97D1-4020-B9BC-51002C408A36}" type="datetimeFigureOut">
              <a:rPr lang="sv-SE" smtClean="0"/>
              <a:pPr/>
              <a:t>2025-10-13</a:t>
            </a:fld>
            <a:endParaRPr lang="sv-SE"/>
          </a:p>
        </p:txBody>
      </p:sp>
      <p:sp>
        <p:nvSpPr>
          <p:cNvPr id="8" name="Platshållare för sidfot 7">
            <a:extLst>
              <a:ext uri="{FF2B5EF4-FFF2-40B4-BE49-F238E27FC236}">
                <a16:creationId xmlns:a16="http://schemas.microsoft.com/office/drawing/2014/main" id="{1E9739DC-DAC8-5E46-084D-9F12881CFEEA}"/>
              </a:ext>
            </a:extLst>
          </p:cNvPr>
          <p:cNvSpPr>
            <a:spLocks noGrp="1"/>
          </p:cNvSpPr>
          <p:nvPr>
            <p:ph type="ftr" sz="quarter" idx="11"/>
          </p:nvPr>
        </p:nvSpPr>
        <p:spPr/>
        <p:txBody>
          <a:bodyPr/>
          <a:lstStyle/>
          <a:p>
            <a:endParaRPr lang="sv-SE"/>
          </a:p>
        </p:txBody>
      </p:sp>
      <p:sp>
        <p:nvSpPr>
          <p:cNvPr id="10" name="Platshållare för bildnummer 9">
            <a:extLst>
              <a:ext uri="{FF2B5EF4-FFF2-40B4-BE49-F238E27FC236}">
                <a16:creationId xmlns:a16="http://schemas.microsoft.com/office/drawing/2014/main" id="{B0FC7521-F330-CEDB-64FF-71B8834A59EF}"/>
              </a:ext>
            </a:extLst>
          </p:cNvPr>
          <p:cNvSpPr>
            <a:spLocks noGrp="1"/>
          </p:cNvSpPr>
          <p:nvPr>
            <p:ph type="sldNum" sz="quarter" idx="12"/>
          </p:nvPr>
        </p:nvSpPr>
        <p:spPr/>
        <p:txBody>
          <a:bodyPr/>
          <a:lstStyle/>
          <a:p>
            <a:fld id="{FF6325FA-E269-4A2D-85A3-30A1DB50B1E8}" type="slidenum">
              <a:rPr lang="sv-SE" smtClean="0"/>
              <a:pPr/>
              <a:t>‹#›</a:t>
            </a:fld>
            <a:endParaRPr lang="sv-SE"/>
          </a:p>
        </p:txBody>
      </p:sp>
      <p:sp>
        <p:nvSpPr>
          <p:cNvPr id="11" name="textruta 10">
            <a:extLst>
              <a:ext uri="{FF2B5EF4-FFF2-40B4-BE49-F238E27FC236}">
                <a16:creationId xmlns:a16="http://schemas.microsoft.com/office/drawing/2014/main" id="{CBB6AEC6-454F-672A-C3D3-A263C250C424}"/>
              </a:ext>
            </a:extLst>
          </p:cNvPr>
          <p:cNvSpPr txBox="1"/>
          <p:nvPr userDrawn="1"/>
        </p:nvSpPr>
        <p:spPr>
          <a:xfrm>
            <a:off x="447675" y="239055"/>
            <a:ext cx="812006" cy="220594"/>
          </a:xfrm>
          <a:prstGeom prst="rect">
            <a:avLst/>
          </a:prstGeom>
          <a:noFill/>
        </p:spPr>
        <p:txBody>
          <a:bodyPr wrap="square" lIns="0" tIns="0" rIns="0" bIns="0" rtlCol="0" anchor="b">
            <a:noAutofit/>
          </a:bodyPr>
          <a:lstStyle/>
          <a:p>
            <a:r>
              <a:rPr lang="sv-SE" sz="900">
                <a:solidFill>
                  <a:schemeClr val="tx2"/>
                </a:solidFill>
              </a:rPr>
              <a:t>Swedfund</a:t>
            </a:r>
          </a:p>
        </p:txBody>
      </p:sp>
    </p:spTree>
    <p:extLst>
      <p:ext uri="{BB962C8B-B14F-4D97-AF65-F5344CB8AC3E}">
        <p14:creationId xmlns:p14="http://schemas.microsoft.com/office/powerpoint/2010/main" val="23511587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5F611A-BF6B-5864-EF58-EC6B3BA55D01}"/>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AB3D5C66-2A04-3A0D-22E2-F3B117C758DA}"/>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FC0EA102-3C0E-E581-ECB4-916340399548}"/>
              </a:ext>
            </a:extLst>
          </p:cNvPr>
          <p:cNvSpPr>
            <a:spLocks noGrp="1"/>
          </p:cNvSpPr>
          <p:nvPr>
            <p:ph type="dt" sz="half" idx="10"/>
          </p:nvPr>
        </p:nvSpPr>
        <p:spPr/>
        <p:txBody>
          <a:bodyPr/>
          <a:lstStyle/>
          <a:p>
            <a:fld id="{A101ACD8-97D1-4020-B9BC-51002C408A36}" type="datetimeFigureOut">
              <a:rPr lang="sv-SE" smtClean="0"/>
              <a:t>2025-10-13</a:t>
            </a:fld>
            <a:endParaRPr lang="sv-SE"/>
          </a:p>
        </p:txBody>
      </p:sp>
      <p:sp>
        <p:nvSpPr>
          <p:cNvPr id="5" name="Platshållare för sidfot 4">
            <a:extLst>
              <a:ext uri="{FF2B5EF4-FFF2-40B4-BE49-F238E27FC236}">
                <a16:creationId xmlns:a16="http://schemas.microsoft.com/office/drawing/2014/main" id="{9FBB13F1-B155-C2EB-1EBB-C250B2421A1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8B392D3-219F-4177-AD32-2AB286951AEC}"/>
              </a:ext>
            </a:extLst>
          </p:cNvPr>
          <p:cNvSpPr>
            <a:spLocks noGrp="1"/>
          </p:cNvSpPr>
          <p:nvPr>
            <p:ph type="sldNum" sz="quarter" idx="12"/>
          </p:nvPr>
        </p:nvSpPr>
        <p:spPr/>
        <p:txBody>
          <a:bodyPr/>
          <a:lstStyle/>
          <a:p>
            <a:fld id="{FF6325FA-E269-4A2D-85A3-30A1DB50B1E8}" type="slidenum">
              <a:rPr lang="sv-SE" smtClean="0"/>
              <a:t>‹#›</a:t>
            </a:fld>
            <a:endParaRPr lang="sv-SE"/>
          </a:p>
        </p:txBody>
      </p:sp>
    </p:spTree>
    <p:extLst>
      <p:ext uri="{BB962C8B-B14F-4D97-AF65-F5344CB8AC3E}">
        <p14:creationId xmlns:p14="http://schemas.microsoft.com/office/powerpoint/2010/main" val="425758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DE9E39-959D-D53B-EB2E-72627E1D5FE7}"/>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8083AA36-4C8A-A077-752E-52ED80F128D5}"/>
              </a:ext>
            </a:extLst>
          </p:cNvPr>
          <p:cNvSpPr>
            <a:spLocks noGrp="1"/>
          </p:cNvSpPr>
          <p:nvPr>
            <p:ph sz="half" idx="1"/>
          </p:nvPr>
        </p:nvSpPr>
        <p:spPr>
          <a:xfrm>
            <a:off x="864000" y="2324100"/>
            <a:ext cx="4889100" cy="3280050"/>
          </a:xfrm>
        </p:spPr>
        <p:txBody>
          <a:bodyPr>
            <a:normAutofit/>
          </a:bodyPr>
          <a:lstStyle>
            <a:lvl1pPr marL="285750" indent="-285750">
              <a:buFont typeface="Arial" panose="020B0604020202020204" pitchFamily="34" charset="0"/>
              <a:buChar char="•"/>
              <a:defRPr sz="1700"/>
            </a:lvl1pPr>
            <a:lvl2pPr marL="742950" indent="-285750">
              <a:buFont typeface="Arial" panose="020B0604020202020204" pitchFamily="34" charset="0"/>
              <a:buChar char="•"/>
              <a:defRPr sz="1600"/>
            </a:lvl2pPr>
            <a:lvl3pPr marL="1200150" indent="-285750">
              <a:buFont typeface="Arial" panose="020B0604020202020204" pitchFamily="34" charset="0"/>
              <a:buChar char="•"/>
              <a:defRPr sz="1500"/>
            </a:lvl3pPr>
            <a:lvl4pPr marL="1657350" indent="-285750">
              <a:buFont typeface="Arial" panose="020B0604020202020204" pitchFamily="34" charset="0"/>
              <a:buChar char="•"/>
              <a:defRPr sz="1500"/>
            </a:lvl4pPr>
            <a:lvl5pPr marL="2114550" indent="-285750">
              <a:buFont typeface="Arial" panose="020B0604020202020204" pitchFamily="34" charset="0"/>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innehåll 3">
            <a:extLst>
              <a:ext uri="{FF2B5EF4-FFF2-40B4-BE49-F238E27FC236}">
                <a16:creationId xmlns:a16="http://schemas.microsoft.com/office/drawing/2014/main" id="{14943571-D97A-E5DC-BCF6-EFD02F5B9551}"/>
              </a:ext>
            </a:extLst>
          </p:cNvPr>
          <p:cNvSpPr>
            <a:spLocks noGrp="1"/>
          </p:cNvSpPr>
          <p:nvPr>
            <p:ph sz="half" idx="2"/>
          </p:nvPr>
        </p:nvSpPr>
        <p:spPr>
          <a:xfrm>
            <a:off x="6096000" y="2324098"/>
            <a:ext cx="5232000" cy="3280051"/>
          </a:xfrm>
        </p:spPr>
        <p:txBody>
          <a:bodyPr>
            <a:normAutofit/>
          </a:bodyPr>
          <a:lstStyle>
            <a:lvl1pPr marL="285750" indent="-285750">
              <a:buFont typeface="Arial" panose="020B0604020202020204" pitchFamily="34" charset="0"/>
              <a:buChar char="•"/>
              <a:defRPr sz="1700"/>
            </a:lvl1pPr>
            <a:lvl2pPr marL="742950" indent="-285750">
              <a:buFont typeface="Arial" panose="020B0604020202020204" pitchFamily="34" charset="0"/>
              <a:buChar char="•"/>
              <a:defRPr sz="1600"/>
            </a:lvl2pPr>
            <a:lvl3pPr marL="1200150" indent="-285750">
              <a:buFont typeface="Arial" panose="020B0604020202020204" pitchFamily="34" charset="0"/>
              <a:buChar char="•"/>
              <a:defRPr sz="1500"/>
            </a:lvl3pPr>
            <a:lvl4pPr marL="1657350" indent="-285750">
              <a:buFont typeface="Arial" panose="020B0604020202020204" pitchFamily="34" charset="0"/>
              <a:buChar char="•"/>
              <a:defRPr sz="1500"/>
            </a:lvl4pPr>
            <a:lvl5pPr marL="2114550" indent="-285750">
              <a:buFont typeface="Arial" panose="020B0604020202020204" pitchFamily="34" charset="0"/>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datum 4">
            <a:extLst>
              <a:ext uri="{FF2B5EF4-FFF2-40B4-BE49-F238E27FC236}">
                <a16:creationId xmlns:a16="http://schemas.microsoft.com/office/drawing/2014/main" id="{C10002D5-5B0F-EB10-6434-94A0FB5AEE21}"/>
              </a:ext>
            </a:extLst>
          </p:cNvPr>
          <p:cNvSpPr>
            <a:spLocks noGrp="1"/>
          </p:cNvSpPr>
          <p:nvPr>
            <p:ph type="dt" sz="half" idx="10"/>
          </p:nvPr>
        </p:nvSpPr>
        <p:spPr/>
        <p:txBody>
          <a:bodyPr/>
          <a:lstStyle/>
          <a:p>
            <a:fld id="{A101ACD8-97D1-4020-B9BC-51002C408A36}" type="datetimeFigureOut">
              <a:rPr lang="sv-SE" smtClean="0"/>
              <a:t>2025-10-13</a:t>
            </a:fld>
            <a:endParaRPr lang="sv-SE"/>
          </a:p>
        </p:txBody>
      </p:sp>
      <p:sp>
        <p:nvSpPr>
          <p:cNvPr id="6" name="Platshållare för sidfot 5">
            <a:extLst>
              <a:ext uri="{FF2B5EF4-FFF2-40B4-BE49-F238E27FC236}">
                <a16:creationId xmlns:a16="http://schemas.microsoft.com/office/drawing/2014/main" id="{1556A240-0BAD-7D89-3EA5-E682F8284DC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FFDBAF7-37E3-D00C-FEA5-22A6740B8C8F}"/>
              </a:ext>
            </a:extLst>
          </p:cNvPr>
          <p:cNvSpPr>
            <a:spLocks noGrp="1"/>
          </p:cNvSpPr>
          <p:nvPr>
            <p:ph type="sldNum" sz="quarter" idx="12"/>
          </p:nvPr>
        </p:nvSpPr>
        <p:spPr/>
        <p:txBody>
          <a:bodyPr/>
          <a:lstStyle/>
          <a:p>
            <a:fld id="{FF6325FA-E269-4A2D-85A3-30A1DB50B1E8}" type="slidenum">
              <a:rPr lang="sv-SE" smtClean="0"/>
              <a:t>‹#›</a:t>
            </a:fld>
            <a:endParaRPr lang="sv-SE"/>
          </a:p>
        </p:txBody>
      </p:sp>
    </p:spTree>
    <p:extLst>
      <p:ext uri="{BB962C8B-B14F-4D97-AF65-F5344CB8AC3E}">
        <p14:creationId xmlns:p14="http://schemas.microsoft.com/office/powerpoint/2010/main" val="114680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5F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F2B9B46-FCA6-5AE7-AEF0-2CFC1F3EA16F}"/>
              </a:ext>
            </a:extLst>
          </p:cNvPr>
          <p:cNvSpPr>
            <a:spLocks noGrp="1"/>
          </p:cNvSpPr>
          <p:nvPr>
            <p:ph type="title"/>
          </p:nvPr>
        </p:nvSpPr>
        <p:spPr>
          <a:xfrm>
            <a:off x="864000" y="868352"/>
            <a:ext cx="10464000" cy="1003405"/>
          </a:xfrm>
          <a:prstGeom prst="rect">
            <a:avLst/>
          </a:prstGeom>
        </p:spPr>
        <p:txBody>
          <a:bodyPr vert="horz" lIns="0" tIns="45720" rIns="91440" bIns="45720" rtlCol="0" anchor="b">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684A2AE-8B7C-68C7-75A0-8E72997287E5}"/>
              </a:ext>
            </a:extLst>
          </p:cNvPr>
          <p:cNvSpPr>
            <a:spLocks noGrp="1"/>
          </p:cNvSpPr>
          <p:nvPr>
            <p:ph type="body" idx="1"/>
          </p:nvPr>
        </p:nvSpPr>
        <p:spPr>
          <a:xfrm>
            <a:off x="864000" y="2324100"/>
            <a:ext cx="10464000" cy="3027288"/>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CC8C517-25C7-72CA-E9F9-1F9CA221E754}"/>
              </a:ext>
            </a:extLst>
          </p:cNvPr>
          <p:cNvSpPr>
            <a:spLocks noGrp="1"/>
          </p:cNvSpPr>
          <p:nvPr>
            <p:ph type="dt" sz="half" idx="2"/>
          </p:nvPr>
        </p:nvSpPr>
        <p:spPr>
          <a:xfrm>
            <a:off x="1748788" y="239055"/>
            <a:ext cx="967740" cy="220594"/>
          </a:xfrm>
          <a:prstGeom prst="rect">
            <a:avLst/>
          </a:prstGeom>
        </p:spPr>
        <p:txBody>
          <a:bodyPr vert="horz" lIns="0" tIns="0" rIns="0" bIns="0" rtlCol="0" anchor="b"/>
          <a:lstStyle>
            <a:lvl1pPr algn="l">
              <a:defRPr sz="900">
                <a:solidFill>
                  <a:schemeClr val="tx2"/>
                </a:solidFill>
              </a:defRPr>
            </a:lvl1pPr>
          </a:lstStyle>
          <a:p>
            <a:fld id="{A101ACD8-97D1-4020-B9BC-51002C408A36}" type="datetimeFigureOut">
              <a:rPr lang="sv-SE" smtClean="0"/>
              <a:pPr/>
              <a:t>2025-10-13</a:t>
            </a:fld>
            <a:endParaRPr lang="sv-SE"/>
          </a:p>
        </p:txBody>
      </p:sp>
      <p:sp>
        <p:nvSpPr>
          <p:cNvPr id="5" name="Platshållare för sidfot 4">
            <a:extLst>
              <a:ext uri="{FF2B5EF4-FFF2-40B4-BE49-F238E27FC236}">
                <a16:creationId xmlns:a16="http://schemas.microsoft.com/office/drawing/2014/main" id="{C360B62F-7D62-0D46-3B2D-4D7D475E33B1}"/>
              </a:ext>
            </a:extLst>
          </p:cNvPr>
          <p:cNvSpPr>
            <a:spLocks noGrp="1"/>
          </p:cNvSpPr>
          <p:nvPr>
            <p:ph type="ftr" sz="quarter" idx="3"/>
          </p:nvPr>
        </p:nvSpPr>
        <p:spPr>
          <a:xfrm>
            <a:off x="3056538" y="243816"/>
            <a:ext cx="2146351" cy="220594"/>
          </a:xfrm>
          <a:prstGeom prst="rect">
            <a:avLst/>
          </a:prstGeom>
        </p:spPr>
        <p:txBody>
          <a:bodyPr vert="horz" lIns="0" tIns="0" rIns="0" bIns="0" rtlCol="0" anchor="b"/>
          <a:lstStyle>
            <a:lvl1pPr algn="l">
              <a:defRPr sz="9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2CC111C3-DA58-0095-5A5D-BD22D865A091}"/>
              </a:ext>
            </a:extLst>
          </p:cNvPr>
          <p:cNvSpPr>
            <a:spLocks noGrp="1"/>
          </p:cNvSpPr>
          <p:nvPr>
            <p:ph type="sldNum" sz="quarter" idx="4"/>
          </p:nvPr>
        </p:nvSpPr>
        <p:spPr>
          <a:xfrm>
            <a:off x="11022806" y="239056"/>
            <a:ext cx="742949" cy="220594"/>
          </a:xfrm>
          <a:prstGeom prst="rect">
            <a:avLst/>
          </a:prstGeom>
        </p:spPr>
        <p:txBody>
          <a:bodyPr vert="horz" lIns="0" tIns="0" rIns="0" bIns="0" rtlCol="0" anchor="b"/>
          <a:lstStyle>
            <a:lvl1pPr algn="r">
              <a:defRPr sz="800">
                <a:solidFill>
                  <a:schemeClr val="tx2"/>
                </a:solidFill>
              </a:defRPr>
            </a:lvl1pPr>
          </a:lstStyle>
          <a:p>
            <a:fld id="{FF6325FA-E269-4A2D-85A3-30A1DB50B1E8}" type="slidenum">
              <a:rPr lang="sv-SE" smtClean="0"/>
              <a:pPr/>
              <a:t>‹#›</a:t>
            </a:fld>
            <a:endParaRPr lang="sv-SE"/>
          </a:p>
        </p:txBody>
      </p:sp>
      <p:sp>
        <p:nvSpPr>
          <p:cNvPr id="9" name="textruta 8">
            <a:extLst>
              <a:ext uri="{FF2B5EF4-FFF2-40B4-BE49-F238E27FC236}">
                <a16:creationId xmlns:a16="http://schemas.microsoft.com/office/drawing/2014/main" id="{EFD7D8FA-1456-4F52-58B7-C73159DF6C70}"/>
              </a:ext>
            </a:extLst>
          </p:cNvPr>
          <p:cNvSpPr txBox="1"/>
          <p:nvPr userDrawn="1"/>
        </p:nvSpPr>
        <p:spPr>
          <a:xfrm>
            <a:off x="447675" y="239055"/>
            <a:ext cx="812006" cy="220594"/>
          </a:xfrm>
          <a:prstGeom prst="rect">
            <a:avLst/>
          </a:prstGeom>
          <a:noFill/>
        </p:spPr>
        <p:txBody>
          <a:bodyPr wrap="square" lIns="0" tIns="0" rIns="0" bIns="0" rtlCol="0" anchor="b">
            <a:noAutofit/>
          </a:bodyPr>
          <a:lstStyle/>
          <a:p>
            <a:r>
              <a:rPr lang="sv-SE" sz="900">
                <a:solidFill>
                  <a:schemeClr val="tx2"/>
                </a:solidFill>
              </a:rPr>
              <a:t>Swedfund</a:t>
            </a:r>
          </a:p>
        </p:txBody>
      </p:sp>
    </p:spTree>
    <p:extLst>
      <p:ext uri="{BB962C8B-B14F-4D97-AF65-F5344CB8AC3E}">
        <p14:creationId xmlns:p14="http://schemas.microsoft.com/office/powerpoint/2010/main" val="276175122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3" r:id="rId4"/>
    <p:sldLayoutId id="2147483651" r:id="rId5"/>
    <p:sldLayoutId id="2147483675" r:id="rId6"/>
    <p:sldLayoutId id="2147483689" r:id="rId7"/>
    <p:sldLayoutId id="2147483650" r:id="rId8"/>
    <p:sldLayoutId id="2147483652" r:id="rId9"/>
    <p:sldLayoutId id="2147483665" r:id="rId10"/>
    <p:sldLayoutId id="2147483654" r:id="rId11"/>
    <p:sldLayoutId id="2147483655" r:id="rId12"/>
    <p:sldLayoutId id="2147483691" r:id="rId13"/>
    <p:sldLayoutId id="2147483657" r:id="rId14"/>
    <p:sldLayoutId id="2147483664" r:id="rId15"/>
    <p:sldLayoutId id="2147483666" r:id="rId16"/>
    <p:sldLayoutId id="2147483667" r:id="rId17"/>
    <p:sldLayoutId id="2147483676" r:id="rId18"/>
    <p:sldLayoutId id="2147483690" r:id="rId19"/>
    <p:sldLayoutId id="2147483669" r:id="rId20"/>
    <p:sldLayoutId id="2147483692" r:id="rId21"/>
  </p:sldLayoutIdLst>
  <p:txStyles>
    <p:titleStyle>
      <a:lvl1pPr algn="l" defTabSz="914400" rtl="0" eaLnBrk="1" latinLnBrk="0" hangingPunct="1">
        <a:lnSpc>
          <a:spcPct val="90000"/>
        </a:lnSpc>
        <a:spcBef>
          <a:spcPct val="0"/>
        </a:spcBef>
        <a:buNone/>
        <a:defRPr sz="39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7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3E663C-04DD-3D9E-354C-29BEF69C3AE6}"/>
              </a:ext>
            </a:extLst>
          </p:cNvPr>
          <p:cNvSpPr>
            <a:spLocks noGrp="1"/>
          </p:cNvSpPr>
          <p:nvPr>
            <p:ph type="ctrTitle"/>
          </p:nvPr>
        </p:nvSpPr>
        <p:spPr>
          <a:xfrm>
            <a:off x="859168" y="1550109"/>
            <a:ext cx="8468939" cy="2074276"/>
          </a:xfrm>
        </p:spPr>
        <p:txBody>
          <a:bodyPr/>
          <a:lstStyle/>
          <a:p>
            <a:r>
              <a:rPr lang="en-GB" sz="4200" noProof="0"/>
              <a:t>Swedfund Project Accelerator: Ukraine Project Summary</a:t>
            </a:r>
          </a:p>
        </p:txBody>
      </p:sp>
      <p:pic>
        <p:nvPicPr>
          <p:cNvPr id="4" name="Bildobjekt 3" descr="Swedfund logotype">
            <a:extLst>
              <a:ext uri="{FF2B5EF4-FFF2-40B4-BE49-F238E27FC236}">
                <a16:creationId xmlns:a16="http://schemas.microsoft.com/office/drawing/2014/main" id="{8DC1F9DF-A01E-9D63-15D7-DEA7EAEF7B03}"/>
              </a:ext>
            </a:extLst>
          </p:cNvPr>
          <p:cNvPicPr>
            <a:picLocks noChangeAspect="1"/>
          </p:cNvPicPr>
          <p:nvPr/>
        </p:nvPicPr>
        <p:blipFill>
          <a:blip r:embed="rId3">
            <a:alphaModFix amt="0"/>
            <a:extLst>
              <a:ext uri="{28A0092B-C50C-407E-A947-70E740481C1C}">
                <a14:useLocalDpi xmlns:a14="http://schemas.microsoft.com/office/drawing/2010/main" val="0"/>
              </a:ext>
            </a:extLst>
          </a:blip>
          <a:stretch>
            <a:fillRect/>
          </a:stretch>
        </p:blipFill>
        <p:spPr>
          <a:xfrm>
            <a:off x="866310" y="640531"/>
            <a:ext cx="1072027" cy="213811"/>
          </a:xfrm>
          <a:prstGeom prst="rect">
            <a:avLst/>
          </a:prstGeom>
        </p:spPr>
      </p:pic>
      <p:sp>
        <p:nvSpPr>
          <p:cNvPr id="6" name="Subtitle 5">
            <a:extLst>
              <a:ext uri="{FF2B5EF4-FFF2-40B4-BE49-F238E27FC236}">
                <a16:creationId xmlns:a16="http://schemas.microsoft.com/office/drawing/2014/main" id="{0A5DE4A4-DDB4-122A-4D65-A98DC55D2DBA}"/>
              </a:ext>
            </a:extLst>
          </p:cNvPr>
          <p:cNvSpPr>
            <a:spLocks noGrp="1"/>
          </p:cNvSpPr>
          <p:nvPr>
            <p:ph type="subTitle" idx="1"/>
          </p:nvPr>
        </p:nvSpPr>
        <p:spPr>
          <a:xfrm>
            <a:off x="859168" y="3624385"/>
            <a:ext cx="7143366" cy="605083"/>
          </a:xfrm>
        </p:spPr>
        <p:txBody>
          <a:bodyPr/>
          <a:lstStyle/>
          <a:p>
            <a:r>
              <a:rPr lang="en-GB"/>
              <a:t>September 2025</a:t>
            </a:r>
          </a:p>
        </p:txBody>
      </p:sp>
    </p:spTree>
    <p:extLst>
      <p:ext uri="{BB962C8B-B14F-4D97-AF65-F5344CB8AC3E}">
        <p14:creationId xmlns:p14="http://schemas.microsoft.com/office/powerpoint/2010/main" val="4053620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4D898-CDD6-0BB3-AE78-B3A8F1F63BB5}"/>
              </a:ext>
            </a:extLst>
          </p:cNvPr>
          <p:cNvSpPr>
            <a:spLocks noGrp="1"/>
          </p:cNvSpPr>
          <p:nvPr>
            <p:ph type="title"/>
          </p:nvPr>
        </p:nvSpPr>
        <p:spPr/>
        <p:txBody>
          <a:bodyPr/>
          <a:lstStyle/>
          <a:p>
            <a:endParaRPr lang="en-GB" noProof="0"/>
          </a:p>
        </p:txBody>
      </p:sp>
      <p:sp>
        <p:nvSpPr>
          <p:cNvPr id="3" name="Text Placeholder 2">
            <a:extLst>
              <a:ext uri="{FF2B5EF4-FFF2-40B4-BE49-F238E27FC236}">
                <a16:creationId xmlns:a16="http://schemas.microsoft.com/office/drawing/2014/main" id="{13D2F6E3-6231-5357-8203-5BCB52B660ED}"/>
              </a:ext>
            </a:extLst>
          </p:cNvPr>
          <p:cNvSpPr>
            <a:spLocks noGrp="1"/>
          </p:cNvSpPr>
          <p:nvPr>
            <p:ph type="body" idx="1"/>
          </p:nvPr>
        </p:nvSpPr>
        <p:spPr/>
        <p:txBody>
          <a:bodyPr/>
          <a:lstStyle/>
          <a:p>
            <a:endParaRPr lang="en-GB" noProof="0"/>
          </a:p>
        </p:txBody>
      </p:sp>
      <p:sp>
        <p:nvSpPr>
          <p:cNvPr id="4" name="Content Placeholder 3">
            <a:extLst>
              <a:ext uri="{FF2B5EF4-FFF2-40B4-BE49-F238E27FC236}">
                <a16:creationId xmlns:a16="http://schemas.microsoft.com/office/drawing/2014/main" id="{6C368667-75DE-F4BA-A444-FF3D26DD4761}"/>
              </a:ext>
            </a:extLst>
          </p:cNvPr>
          <p:cNvSpPr>
            <a:spLocks noGrp="1"/>
          </p:cNvSpPr>
          <p:nvPr>
            <p:ph sz="half" idx="2"/>
          </p:nvPr>
        </p:nvSpPr>
        <p:spPr/>
        <p:txBody>
          <a:bodyPr/>
          <a:lstStyle/>
          <a:p>
            <a:endParaRPr lang="en-GB" noProof="0"/>
          </a:p>
        </p:txBody>
      </p:sp>
      <p:sp>
        <p:nvSpPr>
          <p:cNvPr id="5" name="Text Placeholder 4">
            <a:extLst>
              <a:ext uri="{FF2B5EF4-FFF2-40B4-BE49-F238E27FC236}">
                <a16:creationId xmlns:a16="http://schemas.microsoft.com/office/drawing/2014/main" id="{13882C8E-C74F-94F9-96B0-B62F2B48CDFD}"/>
              </a:ext>
            </a:extLst>
          </p:cNvPr>
          <p:cNvSpPr>
            <a:spLocks noGrp="1"/>
          </p:cNvSpPr>
          <p:nvPr>
            <p:ph type="body" sz="quarter" idx="3"/>
          </p:nvPr>
        </p:nvSpPr>
        <p:spPr/>
        <p:txBody>
          <a:bodyPr/>
          <a:lstStyle/>
          <a:p>
            <a:endParaRPr lang="en-GB" noProof="0"/>
          </a:p>
        </p:txBody>
      </p:sp>
      <p:pic>
        <p:nvPicPr>
          <p:cNvPr id="10" name="Picture 9">
            <a:extLst>
              <a:ext uri="{FF2B5EF4-FFF2-40B4-BE49-F238E27FC236}">
                <a16:creationId xmlns:a16="http://schemas.microsoft.com/office/drawing/2014/main" id="{206EA03B-458E-934D-2C76-42AB8702F83A}"/>
              </a:ext>
            </a:extLst>
          </p:cNvPr>
          <p:cNvPicPr>
            <a:picLocks noChangeAspect="1"/>
          </p:cNvPicPr>
          <p:nvPr/>
        </p:nvPicPr>
        <p:blipFill>
          <a:blip r:embed="rId3"/>
          <a:srcRect l="3426" t="7067"/>
          <a:stretch>
            <a:fillRect/>
          </a:stretch>
        </p:blipFill>
        <p:spPr>
          <a:xfrm>
            <a:off x="0" y="0"/>
            <a:ext cx="12241434" cy="6858000"/>
          </a:xfrm>
          <a:prstGeom prst="rect">
            <a:avLst/>
          </a:prstGeom>
        </p:spPr>
      </p:pic>
      <p:sp>
        <p:nvSpPr>
          <p:cNvPr id="7" name="TextBox 6">
            <a:extLst>
              <a:ext uri="{FF2B5EF4-FFF2-40B4-BE49-F238E27FC236}">
                <a16:creationId xmlns:a16="http://schemas.microsoft.com/office/drawing/2014/main" id="{6C79E979-5AF7-0D92-16AE-0D38F8C98CD3}"/>
              </a:ext>
            </a:extLst>
          </p:cNvPr>
          <p:cNvSpPr txBox="1"/>
          <p:nvPr/>
        </p:nvSpPr>
        <p:spPr>
          <a:xfrm>
            <a:off x="0" y="65370"/>
            <a:ext cx="9811821" cy="666786"/>
          </a:xfrm>
          <a:prstGeom prst="rect">
            <a:avLst/>
          </a:prstGeom>
          <a:noFill/>
        </p:spPr>
        <p:txBody>
          <a:bodyPr wrap="square" rtlCol="0">
            <a:spAutoFit/>
          </a:bodyPr>
          <a:lstStyle/>
          <a:p>
            <a:r>
              <a:rPr lang="en-GB" sz="3733">
                <a:solidFill>
                  <a:schemeClr val="tx2"/>
                </a:solidFill>
                <a:latin typeface="+mj-lt"/>
                <a:ea typeface="+mj-ea"/>
                <a:cs typeface="+mj-cs"/>
              </a:rPr>
              <a:t>Current Project Locations in Ukraine</a:t>
            </a:r>
          </a:p>
        </p:txBody>
      </p:sp>
    </p:spTree>
    <p:extLst>
      <p:ext uri="{BB962C8B-B14F-4D97-AF65-F5344CB8AC3E}">
        <p14:creationId xmlns:p14="http://schemas.microsoft.com/office/powerpoint/2010/main" val="1587558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6DAAE-E3E6-EE62-CAF7-7F2AA634783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C4945CF-1F09-BAE0-BD7A-D5873ABEE3EF}"/>
              </a:ext>
            </a:extLst>
          </p:cNvPr>
          <p:cNvSpPr>
            <a:spLocks noGrp="1"/>
          </p:cNvSpPr>
          <p:nvPr>
            <p:ph type="title"/>
          </p:nvPr>
        </p:nvSpPr>
        <p:spPr>
          <a:xfrm>
            <a:off x="864000" y="492795"/>
            <a:ext cx="10464000" cy="715519"/>
          </a:xfrm>
        </p:spPr>
        <p:txBody>
          <a:bodyPr anchor="b">
            <a:normAutofit/>
          </a:bodyPr>
          <a:lstStyle/>
          <a:p>
            <a:r>
              <a:rPr lang="en-GB" noProof="0"/>
              <a:t>Current Energy Projects in Ukraine </a:t>
            </a:r>
          </a:p>
        </p:txBody>
      </p:sp>
      <p:graphicFrame>
        <p:nvGraphicFramePr>
          <p:cNvPr id="3" name="Table 2">
            <a:extLst>
              <a:ext uri="{FF2B5EF4-FFF2-40B4-BE49-F238E27FC236}">
                <a16:creationId xmlns:a16="http://schemas.microsoft.com/office/drawing/2014/main" id="{FBB5CA41-F412-E2D0-24A9-7CCA81E99014}"/>
              </a:ext>
            </a:extLst>
          </p:cNvPr>
          <p:cNvGraphicFramePr>
            <a:graphicFrameLocks noGrp="1"/>
          </p:cNvGraphicFramePr>
          <p:nvPr>
            <p:extLst>
              <p:ext uri="{D42A27DB-BD31-4B8C-83A1-F6EECF244321}">
                <p14:modId xmlns:p14="http://schemas.microsoft.com/office/powerpoint/2010/main" val="250809265"/>
              </p:ext>
            </p:extLst>
          </p:nvPr>
        </p:nvGraphicFramePr>
        <p:xfrm>
          <a:off x="813597" y="1247243"/>
          <a:ext cx="9650707" cy="5159112"/>
        </p:xfrm>
        <a:graphic>
          <a:graphicData uri="http://schemas.openxmlformats.org/drawingml/2006/table">
            <a:tbl>
              <a:tblPr firstRow="1" bandRow="1">
                <a:tableStyleId>{7E9639D4-E3E2-4D34-9284-5A2195B3D0D7}</a:tableStyleId>
              </a:tblPr>
              <a:tblGrid>
                <a:gridCol w="1778087">
                  <a:extLst>
                    <a:ext uri="{9D8B030D-6E8A-4147-A177-3AD203B41FA5}">
                      <a16:colId xmlns:a16="http://schemas.microsoft.com/office/drawing/2014/main" val="3443057586"/>
                    </a:ext>
                  </a:extLst>
                </a:gridCol>
                <a:gridCol w="3728451">
                  <a:extLst>
                    <a:ext uri="{9D8B030D-6E8A-4147-A177-3AD203B41FA5}">
                      <a16:colId xmlns:a16="http://schemas.microsoft.com/office/drawing/2014/main" val="1394726274"/>
                    </a:ext>
                  </a:extLst>
                </a:gridCol>
                <a:gridCol w="4144169">
                  <a:extLst>
                    <a:ext uri="{9D8B030D-6E8A-4147-A177-3AD203B41FA5}">
                      <a16:colId xmlns:a16="http://schemas.microsoft.com/office/drawing/2014/main" val="604511751"/>
                    </a:ext>
                  </a:extLst>
                </a:gridCol>
              </a:tblGrid>
              <a:tr h="283943">
                <a:tc>
                  <a:txBody>
                    <a:bodyPr/>
                    <a:lstStyle/>
                    <a:p>
                      <a:pPr algn="l" fontAlgn="b"/>
                      <a:r>
                        <a:rPr lang="en-GB" sz="1800" b="0" u="none" strike="noStrike" cap="none" spc="0" noProof="0">
                          <a:solidFill>
                            <a:schemeClr val="bg1"/>
                          </a:solidFill>
                          <a:effectLst/>
                        </a:rPr>
                        <a:t>Project location</a:t>
                      </a:r>
                      <a:endParaRPr lang="en-GB" sz="1800" b="0" i="0" u="none" strike="noStrike" cap="none" spc="0" noProof="0">
                        <a:solidFill>
                          <a:schemeClr val="bg1"/>
                        </a:solidFill>
                        <a:effectLst/>
                        <a:latin typeface="Aptos Narrow" panose="020B0004020202020204" pitchFamily="34" charset="0"/>
                      </a:endParaRPr>
                    </a:p>
                  </a:txBody>
                  <a:tcPr marL="21153" marR="15109" marT="47230" marB="30219" anchor="ctr"/>
                </a:tc>
                <a:tc>
                  <a:txBody>
                    <a:bodyPr/>
                    <a:lstStyle/>
                    <a:p>
                      <a:pPr algn="l" fontAlgn="b"/>
                      <a:r>
                        <a:rPr lang="en-GB" sz="1800" b="0" u="none" strike="noStrike" cap="none" spc="0" noProof="0">
                          <a:solidFill>
                            <a:schemeClr val="bg1"/>
                          </a:solidFill>
                          <a:effectLst/>
                        </a:rPr>
                        <a:t>Scope</a:t>
                      </a:r>
                      <a:endParaRPr lang="en-GB" sz="1800" b="0" i="0" u="none" strike="noStrike" cap="none" spc="0" noProof="0">
                        <a:solidFill>
                          <a:schemeClr val="bg1"/>
                        </a:solidFill>
                        <a:effectLst/>
                        <a:latin typeface="Aptos Narrow" panose="020B0004020202020204" pitchFamily="34" charset="0"/>
                      </a:endParaRPr>
                    </a:p>
                  </a:txBody>
                  <a:tcPr marL="21153" marR="15109" marT="47230" marB="30219" anchor="ctr"/>
                </a:tc>
                <a:tc>
                  <a:txBody>
                    <a:bodyPr/>
                    <a:lstStyle/>
                    <a:p>
                      <a:pPr algn="l" fontAlgn="b"/>
                      <a:r>
                        <a:rPr lang="en-GB" sz="1800" b="0" u="none" strike="noStrike" cap="none" spc="0" noProof="0">
                          <a:solidFill>
                            <a:schemeClr val="bg1"/>
                          </a:solidFill>
                          <a:effectLst/>
                        </a:rPr>
                        <a:t>Notes</a:t>
                      </a:r>
                      <a:endParaRPr lang="en-GB" sz="1800" b="0" i="0" u="none" strike="noStrike" cap="none" spc="0" noProof="0">
                        <a:solidFill>
                          <a:schemeClr val="bg1"/>
                        </a:solidFill>
                        <a:effectLst/>
                        <a:latin typeface="Aptos Narrow" panose="020B0004020202020204" pitchFamily="34" charset="0"/>
                      </a:endParaRPr>
                    </a:p>
                  </a:txBody>
                  <a:tcPr marL="21153" marR="15109" marT="47230" marB="30219" anchor="ctr"/>
                </a:tc>
                <a:extLst>
                  <a:ext uri="{0D108BD9-81ED-4DB2-BD59-A6C34878D82A}">
                    <a16:rowId xmlns:a16="http://schemas.microsoft.com/office/drawing/2014/main" val="1650846070"/>
                  </a:ext>
                </a:extLst>
              </a:tr>
              <a:tr h="587612">
                <a:tc>
                  <a:txBody>
                    <a:bodyPr/>
                    <a:lstStyle/>
                    <a:p>
                      <a:pPr algn="l" fontAlgn="b"/>
                      <a:r>
                        <a:rPr lang="en-GB" sz="1100" b="0" u="none" strike="noStrike" noProof="0">
                          <a:solidFill>
                            <a:srgbClr val="000000"/>
                          </a:solidFill>
                          <a:effectLst/>
                          <a:latin typeface="+mn-lt"/>
                        </a:rPr>
                        <a:t>Dnipro</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Feasibility study to assess potential to recover industrial waste heat for use in the district heating system. </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The feasibility study started in September 2024 and will be completed soon. </a:t>
                      </a:r>
                      <a:endParaRPr lang="en-GB" sz="1100" b="0" i="0" u="none" strike="noStrike" noProof="0">
                        <a:solidFill>
                          <a:srgbClr val="000000"/>
                        </a:solidFill>
                        <a:effectLst/>
                        <a:latin typeface="+mn-lt"/>
                      </a:endParaRPr>
                    </a:p>
                  </a:txBody>
                  <a:tcPr marL="9525" marR="9525" marT="9525" marB="0" anchor="ctr"/>
                </a:tc>
                <a:extLst>
                  <a:ext uri="{0D108BD9-81ED-4DB2-BD59-A6C34878D82A}">
                    <a16:rowId xmlns:a16="http://schemas.microsoft.com/office/drawing/2014/main" val="983733414"/>
                  </a:ext>
                </a:extLst>
              </a:tr>
              <a:tr h="354533">
                <a:tc>
                  <a:txBody>
                    <a:bodyPr/>
                    <a:lstStyle/>
                    <a:p>
                      <a:pPr algn="l" fontAlgn="b"/>
                      <a:r>
                        <a:rPr lang="en-GB" sz="1100" b="0" u="none" strike="noStrike" noProof="0" err="1">
                          <a:solidFill>
                            <a:srgbClr val="000000"/>
                          </a:solidFill>
                          <a:effectLst/>
                          <a:latin typeface="+mn-lt"/>
                        </a:rPr>
                        <a:t>Berezivka</a:t>
                      </a:r>
                      <a:r>
                        <a:rPr lang="en-GB" sz="1100" b="0" u="none" strike="noStrike" noProof="0">
                          <a:solidFill>
                            <a:srgbClr val="000000"/>
                          </a:solidFill>
                          <a:effectLst/>
                          <a:latin typeface="+mn-lt"/>
                        </a:rPr>
                        <a:t> and </a:t>
                      </a:r>
                      <a:r>
                        <a:rPr lang="en-GB" sz="1100" b="0" u="none" strike="noStrike" noProof="0" err="1">
                          <a:solidFill>
                            <a:srgbClr val="000000"/>
                          </a:solidFill>
                          <a:effectLst/>
                          <a:latin typeface="+mn-lt"/>
                        </a:rPr>
                        <a:t>Mariivka</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Feasibility study and ESIAs for two wind power plants. </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The terms of reference for the consultancy assignment is being prepared. The procurement process will begin soon. </a:t>
                      </a:r>
                      <a:endParaRPr lang="en-GB" sz="1100" b="0" i="0" u="none" strike="noStrike" noProof="0">
                        <a:solidFill>
                          <a:srgbClr val="000000"/>
                        </a:solidFill>
                        <a:effectLst/>
                        <a:latin typeface="+mn-lt"/>
                      </a:endParaRPr>
                    </a:p>
                  </a:txBody>
                  <a:tcPr marL="9525" marR="9525" marT="9525" marB="0" anchor="ctr"/>
                </a:tc>
                <a:extLst>
                  <a:ext uri="{0D108BD9-81ED-4DB2-BD59-A6C34878D82A}">
                    <a16:rowId xmlns:a16="http://schemas.microsoft.com/office/drawing/2014/main" val="1842187979"/>
                  </a:ext>
                </a:extLst>
              </a:tr>
              <a:tr h="516489">
                <a:tc>
                  <a:txBody>
                    <a:bodyPr/>
                    <a:lstStyle/>
                    <a:p>
                      <a:pPr algn="l" fontAlgn="b"/>
                      <a:r>
                        <a:rPr lang="en-GB" sz="1100" b="0" u="none" strike="noStrike" noProof="0">
                          <a:solidFill>
                            <a:srgbClr val="000000"/>
                          </a:solidFill>
                          <a:effectLst/>
                          <a:latin typeface="+mn-lt"/>
                        </a:rPr>
                        <a:t>Mykolaiv</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Feasibility study for modernising the CHP plant. </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The feasibility study started in January 2025. </a:t>
                      </a:r>
                      <a:endParaRPr lang="en-GB" sz="1100" b="0" i="0" u="none" strike="noStrike" noProof="0">
                        <a:solidFill>
                          <a:srgbClr val="000000"/>
                        </a:solidFill>
                        <a:effectLst/>
                        <a:latin typeface="+mn-lt"/>
                      </a:endParaRPr>
                    </a:p>
                  </a:txBody>
                  <a:tcPr marL="9525" marR="9525" marT="9525" marB="0" anchor="ctr"/>
                </a:tc>
                <a:extLst>
                  <a:ext uri="{0D108BD9-81ED-4DB2-BD59-A6C34878D82A}">
                    <a16:rowId xmlns:a16="http://schemas.microsoft.com/office/drawing/2014/main" val="1598940330"/>
                  </a:ext>
                </a:extLst>
              </a:tr>
              <a:tr h="354533">
                <a:tc>
                  <a:txBody>
                    <a:bodyPr/>
                    <a:lstStyle/>
                    <a:p>
                      <a:pPr algn="l" fontAlgn="b"/>
                      <a:r>
                        <a:rPr lang="en-GB" sz="1100" b="0" u="none" strike="noStrike" noProof="0">
                          <a:solidFill>
                            <a:srgbClr val="000000"/>
                          </a:solidFill>
                          <a:effectLst/>
                          <a:latin typeface="+mn-lt"/>
                        </a:rPr>
                        <a:t>Lutsk Biomass Heat Production Plant</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Feasibility study to develop either a biomass heat boiler or a biomass Combined Heat and Power (CHP) plant.</a:t>
                      </a:r>
                      <a:endParaRPr lang="en-GB" sz="1100" b="0" i="0" u="none" strike="noStrike" noProof="0">
                        <a:solidFill>
                          <a:srgbClr val="000000"/>
                        </a:solidFill>
                        <a:effectLst/>
                        <a:latin typeface="+mn-lt"/>
                      </a:endParaRPr>
                    </a:p>
                  </a:txBody>
                  <a:tcPr marL="9525" marR="9525" marT="9525" marB="0" anchor="ctr"/>
                </a:tc>
                <a:tc>
                  <a:txBody>
                    <a:bodyPr/>
                    <a:lstStyle/>
                    <a:p>
                      <a:pPr lvl="0" algn="l">
                        <a:buNone/>
                      </a:pPr>
                      <a:r>
                        <a:rPr lang="en-GB" sz="1100" b="0" i="0" u="none" strike="noStrike" noProof="0">
                          <a:solidFill>
                            <a:srgbClr val="000000"/>
                          </a:solidFill>
                          <a:effectLst/>
                          <a:latin typeface="Inter"/>
                        </a:rPr>
                        <a:t>The consultant is underway.</a:t>
                      </a:r>
                      <a:endParaRPr lang="en-US" i="0">
                        <a:latin typeface="Inter"/>
                      </a:endParaRPr>
                    </a:p>
                  </a:txBody>
                  <a:tcPr marL="9525" marR="9525" marT="9525" marB="0" anchor="ctr"/>
                </a:tc>
                <a:extLst>
                  <a:ext uri="{0D108BD9-81ED-4DB2-BD59-A6C34878D82A}">
                    <a16:rowId xmlns:a16="http://schemas.microsoft.com/office/drawing/2014/main" val="571803497"/>
                  </a:ext>
                </a:extLst>
              </a:tr>
              <a:tr h="354533">
                <a:tc>
                  <a:txBody>
                    <a:bodyPr/>
                    <a:lstStyle/>
                    <a:p>
                      <a:pPr algn="l" fontAlgn="b"/>
                      <a:r>
                        <a:rPr lang="en-GB" sz="1100" b="0" u="none" strike="noStrike" noProof="0">
                          <a:solidFill>
                            <a:srgbClr val="000000"/>
                          </a:solidFill>
                          <a:effectLst/>
                          <a:latin typeface="+mn-lt"/>
                        </a:rPr>
                        <a:t>Zhytomyr Waste to Energy </a:t>
                      </a:r>
                    </a:p>
                  </a:txBody>
                  <a:tcPr marL="9525" marR="9525" marT="9525" marB="0" anchor="ctr"/>
                </a:tc>
                <a:tc>
                  <a:txBody>
                    <a:bodyPr/>
                    <a:lstStyle/>
                    <a:p>
                      <a:pPr algn="l" fontAlgn="b"/>
                      <a:r>
                        <a:rPr lang="en-GB" sz="1100" b="0" u="none" strike="noStrike" noProof="0">
                          <a:solidFill>
                            <a:srgbClr val="000000"/>
                          </a:solidFill>
                          <a:effectLst/>
                          <a:latin typeface="+mn-lt"/>
                        </a:rPr>
                        <a:t>Support to develop a Waste to Energy facility producing heat and power by incinerating waste and biomass. </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The terms of reference for the consultancy assignment is being prepared.   </a:t>
                      </a:r>
                      <a:endParaRPr lang="en-GB" sz="1100" b="0" i="0" u="none" strike="noStrike" noProof="0">
                        <a:solidFill>
                          <a:srgbClr val="000000"/>
                        </a:solidFill>
                        <a:effectLst/>
                        <a:latin typeface="+mn-lt"/>
                      </a:endParaRPr>
                    </a:p>
                  </a:txBody>
                  <a:tcPr marL="9525" marR="9525" marT="9525" marB="0" anchor="ctr"/>
                </a:tc>
                <a:extLst>
                  <a:ext uri="{0D108BD9-81ED-4DB2-BD59-A6C34878D82A}">
                    <a16:rowId xmlns:a16="http://schemas.microsoft.com/office/drawing/2014/main" val="3571019577"/>
                  </a:ext>
                </a:extLst>
              </a:tr>
              <a:tr h="354533">
                <a:tc>
                  <a:txBody>
                    <a:bodyPr/>
                    <a:lstStyle/>
                    <a:p>
                      <a:pPr algn="l" fontAlgn="b"/>
                      <a:r>
                        <a:rPr lang="en-GB" sz="1100" b="0" u="none" strike="noStrike" noProof="0">
                          <a:solidFill>
                            <a:srgbClr val="000000"/>
                          </a:solidFill>
                          <a:effectLst/>
                          <a:latin typeface="+mn-lt"/>
                        </a:rPr>
                        <a:t>Chernivtsi Biomass Heat Production Plant</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Feasibility study to assess a biomass heat production plant. </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The consultant is underway.</a:t>
                      </a:r>
                      <a:endParaRPr lang="en-GB" sz="1100" b="0" i="0" u="none" strike="noStrike" noProof="0">
                        <a:solidFill>
                          <a:srgbClr val="000000"/>
                        </a:solidFill>
                        <a:effectLst/>
                        <a:latin typeface="+mn-lt"/>
                      </a:endParaRPr>
                    </a:p>
                  </a:txBody>
                  <a:tcPr marL="9525" marR="9525" marT="9525" marB="0" anchor="ctr"/>
                </a:tc>
                <a:extLst>
                  <a:ext uri="{0D108BD9-81ED-4DB2-BD59-A6C34878D82A}">
                    <a16:rowId xmlns:a16="http://schemas.microsoft.com/office/drawing/2014/main" val="2988067391"/>
                  </a:ext>
                </a:extLst>
              </a:tr>
              <a:tr h="354533">
                <a:tc>
                  <a:txBody>
                    <a:bodyPr/>
                    <a:lstStyle/>
                    <a:p>
                      <a:pPr algn="l" fontAlgn="b"/>
                      <a:r>
                        <a:rPr lang="en-GB" sz="1100" b="0" u="none" strike="noStrike" noProof="0">
                          <a:solidFill>
                            <a:srgbClr val="000000"/>
                          </a:solidFill>
                          <a:effectLst/>
                          <a:latin typeface="+mn-lt"/>
                        </a:rPr>
                        <a:t>Wind resource assessment 3 projects</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Pre-feasibility / wind resource measurement campaign for 3 project sites. </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The terms of reference for the consultancy assignment is being prepared.   </a:t>
                      </a:r>
                      <a:endParaRPr lang="en-GB" sz="1100" b="0" i="0" u="none" strike="noStrike" noProof="0">
                        <a:solidFill>
                          <a:srgbClr val="000000"/>
                        </a:solidFill>
                        <a:effectLst/>
                        <a:latin typeface="+mn-lt"/>
                      </a:endParaRPr>
                    </a:p>
                  </a:txBody>
                  <a:tcPr marL="9525" marR="9525" marT="9525" marB="0" anchor="ctr"/>
                </a:tc>
                <a:extLst>
                  <a:ext uri="{0D108BD9-81ED-4DB2-BD59-A6C34878D82A}">
                    <a16:rowId xmlns:a16="http://schemas.microsoft.com/office/drawing/2014/main" val="3765757537"/>
                  </a:ext>
                </a:extLst>
              </a:tr>
              <a:tr h="354533">
                <a:tc>
                  <a:txBody>
                    <a:bodyPr/>
                    <a:lstStyle/>
                    <a:p>
                      <a:pPr algn="l" fontAlgn="b"/>
                      <a:r>
                        <a:rPr lang="en-GB" sz="1100" b="0" u="none" strike="noStrike" noProof="0">
                          <a:solidFill>
                            <a:srgbClr val="000000"/>
                          </a:solidFill>
                          <a:effectLst/>
                          <a:latin typeface="+mn-lt"/>
                        </a:rPr>
                        <a:t>Kryvyi Rih</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Feasibility study and ESIA to modernize the energy supply system in Kryvyi Rih.</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The terms of reference for the consultancy assignment is being prepared.   </a:t>
                      </a:r>
                      <a:endParaRPr lang="en-GB" sz="1100" b="0" i="0" u="none" strike="noStrike" noProof="0">
                        <a:solidFill>
                          <a:srgbClr val="000000"/>
                        </a:solidFill>
                        <a:effectLst/>
                        <a:latin typeface="+mn-lt"/>
                      </a:endParaRPr>
                    </a:p>
                  </a:txBody>
                  <a:tcPr marL="9525" marR="9525" marT="9525" marB="0" anchor="ctr"/>
                </a:tc>
                <a:extLst>
                  <a:ext uri="{0D108BD9-81ED-4DB2-BD59-A6C34878D82A}">
                    <a16:rowId xmlns:a16="http://schemas.microsoft.com/office/drawing/2014/main" val="699425142"/>
                  </a:ext>
                </a:extLst>
              </a:tr>
              <a:tr h="354533">
                <a:tc>
                  <a:txBody>
                    <a:bodyPr/>
                    <a:lstStyle/>
                    <a:p>
                      <a:pPr algn="l" fontAlgn="b"/>
                      <a:r>
                        <a:rPr lang="en-GB" sz="1100" b="0" u="none" strike="noStrike" noProof="0">
                          <a:solidFill>
                            <a:srgbClr val="000000"/>
                          </a:solidFill>
                          <a:effectLst/>
                          <a:latin typeface="+mn-lt"/>
                        </a:rPr>
                        <a:t>Ukrnafta CHP 1</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Feasibility study, E&amp;S scoping, ESIA and possibly Owner's Engineer support for a new CHP plant. </a:t>
                      </a:r>
                      <a:endParaRPr lang="en-GB" sz="1100" b="0" i="0" u="none" strike="noStrike" noProof="0">
                        <a:solidFill>
                          <a:srgbClr val="000000"/>
                        </a:solidFill>
                        <a:effectLst/>
                        <a:latin typeface="+mn-lt"/>
                      </a:endParaRPr>
                    </a:p>
                  </a:txBody>
                  <a:tcPr marL="9525" marR="9525" marT="9525" marB="0" anchor="ctr"/>
                </a:tc>
                <a:tc>
                  <a:txBody>
                    <a:bodyPr/>
                    <a:lstStyle/>
                    <a:p>
                      <a:pPr lvl="0" algn="l">
                        <a:buNone/>
                      </a:pPr>
                      <a:r>
                        <a:rPr lang="en-GB" sz="1100" b="0" i="0" u="none" strike="noStrike" noProof="0">
                          <a:solidFill>
                            <a:srgbClr val="000000"/>
                          </a:solidFill>
                          <a:effectLst/>
                          <a:latin typeface="Inter"/>
                        </a:rPr>
                        <a:t>The consultant is underway.</a:t>
                      </a:r>
                      <a:endParaRPr lang="en-US" i="0">
                        <a:latin typeface="Inter"/>
                      </a:endParaRPr>
                    </a:p>
                  </a:txBody>
                  <a:tcPr marL="9525" marR="9525" marT="9525" marB="0" anchor="ctr"/>
                </a:tc>
                <a:extLst>
                  <a:ext uri="{0D108BD9-81ED-4DB2-BD59-A6C34878D82A}">
                    <a16:rowId xmlns:a16="http://schemas.microsoft.com/office/drawing/2014/main" val="4007731888"/>
                  </a:ext>
                </a:extLst>
              </a:tr>
              <a:tr h="354533">
                <a:tc>
                  <a:txBody>
                    <a:bodyPr/>
                    <a:lstStyle/>
                    <a:p>
                      <a:pPr algn="l" fontAlgn="b"/>
                      <a:r>
                        <a:rPr lang="en-GB" sz="1100" b="0" i="0" u="none" strike="noStrike" noProof="0">
                          <a:solidFill>
                            <a:srgbClr val="000000"/>
                          </a:solidFill>
                          <a:effectLst/>
                          <a:latin typeface="+mn-lt"/>
                        </a:rPr>
                        <a:t>Ukrnafta CHP 2 + Solar and BESS</a:t>
                      </a:r>
                    </a:p>
                  </a:txBody>
                  <a:tcPr marL="9525" marR="9525" marT="9525" marB="0" anchor="ctr"/>
                </a:tc>
                <a:tc>
                  <a:txBody>
                    <a:bodyPr/>
                    <a:lstStyle/>
                    <a:p>
                      <a:pPr algn="l" fontAlgn="b"/>
                      <a:r>
                        <a:rPr lang="en-GB" sz="1100" b="0" u="none" strike="noStrike" noProof="0">
                          <a:solidFill>
                            <a:srgbClr val="000000"/>
                          </a:solidFill>
                          <a:effectLst/>
                          <a:latin typeface="+mn-lt"/>
                        </a:rPr>
                        <a:t>Feasibility study and E&amp;S scoping for a new CHP plant in combination with large scale solar PV and BESS</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Procurement of consultant is near final</a:t>
                      </a:r>
                    </a:p>
                  </a:txBody>
                  <a:tcPr marL="9525" marR="9525" marT="9525" marB="0" anchor="ctr"/>
                </a:tc>
                <a:extLst>
                  <a:ext uri="{0D108BD9-81ED-4DB2-BD59-A6C34878D82A}">
                    <a16:rowId xmlns:a16="http://schemas.microsoft.com/office/drawing/2014/main" val="3799792969"/>
                  </a:ext>
                </a:extLst>
              </a:tr>
              <a:tr h="354533">
                <a:tc>
                  <a:txBody>
                    <a:bodyPr/>
                    <a:lstStyle/>
                    <a:p>
                      <a:pPr algn="l" fontAlgn="b"/>
                      <a:r>
                        <a:rPr lang="en-GB" sz="1100" b="0" i="0" u="none" strike="noStrike" noProof="0">
                          <a:solidFill>
                            <a:srgbClr val="000000"/>
                          </a:solidFill>
                          <a:effectLst/>
                          <a:latin typeface="+mn-lt"/>
                        </a:rPr>
                        <a:t>Short term energy recovery</a:t>
                      </a:r>
                    </a:p>
                  </a:txBody>
                  <a:tcPr marL="9525" marR="9525" marT="9525" marB="0" anchor="ctr"/>
                </a:tc>
                <a:tc>
                  <a:txBody>
                    <a:bodyPr/>
                    <a:lstStyle/>
                    <a:p>
                      <a:pPr algn="l" fontAlgn="b"/>
                      <a:r>
                        <a:rPr lang="en-GB" sz="1100" b="0" i="0" u="none" strike="noStrike" noProof="0">
                          <a:solidFill>
                            <a:srgbClr val="000000"/>
                          </a:solidFill>
                          <a:effectLst/>
                          <a:latin typeface="+mn-lt"/>
                        </a:rPr>
                        <a:t>Detailed design for gas piston installations for heat and power</a:t>
                      </a:r>
                    </a:p>
                  </a:txBody>
                  <a:tcPr marL="9525" marR="9525" marT="9525" marB="0" anchor="ctr"/>
                </a:tc>
                <a:tc>
                  <a:txBody>
                    <a:bodyPr/>
                    <a:lstStyle/>
                    <a:p>
                      <a:pPr marL="0" marR="0" lvl="0" indent="0" algn="l">
                        <a:lnSpc>
                          <a:spcPct val="100000"/>
                        </a:lnSpc>
                        <a:spcBef>
                          <a:spcPts val="0"/>
                        </a:spcBef>
                        <a:spcAft>
                          <a:spcPts val="0"/>
                        </a:spcAft>
                        <a:buNone/>
                      </a:pPr>
                      <a:r>
                        <a:rPr lang="en-GB" sz="1100" b="0" i="0" u="none" strike="noStrike" noProof="0">
                          <a:solidFill>
                            <a:srgbClr val="000000"/>
                          </a:solidFill>
                          <a:effectLst/>
                          <a:latin typeface="Inter"/>
                        </a:rPr>
                        <a:t>Procurement of consultant is near final</a:t>
                      </a:r>
                      <a:endParaRPr lang="en-US"/>
                    </a:p>
                  </a:txBody>
                  <a:tcPr marL="9525" marR="9525" marT="9525" marB="0" anchor="ctr"/>
                </a:tc>
                <a:extLst>
                  <a:ext uri="{0D108BD9-81ED-4DB2-BD59-A6C34878D82A}">
                    <a16:rowId xmlns:a16="http://schemas.microsoft.com/office/drawing/2014/main" val="1274824806"/>
                  </a:ext>
                </a:extLst>
              </a:tr>
              <a:tr h="354533">
                <a:tc>
                  <a:txBody>
                    <a:bodyPr/>
                    <a:lstStyle/>
                    <a:p>
                      <a:pPr algn="l" fontAlgn="b"/>
                      <a:r>
                        <a:rPr lang="en-GB" sz="1100" b="0" i="0" u="none" strike="noStrike" noProof="0">
                          <a:solidFill>
                            <a:srgbClr val="000000"/>
                          </a:solidFill>
                          <a:effectLst/>
                          <a:latin typeface="+mn-lt"/>
                        </a:rPr>
                        <a:t>Biogas production</a:t>
                      </a:r>
                    </a:p>
                  </a:txBody>
                  <a:tcPr marL="9525" marR="9525" marT="9525" marB="0" anchor="ctr"/>
                </a:tc>
                <a:tc>
                  <a:txBody>
                    <a:bodyPr/>
                    <a:lstStyle/>
                    <a:p>
                      <a:pPr algn="l" fontAlgn="b"/>
                      <a:r>
                        <a:rPr lang="en-GB" sz="1100" b="0" i="0" u="none" strike="noStrike" noProof="0">
                          <a:solidFill>
                            <a:srgbClr val="000000"/>
                          </a:solidFill>
                          <a:effectLst/>
                          <a:latin typeface="+mn-lt"/>
                        </a:rPr>
                        <a:t>Feasibility study to prepare biogas production plant using agriculture waste</a:t>
                      </a:r>
                    </a:p>
                  </a:txBody>
                  <a:tcPr marL="9525" marR="9525" marT="9525" marB="0" anchor="ctr"/>
                </a:tc>
                <a:tc>
                  <a:txBody>
                    <a:bodyPr/>
                    <a:lstStyle/>
                    <a:p>
                      <a:pPr marL="0" marR="0" lvl="0" indent="0" algn="l">
                        <a:lnSpc>
                          <a:spcPct val="100000"/>
                        </a:lnSpc>
                        <a:spcBef>
                          <a:spcPts val="0"/>
                        </a:spcBef>
                        <a:spcAft>
                          <a:spcPts val="0"/>
                        </a:spcAft>
                        <a:buNone/>
                      </a:pPr>
                      <a:r>
                        <a:rPr lang="en-US" sz="1100"/>
                        <a:t>Preparations underway</a:t>
                      </a:r>
                    </a:p>
                  </a:txBody>
                  <a:tcPr marL="9525" marR="9525" marT="9525" marB="0" anchor="ctr"/>
                </a:tc>
                <a:extLst>
                  <a:ext uri="{0D108BD9-81ED-4DB2-BD59-A6C34878D82A}">
                    <a16:rowId xmlns:a16="http://schemas.microsoft.com/office/drawing/2014/main" val="4086847835"/>
                  </a:ext>
                </a:extLst>
              </a:tr>
            </a:tbl>
          </a:graphicData>
        </a:graphic>
      </p:graphicFrame>
    </p:spTree>
    <p:extLst>
      <p:ext uri="{BB962C8B-B14F-4D97-AF65-F5344CB8AC3E}">
        <p14:creationId xmlns:p14="http://schemas.microsoft.com/office/powerpoint/2010/main" val="3054507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0332E-270D-86C6-4E9D-F8E9084875D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C296C45-580D-A71F-EC3D-26E605246210}"/>
              </a:ext>
            </a:extLst>
          </p:cNvPr>
          <p:cNvSpPr>
            <a:spLocks noGrp="1"/>
          </p:cNvSpPr>
          <p:nvPr>
            <p:ph type="title"/>
          </p:nvPr>
        </p:nvSpPr>
        <p:spPr>
          <a:xfrm>
            <a:off x="864000" y="492795"/>
            <a:ext cx="10464000" cy="715519"/>
          </a:xfrm>
        </p:spPr>
        <p:txBody>
          <a:bodyPr anchor="b">
            <a:normAutofit/>
          </a:bodyPr>
          <a:lstStyle/>
          <a:p>
            <a:r>
              <a:rPr lang="en-GB" noProof="0"/>
              <a:t>Current </a:t>
            </a:r>
            <a:r>
              <a:rPr lang="en-GB" noProof="0" err="1"/>
              <a:t>Heathcare</a:t>
            </a:r>
            <a:r>
              <a:rPr lang="en-GB" noProof="0"/>
              <a:t> Projects in Ukraine</a:t>
            </a:r>
          </a:p>
        </p:txBody>
      </p:sp>
      <p:graphicFrame>
        <p:nvGraphicFramePr>
          <p:cNvPr id="3" name="Table 2">
            <a:extLst>
              <a:ext uri="{FF2B5EF4-FFF2-40B4-BE49-F238E27FC236}">
                <a16:creationId xmlns:a16="http://schemas.microsoft.com/office/drawing/2014/main" id="{43CEBCD0-0ADB-684E-E252-C5CF41A7C381}"/>
              </a:ext>
            </a:extLst>
          </p:cNvPr>
          <p:cNvGraphicFramePr>
            <a:graphicFrameLocks noGrp="1"/>
          </p:cNvGraphicFramePr>
          <p:nvPr>
            <p:extLst>
              <p:ext uri="{D42A27DB-BD31-4B8C-83A1-F6EECF244321}">
                <p14:modId xmlns:p14="http://schemas.microsoft.com/office/powerpoint/2010/main" val="24946701"/>
              </p:ext>
            </p:extLst>
          </p:nvPr>
        </p:nvGraphicFramePr>
        <p:xfrm>
          <a:off x="829994" y="1247243"/>
          <a:ext cx="10769530" cy="1222791"/>
        </p:xfrm>
        <a:graphic>
          <a:graphicData uri="http://schemas.openxmlformats.org/drawingml/2006/table">
            <a:tbl>
              <a:tblPr firstRow="1" bandRow="1">
                <a:tableStyleId>{7E9639D4-E3E2-4D34-9284-5A2195B3D0D7}</a:tableStyleId>
              </a:tblPr>
              <a:tblGrid>
                <a:gridCol w="4235166">
                  <a:extLst>
                    <a:ext uri="{9D8B030D-6E8A-4147-A177-3AD203B41FA5}">
                      <a16:colId xmlns:a16="http://schemas.microsoft.com/office/drawing/2014/main" val="1394726274"/>
                    </a:ext>
                  </a:extLst>
                </a:gridCol>
                <a:gridCol w="6534364">
                  <a:extLst>
                    <a:ext uri="{9D8B030D-6E8A-4147-A177-3AD203B41FA5}">
                      <a16:colId xmlns:a16="http://schemas.microsoft.com/office/drawing/2014/main" val="604511751"/>
                    </a:ext>
                  </a:extLst>
                </a:gridCol>
              </a:tblGrid>
              <a:tr h="283943">
                <a:tc>
                  <a:txBody>
                    <a:bodyPr/>
                    <a:lstStyle/>
                    <a:p>
                      <a:pPr algn="l" fontAlgn="b"/>
                      <a:r>
                        <a:rPr lang="en-GB" sz="1800" b="0" u="none" strike="noStrike" cap="none" spc="0" noProof="0">
                          <a:solidFill>
                            <a:schemeClr val="bg1"/>
                          </a:solidFill>
                          <a:effectLst/>
                        </a:rPr>
                        <a:t>Project</a:t>
                      </a:r>
                      <a:endParaRPr lang="en-GB" sz="1800" b="0" i="0" u="none" strike="noStrike" cap="none" spc="0" noProof="0">
                        <a:solidFill>
                          <a:schemeClr val="bg1"/>
                        </a:solidFill>
                        <a:effectLst/>
                        <a:latin typeface="Aptos Narrow" panose="020B0004020202020204" pitchFamily="34" charset="0"/>
                      </a:endParaRPr>
                    </a:p>
                  </a:txBody>
                  <a:tcPr marL="21153" marR="15109" marT="47230" marB="30219" anchor="ctr"/>
                </a:tc>
                <a:tc>
                  <a:txBody>
                    <a:bodyPr/>
                    <a:lstStyle/>
                    <a:p>
                      <a:pPr algn="l" fontAlgn="b"/>
                      <a:r>
                        <a:rPr lang="en-GB" sz="1800" b="0" u="none" strike="noStrike" cap="none" spc="0" noProof="0">
                          <a:solidFill>
                            <a:schemeClr val="bg1"/>
                          </a:solidFill>
                          <a:effectLst/>
                        </a:rPr>
                        <a:t>Status </a:t>
                      </a:r>
                      <a:endParaRPr lang="en-GB" sz="1800" b="0" i="0" u="none" strike="noStrike" cap="none" spc="0" noProof="0">
                        <a:solidFill>
                          <a:schemeClr val="bg1"/>
                        </a:solidFill>
                        <a:effectLst/>
                        <a:latin typeface="Aptos Narrow" panose="020B0004020202020204" pitchFamily="34" charset="0"/>
                      </a:endParaRPr>
                    </a:p>
                  </a:txBody>
                  <a:tcPr marL="21153" marR="15109" marT="47230" marB="30219" anchor="ctr"/>
                </a:tc>
                <a:extLst>
                  <a:ext uri="{0D108BD9-81ED-4DB2-BD59-A6C34878D82A}">
                    <a16:rowId xmlns:a16="http://schemas.microsoft.com/office/drawing/2014/main" val="1650846070"/>
                  </a:ext>
                </a:extLst>
              </a:tr>
              <a:tr h="354533">
                <a:tc>
                  <a:txBody>
                    <a:bodyPr/>
                    <a:lstStyle/>
                    <a:p>
                      <a:pPr algn="l" fontAlgn="b"/>
                      <a:r>
                        <a:rPr lang="sv-SE" sz="1400" b="0" u="none" strike="noStrike" kern="1200">
                          <a:solidFill>
                            <a:srgbClr val="000000"/>
                          </a:solidFill>
                          <a:effectLst/>
                          <a:latin typeface="+mn-lt"/>
                          <a:ea typeface="+mn-ea"/>
                          <a:cs typeface="+mn-cs"/>
                        </a:rPr>
                        <a:t>Lviv </a:t>
                      </a:r>
                      <a:r>
                        <a:rPr lang="sv-SE" sz="1400" b="0" u="none" strike="noStrike" kern="1200" err="1">
                          <a:solidFill>
                            <a:srgbClr val="000000"/>
                          </a:solidFill>
                          <a:effectLst/>
                          <a:latin typeface="+mn-lt"/>
                          <a:ea typeface="+mn-ea"/>
                          <a:cs typeface="+mn-cs"/>
                        </a:rPr>
                        <a:t>Unbroken</a:t>
                      </a:r>
                      <a:r>
                        <a:rPr lang="sv-SE" sz="1400" b="0" u="none" strike="noStrike" kern="1200">
                          <a:solidFill>
                            <a:srgbClr val="000000"/>
                          </a:solidFill>
                          <a:effectLst/>
                          <a:latin typeface="+mn-lt"/>
                          <a:ea typeface="+mn-ea"/>
                          <a:cs typeface="+mn-cs"/>
                        </a:rPr>
                        <a:t> Rehabilitation Center</a:t>
                      </a:r>
                    </a:p>
                  </a:txBody>
                  <a:tcPr marL="0" marR="0" marT="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0" u="none" strike="noStrike" noProof="0">
                          <a:solidFill>
                            <a:srgbClr val="000000"/>
                          </a:solidFill>
                          <a:effectLst/>
                        </a:rPr>
                        <a:t>The terms of reference for the consultancy assignment is being prepared.   </a:t>
                      </a:r>
                      <a:endParaRPr lang="en-GB" sz="1400" b="0" i="0" u="none" strike="noStrike" noProof="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842187979"/>
                  </a:ext>
                </a:extLst>
              </a:tr>
              <a:tr h="516489">
                <a:tc>
                  <a:txBody>
                    <a:bodyPr/>
                    <a:lstStyle/>
                    <a:p>
                      <a:pPr algn="l" fontAlgn="b"/>
                      <a:r>
                        <a:rPr lang="sv-SE" sz="1400" b="0" u="none" strike="noStrike" kern="1200">
                          <a:solidFill>
                            <a:srgbClr val="000000"/>
                          </a:solidFill>
                          <a:effectLst/>
                          <a:latin typeface="+mn-lt"/>
                          <a:ea typeface="+mn-ea"/>
                          <a:cs typeface="+mn-cs"/>
                        </a:rPr>
                        <a:t>Primula UCC Kiev</a:t>
                      </a:r>
                    </a:p>
                  </a:txBody>
                  <a:tcPr marL="0" marR="0" marT="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0" u="none" strike="noStrike" noProof="0">
                          <a:solidFill>
                            <a:srgbClr val="000000"/>
                          </a:solidFill>
                          <a:effectLst/>
                        </a:rPr>
                        <a:t>The terms of reference for the consultancy assignment is being prepared.   </a:t>
                      </a:r>
                      <a:endParaRPr lang="en-GB" sz="1400" b="0" i="0" u="none" strike="noStrike" noProof="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458751449"/>
                  </a:ext>
                </a:extLst>
              </a:tr>
            </a:tbl>
          </a:graphicData>
        </a:graphic>
      </p:graphicFrame>
    </p:spTree>
    <p:extLst>
      <p:ext uri="{BB962C8B-B14F-4D97-AF65-F5344CB8AC3E}">
        <p14:creationId xmlns:p14="http://schemas.microsoft.com/office/powerpoint/2010/main" val="2490982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6DAAE-E3E6-EE62-CAF7-7F2AA634783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C4945CF-1F09-BAE0-BD7A-D5873ABEE3EF}"/>
              </a:ext>
            </a:extLst>
          </p:cNvPr>
          <p:cNvSpPr>
            <a:spLocks noGrp="1"/>
          </p:cNvSpPr>
          <p:nvPr>
            <p:ph type="title"/>
          </p:nvPr>
        </p:nvSpPr>
        <p:spPr>
          <a:xfrm>
            <a:off x="864000" y="319712"/>
            <a:ext cx="10464000" cy="805703"/>
          </a:xfrm>
        </p:spPr>
        <p:txBody>
          <a:bodyPr anchor="b">
            <a:noAutofit/>
          </a:bodyPr>
          <a:lstStyle/>
          <a:p>
            <a:r>
              <a:rPr lang="en-GB" sz="3200" noProof="0"/>
              <a:t>Current Water/Wastewater Projects in Ukraine (1 of 2) </a:t>
            </a:r>
          </a:p>
        </p:txBody>
      </p:sp>
      <p:graphicFrame>
        <p:nvGraphicFramePr>
          <p:cNvPr id="3" name="Table 2">
            <a:extLst>
              <a:ext uri="{FF2B5EF4-FFF2-40B4-BE49-F238E27FC236}">
                <a16:creationId xmlns:a16="http://schemas.microsoft.com/office/drawing/2014/main" id="{FBB5CA41-F412-E2D0-24A9-7CCA81E99014}"/>
              </a:ext>
            </a:extLst>
          </p:cNvPr>
          <p:cNvGraphicFramePr>
            <a:graphicFrameLocks noGrp="1"/>
          </p:cNvGraphicFramePr>
          <p:nvPr>
            <p:extLst>
              <p:ext uri="{D42A27DB-BD31-4B8C-83A1-F6EECF244321}">
                <p14:modId xmlns:p14="http://schemas.microsoft.com/office/powerpoint/2010/main" val="237884197"/>
              </p:ext>
            </p:extLst>
          </p:nvPr>
        </p:nvGraphicFramePr>
        <p:xfrm>
          <a:off x="799992" y="1125415"/>
          <a:ext cx="10691281" cy="4382036"/>
        </p:xfrm>
        <a:graphic>
          <a:graphicData uri="http://schemas.openxmlformats.org/drawingml/2006/table">
            <a:tbl>
              <a:tblPr firstRow="1" bandRow="1">
                <a:tableStyleId>{7E9639D4-E3E2-4D34-9284-5A2195B3D0D7}</a:tableStyleId>
              </a:tblPr>
              <a:tblGrid>
                <a:gridCol w="1840946">
                  <a:extLst>
                    <a:ext uri="{9D8B030D-6E8A-4147-A177-3AD203B41FA5}">
                      <a16:colId xmlns:a16="http://schemas.microsoft.com/office/drawing/2014/main" val="3443057586"/>
                    </a:ext>
                  </a:extLst>
                </a:gridCol>
                <a:gridCol w="3087979">
                  <a:extLst>
                    <a:ext uri="{9D8B030D-6E8A-4147-A177-3AD203B41FA5}">
                      <a16:colId xmlns:a16="http://schemas.microsoft.com/office/drawing/2014/main" val="1394726274"/>
                    </a:ext>
                  </a:extLst>
                </a:gridCol>
                <a:gridCol w="5762356">
                  <a:extLst>
                    <a:ext uri="{9D8B030D-6E8A-4147-A177-3AD203B41FA5}">
                      <a16:colId xmlns:a16="http://schemas.microsoft.com/office/drawing/2014/main" val="604511751"/>
                    </a:ext>
                  </a:extLst>
                </a:gridCol>
              </a:tblGrid>
              <a:tr h="636806">
                <a:tc>
                  <a:txBody>
                    <a:bodyPr/>
                    <a:lstStyle/>
                    <a:p>
                      <a:pPr algn="l" fontAlgn="b"/>
                      <a:r>
                        <a:rPr lang="en-GB" sz="1600" b="0" u="none" strike="noStrike" cap="none" spc="0" noProof="0">
                          <a:solidFill>
                            <a:schemeClr val="bg1"/>
                          </a:solidFill>
                          <a:effectLst/>
                        </a:rPr>
                        <a:t>Project </a:t>
                      </a:r>
                      <a:endParaRPr lang="en-GB" sz="1600" b="0" i="0" u="none" strike="noStrike" cap="none" spc="0" noProof="0">
                        <a:solidFill>
                          <a:schemeClr val="bg1"/>
                        </a:solidFill>
                        <a:effectLst/>
                        <a:latin typeface="Aptos Narrow" panose="020B0004020202020204" pitchFamily="34" charset="0"/>
                      </a:endParaRPr>
                    </a:p>
                  </a:txBody>
                  <a:tcPr marL="31848" marR="22748" marT="71109" marB="45497" anchor="ctr"/>
                </a:tc>
                <a:tc>
                  <a:txBody>
                    <a:bodyPr/>
                    <a:lstStyle/>
                    <a:p>
                      <a:pPr algn="l" fontAlgn="b"/>
                      <a:r>
                        <a:rPr lang="en-GB" sz="1600" b="0" i="0" u="none" strike="noStrike" cap="none" spc="0" noProof="0">
                          <a:solidFill>
                            <a:schemeClr val="bg1"/>
                          </a:solidFill>
                          <a:effectLst/>
                          <a:latin typeface="Aptos Narrow" panose="020B0004020202020204" pitchFamily="34" charset="0"/>
                        </a:rPr>
                        <a:t>Recommended Short-Term Investments</a:t>
                      </a:r>
                    </a:p>
                  </a:txBody>
                  <a:tcPr marL="31848" marR="22748" marT="71109" marB="45497" anchor="ctr"/>
                </a:tc>
                <a:tc>
                  <a:txBody>
                    <a:bodyPr/>
                    <a:lstStyle/>
                    <a:p>
                      <a:pPr algn="l" fontAlgn="b"/>
                      <a:r>
                        <a:rPr lang="en-GB" sz="1600" b="0" i="0" u="none" strike="noStrike" cap="none" spc="0" noProof="0">
                          <a:solidFill>
                            <a:schemeClr val="bg1"/>
                          </a:solidFill>
                          <a:effectLst/>
                          <a:latin typeface="Aptos Narrow" panose="020B0004020202020204" pitchFamily="34" charset="0"/>
                        </a:rPr>
                        <a:t>Total CAPEX* and Implementation Timeframe</a:t>
                      </a:r>
                    </a:p>
                  </a:txBody>
                  <a:tcPr marL="31848" marR="22748" marT="71109" marB="45497" anchor="ctr"/>
                </a:tc>
                <a:extLst>
                  <a:ext uri="{0D108BD9-81ED-4DB2-BD59-A6C34878D82A}">
                    <a16:rowId xmlns:a16="http://schemas.microsoft.com/office/drawing/2014/main" val="1650846070"/>
                  </a:ext>
                </a:extLst>
              </a:tr>
              <a:tr h="490538">
                <a:tc>
                  <a:txBody>
                    <a:bodyPr/>
                    <a:lstStyle/>
                    <a:p>
                      <a:pPr algn="l" fontAlgn="b"/>
                      <a:r>
                        <a:rPr lang="en-GB" sz="1100" b="0" u="none" strike="noStrike" noProof="0">
                          <a:solidFill>
                            <a:srgbClr val="000000"/>
                          </a:solidFill>
                          <a:effectLst/>
                          <a:latin typeface="+mn-lt"/>
                        </a:rPr>
                        <a:t>Kremenchuk Water Supply Project</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i="0" u="none" strike="noStrike" noProof="0">
                          <a:solidFill>
                            <a:srgbClr val="000000"/>
                          </a:solidFill>
                          <a:effectLst/>
                          <a:latin typeface="+mn-lt"/>
                        </a:rPr>
                        <a:t>New water intake and building refurbishment</a:t>
                      </a:r>
                    </a:p>
                    <a:p>
                      <a:pPr algn="l" fontAlgn="b"/>
                      <a:r>
                        <a:rPr lang="en-GB" sz="1100" b="0" i="0" u="none" strike="noStrike" noProof="0">
                          <a:solidFill>
                            <a:srgbClr val="000000"/>
                          </a:solidFill>
                          <a:effectLst/>
                          <a:latin typeface="+mn-lt"/>
                        </a:rPr>
                        <a:t>New water treatment plant</a:t>
                      </a:r>
                    </a:p>
                  </a:txBody>
                  <a:tcPr marL="9525" marR="9525" marT="9525" marB="0" anchor="ctr"/>
                </a:tc>
                <a:tc>
                  <a:txBody>
                    <a:bodyPr/>
                    <a:lstStyle/>
                    <a:p>
                      <a:pPr algn="l" fontAlgn="b"/>
                      <a:r>
                        <a:rPr lang="en-GB" sz="1100" b="0" u="none" strike="noStrike" kern="1200" noProof="0">
                          <a:solidFill>
                            <a:srgbClr val="000000"/>
                          </a:solidFill>
                          <a:effectLst/>
                          <a:latin typeface="+mn-lt"/>
                          <a:ea typeface="+mn-ea"/>
                          <a:cs typeface="+mn-cs"/>
                        </a:rPr>
                        <a:t>Total estimated CAPEX: 10.6M EUR</a:t>
                      </a:r>
                    </a:p>
                    <a:p>
                      <a:pPr algn="l" fontAlgn="b"/>
                      <a:r>
                        <a:rPr lang="en-GB" sz="1100" b="0" u="none" strike="noStrike" kern="1200" noProof="0">
                          <a:solidFill>
                            <a:srgbClr val="000000"/>
                          </a:solidFill>
                          <a:effectLst/>
                          <a:latin typeface="+mn-lt"/>
                          <a:ea typeface="+mn-ea"/>
                          <a:cs typeface="+mn-cs"/>
                        </a:rPr>
                        <a:t>Intake and building: 1.5 years for implementation</a:t>
                      </a:r>
                    </a:p>
                    <a:p>
                      <a:pPr algn="l" fontAlgn="b"/>
                      <a:r>
                        <a:rPr lang="en-GB" sz="1100" b="0" u="none" strike="noStrike" kern="1200" noProof="0">
                          <a:solidFill>
                            <a:srgbClr val="000000"/>
                          </a:solidFill>
                          <a:effectLst/>
                          <a:latin typeface="+mn-lt"/>
                          <a:ea typeface="+mn-ea"/>
                          <a:cs typeface="+mn-cs"/>
                        </a:rPr>
                        <a:t>Water treatment plant: 3 years for implementation</a:t>
                      </a:r>
                    </a:p>
                  </a:txBody>
                  <a:tcPr marL="9525" marR="9525" marT="9525" marB="0" anchor="ctr"/>
                </a:tc>
                <a:extLst>
                  <a:ext uri="{0D108BD9-81ED-4DB2-BD59-A6C34878D82A}">
                    <a16:rowId xmlns:a16="http://schemas.microsoft.com/office/drawing/2014/main" val="1842187979"/>
                  </a:ext>
                </a:extLst>
              </a:tr>
              <a:tr h="661120">
                <a:tc>
                  <a:txBody>
                    <a:bodyPr/>
                    <a:lstStyle/>
                    <a:p>
                      <a:pPr algn="l" fontAlgn="b"/>
                      <a:r>
                        <a:rPr lang="en-GB" sz="1100" b="0" u="none" strike="noStrike" noProof="0">
                          <a:solidFill>
                            <a:srgbClr val="000000"/>
                          </a:solidFill>
                          <a:effectLst/>
                          <a:latin typeface="+mn-lt"/>
                        </a:rPr>
                        <a:t>Kobleve Water and Wastewater Project</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Renovation of water networks and wastewater collection system</a:t>
                      </a:r>
                    </a:p>
                    <a:p>
                      <a:pPr algn="l" fontAlgn="b"/>
                      <a:r>
                        <a:rPr lang="en-GB" sz="1100" b="0" i="0" u="none" strike="noStrike" noProof="0">
                          <a:solidFill>
                            <a:srgbClr val="000000"/>
                          </a:solidFill>
                          <a:effectLst/>
                          <a:latin typeface="+mn-lt"/>
                        </a:rPr>
                        <a:t>Renovation of groundwater wells</a:t>
                      </a:r>
                    </a:p>
                    <a:p>
                      <a:pPr algn="l" fontAlgn="b"/>
                      <a:r>
                        <a:rPr lang="en-GB" sz="1100" b="0" i="0" u="none" strike="noStrike" noProof="0">
                          <a:solidFill>
                            <a:srgbClr val="000000"/>
                          </a:solidFill>
                          <a:effectLst/>
                          <a:latin typeface="+mn-lt"/>
                        </a:rPr>
                        <a:t>Wastewater treatment plant and outlet</a:t>
                      </a:r>
                    </a:p>
                  </a:txBody>
                  <a:tcPr marL="9525" marR="9525" marT="9525" marB="0" anchor="ctr"/>
                </a:tc>
                <a:tc>
                  <a:txBody>
                    <a:bodyPr/>
                    <a:lstStyle/>
                    <a:p>
                      <a:pPr algn="l" fontAlgn="b"/>
                      <a:r>
                        <a:rPr lang="en-GB" sz="1100" b="0" i="0" u="none" strike="noStrike" noProof="0">
                          <a:solidFill>
                            <a:srgbClr val="000000"/>
                          </a:solidFill>
                          <a:effectLst/>
                          <a:latin typeface="+mn-lt"/>
                        </a:rPr>
                        <a:t>Total estimated CAPEX: 11.5M EUR</a:t>
                      </a:r>
                    </a:p>
                    <a:p>
                      <a:pPr algn="l" fontAlgn="b"/>
                      <a:r>
                        <a:rPr lang="en-GB" sz="1100" b="0" i="0" u="none" strike="noStrike" noProof="0">
                          <a:solidFill>
                            <a:srgbClr val="000000"/>
                          </a:solidFill>
                          <a:effectLst/>
                          <a:latin typeface="+mn-lt"/>
                        </a:rPr>
                        <a:t>Networks and groundwater wells: 1 year for implementation</a:t>
                      </a:r>
                    </a:p>
                    <a:p>
                      <a:pPr algn="l" fontAlgn="b"/>
                      <a:r>
                        <a:rPr lang="en-GB" sz="1100" b="0" i="0" u="none" strike="noStrike" noProof="0">
                          <a:solidFill>
                            <a:srgbClr val="000000"/>
                          </a:solidFill>
                          <a:effectLst/>
                          <a:latin typeface="+mn-lt"/>
                        </a:rPr>
                        <a:t>Wastewater treatment plant: 2.5 years for implementation</a:t>
                      </a:r>
                    </a:p>
                  </a:txBody>
                  <a:tcPr marL="9525" marR="9525" marT="9525" marB="0" anchor="ctr"/>
                </a:tc>
                <a:extLst>
                  <a:ext uri="{0D108BD9-81ED-4DB2-BD59-A6C34878D82A}">
                    <a16:rowId xmlns:a16="http://schemas.microsoft.com/office/drawing/2014/main" val="571803497"/>
                  </a:ext>
                </a:extLst>
              </a:tr>
              <a:tr h="529419">
                <a:tc>
                  <a:txBody>
                    <a:bodyPr/>
                    <a:lstStyle/>
                    <a:p>
                      <a:pPr algn="l" fontAlgn="b"/>
                      <a:r>
                        <a:rPr lang="en-GB" sz="1100" b="0" u="none" strike="noStrike" noProof="0">
                          <a:solidFill>
                            <a:srgbClr val="000000"/>
                          </a:solidFill>
                          <a:effectLst/>
                          <a:latin typeface="+mn-lt"/>
                        </a:rPr>
                        <a:t>Truskavets Water and Wastewater Project</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i="0" u="none" strike="noStrike" noProof="0">
                          <a:solidFill>
                            <a:srgbClr val="000000"/>
                          </a:solidFill>
                          <a:effectLst/>
                          <a:latin typeface="+mn-lt"/>
                        </a:rPr>
                        <a:t>Rehabilitation of water source and water intake</a:t>
                      </a:r>
                    </a:p>
                    <a:p>
                      <a:pPr algn="l" fontAlgn="b"/>
                      <a:r>
                        <a:rPr lang="en-GB" sz="1100" b="0" i="0" u="none" strike="noStrike" noProof="0">
                          <a:solidFill>
                            <a:srgbClr val="000000"/>
                          </a:solidFill>
                          <a:effectLst/>
                          <a:latin typeface="+mn-lt"/>
                        </a:rPr>
                        <a:t>Construction of new water treatment plant</a:t>
                      </a:r>
                    </a:p>
                    <a:p>
                      <a:pPr algn="l" fontAlgn="b"/>
                      <a:r>
                        <a:rPr lang="en-GB" sz="1100" b="0" i="0" u="none" strike="noStrike" noProof="0">
                          <a:solidFill>
                            <a:srgbClr val="000000"/>
                          </a:solidFill>
                          <a:effectLst/>
                          <a:latin typeface="+mn-lt"/>
                        </a:rPr>
                        <a:t>New water meters</a:t>
                      </a:r>
                    </a:p>
                    <a:p>
                      <a:pPr algn="l" fontAlgn="b"/>
                      <a:r>
                        <a:rPr lang="en-GB" sz="1100" b="0" i="1" u="none" strike="noStrike" noProof="0">
                          <a:solidFill>
                            <a:srgbClr val="000000"/>
                          </a:solidFill>
                          <a:effectLst/>
                          <a:latin typeface="+mn-lt"/>
                        </a:rPr>
                        <a:t>Wastewater FS starting now</a:t>
                      </a:r>
                    </a:p>
                    <a:p>
                      <a:pPr algn="l" fontAlgn="b"/>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i="0" u="none" strike="noStrike" noProof="0">
                          <a:solidFill>
                            <a:srgbClr val="000000"/>
                          </a:solidFill>
                          <a:effectLst/>
                          <a:latin typeface="+mn-lt"/>
                        </a:rPr>
                        <a:t>Total estimated CAPEX (water supply components): 10.2M EUR</a:t>
                      </a:r>
                    </a:p>
                    <a:p>
                      <a:pPr algn="l" fontAlgn="b"/>
                      <a:r>
                        <a:rPr lang="en-GB" sz="1100" b="0" i="0" u="none" strike="noStrike" noProof="0">
                          <a:solidFill>
                            <a:srgbClr val="000000"/>
                          </a:solidFill>
                          <a:effectLst/>
                          <a:latin typeface="+mn-lt"/>
                        </a:rPr>
                        <a:t>Water supply and intake: 1.5 years</a:t>
                      </a:r>
                    </a:p>
                    <a:p>
                      <a:pPr algn="l" fontAlgn="b"/>
                      <a:r>
                        <a:rPr lang="en-GB" sz="1100" b="0" i="0" u="none" strike="noStrike" noProof="0">
                          <a:solidFill>
                            <a:srgbClr val="000000"/>
                          </a:solidFill>
                          <a:effectLst/>
                          <a:latin typeface="+mn-lt"/>
                        </a:rPr>
                        <a:t>Water Treatment Plant: 2 years</a:t>
                      </a:r>
                    </a:p>
                    <a:p>
                      <a:pPr algn="l" fontAlgn="b"/>
                      <a:r>
                        <a:rPr lang="en-GB" sz="1100" b="0" i="0" u="none" strike="noStrike" noProof="0">
                          <a:solidFill>
                            <a:srgbClr val="000000"/>
                          </a:solidFill>
                          <a:effectLst/>
                          <a:latin typeface="+mn-lt"/>
                        </a:rPr>
                        <a:t>Water meters: 9 months</a:t>
                      </a:r>
                    </a:p>
                  </a:txBody>
                  <a:tcPr marL="9525" marR="9525" marT="9525" marB="0" anchor="ctr"/>
                </a:tc>
                <a:extLst>
                  <a:ext uri="{0D108BD9-81ED-4DB2-BD59-A6C34878D82A}">
                    <a16:rowId xmlns:a16="http://schemas.microsoft.com/office/drawing/2014/main" val="3571019577"/>
                  </a:ext>
                </a:extLst>
              </a:tr>
              <a:tr h="231160">
                <a:tc>
                  <a:txBody>
                    <a:bodyPr/>
                    <a:lstStyle/>
                    <a:p>
                      <a:pPr algn="l" fontAlgn="b"/>
                      <a:r>
                        <a:rPr lang="en-GB" sz="1100" b="0" u="none" strike="noStrike" noProof="0">
                          <a:solidFill>
                            <a:srgbClr val="000000"/>
                          </a:solidFill>
                          <a:effectLst/>
                          <a:latin typeface="+mn-lt"/>
                        </a:rPr>
                        <a:t>Dobroslav Wastewater Project</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Network rehabilitation and extension</a:t>
                      </a:r>
                    </a:p>
                    <a:p>
                      <a:pPr algn="l" fontAlgn="b"/>
                      <a:r>
                        <a:rPr lang="en-GB" sz="1100" b="0" i="0" u="none" strike="noStrike" noProof="0">
                          <a:solidFill>
                            <a:srgbClr val="000000"/>
                          </a:solidFill>
                          <a:effectLst/>
                          <a:latin typeface="+mn-lt"/>
                        </a:rPr>
                        <a:t>New wastewater treatment plant</a:t>
                      </a:r>
                    </a:p>
                  </a:txBody>
                  <a:tcPr marL="9525" marR="9525" marT="9525" marB="0" anchor="ctr"/>
                </a:tc>
                <a:tc>
                  <a:txBody>
                    <a:bodyPr/>
                    <a:lstStyle/>
                    <a:p>
                      <a:pPr algn="l" fontAlgn="b"/>
                      <a:r>
                        <a:rPr lang="en-GB" sz="1100" b="0" u="none" strike="noStrike" noProof="0">
                          <a:solidFill>
                            <a:srgbClr val="000000"/>
                          </a:solidFill>
                          <a:effectLst/>
                          <a:latin typeface="+mn-lt"/>
                        </a:rPr>
                        <a:t>Total estimated CAPEX: 7.6M EUR</a:t>
                      </a:r>
                    </a:p>
                    <a:p>
                      <a:pPr algn="l" fontAlgn="b"/>
                      <a:r>
                        <a:rPr lang="en-GB" sz="1100" b="0" u="none" strike="noStrike" noProof="0">
                          <a:solidFill>
                            <a:srgbClr val="000000"/>
                          </a:solidFill>
                          <a:effectLst/>
                          <a:latin typeface="+mn-lt"/>
                        </a:rPr>
                        <a:t>1-2 years implementation</a:t>
                      </a:r>
                    </a:p>
                    <a:p>
                      <a:pPr algn="l" fontAlgn="b"/>
                      <a:endParaRPr lang="en-GB" sz="1100" b="0" i="0" u="none" strike="noStrike" noProof="0">
                        <a:solidFill>
                          <a:srgbClr val="000000"/>
                        </a:solidFill>
                        <a:effectLst/>
                        <a:latin typeface="+mn-lt"/>
                      </a:endParaRPr>
                    </a:p>
                  </a:txBody>
                  <a:tcPr marL="9525" marR="9525" marT="9525" marB="0" anchor="ctr"/>
                </a:tc>
                <a:extLst>
                  <a:ext uri="{0D108BD9-81ED-4DB2-BD59-A6C34878D82A}">
                    <a16:rowId xmlns:a16="http://schemas.microsoft.com/office/drawing/2014/main" val="2945565566"/>
                  </a:ext>
                </a:extLst>
              </a:tr>
              <a:tr h="231160">
                <a:tc>
                  <a:txBody>
                    <a:bodyPr/>
                    <a:lstStyle/>
                    <a:p>
                      <a:pPr algn="l" fontAlgn="b"/>
                      <a:r>
                        <a:rPr lang="en-GB" sz="1100" b="0" i="0" u="none" strike="noStrike" noProof="0">
                          <a:solidFill>
                            <a:srgbClr val="000000"/>
                          </a:solidFill>
                          <a:effectLst/>
                          <a:latin typeface="+mn-lt"/>
                        </a:rPr>
                        <a:t>Pavlograd Wastewater Project</a:t>
                      </a:r>
                    </a:p>
                  </a:txBody>
                  <a:tcPr marL="9525" marR="9525" marT="9525" marB="0" anchor="ctr"/>
                </a:tc>
                <a:tc>
                  <a:txBody>
                    <a:bodyPr/>
                    <a:lstStyle/>
                    <a:p>
                      <a:pPr algn="l" fontAlgn="b"/>
                      <a:r>
                        <a:rPr lang="en-GB" sz="1100" b="0" i="0" u="none" strike="noStrike" noProof="0">
                          <a:solidFill>
                            <a:srgbClr val="000000"/>
                          </a:solidFill>
                          <a:effectLst/>
                          <a:latin typeface="+mn-lt"/>
                        </a:rPr>
                        <a:t>New wastewater treatment plant</a:t>
                      </a:r>
                    </a:p>
                  </a:txBody>
                  <a:tcPr marL="9525" marR="9525" marT="9525" marB="0" anchor="ctr"/>
                </a:tc>
                <a:tc>
                  <a:txBody>
                    <a:bodyPr/>
                    <a:lstStyle/>
                    <a:p>
                      <a:pPr algn="l" fontAlgn="b"/>
                      <a:r>
                        <a:rPr lang="en-GB" sz="1100" b="0" i="0" u="none" strike="noStrike" noProof="0">
                          <a:solidFill>
                            <a:srgbClr val="000000"/>
                          </a:solidFill>
                          <a:effectLst/>
                          <a:latin typeface="+mn-lt"/>
                        </a:rPr>
                        <a:t>Total estimated CAPEX: 16.4M EUR</a:t>
                      </a:r>
                    </a:p>
                    <a:p>
                      <a:pPr algn="l" fontAlgn="b"/>
                      <a:r>
                        <a:rPr lang="en-GB" sz="1100" b="0" i="0" u="none" strike="noStrike" noProof="0">
                          <a:solidFill>
                            <a:srgbClr val="000000"/>
                          </a:solidFill>
                          <a:effectLst/>
                          <a:latin typeface="+mn-lt"/>
                        </a:rPr>
                        <a:t>2 years implementation</a:t>
                      </a:r>
                    </a:p>
                    <a:p>
                      <a:pPr algn="l" fontAlgn="b"/>
                      <a:endParaRPr lang="en-GB" sz="1100" b="0" i="0" u="none" strike="noStrike" noProof="0">
                        <a:solidFill>
                          <a:srgbClr val="000000"/>
                        </a:solidFill>
                        <a:effectLst/>
                        <a:latin typeface="+mn-lt"/>
                      </a:endParaRPr>
                    </a:p>
                  </a:txBody>
                  <a:tcPr marL="9525" marR="9525" marT="9525" marB="0" anchor="ctr"/>
                </a:tc>
                <a:extLst>
                  <a:ext uri="{0D108BD9-81ED-4DB2-BD59-A6C34878D82A}">
                    <a16:rowId xmlns:a16="http://schemas.microsoft.com/office/drawing/2014/main" val="4205432988"/>
                  </a:ext>
                </a:extLst>
              </a:tr>
              <a:tr h="231160">
                <a:tc>
                  <a:txBody>
                    <a:bodyPr/>
                    <a:lstStyle/>
                    <a:p>
                      <a:pPr algn="l" fontAlgn="b"/>
                      <a:r>
                        <a:rPr lang="en-GB" sz="1100" b="0" i="0" u="none" strike="noStrike" noProof="0">
                          <a:solidFill>
                            <a:srgbClr val="000000"/>
                          </a:solidFill>
                          <a:effectLst/>
                          <a:latin typeface="+mn-lt"/>
                        </a:rPr>
                        <a:t>Vinnytsia Wastewater Project</a:t>
                      </a:r>
                    </a:p>
                  </a:txBody>
                  <a:tcPr marL="9525" marR="9525" marT="9525" marB="0" anchor="ctr"/>
                </a:tc>
                <a:tc>
                  <a:txBody>
                    <a:bodyPr/>
                    <a:lstStyle/>
                    <a:p>
                      <a:pPr algn="l" fontAlgn="b"/>
                      <a:r>
                        <a:rPr lang="en-GB" sz="1100" b="0" i="0" u="none" strike="noStrike" noProof="0">
                          <a:solidFill>
                            <a:srgbClr val="000000"/>
                          </a:solidFill>
                          <a:effectLst/>
                          <a:latin typeface="+mn-lt"/>
                        </a:rPr>
                        <a:t>Rehabilitated wastewater treatment plant</a:t>
                      </a:r>
                    </a:p>
                    <a:p>
                      <a:pPr algn="l" fontAlgn="b"/>
                      <a:r>
                        <a:rPr lang="en-GB" sz="1100" b="0" i="0" u="none" strike="noStrike" noProof="0">
                          <a:solidFill>
                            <a:srgbClr val="000000"/>
                          </a:solidFill>
                          <a:effectLst/>
                          <a:latin typeface="+mn-lt"/>
                        </a:rPr>
                        <a:t>Biogas production</a:t>
                      </a:r>
                    </a:p>
                    <a:p>
                      <a:pPr algn="l" fontAlgn="b"/>
                      <a:r>
                        <a:rPr lang="en-GB" sz="1100" b="0" i="0" u="none" strike="noStrike" noProof="0">
                          <a:solidFill>
                            <a:srgbClr val="000000"/>
                          </a:solidFill>
                          <a:effectLst/>
                          <a:latin typeface="+mn-lt"/>
                        </a:rPr>
                        <a:t>Heat recovery from treated wastewater</a:t>
                      </a:r>
                    </a:p>
                  </a:txBody>
                  <a:tcPr marL="9525" marR="9525" marT="9525" marB="0" anchor="ctr"/>
                </a:tc>
                <a:tc>
                  <a:txBody>
                    <a:bodyPr/>
                    <a:lstStyle/>
                    <a:p>
                      <a:pPr algn="l" fontAlgn="b"/>
                      <a:r>
                        <a:rPr lang="en-GB" sz="1100" b="0" i="0" u="none" strike="noStrike" noProof="0">
                          <a:solidFill>
                            <a:srgbClr val="000000"/>
                          </a:solidFill>
                          <a:effectLst/>
                          <a:latin typeface="+mn-lt"/>
                        </a:rPr>
                        <a:t>Total estimated CAPEX: 76M EUR (which includes: 42M EUR for WWTP reconstruction, 14M EUR heat pumps and heat network, 20M EUR for biogas production)</a:t>
                      </a:r>
                    </a:p>
                    <a:p>
                      <a:pPr algn="l" fontAlgn="b"/>
                      <a:endParaRPr lang="en-GB" sz="1100" b="0" i="0" u="none" strike="noStrike" noProof="0">
                        <a:solidFill>
                          <a:srgbClr val="000000"/>
                        </a:solidFill>
                        <a:effectLst/>
                        <a:latin typeface="+mn-lt"/>
                      </a:endParaRPr>
                    </a:p>
                  </a:txBody>
                  <a:tcPr marL="9525" marR="9525" marT="9525" marB="0" anchor="ctr"/>
                </a:tc>
                <a:extLst>
                  <a:ext uri="{0D108BD9-81ED-4DB2-BD59-A6C34878D82A}">
                    <a16:rowId xmlns:a16="http://schemas.microsoft.com/office/drawing/2014/main" val="4002231544"/>
                  </a:ext>
                </a:extLst>
              </a:tr>
            </a:tbl>
          </a:graphicData>
        </a:graphic>
      </p:graphicFrame>
      <p:sp>
        <p:nvSpPr>
          <p:cNvPr id="4" name="TextBox 3">
            <a:extLst>
              <a:ext uri="{FF2B5EF4-FFF2-40B4-BE49-F238E27FC236}">
                <a16:creationId xmlns:a16="http://schemas.microsoft.com/office/drawing/2014/main" id="{D6E94A71-0BB4-AD8E-DD31-0785AA283E76}"/>
              </a:ext>
            </a:extLst>
          </p:cNvPr>
          <p:cNvSpPr txBox="1"/>
          <p:nvPr/>
        </p:nvSpPr>
        <p:spPr>
          <a:xfrm>
            <a:off x="799992" y="5920033"/>
            <a:ext cx="8438276" cy="276999"/>
          </a:xfrm>
          <a:prstGeom prst="rect">
            <a:avLst/>
          </a:prstGeom>
          <a:noFill/>
        </p:spPr>
        <p:txBody>
          <a:bodyPr wrap="square" rtlCol="0">
            <a:spAutoFit/>
          </a:bodyPr>
          <a:lstStyle/>
          <a:p>
            <a:r>
              <a:rPr lang="en-GB" sz="1200"/>
              <a:t>*Some CAPEX figures are based on draft deliverables and are subject to change</a:t>
            </a:r>
          </a:p>
        </p:txBody>
      </p:sp>
    </p:spTree>
    <p:extLst>
      <p:ext uri="{BB962C8B-B14F-4D97-AF65-F5344CB8AC3E}">
        <p14:creationId xmlns:p14="http://schemas.microsoft.com/office/powerpoint/2010/main" val="1815767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2B8CF-F074-28BD-3879-88DF676AF13F}"/>
              </a:ext>
            </a:extLst>
          </p:cNvPr>
          <p:cNvSpPr>
            <a:spLocks noGrp="1"/>
          </p:cNvSpPr>
          <p:nvPr>
            <p:ph type="title"/>
          </p:nvPr>
        </p:nvSpPr>
        <p:spPr>
          <a:xfrm>
            <a:off x="864000" y="623712"/>
            <a:ext cx="10661250" cy="501703"/>
          </a:xfrm>
        </p:spPr>
        <p:txBody>
          <a:bodyPr/>
          <a:lstStyle/>
          <a:p>
            <a:r>
              <a:rPr lang="en-GB" sz="3200" noProof="0"/>
              <a:t>Current Water/Wastewater Projects in Ukraine (2 of 2) </a:t>
            </a:r>
            <a:endParaRPr lang="en-GB" sz="3200"/>
          </a:p>
        </p:txBody>
      </p:sp>
      <p:graphicFrame>
        <p:nvGraphicFramePr>
          <p:cNvPr id="4" name="Table 3">
            <a:extLst>
              <a:ext uri="{FF2B5EF4-FFF2-40B4-BE49-F238E27FC236}">
                <a16:creationId xmlns:a16="http://schemas.microsoft.com/office/drawing/2014/main" id="{098AB9AE-5910-3556-9264-CFE7CF7C16EF}"/>
              </a:ext>
            </a:extLst>
          </p:cNvPr>
          <p:cNvGraphicFramePr>
            <a:graphicFrameLocks noGrp="1"/>
          </p:cNvGraphicFramePr>
          <p:nvPr>
            <p:extLst>
              <p:ext uri="{D42A27DB-BD31-4B8C-83A1-F6EECF244321}">
                <p14:modId xmlns:p14="http://schemas.microsoft.com/office/powerpoint/2010/main" val="742120323"/>
              </p:ext>
            </p:extLst>
          </p:nvPr>
        </p:nvGraphicFramePr>
        <p:xfrm>
          <a:off x="853357" y="1745617"/>
          <a:ext cx="9736086" cy="3482601"/>
        </p:xfrm>
        <a:graphic>
          <a:graphicData uri="http://schemas.openxmlformats.org/drawingml/2006/table">
            <a:tbl>
              <a:tblPr firstRow="1" bandRow="1">
                <a:tableStyleId>{7E9639D4-E3E2-4D34-9284-5A2195B3D0D7}</a:tableStyleId>
              </a:tblPr>
              <a:tblGrid>
                <a:gridCol w="1416254">
                  <a:extLst>
                    <a:ext uri="{9D8B030D-6E8A-4147-A177-3AD203B41FA5}">
                      <a16:colId xmlns:a16="http://schemas.microsoft.com/office/drawing/2014/main" val="3443057586"/>
                    </a:ext>
                  </a:extLst>
                </a:gridCol>
                <a:gridCol w="4186255">
                  <a:extLst>
                    <a:ext uri="{9D8B030D-6E8A-4147-A177-3AD203B41FA5}">
                      <a16:colId xmlns:a16="http://schemas.microsoft.com/office/drawing/2014/main" val="1394726274"/>
                    </a:ext>
                  </a:extLst>
                </a:gridCol>
                <a:gridCol w="4133577">
                  <a:extLst>
                    <a:ext uri="{9D8B030D-6E8A-4147-A177-3AD203B41FA5}">
                      <a16:colId xmlns:a16="http://schemas.microsoft.com/office/drawing/2014/main" val="604511751"/>
                    </a:ext>
                  </a:extLst>
                </a:gridCol>
              </a:tblGrid>
              <a:tr h="636806">
                <a:tc>
                  <a:txBody>
                    <a:bodyPr/>
                    <a:lstStyle/>
                    <a:p>
                      <a:pPr algn="l" fontAlgn="b"/>
                      <a:r>
                        <a:rPr lang="en-GB" sz="1600" b="0" u="none" strike="noStrike" cap="none" spc="0" noProof="0">
                          <a:solidFill>
                            <a:schemeClr val="bg1"/>
                          </a:solidFill>
                          <a:effectLst/>
                        </a:rPr>
                        <a:t>Project location</a:t>
                      </a:r>
                      <a:endParaRPr lang="en-GB" sz="1600" b="0" i="0" u="none" strike="noStrike" cap="none" spc="0" noProof="0">
                        <a:solidFill>
                          <a:schemeClr val="bg1"/>
                        </a:solidFill>
                        <a:effectLst/>
                        <a:latin typeface="Aptos Narrow" panose="020B0004020202020204" pitchFamily="34" charset="0"/>
                      </a:endParaRPr>
                    </a:p>
                  </a:txBody>
                  <a:tcPr marL="31848" marR="22748" marT="71109" marB="45497" anchor="ctr"/>
                </a:tc>
                <a:tc>
                  <a:txBody>
                    <a:bodyPr/>
                    <a:lstStyle/>
                    <a:p>
                      <a:pPr algn="l" fontAlgn="b"/>
                      <a:r>
                        <a:rPr lang="en-GB" sz="1600" b="0" u="none" strike="noStrike" cap="none" spc="0" noProof="0">
                          <a:solidFill>
                            <a:schemeClr val="bg1"/>
                          </a:solidFill>
                          <a:effectLst/>
                        </a:rPr>
                        <a:t>Scope</a:t>
                      </a:r>
                      <a:endParaRPr lang="en-GB" sz="1600" b="0" i="0" u="none" strike="noStrike" cap="none" spc="0" noProof="0">
                        <a:solidFill>
                          <a:schemeClr val="bg1"/>
                        </a:solidFill>
                        <a:effectLst/>
                        <a:latin typeface="Aptos Narrow" panose="020B0004020202020204" pitchFamily="34" charset="0"/>
                      </a:endParaRPr>
                    </a:p>
                  </a:txBody>
                  <a:tcPr marL="31848" marR="22748" marT="71109" marB="45497" anchor="ctr"/>
                </a:tc>
                <a:tc>
                  <a:txBody>
                    <a:bodyPr/>
                    <a:lstStyle/>
                    <a:p>
                      <a:pPr algn="l" fontAlgn="b"/>
                      <a:r>
                        <a:rPr lang="en-GB" sz="1600" b="0" i="0" u="none" strike="noStrike" cap="none" spc="0" noProof="0">
                          <a:solidFill>
                            <a:schemeClr val="bg1"/>
                          </a:solidFill>
                          <a:effectLst/>
                          <a:latin typeface="Aptos Narrow" panose="020B0004020202020204" pitchFamily="34" charset="0"/>
                        </a:rPr>
                        <a:t>Notes</a:t>
                      </a:r>
                    </a:p>
                  </a:txBody>
                  <a:tcPr marL="31848" marR="22748" marT="71109" marB="45497" anchor="ctr"/>
                </a:tc>
                <a:extLst>
                  <a:ext uri="{0D108BD9-81ED-4DB2-BD59-A6C34878D82A}">
                    <a16:rowId xmlns:a16="http://schemas.microsoft.com/office/drawing/2014/main" val="1650846070"/>
                  </a:ext>
                </a:extLst>
              </a:tr>
              <a:tr h="37719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u="none" strike="noStrike" noProof="0">
                          <a:solidFill>
                            <a:srgbClr val="000000"/>
                          </a:solidFill>
                          <a:effectLst/>
                          <a:latin typeface="+mn-lt"/>
                        </a:rPr>
                        <a:t>Burshtyn, Ivano-Frankivsk region</a:t>
                      </a:r>
                      <a:endParaRPr lang="en-GB" sz="1100" b="0" i="0" u="none" strike="noStrike" noProof="0">
                        <a:solidFill>
                          <a:srgbClr val="000000"/>
                        </a:solidFill>
                        <a:effectLst/>
                        <a:latin typeface="+mn-lt"/>
                      </a:endParaRPr>
                    </a:p>
                    <a:p>
                      <a:pPr algn="l" fontAlgn="b"/>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i="0" u="none" strike="noStrike" noProof="0">
                          <a:solidFill>
                            <a:srgbClr val="000000"/>
                          </a:solidFill>
                          <a:effectLst/>
                          <a:latin typeface="+mn-lt"/>
                        </a:rPr>
                        <a:t>Feasibility study for the water supply and wastewater system. </a:t>
                      </a:r>
                    </a:p>
                  </a:txBody>
                  <a:tcPr marL="9525" marR="9525" marT="9525" marB="0" anchor="ctr"/>
                </a:tc>
                <a:tc>
                  <a:txBody>
                    <a:bodyPr/>
                    <a:lstStyle/>
                    <a:p>
                      <a:pPr algn="l" fontAlgn="b"/>
                      <a:r>
                        <a:rPr lang="en-GB" sz="1100" b="0" u="none" strike="noStrike" kern="1200" noProof="0">
                          <a:solidFill>
                            <a:srgbClr val="000000"/>
                          </a:solidFill>
                          <a:effectLst/>
                          <a:latin typeface="+mn-lt"/>
                          <a:ea typeface="+mn-ea"/>
                          <a:cs typeface="+mn-cs"/>
                        </a:rPr>
                        <a:t>The feasibility study started in June 2024.  Wastewater was added to the scope as an addendum, so the timeline is now extended. Draft feasibility study to be delivered in June 2025.</a:t>
                      </a:r>
                    </a:p>
                  </a:txBody>
                  <a:tcPr marL="9525" marR="9525" marT="9525" marB="0" anchor="ctr"/>
                </a:tc>
                <a:extLst>
                  <a:ext uri="{0D108BD9-81ED-4DB2-BD59-A6C34878D82A}">
                    <a16:rowId xmlns:a16="http://schemas.microsoft.com/office/drawing/2014/main" val="1403418351"/>
                  </a:ext>
                </a:extLst>
              </a:tr>
              <a:tr h="340439">
                <a:tc>
                  <a:txBody>
                    <a:bodyPr/>
                    <a:lstStyle/>
                    <a:p>
                      <a:pPr algn="l" fontAlgn="b"/>
                      <a:r>
                        <a:rPr lang="en-GB" sz="1100" b="0" u="none" strike="noStrike" noProof="0">
                          <a:solidFill>
                            <a:srgbClr val="000000"/>
                          </a:solidFill>
                          <a:effectLst/>
                          <a:latin typeface="+mn-lt"/>
                        </a:rPr>
                        <a:t>Novovolynsk</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Feasibility study for the wastewater collection system and wastewater treatment plant. </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The feasibility study started in January 2025. </a:t>
                      </a:r>
                      <a:endParaRPr lang="en-GB" sz="1100" b="0" i="0" u="none" strike="noStrike" noProof="0">
                        <a:solidFill>
                          <a:srgbClr val="000000"/>
                        </a:solidFill>
                        <a:effectLst/>
                        <a:latin typeface="+mn-lt"/>
                      </a:endParaRPr>
                    </a:p>
                  </a:txBody>
                  <a:tcPr marL="9525" marR="9525" marT="9525" marB="0" anchor="ctr"/>
                </a:tc>
                <a:extLst>
                  <a:ext uri="{0D108BD9-81ED-4DB2-BD59-A6C34878D82A}">
                    <a16:rowId xmlns:a16="http://schemas.microsoft.com/office/drawing/2014/main" val="1691451401"/>
                  </a:ext>
                </a:extLst>
              </a:tr>
              <a:tr h="400288">
                <a:tc>
                  <a:txBody>
                    <a:bodyPr/>
                    <a:lstStyle/>
                    <a:p>
                      <a:pPr algn="l" fontAlgn="b"/>
                      <a:r>
                        <a:rPr lang="en-GB" sz="1100" b="0" u="none" strike="noStrike" noProof="0">
                          <a:solidFill>
                            <a:srgbClr val="000000"/>
                          </a:solidFill>
                          <a:effectLst/>
                          <a:latin typeface="+mn-lt"/>
                        </a:rPr>
                        <a:t>Chornomorsk</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Feasibility study for the wastewater collection and treatment system, as well as for the water supply system. </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The feasibility study started in January 2025. </a:t>
                      </a:r>
                      <a:endParaRPr lang="en-GB" sz="1100" b="0" i="0" u="none" strike="noStrike" noProof="0">
                        <a:solidFill>
                          <a:srgbClr val="000000"/>
                        </a:solidFill>
                        <a:effectLst/>
                        <a:latin typeface="+mn-lt"/>
                      </a:endParaRPr>
                    </a:p>
                  </a:txBody>
                  <a:tcPr marL="9525" marR="9525" marT="9525" marB="0" anchor="ctr"/>
                </a:tc>
                <a:extLst>
                  <a:ext uri="{0D108BD9-81ED-4DB2-BD59-A6C34878D82A}">
                    <a16:rowId xmlns:a16="http://schemas.microsoft.com/office/drawing/2014/main" val="2490719015"/>
                  </a:ext>
                </a:extLst>
              </a:tr>
              <a:tr h="529419">
                <a:tc>
                  <a:txBody>
                    <a:bodyPr/>
                    <a:lstStyle/>
                    <a:p>
                      <a:pPr algn="l" fontAlgn="b"/>
                      <a:r>
                        <a:rPr lang="en-GB" sz="1100" b="0" u="none" strike="noStrike" noProof="0">
                          <a:solidFill>
                            <a:srgbClr val="000000"/>
                          </a:solidFill>
                          <a:effectLst/>
                          <a:latin typeface="+mn-lt"/>
                        </a:rPr>
                        <a:t>Lozova </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Feasibility study for the water and wastewater systems in Lozova. </a:t>
                      </a:r>
                      <a:endParaRPr lang="en-GB" sz="1100" b="0" i="0" u="none" strike="noStrike" noProof="0">
                        <a:solidFill>
                          <a:srgbClr val="000000"/>
                        </a:solidFill>
                        <a:effectLst/>
                        <a:latin typeface="+mn-lt"/>
                      </a:endParaRPr>
                    </a:p>
                  </a:txBody>
                  <a:tcPr marL="9525" marR="9525" marT="9525" marB="0" anchor="ctr"/>
                </a:tc>
                <a:tc>
                  <a:txBody>
                    <a:bodyPr/>
                    <a:lstStyle/>
                    <a:p>
                      <a:pPr algn="l" fontAlgn="b"/>
                      <a:r>
                        <a:rPr lang="en-GB" sz="1100" b="0" u="none" strike="noStrike" noProof="0">
                          <a:solidFill>
                            <a:srgbClr val="000000"/>
                          </a:solidFill>
                          <a:effectLst/>
                          <a:latin typeface="+mn-lt"/>
                        </a:rPr>
                        <a:t>The feasibility study started in September 2025.   </a:t>
                      </a:r>
                      <a:endParaRPr lang="en-GB" sz="1100" b="0" i="0" u="none" strike="noStrike" noProof="0">
                        <a:solidFill>
                          <a:srgbClr val="000000"/>
                        </a:solidFill>
                        <a:effectLst/>
                        <a:latin typeface="+mn-lt"/>
                      </a:endParaRPr>
                    </a:p>
                  </a:txBody>
                  <a:tcPr marL="9525" marR="9525" marT="9525" marB="0" anchor="ctr"/>
                </a:tc>
                <a:extLst>
                  <a:ext uri="{0D108BD9-81ED-4DB2-BD59-A6C34878D82A}">
                    <a16:rowId xmlns:a16="http://schemas.microsoft.com/office/drawing/2014/main" val="4283454833"/>
                  </a:ext>
                </a:extLst>
              </a:tr>
              <a:tr h="529419">
                <a:tc>
                  <a:txBody>
                    <a:bodyPr/>
                    <a:lstStyle/>
                    <a:p>
                      <a:pPr marL="0" algn="l" defTabSz="914400" rtl="0" eaLnBrk="1" fontAlgn="b" latinLnBrk="0" hangingPunct="1"/>
                      <a:r>
                        <a:rPr lang="en-GB" sz="1100" b="0" u="none" strike="noStrike" kern="1200" noProof="0">
                          <a:solidFill>
                            <a:srgbClr val="000000"/>
                          </a:solidFill>
                          <a:effectLst/>
                          <a:latin typeface="+mn-lt"/>
                          <a:ea typeface="+mn-ea"/>
                          <a:cs typeface="+mn-cs"/>
                        </a:rPr>
                        <a:t>Bila Tserkva</a:t>
                      </a:r>
                    </a:p>
                  </a:txBody>
                  <a:tcPr marL="9525" marR="9525" marT="9525" marB="0" anchor="ctr"/>
                </a:tc>
                <a:tc>
                  <a:txBody>
                    <a:bodyPr/>
                    <a:lstStyle/>
                    <a:p>
                      <a:pPr algn="l" fontAlgn="b"/>
                      <a:r>
                        <a:rPr lang="en-GB" sz="1100" b="0" u="none" strike="noStrike" kern="1200" noProof="0">
                          <a:solidFill>
                            <a:srgbClr val="000000"/>
                          </a:solidFill>
                          <a:effectLst/>
                          <a:latin typeface="+mn-lt"/>
                          <a:ea typeface="+mn-ea"/>
                          <a:cs typeface="+mn-cs"/>
                        </a:rPr>
                        <a:t>Feasibility study for the wastewater treatment plant and collection system. </a:t>
                      </a:r>
                    </a:p>
                  </a:txBody>
                  <a:tcPr marL="9525" marR="9525" marT="9525" marB="0" anchor="ctr"/>
                </a:tc>
                <a:tc>
                  <a:txBody>
                    <a:bodyPr/>
                    <a:lstStyle/>
                    <a:p>
                      <a:pPr marL="0" algn="l" defTabSz="914400" rtl="0" eaLnBrk="1" fontAlgn="b" latinLnBrk="0" hangingPunct="1"/>
                      <a:r>
                        <a:rPr lang="en-GB" sz="1100" b="0" u="none" strike="noStrike" kern="1200" noProof="0">
                          <a:solidFill>
                            <a:srgbClr val="000000"/>
                          </a:solidFill>
                          <a:effectLst/>
                          <a:latin typeface="+mn-lt"/>
                          <a:ea typeface="+mn-ea"/>
                          <a:cs typeface="+mn-cs"/>
                        </a:rPr>
                        <a:t>The consultancy assignment is under procurement. </a:t>
                      </a:r>
                    </a:p>
                  </a:txBody>
                  <a:tcPr marL="9525" marR="9525" marT="9525" marB="0" anchor="ctr"/>
                </a:tc>
                <a:extLst>
                  <a:ext uri="{0D108BD9-81ED-4DB2-BD59-A6C34878D82A}">
                    <a16:rowId xmlns:a16="http://schemas.microsoft.com/office/drawing/2014/main" val="289093993"/>
                  </a:ext>
                </a:extLst>
              </a:tr>
              <a:tr h="529419">
                <a:tc>
                  <a:txBody>
                    <a:bodyPr/>
                    <a:lstStyle/>
                    <a:p>
                      <a:pPr marL="0" algn="l" defTabSz="914400" rtl="0" eaLnBrk="1" fontAlgn="b" latinLnBrk="0" hangingPunct="1"/>
                      <a:r>
                        <a:rPr lang="en-GB" sz="1100" b="0" u="none" strike="noStrike" kern="1200" noProof="0">
                          <a:solidFill>
                            <a:srgbClr val="000000"/>
                          </a:solidFill>
                          <a:effectLst/>
                          <a:latin typeface="+mn-lt"/>
                          <a:ea typeface="+mn-ea"/>
                          <a:cs typeface="+mn-cs"/>
                        </a:rPr>
                        <a:t>Poltava</a:t>
                      </a:r>
                    </a:p>
                  </a:txBody>
                  <a:tcPr marL="9525" marR="9525" marT="9525" marB="0" anchor="ctr"/>
                </a:tc>
                <a:tc>
                  <a:txBody>
                    <a:bodyPr/>
                    <a:lstStyle/>
                    <a:p>
                      <a:pPr algn="l" fontAlgn="b"/>
                      <a:r>
                        <a:rPr lang="en-GB" sz="1100" b="0" u="none" strike="noStrike" kern="1200" noProof="0">
                          <a:solidFill>
                            <a:srgbClr val="000000"/>
                          </a:solidFill>
                          <a:effectLst/>
                          <a:latin typeface="+mn-lt"/>
                          <a:ea typeface="+mn-ea"/>
                          <a:cs typeface="+mn-cs"/>
                        </a:rPr>
                        <a:t>Feasibility study for the wastewater treatment and collection system. </a:t>
                      </a:r>
                    </a:p>
                  </a:txBody>
                  <a:tcPr marL="9525" marR="9525" marT="9525" marB="0" anchor="ctr"/>
                </a:tc>
                <a:tc>
                  <a:txBody>
                    <a:bodyPr/>
                    <a:lstStyle/>
                    <a:p>
                      <a:pPr marL="0" algn="l" defTabSz="914400" rtl="0" eaLnBrk="1" fontAlgn="b" latinLnBrk="0" hangingPunct="1"/>
                      <a:r>
                        <a:rPr lang="en-GB" sz="1100" b="0" u="none" strike="noStrike" kern="1200" noProof="0">
                          <a:solidFill>
                            <a:srgbClr val="000000"/>
                          </a:solidFill>
                          <a:effectLst/>
                          <a:latin typeface="+mn-lt"/>
                          <a:ea typeface="+mn-ea"/>
                          <a:cs typeface="+mn-cs"/>
                        </a:rPr>
                        <a:t>The consultancy assignment is under procurement.</a:t>
                      </a:r>
                    </a:p>
                  </a:txBody>
                  <a:tcPr marL="9525" marR="9525" marT="9525" marB="0" anchor="ctr"/>
                </a:tc>
                <a:extLst>
                  <a:ext uri="{0D108BD9-81ED-4DB2-BD59-A6C34878D82A}">
                    <a16:rowId xmlns:a16="http://schemas.microsoft.com/office/drawing/2014/main" val="3822219944"/>
                  </a:ext>
                </a:extLst>
              </a:tr>
            </a:tbl>
          </a:graphicData>
        </a:graphic>
      </p:graphicFrame>
      <p:sp>
        <p:nvSpPr>
          <p:cNvPr id="3" name="TextBox 2">
            <a:extLst>
              <a:ext uri="{FF2B5EF4-FFF2-40B4-BE49-F238E27FC236}">
                <a16:creationId xmlns:a16="http://schemas.microsoft.com/office/drawing/2014/main" id="{272B62BF-439A-0E66-8E6C-63BD45EBF1F0}"/>
              </a:ext>
            </a:extLst>
          </p:cNvPr>
          <p:cNvSpPr txBox="1"/>
          <p:nvPr/>
        </p:nvSpPr>
        <p:spPr>
          <a:xfrm>
            <a:off x="864000" y="1256306"/>
            <a:ext cx="10212167" cy="369332"/>
          </a:xfrm>
          <a:prstGeom prst="rect">
            <a:avLst/>
          </a:prstGeom>
          <a:noFill/>
        </p:spPr>
        <p:txBody>
          <a:bodyPr wrap="square" rtlCol="0">
            <a:spAutoFit/>
          </a:bodyPr>
          <a:lstStyle/>
          <a:p>
            <a:r>
              <a:rPr lang="en-GB"/>
              <a:t>Cost estimates for the projects below can be shared once the work has progressed further.</a:t>
            </a:r>
          </a:p>
        </p:txBody>
      </p:sp>
    </p:spTree>
    <p:extLst>
      <p:ext uri="{BB962C8B-B14F-4D97-AF65-F5344CB8AC3E}">
        <p14:creationId xmlns:p14="http://schemas.microsoft.com/office/powerpoint/2010/main" val="3815038675"/>
      </p:ext>
    </p:extLst>
  </p:cSld>
  <p:clrMapOvr>
    <a:masterClrMapping/>
  </p:clrMapOvr>
</p:sld>
</file>

<file path=ppt/theme/theme1.xml><?xml version="1.0" encoding="utf-8"?>
<a:theme xmlns:a="http://schemas.openxmlformats.org/drawingml/2006/main" name="Swedfund">
  <a:themeElements>
    <a:clrScheme name="Swedfund">
      <a:dk1>
        <a:sysClr val="windowText" lastClr="000000"/>
      </a:dk1>
      <a:lt1>
        <a:sysClr val="window" lastClr="FFFFFF"/>
      </a:lt1>
      <a:dk2>
        <a:srgbClr val="13324A"/>
      </a:dk2>
      <a:lt2>
        <a:srgbClr val="F6F5F2"/>
      </a:lt2>
      <a:accent1>
        <a:srgbClr val="13324A"/>
      </a:accent1>
      <a:accent2>
        <a:srgbClr val="2F8E8E"/>
      </a:accent2>
      <a:accent3>
        <a:srgbClr val="F37265"/>
      </a:accent3>
      <a:accent4>
        <a:srgbClr val="E0406B"/>
      </a:accent4>
      <a:accent5>
        <a:srgbClr val="80243D"/>
      </a:accent5>
      <a:accent6>
        <a:srgbClr val="2E598F"/>
      </a:accent6>
      <a:hlink>
        <a:srgbClr val="0563C1"/>
      </a:hlink>
      <a:folHlink>
        <a:srgbClr val="954F72"/>
      </a:folHlink>
    </a:clrScheme>
    <a:fontScheme name="Swedfund">
      <a:majorFont>
        <a:latin typeface="Canela Deck TT Regula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dfund eng 2.potx" id="{D85BC5B4-F069-4D71-8BCE-4E4FFE27E9B6}" vid="{0A7C34B3-9636-4B99-AA6B-3C89C701950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6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2D9E5DD-4E84-4E44-A64A-AE78EA8D92B5}">
  <we:reference id="cf1e3ed6-30dc-4ac5-8592-0a9b21cb8598" version="1.0.0.5"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14c3ea8-c7a3-4d66-8a68-fd73cac9f802" xsi:nil="true"/>
    <lcf76f155ced4ddcb4097134ff3c332f xmlns="0a2f277f-7aa6-4006-b768-079b8d4e4e2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8881F9D5F6B14B9A1F303ADA637ABA" ma:contentTypeVersion="13" ma:contentTypeDescription="Create a new document." ma:contentTypeScope="" ma:versionID="b8683522652a7b4eaed4a8acbab4780a">
  <xsd:schema xmlns:xsd="http://www.w3.org/2001/XMLSchema" xmlns:xs="http://www.w3.org/2001/XMLSchema" xmlns:p="http://schemas.microsoft.com/office/2006/metadata/properties" xmlns:ns2="0a2f277f-7aa6-4006-b768-079b8d4e4e22" xmlns:ns3="714c3ea8-c7a3-4d66-8a68-fd73cac9f802" targetNamespace="http://schemas.microsoft.com/office/2006/metadata/properties" ma:root="true" ma:fieldsID="cf7a0df7fdcea080318868d3a01520c5" ns2:_="" ns3:_="">
    <xsd:import namespace="0a2f277f-7aa6-4006-b768-079b8d4e4e22"/>
    <xsd:import namespace="714c3ea8-c7a3-4d66-8a68-fd73cac9f8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2f277f-7aa6-4006-b768-079b8d4e4e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cea5a27-2f9a-487f-83fe-96275197ec9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4c3ea8-c7a3-4d66-8a68-fd73cac9f80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afde572-f472-4ebf-b303-b0397da73feb}" ma:internalName="TaxCatchAll" ma:showField="CatchAllData" ma:web="714c3ea8-c7a3-4d66-8a68-fd73cac9f8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7D19FD-2FB8-4EC0-AF34-24281B0D9FD5}">
  <ds:schemaRefs>
    <ds:schemaRef ds:uri="http://schemas.microsoft.com/sharepoint/v3/contenttype/forms"/>
  </ds:schemaRefs>
</ds:datastoreItem>
</file>

<file path=customXml/itemProps2.xml><?xml version="1.0" encoding="utf-8"?>
<ds:datastoreItem xmlns:ds="http://schemas.openxmlformats.org/officeDocument/2006/customXml" ds:itemID="{C6540B08-E1F8-4A80-9E87-0A71E7AA64AE}">
  <ds:schemaRefs>
    <ds:schemaRef ds:uri="44b6db67-678b-4f16-a230-7db1f6c33fdd"/>
    <ds:schemaRef ds:uri="5c4f27b6-1add-4110-b567-7c17d9a665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77E6221-51DD-413D-AE8E-69EF6CDC2911}"/>
</file>

<file path=docMetadata/LabelInfo.xml><?xml version="1.0" encoding="utf-8"?>
<clbl:labelList xmlns:clbl="http://schemas.microsoft.com/office/2020/mipLabelMetadata">
  <clbl:label id="{367d53e5-e94e-46b8-b060-879a0866dc2f}" enabled="1" method="Privileged" siteId="{76b65857-c3b1-4328-ba0f-670b1797c999}" removed="0"/>
</clbl:labelList>
</file>

<file path=docProps/app.xml><?xml version="1.0" encoding="utf-8"?>
<Properties xmlns="http://schemas.openxmlformats.org/officeDocument/2006/extended-properties" xmlns:vt="http://schemas.openxmlformats.org/officeDocument/2006/docPropsVTypes">
  <Template>blank</Template>
  <TotalTime>1</TotalTime>
  <Words>822</Words>
  <Application>Microsoft Office PowerPoint</Application>
  <PresentationFormat>Widescreen</PresentationFormat>
  <Paragraphs>119</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Inter</vt:lpstr>
      <vt:lpstr>Canela Deck TT Regular</vt:lpstr>
      <vt:lpstr>Calibri</vt:lpstr>
      <vt:lpstr>Aptos Narrow</vt:lpstr>
      <vt:lpstr>Arial</vt:lpstr>
      <vt:lpstr>Swedfund</vt:lpstr>
      <vt:lpstr>Swedfund Project Accelerator: Ukraine Project Summary</vt:lpstr>
      <vt:lpstr>PowerPoint Presentation</vt:lpstr>
      <vt:lpstr>Current Energy Projects in Ukraine </vt:lpstr>
      <vt:lpstr>Current Heathcare Projects in Ukraine</vt:lpstr>
      <vt:lpstr>Current Water/Wastewater Projects in Ukraine (1 of 2) </vt:lpstr>
      <vt:lpstr>Current Water/Wastewater Projects in Ukraine (2 of 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Swedfund Project Accelerator</dc:title>
  <dc:creator>Sophie Taintor</dc:creator>
  <cp:lastModifiedBy>Stefan Falk</cp:lastModifiedBy>
  <cp:revision>2</cp:revision>
  <dcterms:created xsi:type="dcterms:W3CDTF">2024-05-06T11:48:30Z</dcterms:created>
  <dcterms:modified xsi:type="dcterms:W3CDTF">2025-10-13T07:41:45Z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0x010100C28881F9D5F6B14B9A1F303ADA637ABA</vt:lpwstr>
  </property>
  <property fmtid="{D5CDD505-2E9C-101B-9397-08002B2CF9AE}" pid="3" name="MediaServiceImageTags">
    <vt:lpwstr/>
  </property>
</Properties>
</file>