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6.xml" ContentType="application/vnd.openxmlformats-officedocument.drawingml.chart+xml"/>
  <Override PartName="/ppt/charts/style6.xml" ContentType="application/vnd.ms-office.chart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5262" r:id="rId2"/>
    <p:sldId id="5289" r:id="rId3"/>
    <p:sldId id="5290" r:id="rId4"/>
    <p:sldId id="5291" r:id="rId5"/>
    <p:sldId id="5292" r:id="rId6"/>
    <p:sldId id="5284" r:id="rId7"/>
    <p:sldId id="5283" r:id="rId8"/>
    <p:sldId id="5278" r:id="rId9"/>
    <p:sldId id="5256" r:id="rId10"/>
    <p:sldId id="5245" r:id="rId11"/>
    <p:sldId id="4902" r:id="rId12"/>
    <p:sldId id="256" r:id="rId13"/>
    <p:sldId id="258" r:id="rId14"/>
    <p:sldId id="260" r:id="rId15"/>
    <p:sldId id="262" r:id="rId16"/>
    <p:sldId id="263" r:id="rId17"/>
    <p:sldId id="5259" r:id="rId18"/>
    <p:sldId id="5279" r:id="rId19"/>
    <p:sldId id="5293" r:id="rId20"/>
    <p:sldId id="5294" r:id="rId21"/>
    <p:sldId id="5295" r:id="rId22"/>
    <p:sldId id="5296" r:id="rId23"/>
    <p:sldId id="4688" r:id="rId24"/>
    <p:sldId id="5288" r:id="rId25"/>
    <p:sldId id="5265" r:id="rId26"/>
    <p:sldId id="257" r:id="rId27"/>
    <p:sldId id="261" r:id="rId28"/>
    <p:sldId id="4597" r:id="rId29"/>
  </p:sldIdLst>
  <p:sldSz cx="12230100" cy="6845300"/>
  <p:notesSz cx="6858000" cy="9144000"/>
  <p:embeddedFontLst>
    <p:embeddedFont>
      <p:font typeface="Arial Black" panose="020B0A04020102020204" pitchFamily="34" charset="0"/>
      <p:bold r:id="rId31"/>
    </p:embeddedFont>
    <p:embeddedFont>
      <p:font typeface="Arial Narrow" panose="020B0606020202030204" pitchFamily="34" charset="0"/>
      <p:regular r:id="rId32"/>
      <p:bold r:id="rId33"/>
      <p:italic r:id="rId34"/>
      <p:boldItalic r:id="rId35"/>
    </p:embeddedFont>
    <p:embeddedFont>
      <p:font typeface="Montserrat" panose="00000500000000000000" pitchFamily="2" charset="-52"/>
      <p:regular r:id="rId36"/>
      <p:bold r:id="rId37"/>
      <p:italic r:id="rId38"/>
      <p:boldItalic r:id="rId39"/>
    </p:embeddedFont>
    <p:embeddedFont>
      <p:font typeface="Montserrat 1" panose="020B0604020202020204" charset="-52"/>
      <p:regular r:id="rId40"/>
    </p:embeddedFont>
    <p:embeddedFont>
      <p:font typeface="Montserrat 1 Bold" panose="020B0604020202020204" charset="-52"/>
      <p:regular r:id="rId41"/>
    </p:embeddedFont>
    <p:embeddedFont>
      <p:font typeface="Montserrat 1 Semi-Bold" panose="020B0604020202020204" charset="0"/>
      <p:regular r:id="rId42"/>
    </p:embeddedFont>
    <p:embeddedFont>
      <p:font typeface="Montserrat 2" panose="020B0604020202020204" charset="-52"/>
      <p:regular r:id="rId43"/>
    </p:embeddedFont>
    <p:embeddedFont>
      <p:font typeface="Montserrat 2 Bold" panose="020B0604020202020204" charset="-52"/>
      <p:regular r:id="rId44"/>
    </p:embeddedFont>
    <p:embeddedFont>
      <p:font typeface="Montserrat 2 Heavy" panose="020B0604020202020204" charset="-52"/>
      <p:regular r:id="rId45"/>
    </p:embeddedFont>
    <p:embeddedFont>
      <p:font typeface="Montserrat 2 Ultra-Bold" panose="020B0604020202020204" charset="-52"/>
      <p:regular r:id="rId46"/>
    </p:embeddedFont>
    <p:embeddedFont>
      <p:font typeface="Segoe UI" panose="020B0502040204020203"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44"/>
    <a:srgbClr val="CADB3E"/>
    <a:srgbClr val="002922"/>
    <a:srgbClr val="002921"/>
    <a:srgbClr val="BBB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4071" autoAdjust="0"/>
  </p:normalViewPr>
  <p:slideViewPr>
    <p:cSldViewPr>
      <p:cViewPr>
        <p:scale>
          <a:sx n="50" d="100"/>
          <a:sy n="50" d="100"/>
        </p:scale>
        <p:origin x="2172"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53720623089028E-2"/>
          <c:y val="1.5637220972660369E-2"/>
          <c:w val="0.9248030026167634"/>
          <c:h val="0.80476291287931589"/>
        </c:manualLayout>
      </c:layout>
      <c:barChart>
        <c:barDir val="col"/>
        <c:grouping val="clustered"/>
        <c:varyColors val="0"/>
        <c:ser>
          <c:idx val="0"/>
          <c:order val="0"/>
          <c:tx>
            <c:strRef>
              <c:f>Аркуш1!$B$1</c:f>
              <c:strCache>
                <c:ptCount val="1"/>
                <c:pt idx="0">
                  <c:v>Ряд 1</c:v>
                </c:pt>
              </c:strCache>
            </c:strRef>
          </c:tx>
          <c:spPr>
            <a:solidFill>
              <a:srgbClr val="004A44"/>
            </a:solidFill>
            <a:ln>
              <a:noFill/>
            </a:ln>
            <a:effectLst/>
          </c:spPr>
          <c:invertIfNegative val="0"/>
          <c:dPt>
            <c:idx val="5"/>
            <c:invertIfNegative val="0"/>
            <c:bubble3D val="0"/>
            <c:spPr>
              <a:solidFill>
                <a:srgbClr val="CADB3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293-44C3-B6A1-8E06524188F2}"/>
              </c:ext>
            </c:extLst>
          </c:dPt>
          <c:dLbls>
            <c:dLbl>
              <c:idx val="0"/>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6D0-4108-A19C-3EB26720F9B6}"/>
                </c:ext>
              </c:extLst>
            </c:dLbl>
            <c:dLbl>
              <c:idx val="1"/>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D0-4108-A19C-3EB26720F9B6}"/>
                </c:ext>
              </c:extLst>
            </c:dLbl>
            <c:dLbl>
              <c:idx val="3"/>
              <c:tx>
                <c:rich>
                  <a:bodyPr/>
                  <a:lstStyle/>
                  <a:p>
                    <a:r>
                      <a:rPr lang="en-US"/>
                      <a:t>21.4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6D0-4108-A19C-3EB26720F9B6}"/>
                </c:ext>
              </c:extLst>
            </c:dLbl>
            <c:dLbl>
              <c:idx val="4"/>
              <c:tx>
                <c:rich>
                  <a:bodyPr/>
                  <a:lstStyle/>
                  <a:p>
                    <a:r>
                      <a:rPr lang="en-US"/>
                      <a:t>26.1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D0-4108-A19C-3EB26720F9B6}"/>
                </c:ext>
              </c:extLst>
            </c:dLbl>
            <c:dLbl>
              <c:idx val="5"/>
              <c:tx>
                <c:rich>
                  <a:bodyPr rot="0" spcFirstLastPara="1" vertOverflow="ellipsis" vert="horz" wrap="square" anchor="ctr" anchorCtr="1"/>
                  <a:lstStyle/>
                  <a:p>
                    <a:pPr>
                      <a:defRPr sz="1197" b="1" i="0" u="none" strike="noStrike" kern="1200" baseline="0">
                        <a:solidFill>
                          <a:schemeClr val="tx1"/>
                        </a:solidFill>
                        <a:latin typeface="Montserrat 1 Bold" panose="020B0604020202020204" charset="-52"/>
                        <a:ea typeface="+mn-ea"/>
                        <a:cs typeface="+mn-cs"/>
                      </a:defRPr>
                    </a:pPr>
                    <a:r>
                      <a:rPr lang="en-US" b="1" dirty="0"/>
                      <a:t>28.6</a:t>
                    </a:r>
                  </a:p>
                </c:rich>
              </c:tx>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93-44C3-B6A1-8E06524188F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General</c:formatCode>
                <c:ptCount val="6"/>
                <c:pt idx="0">
                  <c:v>5.2</c:v>
                </c:pt>
                <c:pt idx="1">
                  <c:v>8.8000000000000007</c:v>
                </c:pt>
                <c:pt idx="2">
                  <c:v>16</c:v>
                </c:pt>
                <c:pt idx="3">
                  <c:v>21.4</c:v>
                </c:pt>
                <c:pt idx="4">
                  <c:v>26.1</c:v>
                </c:pt>
                <c:pt idx="5">
                  <c:v>28.6</c:v>
                </c:pt>
              </c:numCache>
            </c:numRef>
          </c:val>
          <c:extLst>
            <c:ext xmlns:c16="http://schemas.microsoft.com/office/drawing/2014/chart" uri="{C3380CC4-5D6E-409C-BE32-E72D297353CC}">
              <c16:uniqueId val="{00000000-C293-44C3-B6A1-8E06524188F2}"/>
            </c:ext>
          </c:extLst>
        </c:ser>
        <c:dLbls>
          <c:showLegendKey val="0"/>
          <c:showVal val="0"/>
          <c:showCatName val="0"/>
          <c:showSerName val="0"/>
          <c:showPercent val="0"/>
          <c:showBubbleSize val="0"/>
        </c:dLbls>
        <c:gapWidth val="55"/>
        <c:overlap val="100"/>
        <c:axId val="17080095"/>
        <c:axId val="17085087"/>
      </c:barChart>
      <c:catAx>
        <c:axId val="1708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ontserrat" panose="00000500000000000000" pitchFamily="2" charset="-52"/>
                <a:ea typeface="+mn-ea"/>
                <a:cs typeface="+mn-cs"/>
              </a:defRPr>
            </a:pPr>
            <a:endParaRPr lang="uk-UA"/>
          </a:p>
        </c:txPr>
        <c:crossAx val="17085087"/>
        <c:crosses val="autoZero"/>
        <c:auto val="1"/>
        <c:lblAlgn val="ctr"/>
        <c:lblOffset val="100"/>
        <c:noMultiLvlLbl val="0"/>
      </c:catAx>
      <c:valAx>
        <c:axId val="17085087"/>
        <c:scaling>
          <c:orientation val="minMax"/>
        </c:scaling>
        <c:delete val="1"/>
        <c:axPos val="l"/>
        <c:numFmt formatCode="General" sourceLinked="1"/>
        <c:majorTickMark val="none"/>
        <c:minorTickMark val="none"/>
        <c:tickLblPos val="nextTo"/>
        <c:crossAx val="1708009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ontserrat 1 Bold" panose="020B0604020202020204" charset="-52"/>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90996305749248E-2"/>
          <c:y val="6.2194975856598278E-2"/>
          <c:w val="0.9584292213127642"/>
          <c:h val="0.7882830675028466"/>
        </c:manualLayout>
      </c:layout>
      <c:barChart>
        <c:barDir val="col"/>
        <c:grouping val="stacked"/>
        <c:varyColors val="0"/>
        <c:ser>
          <c:idx val="0"/>
          <c:order val="0"/>
          <c:tx>
            <c:strRef>
              <c:f>Аркуш1!$B$1</c:f>
              <c:strCache>
                <c:ptCount val="1"/>
                <c:pt idx="0">
                  <c:v>Ряд 1</c:v>
                </c:pt>
              </c:strCache>
            </c:strRef>
          </c:tx>
          <c:spPr>
            <a:solidFill>
              <a:srgbClr val="004A44"/>
            </a:solidFill>
            <a:ln>
              <a:noFill/>
            </a:ln>
            <a:effectLst>
              <a:outerShdw blurRad="50800" dist="38100" dir="2700000" algn="tl" rotWithShape="0">
                <a:prstClr val="black">
                  <a:alpha val="40000"/>
                </a:prstClr>
              </a:outerShdw>
            </a:effectLst>
          </c:spPr>
          <c:invertIfNegative val="0"/>
          <c:dPt>
            <c:idx val="3"/>
            <c:invertIfNegative val="0"/>
            <c:bubble3D val="0"/>
            <c:spPr>
              <a:solidFill>
                <a:srgbClr val="004A44"/>
              </a:solidFill>
              <a:ln>
                <a:noFill/>
              </a:ln>
              <a:effectLst/>
            </c:spPr>
            <c:extLst>
              <c:ext xmlns:c16="http://schemas.microsoft.com/office/drawing/2014/chart" uri="{C3380CC4-5D6E-409C-BE32-E72D297353CC}">
                <c16:uniqueId val="{00000001-7F59-4CF2-AE26-AF149AC6E83B}"/>
              </c:ext>
            </c:extLst>
          </c:dPt>
          <c:dPt>
            <c:idx val="4"/>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F59-4CF2-AE26-AF149AC6E83B}"/>
              </c:ext>
            </c:extLst>
          </c:dPt>
          <c:dPt>
            <c:idx val="5"/>
            <c:invertIfNegative val="0"/>
            <c:bubble3D val="0"/>
            <c:spPr>
              <a:solidFill>
                <a:srgbClr val="CADB3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F59-4CF2-AE26-AF149AC6E83B}"/>
              </c:ext>
            </c:extLst>
          </c:dPt>
          <c:dLbls>
            <c:dLbl>
              <c:idx val="0"/>
              <c:layout>
                <c:manualLayout>
                  <c:x val="-5.5042030581473654E-3"/>
                  <c:y val="-0.15863631308347695"/>
                </c:manualLayout>
              </c:layout>
              <c:tx>
                <c:rich>
                  <a:bodyPr/>
                  <a:lstStyle/>
                  <a:p>
                    <a:r>
                      <a:rPr lang="en-US" dirty="0"/>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F59-4CF2-AE26-AF149AC6E83B}"/>
                </c:ext>
              </c:extLst>
            </c:dLbl>
            <c:dLbl>
              <c:idx val="1"/>
              <c:layout>
                <c:manualLayout>
                  <c:x val="5.5541241719989452E-3"/>
                  <c:y val="-0.2388004044495263"/>
                </c:manualLayout>
              </c:layout>
              <c:tx>
                <c:rich>
                  <a:bodyPr/>
                  <a:lstStyle/>
                  <a:p>
                    <a:r>
                      <a:rPr lang="en-US" dirty="0"/>
                      <a:t>13.6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F59-4CF2-AE26-AF149AC6E83B}"/>
                </c:ext>
              </c:extLst>
            </c:dLbl>
            <c:dLbl>
              <c:idx val="2"/>
              <c:layout>
                <c:manualLayout>
                  <c:x val="4.1242394463378426E-3"/>
                  <c:y val="-0.20219895805544388"/>
                </c:manualLayout>
              </c:layout>
              <c:tx>
                <c:rich>
                  <a:bodyPr/>
                  <a:lstStyle/>
                  <a:p>
                    <a:r>
                      <a:rPr lang="en-US" dirty="0"/>
                      <a:t>11.5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F59-4CF2-AE26-AF149AC6E83B}"/>
                </c:ext>
              </c:extLst>
            </c:dLbl>
            <c:dLbl>
              <c:idx val="3"/>
              <c:layout>
                <c:manualLayout>
                  <c:x val="0"/>
                  <c:y val="-0.2523011971386141"/>
                </c:manualLayout>
              </c:layout>
              <c:tx>
                <c:rich>
                  <a:bodyPr rot="0" spcFirstLastPara="1" vertOverflow="ellipsis" vert="horz" wrap="square" anchor="ctr" anchorCtr="1"/>
                  <a:lstStyle/>
                  <a:p>
                    <a:pPr>
                      <a:defRPr sz="1200" b="0" i="0" u="none" strike="noStrike" kern="1200" baseline="0">
                        <a:solidFill>
                          <a:schemeClr val="tx1"/>
                        </a:solidFill>
                        <a:latin typeface="Montserrat 1 Bold" panose="020B0604020202020204" charset="-52"/>
                        <a:ea typeface="+mn-ea"/>
                        <a:cs typeface="+mn-cs"/>
                      </a:defRPr>
                    </a:pPr>
                    <a:r>
                      <a:rPr lang="en-US" sz="1200" b="0" dirty="0"/>
                      <a:t>15.0</a:t>
                    </a:r>
                  </a:p>
                </c:rich>
              </c:tx>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F59-4CF2-AE26-AF149AC6E83B}"/>
                </c:ext>
              </c:extLst>
            </c:dLbl>
            <c:dLbl>
              <c:idx val="4"/>
              <c:layout>
                <c:manualLayout>
                  <c:x val="-3.509221683168921E-3"/>
                  <c:y val="-0.32736823588333774"/>
                </c:manualLayout>
              </c:layout>
              <c:tx>
                <c:rich>
                  <a:bodyPr rot="0" spcFirstLastPara="1" vertOverflow="ellipsis" vert="horz" wrap="square" anchor="ctr" anchorCtr="1"/>
                  <a:lstStyle/>
                  <a:p>
                    <a:pPr>
                      <a:defRPr sz="1200" b="0" i="0" u="none" strike="noStrike" kern="1200" baseline="0">
                        <a:solidFill>
                          <a:schemeClr val="tx1"/>
                        </a:solidFill>
                        <a:latin typeface="Montserrat 1 Bold" panose="020B0604020202020204" charset="-52"/>
                        <a:ea typeface="+mn-ea"/>
                        <a:cs typeface="+mn-cs"/>
                      </a:defRPr>
                    </a:pPr>
                    <a:r>
                      <a:rPr lang="en-US" sz="1200" b="0" dirty="0"/>
                      <a:t>21.1</a:t>
                    </a:r>
                  </a:p>
                </c:rich>
              </c:tx>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F59-4CF2-AE26-AF149AC6E83B}"/>
                </c:ext>
              </c:extLst>
            </c:dLbl>
            <c:dLbl>
              <c:idx val="5"/>
              <c:layout>
                <c:manualLayout>
                  <c:x val="-3.5912364253691226E-3"/>
                  <c:y val="-0.35520285353533521"/>
                </c:manualLayout>
              </c:layout>
              <c:tx>
                <c:rich>
                  <a:bodyPr rot="0" spcFirstLastPara="1" vertOverflow="ellipsis" vert="horz" wrap="square" anchor="ctr" anchorCtr="1"/>
                  <a:lstStyle/>
                  <a:p>
                    <a:pPr>
                      <a:defRPr sz="1197" b="1" i="0" u="none" strike="noStrike" kern="1200" baseline="0">
                        <a:solidFill>
                          <a:schemeClr val="tx1"/>
                        </a:solidFill>
                        <a:latin typeface="Montserrat 1 Bold" panose="020B0604020202020204" charset="-52"/>
                        <a:ea typeface="+mn-ea"/>
                        <a:cs typeface="+mn-cs"/>
                      </a:defRPr>
                    </a:pPr>
                    <a:r>
                      <a:rPr lang="en-US" b="1" dirty="0"/>
                      <a:t>24.3</a:t>
                    </a:r>
                  </a:p>
                </c:rich>
              </c:tx>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F59-4CF2-AE26-AF149AC6E83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0.0</c:formatCode>
                <c:ptCount val="6"/>
                <c:pt idx="0">
                  <c:v>8.91</c:v>
                </c:pt>
                <c:pt idx="1">
                  <c:v>13.62</c:v>
                </c:pt>
                <c:pt idx="2">
                  <c:v>11.48</c:v>
                </c:pt>
                <c:pt idx="3">
                  <c:v>15</c:v>
                </c:pt>
                <c:pt idx="4">
                  <c:v>21</c:v>
                </c:pt>
                <c:pt idx="5">
                  <c:v>24.3</c:v>
                </c:pt>
              </c:numCache>
            </c:numRef>
          </c:val>
          <c:extLst>
            <c:ext xmlns:c16="http://schemas.microsoft.com/office/drawing/2014/chart" uri="{C3380CC4-5D6E-409C-BE32-E72D297353CC}">
              <c16:uniqueId val="{00000009-7F59-4CF2-AE26-AF149AC6E83B}"/>
            </c:ext>
          </c:extLst>
        </c:ser>
        <c:dLbls>
          <c:showLegendKey val="0"/>
          <c:showVal val="0"/>
          <c:showCatName val="0"/>
          <c:showSerName val="0"/>
          <c:showPercent val="0"/>
          <c:showBubbleSize val="0"/>
        </c:dLbls>
        <c:gapWidth val="55"/>
        <c:overlap val="100"/>
        <c:axId val="593262656"/>
        <c:axId val="593266576"/>
      </c:barChart>
      <c:catAx>
        <c:axId val="5932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ontserrat" panose="00000500000000000000" pitchFamily="2" charset="-52"/>
                <a:ea typeface="+mn-ea"/>
                <a:cs typeface="+mn-cs"/>
              </a:defRPr>
            </a:pPr>
            <a:endParaRPr lang="uk-UA"/>
          </a:p>
        </c:txPr>
        <c:crossAx val="593266576"/>
        <c:crosses val="autoZero"/>
        <c:auto val="1"/>
        <c:lblAlgn val="ctr"/>
        <c:lblOffset val="100"/>
        <c:noMultiLvlLbl val="0"/>
      </c:catAx>
      <c:valAx>
        <c:axId val="593266576"/>
        <c:scaling>
          <c:orientation val="minMax"/>
        </c:scaling>
        <c:delete val="1"/>
        <c:axPos val="l"/>
        <c:numFmt formatCode="0.0" sourceLinked="1"/>
        <c:majorTickMark val="none"/>
        <c:minorTickMark val="none"/>
        <c:tickLblPos val="nextTo"/>
        <c:crossAx val="5932626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02754231865309E-2"/>
          <c:y val="0.10046919907062035"/>
          <c:w val="0.92511136978367103"/>
          <c:h val="0.69686781338676917"/>
        </c:manualLayout>
      </c:layout>
      <c:barChart>
        <c:barDir val="col"/>
        <c:grouping val="stacked"/>
        <c:varyColors val="0"/>
        <c:ser>
          <c:idx val="0"/>
          <c:order val="0"/>
          <c:tx>
            <c:strRef>
              <c:f>Аркуш1!$B$1</c:f>
              <c:strCache>
                <c:ptCount val="1"/>
                <c:pt idx="0">
                  <c:v>Ряд 1</c:v>
                </c:pt>
              </c:strCache>
            </c:strRef>
          </c:tx>
          <c:spPr>
            <a:solidFill>
              <a:srgbClr val="004A44"/>
            </a:solidFill>
            <a:ln>
              <a:noFill/>
            </a:ln>
            <a:effectLst>
              <a:outerShdw blurRad="50800" dist="38100" dir="2700000" algn="tl" rotWithShape="0">
                <a:prstClr val="black">
                  <a:alpha val="40000"/>
                </a:prstClr>
              </a:outerShdw>
            </a:effectLst>
          </c:spPr>
          <c:invertIfNegative val="0"/>
          <c:dPt>
            <c:idx val="3"/>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9CA-4840-BB9B-99DE3BFCD6D0}"/>
              </c:ext>
            </c:extLst>
          </c:dPt>
          <c:dPt>
            <c:idx val="4"/>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9CA-4840-BB9B-99DE3BFCD6D0}"/>
              </c:ext>
            </c:extLst>
          </c:dPt>
          <c:dPt>
            <c:idx val="5"/>
            <c:invertIfNegative val="0"/>
            <c:bubble3D val="0"/>
            <c:spPr>
              <a:solidFill>
                <a:srgbClr val="CADB3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9CA-4840-BB9B-99DE3BFCD6D0}"/>
              </c:ext>
            </c:extLst>
          </c:dPt>
          <c:dLbls>
            <c:dLbl>
              <c:idx val="0"/>
              <c:layout>
                <c:manualLayout>
                  <c:x val="-1.5598880071108897E-3"/>
                  <c:y val="-0.2855476774708971"/>
                </c:manualLayout>
              </c:layout>
              <c:tx>
                <c:rich>
                  <a:bodyPr/>
                  <a:lstStyle/>
                  <a:p>
                    <a:r>
                      <a:rPr lang="en-US" dirty="0"/>
                      <a:t>49.1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9CA-4840-BB9B-99DE3BFCD6D0}"/>
                </c:ext>
              </c:extLst>
            </c:dLbl>
            <c:dLbl>
              <c:idx val="1"/>
              <c:layout>
                <c:manualLayout>
                  <c:x val="2.7173412233110908E-3"/>
                  <c:y val="-0.31238587080575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CA-4840-BB9B-99DE3BFCD6D0}"/>
                </c:ext>
              </c:extLst>
            </c:dLbl>
            <c:dLbl>
              <c:idx val="2"/>
              <c:layout>
                <c:manualLayout>
                  <c:x val="7.6725461825646029E-3"/>
                  <c:y val="-0.31450241256435618"/>
                </c:manualLayout>
              </c:layout>
              <c:tx>
                <c:rich>
                  <a:bodyPr/>
                  <a:lstStyle/>
                  <a:p>
                    <a:r>
                      <a:rPr lang="en-US" strike="noStrike" dirty="0">
                        <a:solidFill>
                          <a:schemeClr val="tx1"/>
                        </a:solidFill>
                      </a:rPr>
                      <a:t>55.7</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4437569932441197"/>
                      <c:h val="0.1640183145654214"/>
                    </c:manualLayout>
                  </c15:layout>
                  <c15:showDataLabelsRange val="0"/>
                </c:ext>
                <c:ext xmlns:c16="http://schemas.microsoft.com/office/drawing/2014/chart" uri="{C3380CC4-5D6E-409C-BE32-E72D297353CC}">
                  <c16:uniqueId val="{00000008-C9CA-4840-BB9B-99DE3BFCD6D0}"/>
                </c:ext>
              </c:extLst>
            </c:dLbl>
            <c:dLbl>
              <c:idx val="3"/>
              <c:layout>
                <c:manualLayout>
                  <c:x val="-2.3898342313087622E-4"/>
                  <c:y val="-0.30294167998173932"/>
                </c:manualLayout>
              </c:layout>
              <c:tx>
                <c:rich>
                  <a:bodyPr/>
                  <a:lstStyle/>
                  <a:p>
                    <a:r>
                      <a:rPr lang="en-US" strike="noStrike" dirty="0">
                        <a:solidFill>
                          <a:schemeClr val="tx1"/>
                        </a:solidFill>
                      </a:rPr>
                      <a:t>52.7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CA-4840-BB9B-99DE3BFCD6D0}"/>
                </c:ext>
              </c:extLst>
            </c:dLbl>
            <c:dLbl>
              <c:idx val="4"/>
              <c:layout>
                <c:manualLayout>
                  <c:x val="-3.1140355780150961E-3"/>
                  <c:y val="-0.36383594562377947"/>
                </c:manualLayout>
              </c:layout>
              <c:tx>
                <c:rich>
                  <a:bodyPr/>
                  <a:lstStyle/>
                  <a:p>
                    <a:r>
                      <a:rPr lang="en-US" dirty="0"/>
                      <a:t>63.9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9CA-4840-BB9B-99DE3BFCD6D0}"/>
                </c:ext>
              </c:extLst>
            </c:dLbl>
            <c:dLbl>
              <c:idx val="5"/>
              <c:layout>
                <c:manualLayout>
                  <c:x val="2.0816634454762797E-3"/>
                  <c:y val="-0.37176396180476301"/>
                </c:manualLayout>
              </c:layout>
              <c:tx>
                <c:rich>
                  <a:bodyPr/>
                  <a:lstStyle/>
                  <a:p>
                    <a:r>
                      <a:rPr lang="en-US" b="1" dirty="0"/>
                      <a:t>66.1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9CA-4840-BB9B-99DE3BFCD6D0}"/>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0.0</c:formatCode>
                <c:ptCount val="6"/>
                <c:pt idx="0">
                  <c:v>49.14</c:v>
                </c:pt>
                <c:pt idx="1">
                  <c:v>52.29</c:v>
                </c:pt>
                <c:pt idx="2">
                  <c:v>55.73</c:v>
                </c:pt>
                <c:pt idx="3">
                  <c:v>52.7</c:v>
                </c:pt>
                <c:pt idx="4">
                  <c:v>63.9</c:v>
                </c:pt>
                <c:pt idx="5">
                  <c:v>66.099999999999994</c:v>
                </c:pt>
              </c:numCache>
            </c:numRef>
          </c:val>
          <c:extLst>
            <c:ext xmlns:c16="http://schemas.microsoft.com/office/drawing/2014/chart" uri="{C3380CC4-5D6E-409C-BE32-E72D297353CC}">
              <c16:uniqueId val="{00000009-C9CA-4840-BB9B-99DE3BFCD6D0}"/>
            </c:ext>
          </c:extLst>
        </c:ser>
        <c:dLbls>
          <c:showLegendKey val="0"/>
          <c:showVal val="1"/>
          <c:showCatName val="0"/>
          <c:showSerName val="0"/>
          <c:showPercent val="0"/>
          <c:showBubbleSize val="0"/>
        </c:dLbls>
        <c:gapWidth val="55"/>
        <c:overlap val="100"/>
        <c:axId val="593261480"/>
        <c:axId val="593261872"/>
      </c:barChart>
      <c:catAx>
        <c:axId val="59326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ontserrat" panose="00000500000000000000" pitchFamily="2" charset="-52"/>
                <a:ea typeface="+mn-ea"/>
                <a:cs typeface="+mn-cs"/>
              </a:defRPr>
            </a:pPr>
            <a:endParaRPr lang="uk-UA"/>
          </a:p>
        </c:txPr>
        <c:crossAx val="593261872"/>
        <c:crosses val="autoZero"/>
        <c:auto val="1"/>
        <c:lblAlgn val="ctr"/>
        <c:lblOffset val="100"/>
        <c:noMultiLvlLbl val="0"/>
      </c:catAx>
      <c:valAx>
        <c:axId val="593261872"/>
        <c:scaling>
          <c:orientation val="minMax"/>
        </c:scaling>
        <c:delete val="1"/>
        <c:axPos val="l"/>
        <c:numFmt formatCode="0.0" sourceLinked="1"/>
        <c:majorTickMark val="none"/>
        <c:minorTickMark val="none"/>
        <c:tickLblPos val="nextTo"/>
        <c:crossAx val="59326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ontserrat 1 Bold" panose="020B0604020202020204" charset="-52"/>
        </a:defRPr>
      </a:pPr>
      <a:endParaRPr lang="uk-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165715062419213E-2"/>
          <c:y val="7.5118755888996733E-2"/>
          <c:w val="0.94102952238556481"/>
          <c:h val="0.78745091393680433"/>
        </c:manualLayout>
      </c:layout>
      <c:barChart>
        <c:barDir val="col"/>
        <c:grouping val="stacked"/>
        <c:varyColors val="0"/>
        <c:ser>
          <c:idx val="0"/>
          <c:order val="0"/>
          <c:tx>
            <c:strRef>
              <c:f>Аркуш1!$B$1</c:f>
              <c:strCache>
                <c:ptCount val="1"/>
                <c:pt idx="0">
                  <c:v>Ряд 1</c:v>
                </c:pt>
              </c:strCache>
            </c:strRef>
          </c:tx>
          <c:spPr>
            <a:solidFill>
              <a:srgbClr val="004A44"/>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CC7-4E90-B67E-1B1DD3877E7F}"/>
              </c:ext>
            </c:extLst>
          </c:dPt>
          <c:dPt>
            <c:idx val="1"/>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CC7-4E90-B67E-1B1DD3877E7F}"/>
              </c:ext>
            </c:extLst>
          </c:dPt>
          <c:dPt>
            <c:idx val="2"/>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CC7-4E90-B67E-1B1DD3877E7F}"/>
              </c:ext>
            </c:extLst>
          </c:dPt>
          <c:dPt>
            <c:idx val="3"/>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CC7-4E90-B67E-1B1DD3877E7F}"/>
              </c:ext>
            </c:extLst>
          </c:dPt>
          <c:dPt>
            <c:idx val="4"/>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CC7-4E90-B67E-1B1DD3877E7F}"/>
              </c:ext>
            </c:extLst>
          </c:dPt>
          <c:dPt>
            <c:idx val="5"/>
            <c:invertIfNegative val="0"/>
            <c:bubble3D val="0"/>
            <c:spPr>
              <a:solidFill>
                <a:srgbClr val="CADB3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CC7-4E90-B67E-1B1DD3877E7F}"/>
              </c:ext>
            </c:extLst>
          </c:dPt>
          <c:dLbls>
            <c:dLbl>
              <c:idx val="0"/>
              <c:layout>
                <c:manualLayout>
                  <c:x val="7.9819155544481133E-3"/>
                  <c:y val="-0.22723453600472718"/>
                </c:manualLayout>
              </c:layout>
              <c:tx>
                <c:rich>
                  <a:bodyPr/>
                  <a:lstStyle/>
                  <a:p>
                    <a:r>
                      <a:rPr lang="en-US" dirty="0"/>
                      <a:t>63.2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CC7-4E90-B67E-1B1DD3877E7F}"/>
                </c:ext>
              </c:extLst>
            </c:dLbl>
            <c:dLbl>
              <c:idx val="1"/>
              <c:layout>
                <c:manualLayout>
                  <c:x val="-3.7918743995176361E-17"/>
                  <c:y val="-0.268504671398136"/>
                </c:manualLayout>
              </c:layout>
              <c:tx>
                <c:rich>
                  <a:bodyPr/>
                  <a:lstStyle/>
                  <a:p>
                    <a:r>
                      <a:rPr lang="en-US" dirty="0"/>
                      <a:t>74.8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CC7-4E90-B67E-1B1DD3877E7F}"/>
                </c:ext>
              </c:extLst>
            </c:dLbl>
            <c:dLbl>
              <c:idx val="2"/>
              <c:layout>
                <c:manualLayout>
                  <c:x val="3.5117455852435634E-3"/>
                  <c:y val="-0.30262045527025427"/>
                </c:manualLayout>
              </c:layout>
              <c:tx>
                <c:rich>
                  <a:bodyPr/>
                  <a:lstStyle/>
                  <a:p>
                    <a:r>
                      <a:rPr lang="en-US" dirty="0"/>
                      <a:t>83.2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CC7-4E90-B67E-1B1DD3877E7F}"/>
                </c:ext>
              </c:extLst>
            </c:dLbl>
            <c:dLbl>
              <c:idx val="3"/>
              <c:layout>
                <c:manualLayout>
                  <c:x val="8.740683607122237E-3"/>
                  <c:y val="-0.32627371317181425"/>
                </c:manualLayout>
              </c:layout>
              <c:tx>
                <c:rich>
                  <a:bodyPr/>
                  <a:lstStyle/>
                  <a:p>
                    <a:r>
                      <a:rPr lang="en-US" dirty="0"/>
                      <a:t>89.1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CC7-4E90-B67E-1B1DD3877E7F}"/>
                </c:ext>
              </c:extLst>
            </c:dLbl>
            <c:dLbl>
              <c:idx val="4"/>
              <c:layout>
                <c:manualLayout>
                  <c:x val="-2.2021897472611872E-3"/>
                  <c:y val="-0.40698152764437368"/>
                </c:manualLayout>
              </c:layout>
              <c:tx>
                <c:rich>
                  <a:bodyPr/>
                  <a:lstStyle/>
                  <a:p>
                    <a:r>
                      <a:rPr lang="en-US" dirty="0"/>
                      <a:t>111.1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CC7-4E90-B67E-1B1DD3877E7F}"/>
                </c:ext>
              </c:extLst>
            </c:dLbl>
            <c:dLbl>
              <c:idx val="5"/>
              <c:layout>
                <c:manualLayout>
                  <c:x val="-1.5167497598070544E-16"/>
                  <c:y val="-0.41257003323099217"/>
                </c:manualLayout>
              </c:layout>
              <c:tx>
                <c:rich>
                  <a:bodyPr rot="0" spcFirstLastPara="1" vertOverflow="ellipsis" vert="horz" wrap="square" anchor="ctr" anchorCtr="1"/>
                  <a:lstStyle/>
                  <a:p>
                    <a:pPr>
                      <a:defRPr sz="1197" b="1" i="0" u="none" strike="noStrike" kern="1200" baseline="0">
                        <a:solidFill>
                          <a:schemeClr val="tx1"/>
                        </a:solidFill>
                        <a:latin typeface="Montserrat 1 Bold" panose="020B0604020202020204" charset="-52"/>
                        <a:ea typeface="+mn-ea"/>
                        <a:cs typeface="+mn-cs"/>
                      </a:defRPr>
                    </a:pPr>
                    <a:r>
                      <a:rPr lang="en-US" b="1" dirty="0"/>
                      <a:t>119.0</a:t>
                    </a:r>
                  </a:p>
                </c:rich>
              </c:tx>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CC7-4E90-B67E-1B1DD3877E7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ontserrat 1 Bold" panose="020B0604020202020204" charset="-52"/>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0.0</c:formatCode>
                <c:ptCount val="6"/>
                <c:pt idx="0">
                  <c:v>63.23</c:v>
                </c:pt>
                <c:pt idx="1">
                  <c:v>74.75</c:v>
                </c:pt>
                <c:pt idx="2">
                  <c:v>83.22</c:v>
                </c:pt>
                <c:pt idx="3">
                  <c:v>89.11</c:v>
                </c:pt>
                <c:pt idx="4">
                  <c:v>111.1</c:v>
                </c:pt>
                <c:pt idx="5">
                  <c:v>119</c:v>
                </c:pt>
              </c:numCache>
            </c:numRef>
          </c:val>
          <c:extLst>
            <c:ext xmlns:c16="http://schemas.microsoft.com/office/drawing/2014/chart" uri="{C3380CC4-5D6E-409C-BE32-E72D297353CC}">
              <c16:uniqueId val="{0000000C-ECC7-4E90-B67E-1B1DD3877E7F}"/>
            </c:ext>
          </c:extLst>
        </c:ser>
        <c:dLbls>
          <c:showLegendKey val="0"/>
          <c:showVal val="0"/>
          <c:showCatName val="0"/>
          <c:showSerName val="0"/>
          <c:showPercent val="0"/>
          <c:showBubbleSize val="0"/>
        </c:dLbls>
        <c:gapWidth val="65"/>
        <c:overlap val="100"/>
        <c:axId val="593265008"/>
        <c:axId val="593265400"/>
      </c:barChart>
      <c:catAx>
        <c:axId val="59326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ontserrat 1 Bold" panose="020B0604020202020204" charset="-52"/>
                <a:ea typeface="+mn-ea"/>
                <a:cs typeface="+mn-cs"/>
              </a:defRPr>
            </a:pPr>
            <a:endParaRPr lang="uk-UA"/>
          </a:p>
        </c:txPr>
        <c:crossAx val="593265400"/>
        <c:crosses val="autoZero"/>
        <c:auto val="1"/>
        <c:lblAlgn val="ctr"/>
        <c:lblOffset val="100"/>
        <c:noMultiLvlLbl val="0"/>
      </c:catAx>
      <c:valAx>
        <c:axId val="593265400"/>
        <c:scaling>
          <c:orientation val="minMax"/>
        </c:scaling>
        <c:delete val="1"/>
        <c:axPos val="l"/>
        <c:numFmt formatCode="0.0" sourceLinked="1"/>
        <c:majorTickMark val="none"/>
        <c:minorTickMark val="none"/>
        <c:tickLblPos val="nextTo"/>
        <c:crossAx val="5932650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ontserrat 1 Bold" panose="020B0604020202020204" charset="-52"/>
        </a:defRPr>
      </a:pPr>
      <a:endParaRPr lang="uk-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91612164778305E-2"/>
          <c:y val="8.6433759304582275E-2"/>
          <c:w val="0.95359845323748771"/>
          <c:h val="0.78319260347664788"/>
        </c:manualLayout>
      </c:layout>
      <c:barChart>
        <c:barDir val="col"/>
        <c:grouping val="clustered"/>
        <c:varyColors val="0"/>
        <c:ser>
          <c:idx val="0"/>
          <c:order val="0"/>
          <c:tx>
            <c:strRef>
              <c:f>Аркуш1!$B$1</c:f>
              <c:strCache>
                <c:ptCount val="1"/>
                <c:pt idx="0">
                  <c:v>Ряд 1</c:v>
                </c:pt>
              </c:strCache>
            </c:strRef>
          </c:tx>
          <c:spPr>
            <a:solidFill>
              <a:srgbClr val="004A44"/>
            </a:solidFill>
            <a:ln>
              <a:noFill/>
            </a:ln>
            <a:effectLst/>
          </c:spPr>
          <c:invertIfNegative val="0"/>
          <c:dPt>
            <c:idx val="3"/>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8FE-4C4B-BE78-7F8F1B184B60}"/>
              </c:ext>
            </c:extLst>
          </c:dPt>
          <c:dPt>
            <c:idx val="4"/>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0621-4F3A-AF2F-F278CB2CAE71}"/>
              </c:ext>
            </c:extLst>
          </c:dPt>
          <c:dPt>
            <c:idx val="5"/>
            <c:invertIfNegative val="0"/>
            <c:bubble3D val="0"/>
            <c:spPr>
              <a:solidFill>
                <a:srgbClr val="BBBFC1"/>
              </a:solidFill>
              <a:ln>
                <a:noFill/>
              </a:ln>
              <a:effectLst/>
            </c:spPr>
            <c:extLst>
              <c:ext xmlns:c16="http://schemas.microsoft.com/office/drawing/2014/chart" uri="{C3380CC4-5D6E-409C-BE32-E72D297353CC}">
                <c16:uniqueId val="{00000004-9947-4CBE-960F-445B91D5956D}"/>
              </c:ext>
            </c:extLst>
          </c:dPt>
          <c:dLbls>
            <c:dLbl>
              <c:idx val="0"/>
              <c:tx>
                <c:rich>
                  <a:bodyPr/>
                  <a:lstStyle/>
                  <a:p>
                    <a:r>
                      <a:rPr lang="en-US" dirty="0"/>
                      <a:t>13.40%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8FE-4C4B-BE78-7F8F1B184B60}"/>
                </c:ext>
              </c:extLst>
            </c:dLbl>
            <c:dLbl>
              <c:idx val="1"/>
              <c:tx>
                <c:rich>
                  <a:bodyPr/>
                  <a:lstStyle/>
                  <a:p>
                    <a:r>
                      <a:rPr lang="en-US" dirty="0"/>
                      <a:t>4.80%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FE-4C4B-BE78-7F8F1B184B60}"/>
                </c:ext>
              </c:extLst>
            </c:dLbl>
            <c:dLbl>
              <c:idx val="2"/>
              <c:tx>
                <c:rich>
                  <a:bodyPr/>
                  <a:lstStyle/>
                  <a:p>
                    <a:r>
                      <a:rPr lang="en-US" dirty="0"/>
                      <a:t>2.90%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8FE-4C4B-BE78-7F8F1B184B60}"/>
                </c:ext>
              </c:extLst>
            </c:dLbl>
            <c:dLbl>
              <c:idx val="3"/>
              <c:layout>
                <c:manualLayout>
                  <c:x val="3.1637418247167453E-3"/>
                  <c:y val="1.6755162657008188E-2"/>
                </c:manualLayout>
              </c:layout>
              <c:tx>
                <c:rich>
                  <a:bodyPr/>
                  <a:lstStyle/>
                  <a:p>
                    <a:r>
                      <a:rPr lang="en-US" dirty="0"/>
                      <a:t>23.50%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FE-4C4B-BE78-7F8F1B184B60}"/>
                </c:ext>
              </c:extLst>
            </c:dLbl>
            <c:dLbl>
              <c:idx val="4"/>
              <c:layout>
                <c:manualLayout>
                  <c:x val="4.2183224329556609E-3"/>
                  <c:y val="1.489347791734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21-4F3A-AF2F-F278CB2CAE7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1 Bold" panose="020B0604020202020204" charset="-52"/>
                    <a:ea typeface="Open Sans Bold" panose="020B0604020202020204" charset="0"/>
                    <a:cs typeface="Calibri" panose="020F0502020204030204" pitchFamily="34" charset="0"/>
                  </a:defRPr>
                </a:pPr>
                <a:endParaRPr lang="uk-UA"/>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0.00%</c:formatCode>
                <c:ptCount val="6"/>
                <c:pt idx="0">
                  <c:v>0.13400000000000001</c:v>
                </c:pt>
                <c:pt idx="1">
                  <c:v>4.8000000000000001E-2</c:v>
                </c:pt>
                <c:pt idx="2">
                  <c:v>2.9000000000000001E-2</c:v>
                </c:pt>
                <c:pt idx="3">
                  <c:v>0.23499999999999999</c:v>
                </c:pt>
                <c:pt idx="4" formatCode="0%">
                  <c:v>0.249</c:v>
                </c:pt>
                <c:pt idx="5">
                  <c:v>0.48599999999999999</c:v>
                </c:pt>
              </c:numCache>
            </c:numRef>
          </c:val>
          <c:extLst>
            <c:ext xmlns:c16="http://schemas.microsoft.com/office/drawing/2014/chart" uri="{C3380CC4-5D6E-409C-BE32-E72D297353CC}">
              <c16:uniqueId val="{00000000-B8FE-4C4B-BE78-7F8F1B184B60}"/>
            </c:ext>
          </c:extLst>
        </c:ser>
        <c:dLbls>
          <c:showLegendKey val="0"/>
          <c:showVal val="0"/>
          <c:showCatName val="0"/>
          <c:showSerName val="0"/>
          <c:showPercent val="0"/>
          <c:showBubbleSize val="0"/>
        </c:dLbls>
        <c:gapWidth val="88"/>
        <c:overlap val="-27"/>
        <c:axId val="593270496"/>
        <c:axId val="593272456"/>
      </c:barChart>
      <c:catAx>
        <c:axId val="59327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1 Bold" panose="020B0604020202020204" charset="-52"/>
                <a:ea typeface="Open Sans Bold" panose="020B0604020202020204" charset="0"/>
                <a:cs typeface="Calibri" panose="020F0502020204030204" pitchFamily="34" charset="0"/>
              </a:defRPr>
            </a:pPr>
            <a:endParaRPr lang="uk-UA"/>
          </a:p>
        </c:txPr>
        <c:crossAx val="593272456"/>
        <c:crosses val="autoZero"/>
        <c:auto val="1"/>
        <c:lblAlgn val="ctr"/>
        <c:lblOffset val="100"/>
        <c:noMultiLvlLbl val="0"/>
      </c:catAx>
      <c:valAx>
        <c:axId val="593272456"/>
        <c:scaling>
          <c:orientation val="minMax"/>
        </c:scaling>
        <c:delete val="1"/>
        <c:axPos val="l"/>
        <c:numFmt formatCode="0.00%" sourceLinked="1"/>
        <c:majorTickMark val="none"/>
        <c:minorTickMark val="none"/>
        <c:tickLblPos val="nextTo"/>
        <c:crossAx val="59327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35433123389722E-2"/>
          <c:y val="1.5442164703050404E-2"/>
          <c:w val="0.92392913375322061"/>
          <c:h val="0.76094703096130378"/>
        </c:manualLayout>
      </c:layout>
      <c:barChart>
        <c:barDir val="col"/>
        <c:grouping val="stacked"/>
        <c:varyColors val="0"/>
        <c:ser>
          <c:idx val="0"/>
          <c:order val="0"/>
          <c:tx>
            <c:strRef>
              <c:f>Аркуш1!$B$1</c:f>
              <c:strCache>
                <c:ptCount val="1"/>
                <c:pt idx="0">
                  <c:v>Ряд 1</c:v>
                </c:pt>
              </c:strCache>
            </c:strRef>
          </c:tx>
          <c:spPr>
            <a:solidFill>
              <a:srgbClr val="004A44"/>
            </a:solidFill>
            <a:ln>
              <a:noFill/>
            </a:ln>
            <a:effectLst/>
          </c:spPr>
          <c:invertIfNegative val="0"/>
          <c:dPt>
            <c:idx val="4"/>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619-4BFA-A001-79300F82E8F0}"/>
              </c:ext>
            </c:extLst>
          </c:dPt>
          <c:dPt>
            <c:idx val="5"/>
            <c:invertIfNegative val="0"/>
            <c:bubble3D val="0"/>
            <c:spPr>
              <a:solidFill>
                <a:srgbClr val="BBBFC1"/>
              </a:solidFill>
              <a:ln>
                <a:noFill/>
              </a:ln>
              <a:effectLst/>
            </c:spPr>
            <c:extLst>
              <c:ext xmlns:c16="http://schemas.microsoft.com/office/drawing/2014/chart" uri="{C3380CC4-5D6E-409C-BE32-E72D297353CC}">
                <c16:uniqueId val="{00000002-6737-46F3-9C7D-4EEEB3759C1D}"/>
              </c:ext>
            </c:extLst>
          </c:dPt>
          <c:dLbls>
            <c:dLbl>
              <c:idx val="0"/>
              <c:layout>
                <c:manualLayout>
                  <c:x val="0"/>
                  <c:y val="-0.1573735490190834"/>
                </c:manualLayout>
              </c:layout>
              <c:tx>
                <c:rich>
                  <a:bodyPr/>
                  <a:lstStyle/>
                  <a:p>
                    <a:r>
                      <a:rPr lang="en-US" dirty="0"/>
                      <a:t>7.99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574-48ED-86DE-2391A13CE143}"/>
                </c:ext>
              </c:extLst>
            </c:dLbl>
            <c:dLbl>
              <c:idx val="1"/>
              <c:layout>
                <c:manualLayout>
                  <c:x val="-1.1524981274968727E-3"/>
                  <c:y val="-0.23520204240608747"/>
                </c:manualLayout>
              </c:layout>
              <c:tx>
                <c:rich>
                  <a:bodyPr/>
                  <a:lstStyle/>
                  <a:p>
                    <a:r>
                      <a:rPr lang="en-US" dirty="0"/>
                      <a:t>13.136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574-48ED-86DE-2391A13CE143}"/>
                </c:ext>
              </c:extLst>
            </c:dLbl>
            <c:dLbl>
              <c:idx val="2"/>
              <c:layout>
                <c:manualLayout>
                  <c:x val="0"/>
                  <c:y val="-0.25954337563689373"/>
                </c:manualLayout>
              </c:layout>
              <c:tx>
                <c:rich>
                  <a:bodyPr/>
                  <a:lstStyle/>
                  <a:p>
                    <a:r>
                      <a:rPr lang="en-US" dirty="0"/>
                      <a:t>14.98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574-48ED-86DE-2391A13CE143}"/>
                </c:ext>
              </c:extLst>
            </c:dLbl>
            <c:dLbl>
              <c:idx val="3"/>
              <c:layout>
                <c:manualLayout>
                  <c:x val="2.3052685200840427E-3"/>
                  <c:y val="-0.31412901025716461"/>
                </c:manualLayout>
              </c:layout>
              <c:tx>
                <c:rich>
                  <a:bodyPr/>
                  <a:lstStyle/>
                  <a:p>
                    <a:r>
                      <a:rPr lang="en-US" dirty="0"/>
                      <a:t>18.73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574-48ED-86DE-2391A13CE143}"/>
                </c:ext>
              </c:extLst>
            </c:dLbl>
            <c:dLbl>
              <c:idx val="4"/>
              <c:layout>
                <c:manualLayout>
                  <c:x val="0"/>
                  <c:y val="-0.40149704166474148"/>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ontserrat 1 Bold" panose="020B0604020202020204" charset="-52"/>
                        <a:ea typeface="+mn-ea"/>
                        <a:cs typeface="Calibri" panose="020F0502020204030204" pitchFamily="34" charset="0"/>
                      </a:defRPr>
                    </a:pPr>
                    <a:r>
                      <a:rPr lang="en-US" sz="1100" b="0" dirty="0">
                        <a:solidFill>
                          <a:schemeClr val="tx1"/>
                        </a:solidFill>
                        <a:latin typeface="Montserrat 1 Bold" panose="020B0604020202020204" charset="-52"/>
                      </a:rPr>
                      <a:t>24.3</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ontserrat 1 Bold" panose="020B0604020202020204" charset="-52"/>
                      <a:ea typeface="+mn-ea"/>
                      <a:cs typeface="Calibri" panose="020F0502020204030204" pitchFamily="34" charset="0"/>
                    </a:defRPr>
                  </a:pPr>
                  <a:endParaRPr lang="uk-UA"/>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619-4BFA-A001-79300F82E8F0}"/>
                </c:ext>
              </c:extLst>
            </c:dLbl>
            <c:dLbl>
              <c:idx val="5"/>
              <c:delete val="1"/>
              <c:extLst>
                <c:ext xmlns:c15="http://schemas.microsoft.com/office/drawing/2012/chart" uri="{CE6537A1-D6FC-4f65-9D91-7224C49458BB}"/>
                <c:ext xmlns:c16="http://schemas.microsoft.com/office/drawing/2014/chart" uri="{C3380CC4-5D6E-409C-BE32-E72D297353CC}">
                  <c16:uniqueId val="{00000002-6737-46F3-9C7D-4EEEB3759C1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1 Bold" panose="020B0604020202020204" charset="-52"/>
                    <a:ea typeface="+mn-ea"/>
                    <a:cs typeface="Calibri" panose="020F050202020403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General</c:formatCode>
                <c:ptCount val="6"/>
                <c:pt idx="0">
                  <c:v>7.99</c:v>
                </c:pt>
                <c:pt idx="1">
                  <c:v>13.36</c:v>
                </c:pt>
                <c:pt idx="2">
                  <c:v>14.88</c:v>
                </c:pt>
                <c:pt idx="3">
                  <c:v>18.73</c:v>
                </c:pt>
                <c:pt idx="4">
                  <c:v>24.3</c:v>
                </c:pt>
                <c:pt idx="5">
                  <c:v>19.899999999999999</c:v>
                </c:pt>
              </c:numCache>
            </c:numRef>
          </c:val>
          <c:extLst>
            <c:ext xmlns:c16="http://schemas.microsoft.com/office/drawing/2014/chart" uri="{C3380CC4-5D6E-409C-BE32-E72D297353CC}">
              <c16:uniqueId val="{00000000-C619-4BFA-A001-79300F82E8F0}"/>
            </c:ext>
          </c:extLst>
        </c:ser>
        <c:dLbls>
          <c:showLegendKey val="0"/>
          <c:showVal val="0"/>
          <c:showCatName val="0"/>
          <c:showSerName val="0"/>
          <c:showPercent val="0"/>
          <c:showBubbleSize val="0"/>
        </c:dLbls>
        <c:gapWidth val="82"/>
        <c:overlap val="100"/>
        <c:axId val="593271672"/>
        <c:axId val="593251288"/>
      </c:barChart>
      <c:catAx>
        <c:axId val="59327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1 Bold" panose="020B0604020202020204" charset="-52"/>
                <a:ea typeface="+mn-ea"/>
                <a:cs typeface="Calibri" panose="020F0502020204030204" pitchFamily="34" charset="0"/>
              </a:defRPr>
            </a:pPr>
            <a:endParaRPr lang="uk-UA"/>
          </a:p>
        </c:txPr>
        <c:crossAx val="593251288"/>
        <c:crosses val="autoZero"/>
        <c:auto val="1"/>
        <c:lblAlgn val="ctr"/>
        <c:lblOffset val="100"/>
        <c:noMultiLvlLbl val="0"/>
      </c:catAx>
      <c:valAx>
        <c:axId val="593251288"/>
        <c:scaling>
          <c:orientation val="minMax"/>
        </c:scaling>
        <c:delete val="1"/>
        <c:axPos val="l"/>
        <c:numFmt formatCode="General" sourceLinked="1"/>
        <c:majorTickMark val="none"/>
        <c:minorTickMark val="none"/>
        <c:tickLblPos val="nextTo"/>
        <c:crossAx val="5932716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Аркуш1!$B$1</c:f>
              <c:strCache>
                <c:ptCount val="1"/>
                <c:pt idx="0">
                  <c:v>Ряд 1</c:v>
                </c:pt>
              </c:strCache>
            </c:strRef>
          </c:tx>
          <c:spPr>
            <a:solidFill>
              <a:srgbClr val="004A44"/>
            </a:solidFill>
            <a:ln>
              <a:noFill/>
            </a:ln>
            <a:effectLst/>
          </c:spPr>
          <c:invertIfNegative val="0"/>
          <c:dPt>
            <c:idx val="3"/>
            <c:invertIfNegative val="0"/>
            <c:bubble3D val="0"/>
            <c:spPr>
              <a:solidFill>
                <a:srgbClr val="004A44"/>
              </a:solidFill>
              <a:ln>
                <a:noFill/>
              </a:ln>
              <a:effectLst/>
            </c:spPr>
            <c:extLst>
              <c:ext xmlns:c16="http://schemas.microsoft.com/office/drawing/2014/chart" uri="{C3380CC4-5D6E-409C-BE32-E72D297353CC}">
                <c16:uniqueId val="{00000003-8528-4B87-8037-2ACE0DD2AD68}"/>
              </c:ext>
            </c:extLst>
          </c:dPt>
          <c:dPt>
            <c:idx val="4"/>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D76A-4B4E-B999-0823B77AD47F}"/>
              </c:ext>
            </c:extLst>
          </c:dPt>
          <c:dPt>
            <c:idx val="5"/>
            <c:invertIfNegative val="0"/>
            <c:bubble3D val="0"/>
            <c:spPr>
              <a:solidFill>
                <a:srgbClr val="BBBFC1"/>
              </a:solidFill>
              <a:ln>
                <a:noFill/>
              </a:ln>
              <a:effectLst/>
            </c:spPr>
            <c:extLst>
              <c:ext xmlns:c16="http://schemas.microsoft.com/office/drawing/2014/chart" uri="{C3380CC4-5D6E-409C-BE32-E72D297353CC}">
                <c16:uniqueId val="{00000004-BDFC-42A5-A9EE-B56F2150E99B}"/>
              </c:ext>
            </c:extLst>
          </c:dPt>
          <c:dLbls>
            <c:dLbl>
              <c:idx val="0"/>
              <c:layout>
                <c:manualLayout>
                  <c:x val="3.0507205105224635E-3"/>
                  <c:y val="-0.28292348556250535"/>
                </c:manualLayout>
              </c:layout>
              <c:tx>
                <c:rich>
                  <a:bodyPr/>
                  <a:lstStyle/>
                  <a:p>
                    <a:r>
                      <a:rPr lang="en-US" dirty="0"/>
                      <a:t>5.08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9C-4C38-A762-68BD07828543}"/>
                </c:ext>
              </c:extLst>
            </c:dLbl>
            <c:dLbl>
              <c:idx val="1"/>
              <c:layout>
                <c:manualLayout>
                  <c:x val="6.0149639042109398E-4"/>
                  <c:y val="-0.33681383649338409"/>
                </c:manualLayout>
              </c:layout>
              <c:tx>
                <c:rich>
                  <a:bodyPr/>
                  <a:lstStyle/>
                  <a:p>
                    <a:r>
                      <a:rPr lang="en-US" dirty="0"/>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9C-4C38-A762-68BD07828543}"/>
                </c:ext>
              </c:extLst>
            </c:dLbl>
            <c:dLbl>
              <c:idx val="2"/>
              <c:layout>
                <c:manualLayout>
                  <c:x val="4.2535931842579942E-3"/>
                  <c:y val="-0.37204940205882714"/>
                </c:manualLayout>
              </c:layout>
              <c:tx>
                <c:rich>
                  <a:bodyPr/>
                  <a:lstStyle/>
                  <a:p>
                    <a:r>
                      <a:rPr lang="en-US" dirty="0"/>
                      <a:t>7.17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9C-4C38-A762-68BD07828543}"/>
                </c:ext>
              </c:extLst>
            </c:dLbl>
            <c:dLbl>
              <c:idx val="3"/>
              <c:layout>
                <c:manualLayout>
                  <c:x val="4.6205203952676837E-4"/>
                  <c:y val="-0.3894708496028006"/>
                </c:manualLayout>
              </c:layout>
              <c:tx>
                <c:rich>
                  <a:bodyPr/>
                  <a:lstStyle/>
                  <a:p>
                    <a:r>
                      <a:rPr lang="en-US" sz="1100" b="0" dirty="0">
                        <a:latin typeface="Montserrat 1 Bold" panose="020B0604020202020204" charset="-52"/>
                        <a:ea typeface="Open Sans Bold" panose="020B0604020202020204" charset="0"/>
                        <a:cs typeface="Calibri" panose="020F0502020204030204" pitchFamily="34" charset="0"/>
                      </a:rPr>
                      <a:t>7.58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528-4B87-8037-2ACE0DD2AD68}"/>
                </c:ext>
              </c:extLst>
            </c:dLbl>
            <c:dLbl>
              <c:idx val="4"/>
              <c:layout>
                <c:manualLayout>
                  <c:x val="0"/>
                  <c:y val="-0.41039450653022752"/>
                </c:manualLayout>
              </c:layout>
              <c:tx>
                <c:rich>
                  <a:bodyPr/>
                  <a:lstStyle/>
                  <a:p>
                    <a:r>
                      <a:rPr lang="en-US" sz="1100" b="0" dirty="0">
                        <a:solidFill>
                          <a:schemeClr val="tx1"/>
                        </a:solidFill>
                        <a:latin typeface="Montserrat 1 Bold" panose="020B0604020202020204" charset="-52"/>
                      </a:rPr>
                      <a:t>7.98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6A-4B4E-B999-0823B77AD47F}"/>
                </c:ext>
              </c:extLst>
            </c:dLbl>
            <c:dLbl>
              <c:idx val="5"/>
              <c:delete val="1"/>
              <c:extLst>
                <c:ext xmlns:c15="http://schemas.microsoft.com/office/drawing/2012/chart" uri="{CE6537A1-D6FC-4f65-9D91-7224C49458BB}"/>
                <c:ext xmlns:c16="http://schemas.microsoft.com/office/drawing/2014/chart" uri="{C3380CC4-5D6E-409C-BE32-E72D297353CC}">
                  <c16:uniqueId val="{00000004-BDFC-42A5-A9EE-B56F2150E99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1 Bold" panose="020B0604020202020204" charset="-52"/>
                    <a:ea typeface="Open Sans Bold" panose="020B0604020202020204" charset="0"/>
                    <a:cs typeface="Calibri" panose="020F050202020403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General</c:formatCode>
                <c:ptCount val="6"/>
                <c:pt idx="0">
                  <c:v>5.08</c:v>
                </c:pt>
                <c:pt idx="1">
                  <c:v>6.4</c:v>
                </c:pt>
                <c:pt idx="2">
                  <c:v>7.17</c:v>
                </c:pt>
                <c:pt idx="3">
                  <c:v>7.58</c:v>
                </c:pt>
                <c:pt idx="4">
                  <c:v>7.98</c:v>
                </c:pt>
                <c:pt idx="5">
                  <c:v>5.79</c:v>
                </c:pt>
              </c:numCache>
            </c:numRef>
          </c:val>
          <c:extLst>
            <c:ext xmlns:c16="http://schemas.microsoft.com/office/drawing/2014/chart" uri="{C3380CC4-5D6E-409C-BE32-E72D297353CC}">
              <c16:uniqueId val="{00000000-8528-4B87-8037-2ACE0DD2AD68}"/>
            </c:ext>
          </c:extLst>
        </c:ser>
        <c:dLbls>
          <c:showLegendKey val="0"/>
          <c:showVal val="0"/>
          <c:showCatName val="0"/>
          <c:showSerName val="0"/>
          <c:showPercent val="0"/>
          <c:showBubbleSize val="0"/>
        </c:dLbls>
        <c:gapWidth val="83"/>
        <c:overlap val="100"/>
        <c:axId val="593253248"/>
        <c:axId val="593253640"/>
      </c:barChart>
      <c:catAx>
        <c:axId val="59325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1 Bold" panose="020B0604020202020204" charset="-52"/>
                <a:ea typeface="Open Sans Bold" panose="020B0604020202020204" charset="0"/>
                <a:cs typeface="Calibri" panose="020F0502020204030204" pitchFamily="34" charset="0"/>
              </a:defRPr>
            </a:pPr>
            <a:endParaRPr lang="uk-UA"/>
          </a:p>
        </c:txPr>
        <c:crossAx val="593253640"/>
        <c:crosses val="autoZero"/>
        <c:auto val="1"/>
        <c:lblAlgn val="ctr"/>
        <c:lblOffset val="100"/>
        <c:noMultiLvlLbl val="0"/>
      </c:catAx>
      <c:valAx>
        <c:axId val="593253640"/>
        <c:scaling>
          <c:orientation val="minMax"/>
        </c:scaling>
        <c:delete val="1"/>
        <c:axPos val="l"/>
        <c:numFmt formatCode="General" sourceLinked="1"/>
        <c:majorTickMark val="none"/>
        <c:minorTickMark val="none"/>
        <c:tickLblPos val="nextTo"/>
        <c:crossAx val="59325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7919058220408E-2"/>
          <c:y val="0.15885902941980101"/>
          <c:w val="0.9298416188355918"/>
          <c:h val="0.70753364711639977"/>
        </c:manualLayout>
      </c:layout>
      <c:barChart>
        <c:barDir val="col"/>
        <c:grouping val="stacked"/>
        <c:varyColors val="0"/>
        <c:ser>
          <c:idx val="0"/>
          <c:order val="0"/>
          <c:tx>
            <c:strRef>
              <c:f>Аркуш1!$B$1</c:f>
              <c:strCache>
                <c:ptCount val="1"/>
                <c:pt idx="0">
                  <c:v>Ряд 1</c:v>
                </c:pt>
              </c:strCache>
            </c:strRef>
          </c:tx>
          <c:spPr>
            <a:solidFill>
              <a:srgbClr val="004A44"/>
            </a:solidFill>
            <a:ln>
              <a:noFill/>
            </a:ln>
            <a:effectLst>
              <a:outerShdw blurRad="50800" dist="38100" dir="2700000" algn="tl" rotWithShape="0">
                <a:prstClr val="black">
                  <a:alpha val="40000"/>
                </a:prstClr>
              </a:outerShdw>
            </a:effectLst>
          </c:spPr>
          <c:invertIfNegative val="0"/>
          <c:dPt>
            <c:idx val="3"/>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8D8-458C-ABB1-1466F4265A59}"/>
              </c:ext>
            </c:extLst>
          </c:dPt>
          <c:dPt>
            <c:idx val="4"/>
            <c:invertIfNegative val="0"/>
            <c:bubble3D val="0"/>
            <c:spPr>
              <a:solidFill>
                <a:srgbClr val="004A4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DEB8-4693-8A8B-358075691A2C}"/>
              </c:ext>
            </c:extLst>
          </c:dPt>
          <c:dPt>
            <c:idx val="5"/>
            <c:invertIfNegative val="0"/>
            <c:bubble3D val="0"/>
            <c:spPr>
              <a:solidFill>
                <a:srgbClr val="BBBFC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2190-4F67-900B-939CAC821182}"/>
              </c:ext>
            </c:extLst>
          </c:dPt>
          <c:dLbls>
            <c:dLbl>
              <c:idx val="0"/>
              <c:layout>
                <c:manualLayout>
                  <c:x val="-1.5945086628274727E-3"/>
                  <c:y val="-8.9358204048638062E-2"/>
                </c:manualLayout>
              </c:layout>
              <c:tx>
                <c:rich>
                  <a:bodyPr/>
                  <a:lstStyle/>
                  <a:p>
                    <a:r>
                      <a:rPr lang="en-US" dirty="0"/>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9E9-452C-9C63-2F1241A7A560}"/>
                </c:ext>
              </c:extLst>
            </c:dLbl>
            <c:dLbl>
              <c:idx val="1"/>
              <c:layout>
                <c:manualLayout>
                  <c:x val="5.8465736143217513E-3"/>
                  <c:y val="-6.1226982737761997E-2"/>
                </c:manualLayout>
              </c:layout>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9E9-452C-9C63-2F1241A7A560}"/>
                </c:ext>
              </c:extLst>
            </c:dLbl>
            <c:dLbl>
              <c:idx val="2"/>
              <c:layout>
                <c:manualLayout>
                  <c:x val="2.6575562886667764E-3"/>
                  <c:y val="-5.6262638068393128E-2"/>
                </c:manualLayout>
              </c:layout>
              <c:tx>
                <c:rich>
                  <a:bodyPr/>
                  <a:lstStyle/>
                  <a:p>
                    <a:r>
                      <a:rPr lang="en-US" dirty="0"/>
                      <a:t>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9E9-452C-9C63-2F1241A7A560}"/>
                </c:ext>
              </c:extLst>
            </c:dLbl>
            <c:dLbl>
              <c:idx val="3"/>
              <c:layout>
                <c:manualLayout>
                  <c:x val="3.7206039145060953E-3"/>
                  <c:y val="-0.20602030377880434"/>
                </c:manualLayout>
              </c:layout>
              <c:tx>
                <c:rich>
                  <a:bodyPr/>
                  <a:lstStyle/>
                  <a:p>
                    <a:r>
                      <a:rPr lang="en-US" dirty="0"/>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8D8-458C-ABB1-1466F4265A59}"/>
                </c:ext>
              </c:extLst>
            </c:dLbl>
            <c:dLbl>
              <c:idx val="4"/>
              <c:layout>
                <c:manualLayout>
                  <c:x val="-1.5945086628275751E-3"/>
                  <c:y val="-0.36156963978793255"/>
                </c:manualLayout>
              </c:layout>
              <c:tx>
                <c:rich>
                  <a:bodyPr/>
                  <a:lstStyle/>
                  <a:p>
                    <a:r>
                      <a:rPr lang="en-US" sz="1100" b="0" dirty="0">
                        <a:solidFill>
                          <a:schemeClr val="tx1"/>
                        </a:solidFill>
                        <a:latin typeface="Montserrat 1 Bold" panose="020B0604020202020204" charset="-52"/>
                        <a:cs typeface="Calibri" panose="020F0502020204030204" pitchFamily="34" charset="0"/>
                      </a:rPr>
                      <a:t>18.7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B8-4693-8A8B-358075691A2C}"/>
                </c:ext>
              </c:extLst>
            </c:dLbl>
            <c:dLbl>
              <c:idx val="5"/>
              <c:delete val="1"/>
              <c:extLst>
                <c:ext xmlns:c15="http://schemas.microsoft.com/office/drawing/2012/chart" uri="{CE6537A1-D6FC-4f65-9D91-7224C49458BB}"/>
                <c:ext xmlns:c16="http://schemas.microsoft.com/office/drawing/2014/chart" uri="{C3380CC4-5D6E-409C-BE32-E72D297353CC}">
                  <c16:uniqueId val="{00000004-2190-4F67-900B-939CAC82118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1 Bold" panose="020B0604020202020204" charset="-52"/>
                    <a:ea typeface="Open Sans Bold" panose="020B0604020202020204" charset="0"/>
                    <a:cs typeface="Calibri" panose="020F050202020403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6"/>
                <c:pt idx="0">
                  <c:v>2020</c:v>
                </c:pt>
                <c:pt idx="1">
                  <c:v>2021</c:v>
                </c:pt>
                <c:pt idx="2">
                  <c:v>2022</c:v>
                </c:pt>
                <c:pt idx="3">
                  <c:v>2023</c:v>
                </c:pt>
                <c:pt idx="4">
                  <c:v>2024</c:v>
                </c:pt>
                <c:pt idx="5">
                  <c:v>8M 2025</c:v>
                </c:pt>
              </c:strCache>
            </c:strRef>
          </c:cat>
          <c:val>
            <c:numRef>
              <c:f>Аркуш1!$B$2:$B$7</c:f>
              <c:numCache>
                <c:formatCode>General</c:formatCode>
                <c:ptCount val="6"/>
                <c:pt idx="0">
                  <c:v>2.8</c:v>
                </c:pt>
                <c:pt idx="1">
                  <c:v>1.1000000000000001</c:v>
                </c:pt>
                <c:pt idx="2">
                  <c:v>0.6</c:v>
                </c:pt>
                <c:pt idx="3">
                  <c:v>9.1999999999999993</c:v>
                </c:pt>
                <c:pt idx="4">
                  <c:v>18.7</c:v>
                </c:pt>
                <c:pt idx="5">
                  <c:v>15.6</c:v>
                </c:pt>
              </c:numCache>
            </c:numRef>
          </c:val>
          <c:extLst>
            <c:ext xmlns:c16="http://schemas.microsoft.com/office/drawing/2014/chart" uri="{C3380CC4-5D6E-409C-BE32-E72D297353CC}">
              <c16:uniqueId val="{00000000-08D8-458C-ABB1-1466F4265A59}"/>
            </c:ext>
          </c:extLst>
        </c:ser>
        <c:dLbls>
          <c:showLegendKey val="0"/>
          <c:showVal val="0"/>
          <c:showCatName val="0"/>
          <c:showSerName val="0"/>
          <c:showPercent val="0"/>
          <c:showBubbleSize val="0"/>
        </c:dLbls>
        <c:gapWidth val="84"/>
        <c:overlap val="100"/>
        <c:axId val="593254424"/>
        <c:axId val="593254816"/>
      </c:barChart>
      <c:catAx>
        <c:axId val="59325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1 Bold" panose="020B0604020202020204" charset="-52"/>
                <a:ea typeface="Open Sans Bold" panose="020B0604020202020204" charset="0"/>
                <a:cs typeface="Calibri" panose="020F0502020204030204" pitchFamily="34" charset="0"/>
              </a:defRPr>
            </a:pPr>
            <a:endParaRPr lang="uk-UA"/>
          </a:p>
        </c:txPr>
        <c:crossAx val="593254816"/>
        <c:crosses val="autoZero"/>
        <c:auto val="1"/>
        <c:lblAlgn val="ctr"/>
        <c:lblOffset val="100"/>
        <c:noMultiLvlLbl val="0"/>
      </c:catAx>
      <c:valAx>
        <c:axId val="593254816"/>
        <c:scaling>
          <c:orientation val="minMax"/>
        </c:scaling>
        <c:delete val="1"/>
        <c:axPos val="l"/>
        <c:numFmt formatCode="General" sourceLinked="1"/>
        <c:majorTickMark val="none"/>
        <c:minorTickMark val="none"/>
        <c:tickLblPos val="nextTo"/>
        <c:crossAx val="59325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44776-DDE1-454D-948D-C663915FCAC7}" type="datetimeFigureOut">
              <a:rPr lang="uk-UA" smtClean="0"/>
              <a:t>09.10.2025</a:t>
            </a:fld>
            <a:endParaRPr lang="uk-UA"/>
          </a:p>
        </p:txBody>
      </p:sp>
      <p:sp>
        <p:nvSpPr>
          <p:cNvPr id="4" name="Місце для зображення 3"/>
          <p:cNvSpPr>
            <a:spLocks noGrp="1" noRot="1" noChangeAspect="1"/>
          </p:cNvSpPr>
          <p:nvPr>
            <p:ph type="sldImg" idx="2"/>
          </p:nvPr>
        </p:nvSpPr>
        <p:spPr>
          <a:xfrm>
            <a:off x="673100" y="1143000"/>
            <a:ext cx="5511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C976-C5FC-4318-BF4E-9EB0BBDA0854}" type="slidenum">
              <a:rPr lang="uk-UA" smtClean="0"/>
              <a:t>‹№›</a:t>
            </a:fld>
            <a:endParaRPr lang="uk-UA"/>
          </a:p>
        </p:txBody>
      </p:sp>
    </p:spTree>
    <p:extLst>
      <p:ext uri="{BB962C8B-B14F-4D97-AF65-F5344CB8AC3E}">
        <p14:creationId xmlns:p14="http://schemas.microsoft.com/office/powerpoint/2010/main" val="171384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66713" y="685800"/>
            <a:ext cx="6124575" cy="3429000"/>
          </a:xfrm>
        </p:spPr>
      </p:sp>
      <p:sp>
        <p:nvSpPr>
          <p:cNvPr id="3" name="Notes Placeholder 2"/>
          <p:cNvSpPr>
            <a:spLocks noGrp="1"/>
          </p:cNvSpPr>
          <p:nvPr>
            <p:ph type="body" idx="1"/>
          </p:nvPr>
        </p:nvSpPr>
        <p:spPr/>
        <p:txBody>
          <a:bodyPr/>
          <a:lstStyle/>
          <a:p>
            <a:r>
              <a:t>Ukraine’s macroeconomic landscape from 2020 to 2024 has been profoundly shaped by the full-scale invasion and its ongoing consequences. After a steep GDP collapse in 2022 (~30%), the economy began a cautious recovery, with around 5–6% growth in 2023 and projected stabilization through 2025.</a:t>
            </a:r>
          </a:p>
          <a:p>
            <a:endParaRPr/>
          </a:p>
          <a:p>
            <a:r>
              <a:t>Inflation surged post-invasion but is now on a downward path, projected at 12.6% in 2025. Budgetary strains are acute, with the 2024 fiscal deficit reaching nearly 18% of GDP, driven by defense and recovery costs. The current account gap is also widening, increasingly filled by grants and external borrowing.</a:t>
            </a:r>
          </a:p>
          <a:p>
            <a:endParaRPr/>
          </a:p>
          <a:p>
            <a:r>
              <a:t>Investment flows remain modest relative to needs. While FDI rebounded to over $4 billion in 2023, long-term confidence hinges on structural reforms and reconstruction security. Infrastructure losses approaching $155 billion significantly constrain productive capacity.</a:t>
            </a:r>
          </a:p>
          <a:p>
            <a:endParaRPr/>
          </a:p>
          <a:p>
            <a:r>
              <a:t>This period has underscored the need for sustained external support, reform momentum, and adaptive fiscal and monetary policy to navigate uncertainty and rebuild resilience.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Swedish companies have shown remarkable resilience by continuing their operations in Ukraine amidst challenging circumstances. With over 80 businesses still active, this reflects a strong belief in Ukraine's long-term market potential and economic recovery.</a:t>
            </a:r>
          </a:p>
          <a:p>
            <a:endParaRPr/>
          </a:p>
          <a:p>
            <a:r>
              <a:t>Key players such as ABB, Volvo, Ericsson, Electrolux, and Scania are not only embedded in vital sectors like infrastructure, energy, food processing, and healthcare but also bring advanced technology and international standards to the local market.</a:t>
            </a:r>
          </a:p>
          <a:p>
            <a:endParaRPr/>
          </a:p>
          <a:p>
            <a:r>
              <a:t>The Swedish government actively supports these efforts through grants, export assistance, and diplomatic initiatives aimed at strengthening economic ties. Business networks like the Swedish Business Association and Sweden-Ukraine Business Action are crucial in facilitating partnerships, sharing insights, and coordinating investment strategies.</a:t>
            </a:r>
          </a:p>
          <a:p>
            <a:endParaRPr/>
          </a:p>
          <a:p>
            <a:r>
              <a:t>Chumak serves as a compelling case study of this commitment. As a food company with Swedish roots, its ongoing operations in southern Ukraine, even during conflict, highlight the tangible benefits of long-term Swedish investment and the potential for growth in the region.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Ukraine’s reconstruction and growth open exceptional opportunities for strategic investment across sectors. International donors and the Ukrainian government are prioritizing infrastructure, energy, and health — areas where Swedish firms have competitive strengths.</a:t>
            </a:r>
          </a:p>
          <a:p>
            <a:endParaRPr/>
          </a:p>
          <a:p>
            <a:r>
              <a:t>The agriculture sector, once a breadbasket of Europe, now needs logistics, storage, and modern agritech to bounce back. Sweden’s experience in sustainable farming and food processing is highly relevant.</a:t>
            </a:r>
          </a:p>
          <a:p>
            <a:endParaRPr/>
          </a:p>
          <a:p>
            <a:r>
              <a:t>Energy is not just about recovery — it's about transformation. From decentralization to renewables, Ukraine seeks long-term partnerships to rebuild more resilient, green systems.</a:t>
            </a:r>
          </a:p>
          <a:p>
            <a:endParaRPr/>
          </a:p>
          <a:p>
            <a:r>
              <a:t>Digital sectors also offer compelling openings. Ukraine’s IT workforce, even during war, has proven reliable, and the demand for digital finance and cybersecurity is rising. There is room for Swedish firms to provide infrastructure, expertise, and services.</a:t>
            </a:r>
          </a:p>
          <a:p>
            <a:endParaRPr/>
          </a:p>
          <a:p>
            <a:r>
              <a:t>These opportunities are not without risk — but the rewards and long-term value for first movers can be significant. Now is the time to explore.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Ukraine’s banking system is a critical enabler for foreign investment, especially in a war-affected economy. It acts as a financial bridge between international capital and domestic development priorities.</a:t>
            </a:r>
          </a:p>
          <a:p>
            <a:endParaRPr/>
          </a:p>
          <a:p>
            <a:r>
              <a:t>Local banks — in collaboration with international financial institutions — offer tailored financing solutions. Whether for infrastructure PPPs or SME investments, investors can access working capital, credit lines, and co-financing arrangements.</a:t>
            </a:r>
          </a:p>
          <a:p>
            <a:endParaRPr/>
          </a:p>
          <a:p>
            <a:r>
              <a:t>Currency operations remain essential in an environment of volatility. Ukrainian banks support conversion and hedging mechanisms, while digital services simplify transactions and compliance.</a:t>
            </a:r>
          </a:p>
          <a:p>
            <a:endParaRPr/>
          </a:p>
          <a:p>
            <a:r>
              <a:t>Perhaps most importantly, risk-sharing mechanisms backed by the government and global institutions reduce the financial exposure of foreign investors. Credit guarantees, subsidized rates, and public procurement channels create a more predictable investment environment.</a:t>
            </a:r>
          </a:p>
          <a:p>
            <a:endParaRPr/>
          </a:p>
          <a:p>
            <a:r>
              <a:t>For Swedish firms seeking to engage deeply in Ukraine’s rebuilding, partnering with reliable banks is both a necessity and a strategic advantage.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Swedish companies stand at a defining moment. Ukraine's transformation offers not only a market opportunity but a generational partnership. Those who engage early — and wisely — will help shape Ukraine’s future while securing long-term value.</a:t>
            </a:r>
          </a:p>
          <a:p>
            <a:endParaRPr/>
          </a:p>
          <a:p>
            <a:r>
              <a:t>Sweden brings the right tools: sustainability leadership, high-quality industrial output, ethical business practices, and a proven track record of cooperation. Ukraine brings a resilient economy, urgent rebuilding needs, and a growing network of partners ready to engage.</a:t>
            </a:r>
          </a:p>
          <a:p>
            <a:endParaRPr/>
          </a:p>
          <a:p>
            <a:r>
              <a:t>Together, we can move beyond aid to sustainable investment. This isn’t just about rebuilding — it’s about redefining what a strategic, values-based economic partnership looks like in the 21st century.</a:t>
            </a:r>
          </a:p>
          <a:p>
            <a:endParaRPr/>
          </a:p>
          <a:p>
            <a:r>
              <a:t>Let’s lead — together.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defTabSz="912476">
              <a:defRPr/>
            </a:pPr>
            <a:fld id="{05DBD0FD-616C-49CF-8754-BA23772D8AC2}" type="slidenum">
              <a:rPr lang="uk-UA">
                <a:solidFill>
                  <a:prstClr val="black"/>
                </a:solidFill>
                <a:latin typeface="Calibri" panose="020F0502020204030204"/>
              </a:rPr>
              <a:pPr defTabSz="912476">
                <a:defRPr/>
              </a:pPr>
              <a:t>25</a:t>
            </a:fld>
            <a:endParaRPr lang="uk-UA">
              <a:solidFill>
                <a:prstClr val="black"/>
              </a:solidFill>
              <a:latin typeface="Calibri" panose="020F0502020204030204"/>
            </a:endParaRPr>
          </a:p>
        </p:txBody>
      </p:sp>
    </p:spTree>
    <p:extLst>
      <p:ext uri="{BB962C8B-B14F-4D97-AF65-F5344CB8AC3E}">
        <p14:creationId xmlns:p14="http://schemas.microsoft.com/office/powerpoint/2010/main" val="405362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ижнього колонтитула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Місце для номера слайда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3C1AD-C434-4861-BA24-19C431D7DB09}"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6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66713" y="685800"/>
            <a:ext cx="6124575" cy="3429000"/>
          </a:xfrm>
        </p:spPr>
      </p:sp>
      <p:sp>
        <p:nvSpPr>
          <p:cNvPr id="3" name="Notes Placeholder 2"/>
          <p:cNvSpPr>
            <a:spLocks noGrp="1"/>
          </p:cNvSpPr>
          <p:nvPr>
            <p:ph type="body" idx="1"/>
          </p:nvPr>
        </p:nvSpPr>
        <p:spPr/>
        <p:txBody>
          <a:bodyPr/>
          <a:lstStyle/>
          <a:p>
            <a:r>
              <a:t>Despite the ongoing full-scale war, Ukraine’s economy demonstrates a remarkable capacity for recovery. In 2025, GDP growth is projected at 3.1%, a sign of resilience led by strong consumer demand and government spending on defense procurement.</a:t>
            </a:r>
          </a:p>
          <a:p>
            <a:endParaRPr/>
          </a:p>
          <a:p>
            <a:r>
              <a:t>However, structural issues persist. Labor shortages and damaged infrastructure limit production expansion, while inflation—peaking at 15.9% in May—is expected to decline as supply chains stabilize and harvest season impacts food prices.</a:t>
            </a:r>
          </a:p>
          <a:p>
            <a:endParaRPr/>
          </a:p>
          <a:p>
            <a:r>
              <a:t>This economic snapshot reflects both Ukraine’s determination and the persistent hurdles it faces in wartime, as policymakers balance stability, inflation control, and fiscal defense priorities.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66713" y="685800"/>
            <a:ext cx="6124575" cy="3429000"/>
          </a:xfrm>
        </p:spPr>
      </p:sp>
      <p:sp>
        <p:nvSpPr>
          <p:cNvPr id="3" name="Notes Placeholder 2"/>
          <p:cNvSpPr>
            <a:spLocks noGrp="1"/>
          </p:cNvSpPr>
          <p:nvPr>
            <p:ph type="body" idx="1"/>
          </p:nvPr>
        </p:nvSpPr>
        <p:spPr/>
        <p:txBody>
          <a:bodyPr/>
          <a:lstStyle/>
          <a:p>
            <a:r>
              <a:t>International support continues to play a foundational role in Ukraine’s macroeconomic resilience. In the first half of 2025 alone, Ukraine secured $18 billion in grants and concessional loans, with the full-year total expected to reach $55 billion.</a:t>
            </a:r>
          </a:p>
          <a:p>
            <a:endParaRPr/>
          </a:p>
          <a:p>
            <a:r>
              <a:t>This inflow has allowed the National Bank of Ukraine to raise foreign exchange reserves to an impressive $44.5 billion by June. The reserves are projected to further strengthen to $58 billion by year-end, well above the IMF’s adequacy criteria. These buffers enable the NBU to conduct smooth FX interventions and manage external vulnerabilities.</a:t>
            </a:r>
          </a:p>
          <a:p>
            <a:endParaRPr/>
          </a:p>
          <a:p>
            <a:r>
              <a:t>Still, these achievements hinge on Ukraine’s timely fulfillment of structural reform commitments under IMF and EU frameworks. The pursuit of confiscated Russian assets remains a vital long-term financing strategy for reconstruction and defense expenditures.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66713" y="685800"/>
            <a:ext cx="6124575" cy="3429000"/>
          </a:xfrm>
        </p:spPr>
      </p:sp>
      <p:sp>
        <p:nvSpPr>
          <p:cNvPr id="3" name="Notes Placeholder 2"/>
          <p:cNvSpPr>
            <a:spLocks noGrp="1"/>
          </p:cNvSpPr>
          <p:nvPr>
            <p:ph type="body" idx="1"/>
          </p:nvPr>
        </p:nvSpPr>
        <p:spPr/>
        <p:txBody>
          <a:bodyPr/>
          <a:lstStyle/>
          <a:p>
            <a:r>
              <a:t>Ukraine’s banking sector has emerged as a cornerstone of post-invasion recovery, expanding its role as a financier of both households and businesses. Retail lending surged 34% year-over-year, supported by strong consumer demand and stable income flows. Corporate loans grew 29%, with SME credit and energy sector financing leading the momentum.</a:t>
            </a:r>
          </a:p>
          <a:p>
            <a:endParaRPr/>
          </a:p>
          <a:p>
            <a:r>
              <a:t>Banks remain operationally efficient, but rising deposit costs—particularly for corporate clients—have narrowed net interest margins. Nevertheless, return on equity remains solid at around 25% after taxes.</a:t>
            </a:r>
          </a:p>
          <a:p>
            <a:endParaRPr/>
          </a:p>
          <a:p>
            <a:r>
              <a:t>Risk metrics continue to improve, with non-performing loan ratios decreasing and provisioning levels remaining prudent. Strategic initiatives such as syndicated lending and support for defense and green projects are helping diversify credit offerings and deepen financial intermediation.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endParaRPr>
          </a:p>
        </p:txBody>
      </p:sp>
      <p:sp>
        <p:nvSpPr>
          <p:cNvPr id="5" name="Номер слайда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3C1AD-C434-4861-BA24-19C431D7DB09}"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99543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637E-637C-671C-C0CB-BFB4C9EBACF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E759004-FD5D-DA1E-D523-9F9F03943B1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5CBC11C-5A19-0185-9B6E-1646B8FCE782}"/>
              </a:ext>
            </a:extLst>
          </p:cNvPr>
          <p:cNvSpPr>
            <a:spLocks noGrp="1"/>
          </p:cNvSpPr>
          <p:nvPr>
            <p:ph type="body" idx="1"/>
          </p:nvPr>
        </p:nvSpPr>
        <p:spPr/>
        <p:txBody>
          <a:bodyPr/>
          <a:lstStyle/>
          <a:p>
            <a:endParaRPr lang="ru-RU" dirty="0"/>
          </a:p>
        </p:txBody>
      </p:sp>
      <p:sp>
        <p:nvSpPr>
          <p:cNvPr id="4" name="Нижний колонтитул 3">
            <a:extLst>
              <a:ext uri="{FF2B5EF4-FFF2-40B4-BE49-F238E27FC236}">
                <a16:creationId xmlns:a16="http://schemas.microsoft.com/office/drawing/2014/main" id="{1663B541-33D3-ADF5-05EA-FF2444226DC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endParaRPr>
          </a:p>
        </p:txBody>
      </p:sp>
      <p:sp>
        <p:nvSpPr>
          <p:cNvPr id="5" name="Номер слайда 4">
            <a:extLst>
              <a:ext uri="{FF2B5EF4-FFF2-40B4-BE49-F238E27FC236}">
                <a16:creationId xmlns:a16="http://schemas.microsoft.com/office/drawing/2014/main" id="{1ED10D31-1119-566F-D5F0-83E6AD01248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3C1AD-C434-4861-BA24-19C431D7DB09}"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79089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endParaRPr>
          </a:p>
        </p:txBody>
      </p:sp>
      <p:sp>
        <p:nvSpPr>
          <p:cNvPr id="5" name="Номер слайда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3C1AD-C434-4861-BA24-19C431D7DB09}"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108110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solidFill>
                <a:schemeClr val="tx1"/>
              </a:solidFill>
            </a:endParaRPr>
          </a:p>
        </p:txBody>
      </p:sp>
      <p:sp>
        <p:nvSpPr>
          <p:cNvPr id="4" name="Номер слайда 3"/>
          <p:cNvSpPr>
            <a:spLocks noGrp="1"/>
          </p:cNvSpPr>
          <p:nvPr>
            <p:ph type="sldNum" sz="quarter" idx="10"/>
          </p:nvPr>
        </p:nvSpPr>
        <p:spPr/>
        <p:txBody>
          <a:bodyPr/>
          <a:lstStyle/>
          <a:p>
            <a:pPr marL="0" marR="0" lvl="0" indent="0" algn="r" defTabSz="912571" rtl="0" eaLnBrk="1" fontAlgn="auto" latinLnBrk="0" hangingPunct="1">
              <a:lnSpc>
                <a:spcPct val="100000"/>
              </a:lnSpc>
              <a:spcBef>
                <a:spcPts val="0"/>
              </a:spcBef>
              <a:spcAft>
                <a:spcPts val="0"/>
              </a:spcAft>
              <a:buClrTx/>
              <a:buSzTx/>
              <a:buFontTx/>
              <a:buNone/>
              <a:tabLst/>
              <a:defRPr/>
            </a:pPr>
            <a:fld id="{4FC9FEC3-3CD5-430F-9637-BC97B60B4619}" type="slidenum">
              <a:rPr kumimoji="0" lang="uk-U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2571" rtl="0" eaLnBrk="1" fontAlgn="auto" latinLnBrk="0" hangingPunct="1">
                <a:lnSpc>
                  <a:spcPct val="100000"/>
                </a:lnSpc>
                <a:spcBef>
                  <a:spcPts val="0"/>
                </a:spcBef>
                <a:spcAft>
                  <a:spcPts val="0"/>
                </a:spcAft>
                <a:buClrTx/>
                <a:buSzTx/>
                <a:buFontTx/>
                <a:buNone/>
                <a:tabLst/>
                <a:defRPr/>
              </a:pPr>
              <a:t>11</a:t>
            </a:fld>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53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6BA91-7CA8-168C-B729-FB3E3F149886}"/>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89C1A1D4-C46D-9664-199B-0738947B4F76}"/>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6B19F5E6-AE5C-1F57-3AA4-1963E6233B3F}"/>
              </a:ext>
            </a:extLst>
          </p:cNvPr>
          <p:cNvSpPr>
            <a:spLocks noGrp="1"/>
          </p:cNvSpPr>
          <p:nvPr>
            <p:ph type="body" idx="1"/>
          </p:nvPr>
        </p:nvSpPr>
        <p:spPr/>
        <p:txBody>
          <a:bodyPr/>
          <a:lstStyle/>
          <a:p>
            <a:endParaRPr lang="uk-UA" dirty="0"/>
          </a:p>
        </p:txBody>
      </p:sp>
      <p:sp>
        <p:nvSpPr>
          <p:cNvPr id="4" name="Місце для нижнього колонтитула 3">
            <a:extLst>
              <a:ext uri="{FF2B5EF4-FFF2-40B4-BE49-F238E27FC236}">
                <a16:creationId xmlns:a16="http://schemas.microsoft.com/office/drawing/2014/main" id="{64B8DE91-E394-D806-EB3E-46718644520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Місце для номера слайда 4">
            <a:extLst>
              <a:ext uri="{FF2B5EF4-FFF2-40B4-BE49-F238E27FC236}">
                <a16:creationId xmlns:a16="http://schemas.microsoft.com/office/drawing/2014/main" id="{E38B3C30-821A-14C1-2D6E-063C193F4CC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3C1AD-C434-4861-BA24-19C431D7DB09}"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36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9" y="1620"/>
          <a:ext cx="2165" cy="1616"/>
        </p:xfrm>
        <a:graphic>
          <a:graphicData uri="http://schemas.openxmlformats.org/presentationml/2006/ole">
            <mc:AlternateContent xmlns:mc="http://schemas.openxmlformats.org/markup-compatibility/2006">
              <mc:Choice xmlns:v="urn:schemas-microsoft-com:vml" Requires="v">
                <p:oleObj name="Слайд think-cell" r:id="rId3" imgW="360" imgH="360" progId="TCLayout.ActiveDocument.1">
                  <p:embed/>
                </p:oleObj>
              </mc:Choice>
              <mc:Fallback>
                <p:oleObj name="Слайд think-cell"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9" y="1620"/>
                        <a:ext cx="2165" cy="1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a:spLocks/>
          </p:cNvSpPr>
          <p:nvPr/>
        </p:nvSpPr>
        <p:spPr bwMode="ltGray">
          <a:xfrm>
            <a:off x="0" y="3371944"/>
            <a:ext cx="12230100" cy="2864885"/>
          </a:xfrm>
          <a:prstGeom prst="rect">
            <a:avLst/>
          </a:prstGeom>
          <a:solidFill>
            <a:srgbClr val="0A88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020" eaLnBrk="1" hangingPunct="1"/>
            <a:endParaRPr kumimoji="0" lang="en-US" sz="1629" dirty="0">
              <a:solidFill>
                <a:srgbClr val="00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3314" name="Title"/>
          <p:cNvSpPr>
            <a:spLocks noGrp="1" noChangeArrowheads="1"/>
          </p:cNvSpPr>
          <p:nvPr>
            <p:ph type="ctrTitle"/>
          </p:nvPr>
        </p:nvSpPr>
        <p:spPr bwMode="gray">
          <a:xfrm>
            <a:off x="675203" y="3566763"/>
            <a:ext cx="8561072" cy="665888"/>
          </a:xfrm>
          <a:prstGeom prst="rect">
            <a:avLst/>
          </a:prstGeom>
        </p:spPr>
        <p:txBody>
          <a:bodyPr wrap="square" rtlCol="0">
            <a:spAutoFit/>
          </a:bodyPr>
          <a:lstStyle>
            <a:lvl1pPr algn="l">
              <a:defRPr lang="x-none" sz="3727" b="0" baseline="0">
                <a:solidFill>
                  <a:schemeClr val="bg1"/>
                </a:solidFill>
                <a:latin typeface="Segoe UI" panose="020B0502040204020203" pitchFamily="34" charset="0"/>
                <a:ea typeface="+mj-ea"/>
                <a:cs typeface="Segoe UI" panose="020B0502040204020203" pitchFamily="34" charset="0"/>
                <a:sym typeface="Segoe UI" panose="020B0502040204020203" pitchFamily="34" charset="0"/>
              </a:defRPr>
            </a:lvl1pPr>
          </a:lstStyle>
          <a:p>
            <a:pPr lvl="0" rtl="0" latinLnBrk="0"/>
            <a:r>
              <a:rPr lang="uk" noProof="0"/>
              <a:t>Click to edit Master title style</a:t>
            </a:r>
            <a:endParaRPr lang="x-none" noProof="0" dirty="0"/>
          </a:p>
        </p:txBody>
      </p:sp>
      <p:sp>
        <p:nvSpPr>
          <p:cNvPr id="13315" name="Subtitle"/>
          <p:cNvSpPr>
            <a:spLocks noGrp="1" noChangeArrowheads="1"/>
          </p:cNvSpPr>
          <p:nvPr>
            <p:ph type="subTitle" idx="1"/>
          </p:nvPr>
        </p:nvSpPr>
        <p:spPr bwMode="gray">
          <a:xfrm>
            <a:off x="675204" y="4833458"/>
            <a:ext cx="8561072" cy="379015"/>
          </a:xfrm>
          <a:prstGeom prst="rect">
            <a:avLst/>
          </a:prstGeom>
        </p:spPr>
        <p:txBody>
          <a:bodyPr wrap="square" rtlCol="0">
            <a:spAutoFit/>
          </a:bodyPr>
          <a:lstStyle>
            <a:lvl1pPr algn="l">
              <a:defRPr lang="x-none" sz="1863" cap="none" baseline="0">
                <a:solidFill>
                  <a:schemeClr val="bg1"/>
                </a:solidFill>
                <a:latin typeface="Segoe UI" panose="020B0502040204020203" pitchFamily="34" charset="0"/>
                <a:ea typeface="+mn-ea"/>
                <a:cs typeface="Segoe UI" panose="020B0502040204020203" pitchFamily="34" charset="0"/>
                <a:sym typeface="Segoe UI" panose="020B0502040204020203" pitchFamily="34" charset="0"/>
              </a:defRPr>
            </a:lvl1pPr>
          </a:lstStyle>
          <a:p>
            <a:pPr lvl="0" rtl="0" latinLnBrk="0"/>
            <a:r>
              <a:rPr lang="uk" noProof="0"/>
              <a:t>Click to edit Master subtitle style</a:t>
            </a:r>
            <a:endParaRPr lang="x-none" noProof="0" dirty="0"/>
          </a:p>
        </p:txBody>
      </p:sp>
      <p:sp>
        <p:nvSpPr>
          <p:cNvPr id="57" name="Document type" hidden="1"/>
          <p:cNvSpPr txBox="1">
            <a:spLocks noChangeArrowheads="1"/>
          </p:cNvSpPr>
          <p:nvPr/>
        </p:nvSpPr>
        <p:spPr bwMode="gray">
          <a:xfrm>
            <a:off x="675204" y="5767254"/>
            <a:ext cx="8561072" cy="28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1217020" hangingPunct="1">
              <a:defRPr lang="x-none"/>
            </a:pPr>
            <a:r>
              <a:rPr kumimoji="0" lang="uk" sz="1863">
                <a:solidFill>
                  <a:srgbClr val="FFFFFF"/>
                </a:solidFill>
                <a:latin typeface="Segoe UI" panose="020B0502040204020203" pitchFamily="34" charset="0"/>
                <a:ea typeface="+mn-ea"/>
                <a:cs typeface="Segoe UI" panose="020B0502040204020203" pitchFamily="34" charset="0"/>
                <a:sym typeface="Segoe UI" panose="020B0502040204020203" pitchFamily="34" charset="0"/>
              </a:rPr>
              <a:t>Document type | Date</a:t>
            </a:r>
          </a:p>
        </p:txBody>
      </p:sp>
      <p:pic>
        <p:nvPicPr>
          <p:cNvPr id="9" name="Picture 497" descr="Image result for ощадбанк логотип">
            <a:extLst>
              <a:ext uri="{FF2B5EF4-FFF2-40B4-BE49-F238E27FC236}">
                <a16:creationId xmlns:a16="http://schemas.microsoft.com/office/drawing/2014/main" id="{BE370DBB-A6D0-4C5A-9029-15C173241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262" y="418324"/>
            <a:ext cx="4229576" cy="20028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0C4005-34EA-4490-A26B-EB4B03BD0C21}"/>
              </a:ext>
            </a:extLst>
          </p:cNvPr>
          <p:cNvPicPr>
            <a:picLocks noChangeAspect="1"/>
          </p:cNvPicPr>
          <p:nvPr/>
        </p:nvPicPr>
        <p:blipFill>
          <a:blip r:embed="rId6"/>
          <a:stretch>
            <a:fillRect/>
          </a:stretch>
        </p:blipFill>
        <p:spPr>
          <a:xfrm>
            <a:off x="3955673" y="2484682"/>
            <a:ext cx="4318754" cy="671854"/>
          </a:xfrm>
          <a:prstGeom prst="rect">
            <a:avLst/>
          </a:prstGeom>
        </p:spPr>
      </p:pic>
    </p:spTree>
    <p:extLst>
      <p:ext uri="{BB962C8B-B14F-4D97-AF65-F5344CB8AC3E}">
        <p14:creationId xmlns:p14="http://schemas.microsoft.com/office/powerpoint/2010/main" val="222286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Титульный слайд">
    <p:spTree>
      <p:nvGrpSpPr>
        <p:cNvPr id="1" name=""/>
        <p:cNvGrpSpPr/>
        <p:nvPr/>
      </p:nvGrpSpPr>
      <p:grpSpPr>
        <a:xfrm>
          <a:off x="0" y="0"/>
          <a:ext cx="0" cy="0"/>
          <a:chOff x="0" y="0"/>
          <a:chExt cx="0" cy="0"/>
        </a:xfrm>
      </p:grpSpPr>
      <p:sp>
        <p:nvSpPr>
          <p:cNvPr id="14" name="Заголовок 1"/>
          <p:cNvSpPr>
            <a:spLocks noGrp="1"/>
          </p:cNvSpPr>
          <p:nvPr>
            <p:ph type="title"/>
          </p:nvPr>
        </p:nvSpPr>
        <p:spPr>
          <a:xfrm>
            <a:off x="386215" y="3116005"/>
            <a:ext cx="3932540" cy="529243"/>
          </a:xfrm>
        </p:spPr>
        <p:txBody>
          <a:bodyPr>
            <a:normAutofit/>
          </a:bodyPr>
          <a:lstStyle>
            <a:lvl1pPr>
              <a:defRPr sz="2795">
                <a:latin typeface="Arial Black" panose="020B0A04020102020204" pitchFamily="34" charset="0"/>
              </a:defRPr>
            </a:lvl1pPr>
          </a:lstStyle>
          <a:p>
            <a:endParaRPr lang="ru-RU" dirty="0"/>
          </a:p>
        </p:txBody>
      </p:sp>
      <p:pic>
        <p:nvPicPr>
          <p:cNvPr id="21" name="Рисунок 2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65251" y="206753"/>
            <a:ext cx="1145090" cy="569704"/>
          </a:xfrm>
          <a:prstGeom prst="rect">
            <a:avLst/>
          </a:prstGeom>
        </p:spPr>
      </p:pic>
      <p:cxnSp>
        <p:nvCxnSpPr>
          <p:cNvPr id="22" name="Прямая соединительная линия 21"/>
          <p:cNvCxnSpPr/>
          <p:nvPr userDrawn="1"/>
        </p:nvCxnSpPr>
        <p:spPr>
          <a:xfrm>
            <a:off x="10679613" y="205116"/>
            <a:ext cx="0" cy="571340"/>
          </a:xfrm>
          <a:prstGeom prst="line">
            <a:avLst/>
          </a:prstGeom>
          <a:ln w="19050">
            <a:solidFill>
              <a:srgbClr val="0D1E17"/>
            </a:solidFill>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35451" y="248715"/>
            <a:ext cx="1458526" cy="527742"/>
          </a:xfrm>
          <a:prstGeom prst="rect">
            <a:avLst/>
          </a:prstGeom>
        </p:spPr>
      </p:pic>
    </p:spTree>
    <p:extLst>
      <p:ext uri="{BB962C8B-B14F-4D97-AF65-F5344CB8AC3E}">
        <p14:creationId xmlns:p14="http://schemas.microsoft.com/office/powerpoint/2010/main" val="191369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5074686" y="2933095"/>
            <a:ext cx="6650117" cy="746327"/>
          </a:xfrm>
        </p:spPr>
        <p:txBody>
          <a:bodyPr anchor="b">
            <a:normAutofit/>
          </a:bodyPr>
          <a:lstStyle>
            <a:lvl1pPr algn="l">
              <a:defRPr sz="3993">
                <a:solidFill>
                  <a:schemeClr val="bg1"/>
                </a:solidFill>
                <a:latin typeface="Arial Black" pitchFamily="34" charset="0"/>
              </a:defRPr>
            </a:lvl1pPr>
          </a:lstStyle>
          <a:p>
            <a:r>
              <a:rPr lang="ru-RU" dirty="0"/>
              <a:t>заголовок</a:t>
            </a:r>
          </a:p>
        </p:txBody>
      </p:sp>
      <p:pic>
        <p:nvPicPr>
          <p:cNvPr id="8" name="Рисунок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7990" y="428591"/>
            <a:ext cx="1449270" cy="721039"/>
          </a:xfrm>
          <a:prstGeom prst="rect">
            <a:avLst/>
          </a:prstGeom>
        </p:spPr>
      </p:pic>
    </p:spTree>
    <p:extLst>
      <p:ext uri="{BB962C8B-B14F-4D97-AF65-F5344CB8AC3E}">
        <p14:creationId xmlns:p14="http://schemas.microsoft.com/office/powerpoint/2010/main" val="312596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Shape 23"/>
        <p:cNvGrpSpPr/>
        <p:nvPr/>
      </p:nvGrpSpPr>
      <p:grpSpPr>
        <a:xfrm>
          <a:off x="0" y="0"/>
          <a:ext cx="0" cy="0"/>
          <a:chOff x="0" y="0"/>
          <a:chExt cx="0" cy="0"/>
        </a:xfrm>
      </p:grpSpPr>
      <p:sp>
        <p:nvSpPr>
          <p:cNvPr id="24" name="Google Shape;24;p5"/>
          <p:cNvSpPr/>
          <p:nvPr/>
        </p:nvSpPr>
        <p:spPr>
          <a:xfrm>
            <a:off x="0" y="6715141"/>
            <a:ext cx="12230100" cy="130159"/>
          </a:xfrm>
          <a:prstGeom prst="rect">
            <a:avLst/>
          </a:prstGeom>
          <a:solidFill>
            <a:schemeClr val="lt2"/>
          </a:solidFill>
          <a:ln>
            <a:noFill/>
          </a:ln>
        </p:spPr>
        <p:txBody>
          <a:bodyPr spcFirstLastPara="1" wrap="square" lIns="121674" tIns="121674" rIns="121674" bIns="121674" anchor="ctr" anchorCtr="0">
            <a:noAutofit/>
          </a:bodyPr>
          <a:lstStyle/>
          <a:p>
            <a:pPr marL="0" lvl="0" indent="0" algn="l" rtl="0">
              <a:spcBef>
                <a:spcPts val="0"/>
              </a:spcBef>
              <a:spcAft>
                <a:spcPts val="0"/>
              </a:spcAft>
              <a:buNone/>
            </a:pPr>
            <a:endParaRPr sz="2396"/>
          </a:p>
        </p:txBody>
      </p:sp>
      <p:sp>
        <p:nvSpPr>
          <p:cNvPr id="25" name="Google Shape;25;p5"/>
          <p:cNvSpPr txBox="1">
            <a:spLocks noGrp="1"/>
          </p:cNvSpPr>
          <p:nvPr>
            <p:ph type="title" hasCustomPrompt="1"/>
          </p:nvPr>
        </p:nvSpPr>
        <p:spPr>
          <a:xfrm>
            <a:off x="416899" y="1"/>
            <a:ext cx="11396303" cy="948806"/>
          </a:xfrm>
          <a:prstGeom prst="rect">
            <a:avLst/>
          </a:prstGeom>
        </p:spPr>
        <p:txBody>
          <a:bodyPr spcFirstLastPara="1" wrap="square" lIns="91425" tIns="91425" rIns="91425" bIns="91425" anchor="ctr" anchorCtr="0">
            <a:normAutofit/>
          </a:bodyPr>
          <a:lstStyle>
            <a:lvl1pPr lvl="0" rtl="0">
              <a:spcBef>
                <a:spcPts val="0"/>
              </a:spcBef>
              <a:spcAft>
                <a:spcPts val="0"/>
              </a:spcAft>
              <a:buSzPts val="2200"/>
              <a:buNone/>
              <a:defRPr sz="292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dirty="0"/>
              <a:t>Agenda</a:t>
            </a:r>
            <a:endParaRPr dirty="0"/>
          </a:p>
        </p:txBody>
      </p:sp>
      <p:sp>
        <p:nvSpPr>
          <p:cNvPr id="26" name="Google Shape;26;p5"/>
          <p:cNvSpPr txBox="1">
            <a:spLocks noGrp="1"/>
          </p:cNvSpPr>
          <p:nvPr>
            <p:ph type="body" idx="1"/>
          </p:nvPr>
        </p:nvSpPr>
        <p:spPr>
          <a:xfrm>
            <a:off x="416899" y="1590030"/>
            <a:ext cx="11396303" cy="5125111"/>
          </a:xfrm>
          <a:prstGeom prst="rect">
            <a:avLst/>
          </a:prstGeom>
        </p:spPr>
        <p:txBody>
          <a:bodyPr spcFirstLastPara="1" wrap="square" lIns="91425" tIns="91425" rIns="91425" bIns="91425" anchor="t" anchorCtr="0">
            <a:normAutofit/>
          </a:bodyPr>
          <a:lstStyle>
            <a:lvl1pPr marL="608487" lvl="0" indent="-439463" rtl="0">
              <a:spcBef>
                <a:spcPts val="0"/>
              </a:spcBef>
              <a:spcAft>
                <a:spcPts val="0"/>
              </a:spcAft>
              <a:buSzPts val="1600"/>
              <a:buChar char="●"/>
              <a:defRPr sz="2129"/>
            </a:lvl1pPr>
            <a:lvl2pPr marL="1216975" lvl="1" indent="-422561" rtl="0">
              <a:spcBef>
                <a:spcPts val="0"/>
              </a:spcBef>
              <a:spcAft>
                <a:spcPts val="0"/>
              </a:spcAft>
              <a:buSzPts val="1400"/>
              <a:buChar char="○"/>
              <a:defRPr/>
            </a:lvl2pPr>
            <a:lvl3pPr marL="1825462" lvl="2" indent="-422561" rtl="0">
              <a:spcBef>
                <a:spcPts val="0"/>
              </a:spcBef>
              <a:spcAft>
                <a:spcPts val="0"/>
              </a:spcAft>
              <a:buSzPts val="1400"/>
              <a:buChar char="■"/>
              <a:defRPr/>
            </a:lvl3pPr>
            <a:lvl4pPr marL="2433950" lvl="3" indent="-422561" rtl="0">
              <a:spcBef>
                <a:spcPts val="0"/>
              </a:spcBef>
              <a:spcAft>
                <a:spcPts val="0"/>
              </a:spcAft>
              <a:buSzPts val="1400"/>
              <a:buChar char="●"/>
              <a:defRPr/>
            </a:lvl4pPr>
            <a:lvl5pPr marL="3042437" lvl="4" indent="-422561" rtl="0">
              <a:spcBef>
                <a:spcPts val="0"/>
              </a:spcBef>
              <a:spcAft>
                <a:spcPts val="0"/>
              </a:spcAft>
              <a:buSzPts val="1400"/>
              <a:buChar char="○"/>
              <a:defRPr/>
            </a:lvl5pPr>
            <a:lvl6pPr marL="3650925" lvl="5" indent="-422561" rtl="0">
              <a:spcBef>
                <a:spcPts val="0"/>
              </a:spcBef>
              <a:spcAft>
                <a:spcPts val="0"/>
              </a:spcAft>
              <a:buSzPts val="1400"/>
              <a:buChar char="■"/>
              <a:defRPr/>
            </a:lvl6pPr>
            <a:lvl7pPr marL="4259412" lvl="6" indent="-422561" rtl="0">
              <a:spcBef>
                <a:spcPts val="0"/>
              </a:spcBef>
              <a:spcAft>
                <a:spcPts val="0"/>
              </a:spcAft>
              <a:buSzPts val="1400"/>
              <a:buChar char="●"/>
              <a:defRPr/>
            </a:lvl7pPr>
            <a:lvl8pPr marL="4867900" lvl="7" indent="-422561" rtl="0">
              <a:spcBef>
                <a:spcPts val="0"/>
              </a:spcBef>
              <a:spcAft>
                <a:spcPts val="0"/>
              </a:spcAft>
              <a:buSzPts val="1400"/>
              <a:buChar char="○"/>
              <a:defRPr/>
            </a:lvl8pPr>
            <a:lvl9pPr marL="5476387" lvl="8" indent="-422561" rtl="0">
              <a:spcBef>
                <a:spcPts val="0"/>
              </a:spcBef>
              <a:spcAft>
                <a:spcPts val="0"/>
              </a:spcAft>
              <a:buSzPts val="1400"/>
              <a:buChar char="■"/>
              <a:defRPr/>
            </a:lvl9pPr>
          </a:lstStyle>
          <a:p>
            <a:endParaRPr dirty="0"/>
          </a:p>
        </p:txBody>
      </p:sp>
      <p:sp>
        <p:nvSpPr>
          <p:cNvPr id="27" name="Google Shape;27;p5"/>
          <p:cNvSpPr txBox="1">
            <a:spLocks noGrp="1"/>
          </p:cNvSpPr>
          <p:nvPr>
            <p:ph type="sldNum" idx="12"/>
          </p:nvPr>
        </p:nvSpPr>
        <p:spPr>
          <a:xfrm>
            <a:off x="11813198" y="6473314"/>
            <a:ext cx="416512" cy="256623"/>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fld id="{00000000-1234-1234-1234-123412341234}" type="slidenum">
              <a:rPr lang="en" smtClean="0"/>
              <a:pPr/>
              <a:t>‹№›</a:t>
            </a:fld>
            <a:endParaRPr lang="en"/>
          </a:p>
        </p:txBody>
      </p:sp>
      <p:sp>
        <p:nvSpPr>
          <p:cNvPr id="10" name="Subtitle 1">
            <a:extLst>
              <a:ext uri="{FF2B5EF4-FFF2-40B4-BE49-F238E27FC236}">
                <a16:creationId xmlns:a16="http://schemas.microsoft.com/office/drawing/2014/main" id="{0D296A4F-FF01-A06E-7AAA-3D203B6399A4}"/>
              </a:ext>
            </a:extLst>
          </p:cNvPr>
          <p:cNvSpPr>
            <a:spLocks noGrp="1"/>
          </p:cNvSpPr>
          <p:nvPr>
            <p:ph type="subTitle" idx="13"/>
          </p:nvPr>
        </p:nvSpPr>
        <p:spPr>
          <a:xfrm>
            <a:off x="416898" y="948808"/>
            <a:ext cx="11396301" cy="641224"/>
          </a:xfrm>
        </p:spPr>
        <p:txBody>
          <a:bodyPr tIns="0" anchor="t">
            <a:normAutofit/>
          </a:bodyPr>
          <a:lstStyle>
            <a:lvl1pPr marL="0" indent="0" algn="l">
              <a:lnSpc>
                <a:spcPct val="100000"/>
              </a:lnSpc>
              <a:buNone/>
              <a:defRPr sz="2129"/>
            </a:lvl1pPr>
            <a:lvl2pPr marL="608487" indent="0" algn="ctr">
              <a:buNone/>
            </a:lvl2pPr>
            <a:lvl3pPr marL="1216975" indent="0" algn="ctr">
              <a:buNone/>
            </a:lvl3pPr>
            <a:lvl4pPr marL="1825462" indent="0" algn="ctr">
              <a:buNone/>
            </a:lvl4pPr>
            <a:lvl5pPr marL="2433950" indent="0" algn="ctr">
              <a:buNone/>
            </a:lvl5pPr>
            <a:lvl6pPr marL="3042437" indent="0" algn="ctr">
              <a:buNone/>
            </a:lvl6pPr>
            <a:lvl7pPr marL="3650925" indent="0" algn="ctr">
              <a:buNone/>
            </a:lvl7pPr>
            <a:lvl8pPr marL="4259412" indent="0" algn="ctr">
              <a:buNone/>
            </a:lvl8pPr>
            <a:lvl9pPr marL="4867900" indent="0" algn="ctr">
              <a:buNone/>
            </a:lvl9pPr>
          </a:lstStyle>
          <a:p>
            <a:r>
              <a:rPr lang="en-US" dirty="0"/>
              <a:t>Click to edit Master subtitle style</a:t>
            </a:r>
          </a:p>
        </p:txBody>
      </p:sp>
    </p:spTree>
    <p:extLst>
      <p:ext uri="{BB962C8B-B14F-4D97-AF65-F5344CB8AC3E}">
        <p14:creationId xmlns:p14="http://schemas.microsoft.com/office/powerpoint/2010/main" val="268346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6.xml"/><Relationship Id="rId7" Type="http://schemas.openxmlformats.org/officeDocument/2006/relationships/chart" Target="../charts/chart3.xml"/><Relationship Id="rId12"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chart" Target="../charts/chart2.xml"/><Relationship Id="rId11" Type="http://schemas.openxmlformats.org/officeDocument/2006/relationships/image" Target="../media/image9.png"/><Relationship Id="rId5" Type="http://schemas.openxmlformats.org/officeDocument/2006/relationships/chart" Target="../charts/chart1.xml"/><Relationship Id="rId10" Type="http://schemas.openxmlformats.org/officeDocument/2006/relationships/image" Target="../media/image29.emf"/><Relationship Id="rId4" Type="http://schemas.openxmlformats.org/officeDocument/2006/relationships/notesSlide" Target="../notesSlides/notesSlide8.xml"/><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3.svg"/><Relationship Id="rId7"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7.svg"/><Relationship Id="rId7"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11.png"/><Relationship Id="rId5" Type="http://schemas.openxmlformats.org/officeDocument/2006/relationships/image" Target="../media/image43.sv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5.xml"/><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9.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D082-84F2-25C9-3C4A-AB33E2EA72E4}"/>
            </a:ext>
          </a:extLst>
        </p:cNvPr>
        <p:cNvGrpSpPr/>
        <p:nvPr/>
      </p:nvGrpSpPr>
      <p:grpSpPr>
        <a:xfrm>
          <a:off x="0" y="0"/>
          <a:ext cx="0" cy="0"/>
          <a:chOff x="0" y="0"/>
          <a:chExt cx="0" cy="0"/>
        </a:xfrm>
      </p:grpSpPr>
      <p:pic>
        <p:nvPicPr>
          <p:cNvPr id="5" name="Рисунок 4" descr="Зображення, що містить Світ, карта">
            <a:extLst>
              <a:ext uri="{FF2B5EF4-FFF2-40B4-BE49-F238E27FC236}">
                <a16:creationId xmlns:a16="http://schemas.microsoft.com/office/drawing/2014/main" id="{B582301B-1ED8-68DE-01C1-C4DE041E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759" y="1230269"/>
            <a:ext cx="7819882" cy="4384762"/>
          </a:xfrm>
          <a:prstGeom prst="rect">
            <a:avLst/>
          </a:prstGeom>
        </p:spPr>
      </p:pic>
      <p:graphicFrame>
        <p:nvGraphicFramePr>
          <p:cNvPr id="9" name="think-cell data - do not delete" hidden="1">
            <a:extLst>
              <a:ext uri="{FF2B5EF4-FFF2-40B4-BE49-F238E27FC236}">
                <a16:creationId xmlns:a16="http://schemas.microsoft.com/office/drawing/2014/main" id="{B6ACC2DB-2048-8531-96FB-F63D2B0857E3}"/>
              </a:ext>
            </a:extLst>
          </p:cNvPr>
          <p:cNvGraphicFramePr>
            <a:graphicFrameLocks noChangeAspect="1"/>
          </p:cNvGraphicFramePr>
          <p:nvPr>
            <p:custDataLst>
              <p:tags r:id="rId1"/>
            </p:custDataLst>
          </p:nvPr>
        </p:nvGraphicFramePr>
        <p:xfrm>
          <a:off x="31924" y="1585"/>
          <a:ext cx="1585" cy="1585"/>
        </p:xfrm>
        <a:graphic>
          <a:graphicData uri="http://schemas.openxmlformats.org/presentationml/2006/ole">
            <mc:AlternateContent xmlns:mc="http://schemas.openxmlformats.org/markup-compatibility/2006">
              <mc:Choice xmlns:v="urn:schemas-microsoft-com:vml" Requires="v">
                <p:oleObj name="think-cell Slide" r:id="rId4" imgW="305" imgH="303" progId="TCLayout.ActiveDocument.1">
                  <p:embed/>
                </p:oleObj>
              </mc:Choice>
              <mc:Fallback>
                <p:oleObj name="think-cell Slide" r:id="rId4" imgW="305" imgH="303" progId="TCLayout.ActiveDocument.1">
                  <p:embed/>
                  <p:pic>
                    <p:nvPicPr>
                      <p:cNvPr id="9" name="think-cell data - do not delete" hidden="1">
                        <a:extLst>
                          <a:ext uri="{FF2B5EF4-FFF2-40B4-BE49-F238E27FC236}">
                            <a16:creationId xmlns:a16="http://schemas.microsoft.com/office/drawing/2014/main" id="{B6ACC2DB-2048-8531-96FB-F63D2B0857E3}"/>
                          </a:ext>
                        </a:extLst>
                      </p:cNvPr>
                      <p:cNvPicPr/>
                      <p:nvPr/>
                    </p:nvPicPr>
                    <p:blipFill>
                      <a:blip r:embed="rId5"/>
                      <a:stretch>
                        <a:fillRect/>
                      </a:stretch>
                    </p:blipFill>
                    <p:spPr>
                      <a:xfrm>
                        <a:off x="31924" y="1585"/>
                        <a:ext cx="1585" cy="1585"/>
                      </a:xfrm>
                      <a:prstGeom prst="rect">
                        <a:avLst/>
                      </a:prstGeom>
                    </p:spPr>
                  </p:pic>
                </p:oleObj>
              </mc:Fallback>
            </mc:AlternateContent>
          </a:graphicData>
        </a:graphic>
      </p:graphicFrame>
      <p:sp>
        <p:nvSpPr>
          <p:cNvPr id="22" name="Прямоугольник 5">
            <a:extLst>
              <a:ext uri="{FF2B5EF4-FFF2-40B4-BE49-F238E27FC236}">
                <a16:creationId xmlns:a16="http://schemas.microsoft.com/office/drawing/2014/main" id="{4B1E440A-A88F-5C4A-FF6A-0E08898547F8}"/>
              </a:ext>
            </a:extLst>
          </p:cNvPr>
          <p:cNvSpPr/>
          <p:nvPr/>
        </p:nvSpPr>
        <p:spPr>
          <a:xfrm>
            <a:off x="814206" y="2540277"/>
            <a:ext cx="4695688" cy="769270"/>
          </a:xfrm>
          <a:prstGeom prst="rect">
            <a:avLst/>
          </a:prstGeom>
          <a:solidFill>
            <a:schemeClr val="bg1"/>
          </a:solidFill>
        </p:spPr>
        <p:txBody>
          <a:bodyPr wrap="square" lIns="91271" tIns="45635" rIns="91271" bIns="45635">
            <a:spAutoFit/>
          </a:bodyPr>
          <a:lstStyle/>
          <a:p>
            <a:pPr algn="ctr" defTabSz="912754">
              <a:defRPr/>
            </a:pPr>
            <a:r>
              <a:rPr lang="en-US" sz="4400" b="1" dirty="0">
                <a:ln w="0"/>
                <a:solidFill>
                  <a:schemeClr val="bg1"/>
                </a:solidFill>
                <a:highlight>
                  <a:srgbClr val="004A44"/>
                </a:highlight>
                <a:latin typeface="Montserrat 2 Ultra-Bold" panose="020B0604020202020204" charset="-52"/>
              </a:rPr>
              <a:t>OSCHADBANK</a:t>
            </a:r>
            <a:endParaRPr lang="ru-RU" sz="4400" b="1" dirty="0">
              <a:ln w="0"/>
              <a:solidFill>
                <a:schemeClr val="bg1"/>
              </a:solidFill>
              <a:highlight>
                <a:srgbClr val="004A44"/>
              </a:highlight>
              <a:latin typeface="Montserrat 2 Ultra-Bold" panose="020B0604020202020204" charset="-52"/>
            </a:endParaRPr>
          </a:p>
        </p:txBody>
      </p:sp>
      <p:sp>
        <p:nvSpPr>
          <p:cNvPr id="23" name="Прямоугольник 4">
            <a:extLst>
              <a:ext uri="{FF2B5EF4-FFF2-40B4-BE49-F238E27FC236}">
                <a16:creationId xmlns:a16="http://schemas.microsoft.com/office/drawing/2014/main" id="{A6CC2B01-26B3-E1C2-2FF7-278CC6E7D058}"/>
              </a:ext>
            </a:extLst>
          </p:cNvPr>
          <p:cNvSpPr/>
          <p:nvPr/>
        </p:nvSpPr>
        <p:spPr>
          <a:xfrm>
            <a:off x="2152650" y="3252438"/>
            <a:ext cx="3509644" cy="523100"/>
          </a:xfrm>
          <a:prstGeom prst="rect">
            <a:avLst/>
          </a:prstGeom>
          <a:solidFill>
            <a:srgbClr val="CAD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54">
              <a:defRPr/>
            </a:pPr>
            <a:r>
              <a:rPr lang="en-US" sz="2000" b="1" dirty="0">
                <a:ln w="0"/>
                <a:solidFill>
                  <a:prstClr val="black"/>
                </a:solidFill>
                <a:latin typeface="Montserrat 2 Ultra-Bold" panose="020B0604020202020204" charset="-52"/>
              </a:rPr>
              <a:t>RECOVERY of UKRAINE</a:t>
            </a:r>
            <a:endParaRPr lang="ru-RU" b="1" dirty="0">
              <a:ln w="0"/>
              <a:solidFill>
                <a:prstClr val="black"/>
              </a:solidFill>
              <a:latin typeface="Montserrat 2 Ultra-Bold" panose="020B0604020202020204" charset="-52"/>
            </a:endParaRPr>
          </a:p>
        </p:txBody>
      </p:sp>
      <p:pic>
        <p:nvPicPr>
          <p:cNvPr id="10" name="Рисунок 9">
            <a:extLst>
              <a:ext uri="{FF2B5EF4-FFF2-40B4-BE49-F238E27FC236}">
                <a16:creationId xmlns:a16="http://schemas.microsoft.com/office/drawing/2014/main" id="{5B24758A-B35C-9EB5-4D60-E90CE096C9E4}"/>
              </a:ext>
            </a:extLst>
          </p:cNvPr>
          <p:cNvPicPr>
            <a:picLocks noChangeAspect="1"/>
          </p:cNvPicPr>
          <p:nvPr/>
        </p:nvPicPr>
        <p:blipFill>
          <a:blip r:embed="rId6"/>
          <a:stretch>
            <a:fillRect/>
          </a:stretch>
        </p:blipFill>
        <p:spPr>
          <a:xfrm>
            <a:off x="9218565" y="171843"/>
            <a:ext cx="1530458" cy="592435"/>
          </a:xfrm>
          <a:prstGeom prst="rect">
            <a:avLst/>
          </a:prstGeom>
        </p:spPr>
      </p:pic>
      <p:pic>
        <p:nvPicPr>
          <p:cNvPr id="11" name="Рисунок 10" descr="Изображение выглядит как текст, Шрифт, снимок экрана, Графика&#10;&#10;Автоматически созданное описание">
            <a:extLst>
              <a:ext uri="{FF2B5EF4-FFF2-40B4-BE49-F238E27FC236}">
                <a16:creationId xmlns:a16="http://schemas.microsoft.com/office/drawing/2014/main" id="{57DA0D41-33B6-86AB-83FE-6FB10E017BA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889665" y="171841"/>
            <a:ext cx="1154385" cy="576966"/>
          </a:xfrm>
          <a:prstGeom prst="rect">
            <a:avLst/>
          </a:prstGeom>
        </p:spPr>
      </p:pic>
      <p:sp>
        <p:nvSpPr>
          <p:cNvPr id="12" name="Прямоугольник 5">
            <a:extLst>
              <a:ext uri="{FF2B5EF4-FFF2-40B4-BE49-F238E27FC236}">
                <a16:creationId xmlns:a16="http://schemas.microsoft.com/office/drawing/2014/main" id="{8AC94016-AAFA-2453-6FD2-D7759F5ED875}"/>
              </a:ext>
            </a:extLst>
          </p:cNvPr>
          <p:cNvSpPr/>
          <p:nvPr/>
        </p:nvSpPr>
        <p:spPr>
          <a:xfrm>
            <a:off x="1018433" y="6245753"/>
            <a:ext cx="4084553" cy="337934"/>
          </a:xfrm>
          <a:prstGeom prst="rect">
            <a:avLst/>
          </a:prstGeom>
          <a:solidFill>
            <a:schemeClr val="bg1"/>
          </a:solidFill>
        </p:spPr>
        <p:txBody>
          <a:bodyPr wrap="square" lIns="91271" tIns="45635" rIns="91271" bIns="45635">
            <a:spAutoFit/>
          </a:bodyPr>
          <a:lstStyle/>
          <a:p>
            <a:pPr defTabSz="912754">
              <a:defRPr/>
            </a:pPr>
            <a:r>
              <a:rPr lang="en-US" sz="1597" b="1" dirty="0">
                <a:ln w="0"/>
                <a:latin typeface="Montserrat 2 Bold" panose="020B0604020202020204" charset="-52"/>
              </a:rPr>
              <a:t>October, 2025</a:t>
            </a:r>
            <a:endParaRPr lang="ru-RU" sz="1597" b="1" dirty="0">
              <a:ln w="0"/>
              <a:latin typeface="Montserrat 2 Bold" panose="020B0604020202020204" charset="-52"/>
            </a:endParaRPr>
          </a:p>
        </p:txBody>
      </p:sp>
      <p:sp>
        <p:nvSpPr>
          <p:cNvPr id="3" name="AutoShape 2" descr="В сессионном зале Рады установили флаг ЕС"/>
          <p:cNvSpPr>
            <a:spLocks noChangeAspect="1" noChangeArrowheads="1"/>
          </p:cNvSpPr>
          <p:nvPr/>
        </p:nvSpPr>
        <p:spPr bwMode="auto">
          <a:xfrm>
            <a:off x="107982" y="-72097"/>
            <a:ext cx="152118" cy="152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635" tIns="22818" rIns="45635" bIns="22818" numCol="1" anchor="t" anchorCtr="0" compatLnSpc="1">
            <a:prstTxWarp prst="textNoShape">
              <a:avLst/>
            </a:prstTxWarp>
          </a:bodyPr>
          <a:lstStyle/>
          <a:p>
            <a:endParaRPr lang="uk-UA" sz="898"/>
          </a:p>
        </p:txBody>
      </p:sp>
      <p:pic>
        <p:nvPicPr>
          <p:cNvPr id="13" name="Рисунок 12">
            <a:extLst>
              <a:ext uri="{FF2B5EF4-FFF2-40B4-BE49-F238E27FC236}">
                <a16:creationId xmlns:a16="http://schemas.microsoft.com/office/drawing/2014/main" id="{E8EC0C1C-D7E2-7820-4141-D9D4664ED220}"/>
              </a:ext>
            </a:extLst>
          </p:cNvPr>
          <p:cNvPicPr>
            <a:picLocks noChangeAspect="1"/>
          </p:cNvPicPr>
          <p:nvPr/>
        </p:nvPicPr>
        <p:blipFill>
          <a:blip r:embed="rId8"/>
          <a:stretch>
            <a:fillRect/>
          </a:stretch>
        </p:blipFill>
        <p:spPr>
          <a:xfrm>
            <a:off x="10889665" y="171841"/>
            <a:ext cx="1154385" cy="576965"/>
          </a:xfrm>
          <a:prstGeom prst="rect">
            <a:avLst/>
          </a:prstGeom>
        </p:spPr>
      </p:pic>
      <p:pic>
        <p:nvPicPr>
          <p:cNvPr id="2" name="Рисунок 1">
            <a:extLst>
              <a:ext uri="{FF2B5EF4-FFF2-40B4-BE49-F238E27FC236}">
                <a16:creationId xmlns:a16="http://schemas.microsoft.com/office/drawing/2014/main" id="{A1412781-64CB-4431-D458-52ACAD384AE9}"/>
              </a:ext>
            </a:extLst>
          </p:cNvPr>
          <p:cNvPicPr>
            <a:picLocks noChangeAspect="1"/>
          </p:cNvPicPr>
          <p:nvPr/>
        </p:nvPicPr>
        <p:blipFill>
          <a:blip r:embed="rId9"/>
          <a:stretch>
            <a:fillRect/>
          </a:stretch>
        </p:blipFill>
        <p:spPr>
          <a:xfrm>
            <a:off x="170688" y="91529"/>
            <a:ext cx="831850" cy="831850"/>
          </a:xfrm>
          <a:prstGeom prst="rect">
            <a:avLst/>
          </a:prstGeom>
        </p:spPr>
      </p:pic>
    </p:spTree>
    <p:extLst>
      <p:ext uri="{BB962C8B-B14F-4D97-AF65-F5344CB8AC3E}">
        <p14:creationId xmlns:p14="http://schemas.microsoft.com/office/powerpoint/2010/main" val="645674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209990E-DADE-3B1F-FD56-E93D8D25761B}"/>
              </a:ext>
            </a:extLst>
          </p:cNvPr>
          <p:cNvSpPr/>
          <p:nvPr/>
        </p:nvSpPr>
        <p:spPr>
          <a:xfrm>
            <a:off x="1238250" y="901162"/>
            <a:ext cx="9614288" cy="3517694"/>
          </a:xfrm>
          <a:prstGeom prst="rect">
            <a:avLst/>
          </a:prstGeom>
        </p:spPr>
        <p:txBody>
          <a:bodyPr wrap="square">
            <a:spAutoFit/>
          </a:bodyPr>
          <a:lstStyle/>
          <a:p>
            <a:pPr marL="456321" lvl="1" algn="ctr" defTabSz="912640" fontAlgn="base">
              <a:spcAft>
                <a:spcPct val="0"/>
              </a:spcAft>
              <a:buClr>
                <a:srgbClr val="06503C"/>
              </a:buClr>
              <a:defRPr/>
            </a:pPr>
            <a:r>
              <a:rPr lang="uk-UA" sz="10381" b="1" dirty="0">
                <a:solidFill>
                  <a:srgbClr val="002922"/>
                </a:solidFill>
                <a:latin typeface="Montserrat 2 Ultra-Bold" panose="020B0604020202020204" charset="-52"/>
                <a:sym typeface="Montserrat Light"/>
              </a:rPr>
              <a:t>15%</a:t>
            </a:r>
            <a:endParaRPr lang="en-US" sz="12478" b="1" dirty="0">
              <a:solidFill>
                <a:srgbClr val="002922"/>
              </a:solidFill>
              <a:latin typeface="Montserrat 2 Ultra-Bold" panose="020B0604020202020204" charset="-52"/>
              <a:sym typeface="Montserrat Light"/>
            </a:endParaRPr>
          </a:p>
          <a:p>
            <a:pPr marL="456321" lvl="1" algn="ctr" defTabSz="912640" fontAlgn="base">
              <a:spcAft>
                <a:spcPct val="0"/>
              </a:spcAft>
              <a:buClr>
                <a:srgbClr val="06503C"/>
              </a:buClr>
              <a:defRPr/>
            </a:pPr>
            <a:r>
              <a:rPr lang="en-US" sz="4791" b="1" dirty="0">
                <a:solidFill>
                  <a:srgbClr val="002922"/>
                </a:solidFill>
                <a:latin typeface="Montserrat 2 Ultra-Bold" panose="020B0604020202020204" charset="-52"/>
                <a:sym typeface="Montserrat Light"/>
              </a:rPr>
              <a:t>of economy</a:t>
            </a:r>
            <a:r>
              <a:rPr lang="uk-UA" sz="2695" b="1" dirty="0">
                <a:solidFill>
                  <a:srgbClr val="002922"/>
                </a:solidFill>
                <a:latin typeface="Montserrat 2 Ultra-Bold" panose="020B0604020202020204" charset="-52"/>
                <a:sym typeface="Montserrat Light"/>
              </a:rPr>
              <a:t> </a:t>
            </a:r>
          </a:p>
          <a:p>
            <a:pPr marL="456321" lvl="1" algn="ctr" defTabSz="912640" fontAlgn="base">
              <a:spcAft>
                <a:spcPct val="0"/>
              </a:spcAft>
              <a:buClr>
                <a:srgbClr val="06503C"/>
              </a:buClr>
              <a:defRPr/>
            </a:pPr>
            <a:r>
              <a:rPr lang="en-US" sz="2695" b="1" dirty="0">
                <a:solidFill>
                  <a:srgbClr val="002922"/>
                </a:solidFill>
                <a:latin typeface="Montserrat 2 Ultra-Bold" panose="020B0604020202020204" charset="-52"/>
                <a:sym typeface="Montserrat Light"/>
              </a:rPr>
              <a:t>financing by </a:t>
            </a:r>
            <a:endParaRPr lang="uk-UA" sz="2695" b="1" dirty="0">
              <a:solidFill>
                <a:srgbClr val="002922"/>
              </a:solidFill>
              <a:latin typeface="Montserrat 2 Ultra-Bold" panose="020B0604020202020204" charset="-52"/>
              <a:sym typeface="Montserrat Light"/>
            </a:endParaRPr>
          </a:p>
          <a:p>
            <a:pPr marL="456321" lvl="1" algn="ctr" defTabSz="912640" fontAlgn="base">
              <a:spcAft>
                <a:spcPct val="0"/>
              </a:spcAft>
              <a:buClr>
                <a:srgbClr val="06503C"/>
              </a:buClr>
              <a:defRPr/>
            </a:pPr>
            <a:r>
              <a:rPr lang="en-US" sz="4392" b="1" dirty="0">
                <a:solidFill>
                  <a:srgbClr val="002922"/>
                </a:solidFill>
                <a:latin typeface="Montserrat 2 Ultra-Bold" panose="020B0604020202020204" charset="-52"/>
                <a:sym typeface="Montserrat Light"/>
              </a:rPr>
              <a:t>OSCHADBANK</a:t>
            </a:r>
            <a:endParaRPr lang="uk-UA" sz="4392" b="1" dirty="0">
              <a:solidFill>
                <a:srgbClr val="002922"/>
              </a:solidFill>
              <a:latin typeface="Montserrat 2 Ultra-Bold" panose="020B0604020202020204" charset="-52"/>
              <a:sym typeface="Montserrat Light"/>
            </a:endParaRPr>
          </a:p>
        </p:txBody>
      </p:sp>
      <p:sp>
        <p:nvSpPr>
          <p:cNvPr id="3" name="Прямоугольник 2">
            <a:extLst>
              <a:ext uri="{FF2B5EF4-FFF2-40B4-BE49-F238E27FC236}">
                <a16:creationId xmlns:a16="http://schemas.microsoft.com/office/drawing/2014/main" id="{03AA59F1-BC43-1C09-D9CF-29F9BBD417A2}"/>
              </a:ext>
            </a:extLst>
          </p:cNvPr>
          <p:cNvSpPr/>
          <p:nvPr/>
        </p:nvSpPr>
        <p:spPr>
          <a:xfrm>
            <a:off x="1084383" y="6294779"/>
            <a:ext cx="10241000" cy="430246"/>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1pPr>
            <a:lvl2pPr marL="0" marR="0" indent="228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2pPr>
            <a:lvl3pPr marL="0" marR="0" indent="457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3pPr>
            <a:lvl4pPr marL="0" marR="0" indent="685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4pPr>
            <a:lvl5pPr marL="0" marR="0" indent="9144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5pPr>
            <a:lvl6pPr marL="0" marR="0" indent="11430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6pPr>
            <a:lvl7pPr marL="0" marR="0" indent="1371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7pPr>
            <a:lvl8pPr marL="0" marR="0" indent="1600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8pPr>
            <a:lvl9pPr marL="0" marR="0" indent="1828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9pPr>
          </a:lstStyle>
          <a:p>
            <a:pPr algn="ctr" defTabSz="2433951" fontAlgn="base" hangingPunct="1">
              <a:lnSpc>
                <a:spcPct val="100000"/>
              </a:lnSpc>
              <a:spcBef>
                <a:spcPct val="0"/>
              </a:spcBef>
              <a:spcAft>
                <a:spcPct val="0"/>
              </a:spcAft>
              <a:defRPr/>
            </a:pPr>
            <a:r>
              <a:rPr lang="ru-RU" sz="2196" b="1" dirty="0">
                <a:solidFill>
                  <a:srgbClr val="002922"/>
                </a:solidFill>
                <a:latin typeface="Montserrat 2 Bold" panose="020B0604020202020204" charset="-52"/>
                <a:ea typeface="Segoe UI Black" panose="020B0A02040204020203" pitchFamily="34" charset="0"/>
                <a:cs typeface="+mn-cs"/>
              </a:rPr>
              <a:t>20% </a:t>
            </a:r>
            <a:r>
              <a:rPr lang="en-US" sz="2196" dirty="0">
                <a:solidFill>
                  <a:srgbClr val="002922"/>
                </a:solidFill>
                <a:latin typeface="Montserrat 2 Bold" panose="020B0604020202020204" charset="-52"/>
                <a:ea typeface="Segoe UI Black" panose="020B0A02040204020203" pitchFamily="34" charset="0"/>
                <a:cs typeface="+mn-cs"/>
              </a:rPr>
              <a:t>of OSCHADBANK loans to SMEs near frontline (100-150 km)</a:t>
            </a:r>
            <a:endParaRPr lang="uk-UA" sz="1996" b="1" dirty="0">
              <a:solidFill>
                <a:srgbClr val="002922"/>
              </a:solidFill>
              <a:latin typeface="Montserrat 2 Bold" panose="020B0604020202020204" charset="-52"/>
              <a:ea typeface="Segoe UI Black" panose="020B0A02040204020203" pitchFamily="34" charset="0"/>
              <a:cs typeface="+mn-cs"/>
            </a:endParaRPr>
          </a:p>
        </p:txBody>
      </p:sp>
      <p:pic>
        <p:nvPicPr>
          <p:cNvPr id="13" name="Рисунок 12">
            <a:extLst>
              <a:ext uri="{FF2B5EF4-FFF2-40B4-BE49-F238E27FC236}">
                <a16:creationId xmlns:a16="http://schemas.microsoft.com/office/drawing/2014/main" id="{E8EC0C1C-D7E2-7820-4141-D9D4664ED220}"/>
              </a:ext>
            </a:extLst>
          </p:cNvPr>
          <p:cNvPicPr>
            <a:picLocks noChangeAspect="1"/>
          </p:cNvPicPr>
          <p:nvPr/>
        </p:nvPicPr>
        <p:blipFill>
          <a:blip r:embed="rId3"/>
          <a:stretch>
            <a:fillRect/>
          </a:stretch>
        </p:blipFill>
        <p:spPr>
          <a:xfrm>
            <a:off x="4984858" y="4418856"/>
            <a:ext cx="2440049" cy="1219544"/>
          </a:xfrm>
          <a:prstGeom prst="rect">
            <a:avLst/>
          </a:prstGeom>
        </p:spPr>
      </p:pic>
    </p:spTree>
    <p:extLst>
      <p:ext uri="{BB962C8B-B14F-4D97-AF65-F5344CB8AC3E}">
        <p14:creationId xmlns:p14="http://schemas.microsoft.com/office/powerpoint/2010/main" val="97341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іаграма 5"/>
          <p:cNvGraphicFramePr/>
          <p:nvPr>
            <p:extLst>
              <p:ext uri="{D42A27DB-BD31-4B8C-83A1-F6EECF244321}">
                <p14:modId xmlns:p14="http://schemas.microsoft.com/office/powerpoint/2010/main" val="2288174641"/>
              </p:ext>
            </p:extLst>
          </p:nvPr>
        </p:nvGraphicFramePr>
        <p:xfrm>
          <a:off x="4095694" y="1403863"/>
          <a:ext cx="3519862" cy="24893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Діаграма 94"/>
          <p:cNvGraphicFramePr/>
          <p:nvPr>
            <p:extLst>
              <p:ext uri="{D42A27DB-BD31-4B8C-83A1-F6EECF244321}">
                <p14:modId xmlns:p14="http://schemas.microsoft.com/office/powerpoint/2010/main" val="2382499459"/>
              </p:ext>
            </p:extLst>
          </p:nvPr>
        </p:nvGraphicFramePr>
        <p:xfrm>
          <a:off x="8064090" y="1103385"/>
          <a:ext cx="3519861" cy="27462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3" name="Діаграма 92"/>
          <p:cNvGraphicFramePr/>
          <p:nvPr>
            <p:extLst>
              <p:ext uri="{D42A27DB-BD31-4B8C-83A1-F6EECF244321}">
                <p14:modId xmlns:p14="http://schemas.microsoft.com/office/powerpoint/2010/main" val="2231287786"/>
              </p:ext>
            </p:extLst>
          </p:nvPr>
        </p:nvGraphicFramePr>
        <p:xfrm>
          <a:off x="459956" y="1445258"/>
          <a:ext cx="3522194" cy="25234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1" name="Діаграма 70"/>
          <p:cNvGraphicFramePr/>
          <p:nvPr>
            <p:extLst>
              <p:ext uri="{D42A27DB-BD31-4B8C-83A1-F6EECF244321}">
                <p14:modId xmlns:p14="http://schemas.microsoft.com/office/powerpoint/2010/main" val="2084880307"/>
              </p:ext>
            </p:extLst>
          </p:nvPr>
        </p:nvGraphicFramePr>
        <p:xfrm>
          <a:off x="3431830" y="4273405"/>
          <a:ext cx="4876800" cy="2115783"/>
        </p:xfrm>
        <a:graphic>
          <a:graphicData uri="http://schemas.openxmlformats.org/drawingml/2006/chart">
            <c:chart xmlns:c="http://schemas.openxmlformats.org/drawingml/2006/chart" xmlns:r="http://schemas.openxmlformats.org/officeDocument/2006/relationships" r:id="rId8"/>
          </a:graphicData>
        </a:graphic>
      </p:graphicFrame>
      <p:sp>
        <p:nvSpPr>
          <p:cNvPr id="89" name="Прямокутник 88"/>
          <p:cNvSpPr/>
          <p:nvPr/>
        </p:nvSpPr>
        <p:spPr>
          <a:xfrm>
            <a:off x="183787" y="94196"/>
            <a:ext cx="5512110" cy="707886"/>
          </a:xfrm>
          <a:prstGeom prst="rect">
            <a:avLst/>
          </a:prstGeom>
          <a:noFill/>
        </p:spPr>
        <p:txBody>
          <a:bodyPr wrap="square">
            <a:spAutoFit/>
          </a:bodyPr>
          <a:lstStyle/>
          <a:p>
            <a:pPr defTabSz="912754">
              <a:defRPr/>
            </a:pPr>
            <a:r>
              <a:rPr lang="en-US" sz="4000" b="1" dirty="0">
                <a:solidFill>
                  <a:srgbClr val="002921"/>
                </a:solidFill>
                <a:latin typeface="Montserrat 2 Ultra-Bold" panose="020B0604020202020204" charset="-52"/>
                <a:ea typeface="Open Sans Bold Bold" panose="020B0604020202020204" charset="0"/>
                <a:cs typeface="Calibri" panose="020F0502020204030204" pitchFamily="34" charset="0"/>
              </a:rPr>
              <a:t>ASSETS GROWTH</a:t>
            </a:r>
            <a:endParaRPr lang="uk-UA" sz="4000" dirty="0">
              <a:solidFill>
                <a:srgbClr val="002921"/>
              </a:solidFill>
              <a:latin typeface="Montserrat 2 Ultra-Bold" panose="020B0604020202020204" charset="-52"/>
              <a:cs typeface="Calibri" panose="020F0502020204030204" pitchFamily="34" charset="0"/>
            </a:endParaRPr>
          </a:p>
        </p:txBody>
      </p:sp>
      <p:graphicFrame>
        <p:nvGraphicFramePr>
          <p:cNvPr id="24" name="Объект 23" hidden="1"/>
          <p:cNvGraphicFramePr>
            <a:graphicFrameLocks noChangeAspect="1"/>
          </p:cNvGraphicFramePr>
          <p:nvPr>
            <p:custDataLst>
              <p:tags r:id="rId1"/>
            </p:custDataLst>
          </p:nvPr>
        </p:nvGraphicFramePr>
        <p:xfrm>
          <a:off x="32453" y="2114"/>
          <a:ext cx="2112" cy="2112"/>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24" name="Объект 23" hidden="1"/>
                      <p:cNvPicPr/>
                      <p:nvPr/>
                    </p:nvPicPr>
                    <p:blipFill>
                      <a:blip r:embed="rId10"/>
                      <a:stretch>
                        <a:fillRect/>
                      </a:stretch>
                    </p:blipFill>
                    <p:spPr>
                      <a:xfrm>
                        <a:off x="32453" y="2114"/>
                        <a:ext cx="2112" cy="2112"/>
                      </a:xfrm>
                      <a:prstGeom prst="rect">
                        <a:avLst/>
                      </a:prstGeom>
                    </p:spPr>
                  </p:pic>
                </p:oleObj>
              </mc:Fallback>
            </mc:AlternateContent>
          </a:graphicData>
        </a:graphic>
      </p:graphicFrame>
      <p:sp>
        <p:nvSpPr>
          <p:cNvPr id="14" name="Прямоугольник 13" hidden="1"/>
          <p:cNvSpPr/>
          <p:nvPr>
            <p:custDataLst>
              <p:tags r:id="rId2"/>
            </p:custDataLst>
          </p:nvPr>
        </p:nvSpPr>
        <p:spPr bwMode="auto">
          <a:xfrm>
            <a:off x="30340" y="2"/>
            <a:ext cx="211275" cy="2112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08533">
              <a:defRPr/>
            </a:pPr>
            <a:endParaRPr lang="ru-RU" sz="1065" dirty="0">
              <a:solidFill>
                <a:prstClr val="black"/>
              </a:solidFill>
              <a:latin typeface="Calibri"/>
              <a:sym typeface="+mn-lt"/>
            </a:endParaRPr>
          </a:p>
        </p:txBody>
      </p:sp>
      <p:sp>
        <p:nvSpPr>
          <p:cNvPr id="2" name="Прямоугольник 1"/>
          <p:cNvSpPr/>
          <p:nvPr/>
        </p:nvSpPr>
        <p:spPr>
          <a:xfrm>
            <a:off x="2237757" y="1354721"/>
            <a:ext cx="7918309" cy="22308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endParaRPr lang="uk-UA" sz="1597" dirty="0">
              <a:solidFill>
                <a:prstClr val="white"/>
              </a:solidFill>
              <a:latin typeface="Calibri"/>
              <a:ea typeface="Open Sans Bold Bold" panose="020B0604020202020204" charset="0"/>
              <a:cs typeface="Open Sans Bold Bold" panose="020B0604020202020204" charset="0"/>
            </a:endParaRPr>
          </a:p>
        </p:txBody>
      </p:sp>
      <p:sp>
        <p:nvSpPr>
          <p:cNvPr id="4" name="Прямоугольник 3"/>
          <p:cNvSpPr/>
          <p:nvPr/>
        </p:nvSpPr>
        <p:spPr>
          <a:xfrm>
            <a:off x="-14874" y="813967"/>
            <a:ext cx="12244974" cy="358962"/>
          </a:xfrm>
          <a:prstGeom prst="rect">
            <a:avLst/>
          </a:prstGeom>
          <a:solidFill>
            <a:srgbClr val="CADB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en-US" sz="2400" b="1" dirty="0">
                <a:solidFill>
                  <a:srgbClr val="000000"/>
                </a:solidFill>
                <a:latin typeface="Montserrat 2 Bold" panose="020B0604020202020204" charset="-52"/>
                <a:ea typeface="Open Sans Bold Bold" panose="020B0604020202020204" charset="0"/>
                <a:cs typeface="Open Sans Bold Bold" panose="020B0604020202020204" charset="0"/>
              </a:rPr>
              <a:t>Net loan portfolio by segment</a:t>
            </a:r>
          </a:p>
        </p:txBody>
      </p:sp>
      <p:sp>
        <p:nvSpPr>
          <p:cNvPr id="21" name="TextBox 20">
            <a:extLst>
              <a:ext uri="{FF2B5EF4-FFF2-40B4-BE49-F238E27FC236}">
                <a16:creationId xmlns:a16="http://schemas.microsoft.com/office/drawing/2014/main" id="{3C91FA66-7A8F-F2F1-9429-97F19DADDEFD}"/>
              </a:ext>
            </a:extLst>
          </p:cNvPr>
          <p:cNvSpPr txBox="1"/>
          <p:nvPr/>
        </p:nvSpPr>
        <p:spPr>
          <a:xfrm>
            <a:off x="-14874" y="6518252"/>
            <a:ext cx="12244974" cy="338106"/>
          </a:xfrm>
          <a:prstGeom prst="rect">
            <a:avLst/>
          </a:prstGeom>
          <a:solidFill>
            <a:srgbClr val="CADB3E"/>
          </a:solidFill>
        </p:spPr>
        <p:txBody>
          <a:bodyPr wrap="square">
            <a:spAutoFit/>
          </a:bodyPr>
          <a:lstStyle/>
          <a:p>
            <a:pPr algn="ctr" defTabSz="608533">
              <a:defRPr/>
            </a:pPr>
            <a:r>
              <a:rPr lang="en-US" sz="1597" b="1" dirty="0">
                <a:solidFill>
                  <a:srgbClr val="000000"/>
                </a:solidFill>
                <a:latin typeface="Arial Black" panose="020B0A04020102020204" pitchFamily="34" charset="0"/>
                <a:ea typeface="Open Sans Bold Bold" panose="020B0604020202020204" charset="0"/>
                <a:cs typeface="Open Sans Bold Bold" panose="020B0604020202020204" charset="0"/>
                <a:sym typeface="Segoe UI" panose="020B0502040204020203" pitchFamily="34" charset="0"/>
              </a:rPr>
              <a:t>Focus on supporting the Ukrainian economy, which is based on a careful risk management policy</a:t>
            </a:r>
            <a:endParaRPr lang="en-US" sz="1597" b="1" dirty="0">
              <a:solidFill>
                <a:srgbClr val="000000"/>
              </a:solidFill>
              <a:latin typeface="Arial Black" panose="020B0A04020102020204" pitchFamily="34" charset="0"/>
              <a:ea typeface="Open Sans Bold Bold" panose="020B0604020202020204" charset="0"/>
              <a:cs typeface="Open Sans Bold Bold" panose="020B0604020202020204" charset="0"/>
            </a:endParaRPr>
          </a:p>
        </p:txBody>
      </p:sp>
      <p:sp>
        <p:nvSpPr>
          <p:cNvPr id="69" name="TextBox 68"/>
          <p:cNvSpPr txBox="1"/>
          <p:nvPr/>
        </p:nvSpPr>
        <p:spPr>
          <a:xfrm>
            <a:off x="8938996" y="3107536"/>
            <a:ext cx="524038" cy="253596"/>
          </a:xfrm>
          <a:prstGeom prst="rect">
            <a:avLst/>
          </a:prstGeom>
          <a:solidFill>
            <a:srgbClr val="BBBFC1"/>
          </a:solidFill>
        </p:spPr>
        <p:txBody>
          <a:bodyPr wrap="square" rtlCol="0">
            <a:spAutoFit/>
          </a:bodyPr>
          <a:lstStyle/>
          <a:p>
            <a:pPr algn="ctr" defTabSz="608533">
              <a:defRPr/>
            </a:pPr>
            <a:r>
              <a:rPr lang="en-US" sz="1000" b="1" dirty="0">
                <a:latin typeface="Montserrat 1 Bold" panose="020B0604020202020204" charset="-52"/>
                <a:ea typeface="Open Sans Bold Bold" panose="020B0604020202020204" charset="0"/>
                <a:cs typeface="Open Sans Bold Bold" panose="020B0604020202020204" charset="0"/>
              </a:rPr>
              <a:t>-16%</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16" name="TextBox 15">
            <a:extLst>
              <a:ext uri="{FF2B5EF4-FFF2-40B4-BE49-F238E27FC236}">
                <a16:creationId xmlns:a16="http://schemas.microsoft.com/office/drawing/2014/main" id="{B663A8C0-CC82-24D1-42BE-3C660A583CBC}"/>
              </a:ext>
            </a:extLst>
          </p:cNvPr>
          <p:cNvSpPr txBox="1"/>
          <p:nvPr/>
        </p:nvSpPr>
        <p:spPr>
          <a:xfrm>
            <a:off x="8434882" y="2842835"/>
            <a:ext cx="591275" cy="253596"/>
          </a:xfrm>
          <a:prstGeom prst="rect">
            <a:avLst/>
          </a:prstGeom>
          <a:solidFill>
            <a:srgbClr val="BBBFC1"/>
          </a:solidFill>
        </p:spPr>
        <p:txBody>
          <a:bodyPr wrap="square" rtlCol="0">
            <a:spAutoFit/>
          </a:bodyPr>
          <a:lstStyle/>
          <a:p>
            <a:pPr algn="ctr" defTabSz="608533">
              <a:defRPr/>
            </a:pPr>
            <a:r>
              <a:rPr lang="en-US" sz="1000" b="1" dirty="0">
                <a:solidFill>
                  <a:srgbClr val="000000"/>
                </a:solidFill>
                <a:latin typeface="Montserrat 1 Bold" panose="020B0604020202020204" charset="-52"/>
                <a:ea typeface="Open Sans Bold Bold" panose="020B0604020202020204" charset="0"/>
                <a:cs typeface="Open Sans Bold Bold" panose="020B0604020202020204" charset="0"/>
              </a:rPr>
              <a:t>+53%</a:t>
            </a:r>
            <a:endParaRPr lang="uk-UA" sz="1000" b="1" dirty="0">
              <a:solidFill>
                <a:srgbClr val="000000"/>
              </a:solidFill>
              <a:latin typeface="Montserrat 1 Bold" panose="020B0604020202020204" charset="-52"/>
              <a:ea typeface="Open Sans Bold Bold" panose="020B0604020202020204" charset="0"/>
              <a:cs typeface="Open Sans Bold Bold" panose="020B0604020202020204" charset="0"/>
            </a:endParaRPr>
          </a:p>
        </p:txBody>
      </p:sp>
      <p:sp>
        <p:nvSpPr>
          <p:cNvPr id="17" name="Прямоугольник: скругленные углы 16">
            <a:extLst>
              <a:ext uri="{FF2B5EF4-FFF2-40B4-BE49-F238E27FC236}">
                <a16:creationId xmlns:a16="http://schemas.microsoft.com/office/drawing/2014/main" id="{CFA1907A-51E9-74E4-0A2E-72B917C44BB5}"/>
              </a:ext>
            </a:extLst>
          </p:cNvPr>
          <p:cNvSpPr/>
          <p:nvPr/>
        </p:nvSpPr>
        <p:spPr>
          <a:xfrm>
            <a:off x="8083216" y="1354721"/>
            <a:ext cx="1966664" cy="2933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8533">
              <a:defRPr/>
            </a:pPr>
            <a:r>
              <a:rPr lang="en-US" sz="1397" b="1" dirty="0">
                <a:solidFill>
                  <a:schemeClr val="tx1"/>
                </a:solidFill>
                <a:latin typeface="Montserrat 2 Bold" panose="020B0604020202020204" charset="-52"/>
                <a:ea typeface="Open Sans Bold Bold" panose="020B0604020202020204" charset="0"/>
                <a:cs typeface="Open Sans Bold Bold" panose="020B0604020202020204" charset="0"/>
              </a:rPr>
              <a:t>RETAIL</a:t>
            </a:r>
            <a:endParaRPr lang="uk-UA" sz="1397" b="1" dirty="0">
              <a:solidFill>
                <a:schemeClr val="tx1"/>
              </a:solidFill>
              <a:latin typeface="Montserrat 2 Bold" panose="020B0604020202020204" charset="-52"/>
              <a:ea typeface="Open Sans Bold Bold" panose="020B0604020202020204" charset="0"/>
              <a:cs typeface="Open Sans Bold Bold" panose="020B0604020202020204" charset="0"/>
            </a:endParaRPr>
          </a:p>
        </p:txBody>
      </p:sp>
      <p:sp>
        <p:nvSpPr>
          <p:cNvPr id="61" name="TextBox 60"/>
          <p:cNvSpPr txBox="1"/>
          <p:nvPr/>
        </p:nvSpPr>
        <p:spPr>
          <a:xfrm>
            <a:off x="5087531" y="3088601"/>
            <a:ext cx="545685" cy="253596"/>
          </a:xfrm>
          <a:prstGeom prst="rect">
            <a:avLst/>
          </a:prstGeom>
          <a:solidFill>
            <a:srgbClr val="BBBFC1"/>
          </a:solidFill>
        </p:spPr>
        <p:txBody>
          <a:bodyPr wrap="square" rtlCol="0">
            <a:spAutoFit/>
          </a:bodyPr>
          <a:lstStyle/>
          <a:p>
            <a:pPr algn="ctr" defTabSz="608533">
              <a:defRPr/>
            </a:pPr>
            <a:r>
              <a:rPr lang="en-US" sz="1000" b="1" dirty="0">
                <a:solidFill>
                  <a:srgbClr val="000000"/>
                </a:solidFill>
                <a:latin typeface="Montserrat 1 Bold" panose="020B0604020202020204" charset="-52"/>
                <a:ea typeface="Open Sans Bold Bold" panose="020B0604020202020204" charset="0"/>
                <a:cs typeface="Open Sans Bold Bold" panose="020B0604020202020204" charset="0"/>
              </a:rPr>
              <a:t>+81%</a:t>
            </a:r>
            <a:endParaRPr lang="uk-UA" sz="1000" b="1" dirty="0">
              <a:solidFill>
                <a:srgbClr val="000000"/>
              </a:solidFill>
              <a:latin typeface="Montserrat 1 Bold" panose="020B0604020202020204" charset="-52"/>
              <a:ea typeface="Open Sans Bold Bold" panose="020B0604020202020204" charset="0"/>
              <a:cs typeface="Open Sans Bold Bold" panose="020B0604020202020204" charset="0"/>
            </a:endParaRPr>
          </a:p>
        </p:txBody>
      </p:sp>
      <p:sp>
        <p:nvSpPr>
          <p:cNvPr id="63" name="TextBox 62"/>
          <p:cNvSpPr txBox="1"/>
          <p:nvPr/>
        </p:nvSpPr>
        <p:spPr>
          <a:xfrm>
            <a:off x="4589107" y="3209273"/>
            <a:ext cx="424013" cy="200055"/>
          </a:xfrm>
          <a:prstGeom prst="rect">
            <a:avLst/>
          </a:prstGeom>
          <a:solidFill>
            <a:srgbClr val="BBBFC1"/>
          </a:solidFill>
        </p:spPr>
        <p:txBody>
          <a:bodyPr wrap="square" rtlCol="0">
            <a:spAutoFit/>
          </a:bodyPr>
          <a:lstStyle/>
          <a:p>
            <a:pPr algn="ctr" defTabSz="608533">
              <a:defRPr/>
            </a:pPr>
            <a:r>
              <a:rPr lang="en-US" sz="700" b="1" dirty="0">
                <a:solidFill>
                  <a:srgbClr val="000000"/>
                </a:solidFill>
                <a:latin typeface="Montserrat 1 Bold" panose="020B0604020202020204" charset="-52"/>
                <a:ea typeface="Open Sans Bold Bold" panose="020B0604020202020204" charset="0"/>
                <a:cs typeface="Open Sans Bold Bold" panose="020B0604020202020204" charset="0"/>
              </a:rPr>
              <a:t>+71%</a:t>
            </a:r>
            <a:endParaRPr lang="uk-UA" sz="700" b="1" dirty="0">
              <a:solidFill>
                <a:srgbClr val="000000"/>
              </a:solidFill>
              <a:latin typeface="Montserrat 1 Bold" panose="020B0604020202020204" charset="-52"/>
              <a:ea typeface="Open Sans Bold Bold" panose="020B0604020202020204" charset="0"/>
              <a:cs typeface="Open Sans Bold Bold" panose="020B0604020202020204" charset="0"/>
            </a:endParaRPr>
          </a:p>
        </p:txBody>
      </p:sp>
      <p:sp>
        <p:nvSpPr>
          <p:cNvPr id="65" name="TextBox 64"/>
          <p:cNvSpPr txBox="1"/>
          <p:nvPr/>
        </p:nvSpPr>
        <p:spPr>
          <a:xfrm>
            <a:off x="1416007" y="2835651"/>
            <a:ext cx="503067" cy="253596"/>
          </a:xfrm>
          <a:prstGeom prst="rect">
            <a:avLst/>
          </a:prstGeom>
          <a:solidFill>
            <a:srgbClr val="BBBFC1"/>
          </a:solidFill>
        </p:spPr>
        <p:txBody>
          <a:bodyPr wrap="square" rtlCol="0">
            <a:spAutoFit/>
          </a:bodyPr>
          <a:lstStyle/>
          <a:p>
            <a:pPr algn="ctr" defTabSz="608533">
              <a:defRPr/>
            </a:pPr>
            <a:r>
              <a:rPr lang="en-US" sz="1000" b="1" dirty="0">
                <a:solidFill>
                  <a:srgbClr val="000000"/>
                </a:solidFill>
                <a:latin typeface="Montserrat 1 Bold" panose="020B0604020202020204" charset="-52"/>
                <a:ea typeface="Open Sans Bold Bold" panose="020B0604020202020204" charset="0"/>
                <a:cs typeface="Open Sans Bold Bold" panose="020B0604020202020204" charset="0"/>
              </a:rPr>
              <a:t>+7%</a:t>
            </a:r>
            <a:endParaRPr lang="uk-UA" sz="1000" b="1" dirty="0">
              <a:solidFill>
                <a:srgbClr val="000000"/>
              </a:solidFill>
              <a:latin typeface="Montserrat 1 Bold" panose="020B0604020202020204" charset="-52"/>
              <a:ea typeface="Open Sans Bold Bold" panose="020B0604020202020204" charset="0"/>
              <a:cs typeface="Open Sans Bold Bold" panose="020B0604020202020204" charset="0"/>
            </a:endParaRPr>
          </a:p>
        </p:txBody>
      </p:sp>
      <p:sp>
        <p:nvSpPr>
          <p:cNvPr id="67" name="TextBox 66"/>
          <p:cNvSpPr txBox="1"/>
          <p:nvPr/>
        </p:nvSpPr>
        <p:spPr>
          <a:xfrm>
            <a:off x="868582" y="3081811"/>
            <a:ext cx="491997" cy="253596"/>
          </a:xfrm>
          <a:prstGeom prst="rect">
            <a:avLst/>
          </a:prstGeom>
          <a:solidFill>
            <a:srgbClr val="BBBFC1"/>
          </a:solidFill>
        </p:spPr>
        <p:txBody>
          <a:bodyPr wrap="square" rtlCol="0">
            <a:spAutoFit/>
          </a:bodyPr>
          <a:lstStyle/>
          <a:p>
            <a:pPr algn="ctr" defTabSz="608533">
              <a:defRPr/>
            </a:pPr>
            <a:r>
              <a:rPr lang="en-US" sz="1000" b="1" dirty="0">
                <a:solidFill>
                  <a:srgbClr val="000000"/>
                </a:solidFill>
                <a:latin typeface="Montserrat 1 Bold" panose="020B0604020202020204" charset="-52"/>
                <a:ea typeface="Open Sans Bold Bold" panose="020B0604020202020204" charset="0"/>
                <a:cs typeface="Open Sans Bold Bold" panose="020B0604020202020204" charset="0"/>
              </a:rPr>
              <a:t>+6%</a:t>
            </a:r>
            <a:endParaRPr lang="uk-UA" sz="1000" b="1" dirty="0">
              <a:solidFill>
                <a:srgbClr val="000000"/>
              </a:solidFill>
              <a:latin typeface="Montserrat 1 Bold" panose="020B0604020202020204" charset="-52"/>
              <a:ea typeface="Open Sans Bold Bold" panose="020B0604020202020204" charset="0"/>
              <a:cs typeface="Open Sans Bold Bold" panose="020B0604020202020204" charset="0"/>
            </a:endParaRPr>
          </a:p>
        </p:txBody>
      </p:sp>
      <p:sp>
        <p:nvSpPr>
          <p:cNvPr id="30" name="Прямоугольник: скругленные углы 29">
            <a:extLst>
              <a:ext uri="{FF2B5EF4-FFF2-40B4-BE49-F238E27FC236}">
                <a16:creationId xmlns:a16="http://schemas.microsoft.com/office/drawing/2014/main" id="{44DE3287-6506-356F-B502-B82ACDCB2E1D}"/>
              </a:ext>
            </a:extLst>
          </p:cNvPr>
          <p:cNvSpPr/>
          <p:nvPr/>
        </p:nvSpPr>
        <p:spPr>
          <a:xfrm>
            <a:off x="501795" y="1338383"/>
            <a:ext cx="1966664" cy="2933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8533">
              <a:defRPr/>
            </a:pPr>
            <a:r>
              <a:rPr lang="en-US" sz="1397" b="1" dirty="0">
                <a:solidFill>
                  <a:schemeClr val="tx1"/>
                </a:solidFill>
                <a:latin typeface="Montserrat 2 Bold" panose="020B0604020202020204" charset="-52"/>
                <a:ea typeface="Open Sans Bold Bold" panose="020B0604020202020204" charset="0"/>
                <a:cs typeface="Open Sans Bold Bold" panose="020B0604020202020204" charset="0"/>
              </a:rPr>
              <a:t>CORPORATE</a:t>
            </a:r>
            <a:endParaRPr lang="uk-UA" sz="1397" b="1" dirty="0">
              <a:solidFill>
                <a:schemeClr val="tx1"/>
              </a:solidFill>
              <a:latin typeface="Montserrat 2 Bold" panose="020B0604020202020204" charset="-52"/>
              <a:ea typeface="Open Sans Bold Bold" panose="020B0604020202020204" charset="0"/>
              <a:cs typeface="Open Sans Bold Bold" panose="020B0604020202020204" charset="0"/>
            </a:endParaRPr>
          </a:p>
        </p:txBody>
      </p:sp>
      <p:sp>
        <p:nvSpPr>
          <p:cNvPr id="79" name="TextBox 78"/>
          <p:cNvSpPr txBox="1"/>
          <p:nvPr/>
        </p:nvSpPr>
        <p:spPr>
          <a:xfrm>
            <a:off x="4838485" y="5499207"/>
            <a:ext cx="524038" cy="253596"/>
          </a:xfrm>
          <a:prstGeom prst="rect">
            <a:avLst/>
          </a:prstGeom>
          <a:solidFill>
            <a:srgbClr val="BBBFC1"/>
          </a:solidFill>
        </p:spPr>
        <p:txBody>
          <a:bodyPr wrap="square" rtlCol="0">
            <a:spAutoFit/>
          </a:bodyPr>
          <a:lstStyle/>
          <a:p>
            <a:pPr algn="ctr" defTabSz="608533">
              <a:defRPr/>
            </a:pPr>
            <a:r>
              <a:rPr lang="en-US" sz="1000" b="1" dirty="0">
                <a:solidFill>
                  <a:srgbClr val="000000"/>
                </a:solidFill>
                <a:latin typeface="Montserrat 1 Bold" panose="020B0604020202020204" charset="-52"/>
                <a:ea typeface="Open Sans Bold Bold" panose="020B0604020202020204" charset="0"/>
                <a:cs typeface="Open Sans Bold Bold" panose="020B0604020202020204" charset="0"/>
              </a:rPr>
              <a:t>+11%</a:t>
            </a:r>
            <a:endParaRPr lang="uk-UA" sz="1000" b="1" dirty="0">
              <a:solidFill>
                <a:srgbClr val="000000"/>
              </a:solidFill>
              <a:latin typeface="Montserrat 1 Bold" panose="020B0604020202020204" charset="-52"/>
              <a:ea typeface="Open Sans Bold Bold" panose="020B0604020202020204" charset="0"/>
              <a:cs typeface="Open Sans Bold Bold" panose="020B0604020202020204" charset="0"/>
            </a:endParaRPr>
          </a:p>
        </p:txBody>
      </p:sp>
      <p:sp>
        <p:nvSpPr>
          <p:cNvPr id="48" name="TextBox 47">
            <a:extLst>
              <a:ext uri="{FF2B5EF4-FFF2-40B4-BE49-F238E27FC236}">
                <a16:creationId xmlns:a16="http://schemas.microsoft.com/office/drawing/2014/main" id="{CE279075-0C48-0A1E-08B0-859CCACC81CB}"/>
              </a:ext>
            </a:extLst>
          </p:cNvPr>
          <p:cNvSpPr txBox="1"/>
          <p:nvPr/>
        </p:nvSpPr>
        <p:spPr>
          <a:xfrm>
            <a:off x="5585832" y="5370124"/>
            <a:ext cx="521781" cy="246221"/>
          </a:xfrm>
          <a:prstGeom prst="rect">
            <a:avLst/>
          </a:prstGeom>
          <a:solidFill>
            <a:srgbClr val="BBBFC1"/>
          </a:solidFill>
        </p:spPr>
        <p:txBody>
          <a:bodyPr wrap="square" rtlCol="0">
            <a:spAutoFit/>
          </a:bodyPr>
          <a:lstStyle/>
          <a:p>
            <a:pPr algn="ctr" defTabSz="608533">
              <a:defRPr/>
            </a:pPr>
            <a:r>
              <a:rPr lang="uk-UA" sz="1000" b="1" dirty="0">
                <a:latin typeface="Montserrat 1 Bold" panose="020B0604020202020204" charset="-52"/>
                <a:ea typeface="Open Sans Bold Bold" panose="020B0604020202020204" charset="0"/>
                <a:cs typeface="Open Sans Bold Bold" panose="020B0604020202020204" charset="0"/>
              </a:rPr>
              <a:t>+</a:t>
            </a:r>
            <a:r>
              <a:rPr lang="en-US" sz="1000" b="1" dirty="0">
                <a:latin typeface="Montserrat 1 Bold" panose="020B0604020202020204" charset="-52"/>
                <a:ea typeface="Open Sans Bold Bold" panose="020B0604020202020204" charset="0"/>
                <a:cs typeface="Open Sans Bold Bold" panose="020B0604020202020204" charset="0"/>
              </a:rPr>
              <a:t>7.1%</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50" name="TextBox 49">
            <a:extLst>
              <a:ext uri="{FF2B5EF4-FFF2-40B4-BE49-F238E27FC236}">
                <a16:creationId xmlns:a16="http://schemas.microsoft.com/office/drawing/2014/main" id="{55C0D64E-F724-EFBB-8515-5D86EE3AE102}"/>
              </a:ext>
            </a:extLst>
          </p:cNvPr>
          <p:cNvSpPr txBox="1"/>
          <p:nvPr/>
        </p:nvSpPr>
        <p:spPr>
          <a:xfrm>
            <a:off x="9506248" y="2819565"/>
            <a:ext cx="524038" cy="246221"/>
          </a:xfrm>
          <a:prstGeom prst="rect">
            <a:avLst/>
          </a:prstGeom>
          <a:solidFill>
            <a:srgbClr val="BBBFC1"/>
          </a:solidFill>
        </p:spPr>
        <p:txBody>
          <a:bodyPr wrap="square" rtlCol="0">
            <a:spAutoFit/>
          </a:bodyPr>
          <a:lstStyle/>
          <a:p>
            <a:pPr algn="ctr" defTabSz="608533">
              <a:defRPr/>
            </a:pPr>
            <a:r>
              <a:rPr lang="en-US" sz="1000" b="1" dirty="0">
                <a:latin typeface="Montserrat 1 Bold" panose="020B0604020202020204" charset="-52"/>
                <a:ea typeface="Open Sans Bold Bold" panose="020B0604020202020204" charset="0"/>
                <a:cs typeface="Open Sans Bold Bold" panose="020B0604020202020204" charset="0"/>
              </a:rPr>
              <a:t>+30%</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60" name="TextBox 59">
            <a:extLst>
              <a:ext uri="{FF2B5EF4-FFF2-40B4-BE49-F238E27FC236}">
                <a16:creationId xmlns:a16="http://schemas.microsoft.com/office/drawing/2014/main" id="{A1F8367C-DB5D-E7A3-7C40-72BB53D410C9}"/>
              </a:ext>
            </a:extLst>
          </p:cNvPr>
          <p:cNvSpPr txBox="1"/>
          <p:nvPr/>
        </p:nvSpPr>
        <p:spPr>
          <a:xfrm>
            <a:off x="5585955" y="2831288"/>
            <a:ext cx="545685" cy="246221"/>
          </a:xfrm>
          <a:prstGeom prst="rect">
            <a:avLst/>
          </a:prstGeom>
          <a:solidFill>
            <a:srgbClr val="BBBFC1"/>
          </a:solidFill>
        </p:spPr>
        <p:txBody>
          <a:bodyPr wrap="square" rtlCol="0">
            <a:spAutoFit/>
          </a:bodyPr>
          <a:lstStyle/>
          <a:p>
            <a:pPr algn="ctr" defTabSz="608533">
              <a:defRPr/>
            </a:pPr>
            <a:r>
              <a:rPr lang="en-US" sz="1000" b="1" dirty="0">
                <a:latin typeface="Montserrat 1 Bold" panose="020B0604020202020204" charset="-52"/>
                <a:ea typeface="Open Sans Bold Bold" panose="020B0604020202020204" charset="0"/>
                <a:cs typeface="Open Sans Bold Bold" panose="020B0604020202020204" charset="0"/>
              </a:rPr>
              <a:t>+3</a:t>
            </a:r>
            <a:r>
              <a:rPr lang="uk-UA" sz="1000" b="1" dirty="0">
                <a:latin typeface="Montserrat 1 Bold" panose="020B0604020202020204" charset="-52"/>
                <a:ea typeface="Open Sans Bold Bold" panose="020B0604020202020204" charset="0"/>
                <a:cs typeface="Open Sans Bold Bold" panose="020B0604020202020204" charset="0"/>
              </a:rPr>
              <a:t>4</a:t>
            </a:r>
            <a:r>
              <a:rPr lang="en-US" sz="1000" b="1" dirty="0">
                <a:latin typeface="Montserrat 1 Bold" panose="020B0604020202020204" charset="-52"/>
                <a:ea typeface="Open Sans Bold Bold" panose="020B0604020202020204" charset="0"/>
                <a:cs typeface="Open Sans Bold Bold" panose="020B0604020202020204" charset="0"/>
              </a:rPr>
              <a:t>%</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62" name="TextBox 61">
            <a:extLst>
              <a:ext uri="{FF2B5EF4-FFF2-40B4-BE49-F238E27FC236}">
                <a16:creationId xmlns:a16="http://schemas.microsoft.com/office/drawing/2014/main" id="{7ED74B22-D4A2-1B1E-A6AF-FB839F521218}"/>
              </a:ext>
            </a:extLst>
          </p:cNvPr>
          <p:cNvSpPr txBox="1"/>
          <p:nvPr/>
        </p:nvSpPr>
        <p:spPr>
          <a:xfrm>
            <a:off x="1939548" y="3111825"/>
            <a:ext cx="524038" cy="253596"/>
          </a:xfrm>
          <a:prstGeom prst="rect">
            <a:avLst/>
          </a:prstGeom>
          <a:solidFill>
            <a:srgbClr val="BBBFC1"/>
          </a:solidFill>
        </p:spPr>
        <p:txBody>
          <a:bodyPr wrap="square" rtlCol="0">
            <a:spAutoFit/>
          </a:bodyPr>
          <a:lstStyle/>
          <a:p>
            <a:pPr algn="ctr" defTabSz="608533">
              <a:defRPr/>
            </a:pPr>
            <a:r>
              <a:rPr lang="en-US" sz="1000" b="1" dirty="0">
                <a:latin typeface="Montserrat 1 Bold" panose="020B0604020202020204" charset="-52"/>
                <a:ea typeface="Open Sans Bold Bold" panose="020B0604020202020204" charset="0"/>
                <a:cs typeface="Open Sans Bold Bold" panose="020B0604020202020204" charset="0"/>
              </a:rPr>
              <a:t>-</a:t>
            </a:r>
            <a:r>
              <a:rPr lang="uk-UA" sz="1000" b="1" dirty="0">
                <a:latin typeface="Montserrat 1 Bold" panose="020B0604020202020204" charset="-52"/>
                <a:ea typeface="Open Sans Bold Bold" panose="020B0604020202020204" charset="0"/>
                <a:cs typeface="Open Sans Bold Bold" panose="020B0604020202020204" charset="0"/>
              </a:rPr>
              <a:t>5</a:t>
            </a:r>
            <a:r>
              <a:rPr lang="en-US" sz="1000" b="1" dirty="0">
                <a:latin typeface="Montserrat 1 Bold" panose="020B0604020202020204" charset="-52"/>
                <a:ea typeface="Open Sans Bold Bold" panose="020B0604020202020204" charset="0"/>
                <a:cs typeface="Open Sans Bold Bold" panose="020B0604020202020204" charset="0"/>
              </a:rPr>
              <a:t>%</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64" name="TextBox 63">
            <a:extLst>
              <a:ext uri="{FF2B5EF4-FFF2-40B4-BE49-F238E27FC236}">
                <a16:creationId xmlns:a16="http://schemas.microsoft.com/office/drawing/2014/main" id="{BFB37BCE-352E-AB3C-4445-93C89581996A}"/>
              </a:ext>
            </a:extLst>
          </p:cNvPr>
          <p:cNvSpPr txBox="1"/>
          <p:nvPr/>
        </p:nvSpPr>
        <p:spPr>
          <a:xfrm>
            <a:off x="4095694" y="5639491"/>
            <a:ext cx="549608" cy="253596"/>
          </a:xfrm>
          <a:prstGeom prst="rect">
            <a:avLst/>
          </a:prstGeom>
          <a:solidFill>
            <a:srgbClr val="BBBFC1"/>
          </a:solidFill>
        </p:spPr>
        <p:txBody>
          <a:bodyPr wrap="square" rtlCol="0">
            <a:spAutoFit/>
          </a:bodyPr>
          <a:lstStyle/>
          <a:p>
            <a:pPr algn="ctr" defTabSz="608533">
              <a:defRPr/>
            </a:pPr>
            <a:r>
              <a:rPr lang="en-US" sz="1000" b="1" dirty="0">
                <a:solidFill>
                  <a:srgbClr val="000000"/>
                </a:solidFill>
                <a:latin typeface="Montserrat 1 Bold" panose="020B0604020202020204" charset="-52"/>
                <a:ea typeface="Open Sans Bold Bold" panose="020B0604020202020204" charset="0"/>
                <a:cs typeface="Open Sans Bold Bold" panose="020B0604020202020204" charset="0"/>
              </a:rPr>
              <a:t>+18%</a:t>
            </a:r>
            <a:endParaRPr lang="uk-UA" sz="1000" b="1" dirty="0">
              <a:solidFill>
                <a:srgbClr val="000000"/>
              </a:solidFill>
              <a:latin typeface="Montserrat 1 Bold" panose="020B0604020202020204" charset="-52"/>
              <a:ea typeface="Open Sans Bold Bold" panose="020B0604020202020204" charset="0"/>
              <a:cs typeface="Open Sans Bold Bold" panose="020B0604020202020204" charset="0"/>
            </a:endParaRPr>
          </a:p>
        </p:txBody>
      </p:sp>
      <p:sp>
        <p:nvSpPr>
          <p:cNvPr id="78" name="TextBox 7"/>
          <p:cNvSpPr txBox="1"/>
          <p:nvPr/>
        </p:nvSpPr>
        <p:spPr>
          <a:xfrm>
            <a:off x="2916806" y="4571792"/>
            <a:ext cx="712842" cy="128240"/>
          </a:xfrm>
          <a:prstGeom prst="rect">
            <a:avLst/>
          </a:prstGeom>
        </p:spPr>
        <p:txBody>
          <a:bodyPr wrap="square" lIns="0" tIns="0" rIns="0" bIns="0" rtlCol="0" anchor="t">
            <a:spAutoFit/>
          </a:bodyPr>
          <a:lstStyle/>
          <a:p>
            <a:pPr algn="ctr" defTabSz="608533">
              <a:lnSpc>
                <a:spcPts val="1025"/>
              </a:lnSpc>
              <a:defRPr/>
            </a:pPr>
            <a:r>
              <a:rPr lang="en-US" sz="931" b="1" dirty="0">
                <a:latin typeface="Montserrat 1 Bold" panose="020B0604020202020204" charset="-52"/>
                <a:ea typeface="Open Sans Bold Bold" panose="020B0604020202020204" charset="0"/>
                <a:cs typeface="Open Sans Bold Bold" panose="020B0604020202020204" charset="0"/>
              </a:rPr>
              <a:t>UAH, </a:t>
            </a:r>
            <a:r>
              <a:rPr lang="en-US" sz="931" b="1" dirty="0" err="1">
                <a:latin typeface="Montserrat 1 Bold" panose="020B0604020202020204" charset="-52"/>
                <a:ea typeface="Open Sans Bold Bold" panose="020B0604020202020204" charset="0"/>
                <a:cs typeface="Open Sans Bold Bold" panose="020B0604020202020204" charset="0"/>
              </a:rPr>
              <a:t>bn</a:t>
            </a:r>
            <a:endParaRPr lang="en-US" sz="931" b="1" dirty="0">
              <a:latin typeface="Montserrat 1 Bold" panose="020B0604020202020204" charset="-52"/>
              <a:ea typeface="Open Sans Bold Bold" panose="020B0604020202020204" charset="0"/>
              <a:cs typeface="Open Sans Bold Bold" panose="020B0604020202020204" charset="0"/>
            </a:endParaRPr>
          </a:p>
        </p:txBody>
      </p:sp>
      <p:sp>
        <p:nvSpPr>
          <p:cNvPr id="72" name="TextBox 71">
            <a:extLst>
              <a:ext uri="{FF2B5EF4-FFF2-40B4-BE49-F238E27FC236}">
                <a16:creationId xmlns:a16="http://schemas.microsoft.com/office/drawing/2014/main" id="{CE279075-0C48-0A1E-08B0-859CCACC81CB}"/>
              </a:ext>
            </a:extLst>
          </p:cNvPr>
          <p:cNvSpPr txBox="1"/>
          <p:nvPr/>
        </p:nvSpPr>
        <p:spPr>
          <a:xfrm>
            <a:off x="7068268" y="5157581"/>
            <a:ext cx="673104" cy="246221"/>
          </a:xfrm>
          <a:prstGeom prst="rect">
            <a:avLst/>
          </a:prstGeom>
          <a:solidFill>
            <a:schemeClr val="bg1"/>
          </a:solidFill>
        </p:spPr>
        <p:txBody>
          <a:bodyPr wrap="square" rtlCol="0">
            <a:spAutoFit/>
          </a:bodyPr>
          <a:lstStyle/>
          <a:p>
            <a:pPr algn="ctr" defTabSz="608533">
              <a:defRPr/>
            </a:pPr>
            <a:r>
              <a:rPr lang="uk-UA" sz="1000" b="1" dirty="0">
                <a:solidFill>
                  <a:srgbClr val="012063"/>
                </a:solidFill>
                <a:latin typeface="Montserrat 1 Bold" panose="020B0604020202020204" charset="-52"/>
                <a:ea typeface="Open Sans Bold Bold" panose="020B0604020202020204" charset="0"/>
                <a:cs typeface="Open Sans Bold Bold" panose="020B0604020202020204" charset="0"/>
              </a:rPr>
              <a:t>+</a:t>
            </a:r>
            <a:r>
              <a:rPr lang="en-US" sz="1000" b="1" dirty="0">
                <a:solidFill>
                  <a:srgbClr val="012063"/>
                </a:solidFill>
                <a:latin typeface="Montserrat 1 Bold" panose="020B0604020202020204" charset="-52"/>
                <a:ea typeface="Open Sans Bold Bold" panose="020B0604020202020204" charset="0"/>
                <a:cs typeface="Open Sans Bold Bold" panose="020B0604020202020204" charset="0"/>
              </a:rPr>
              <a:t>7.2%</a:t>
            </a:r>
            <a:endParaRPr lang="uk-UA" sz="1000" b="1" dirty="0">
              <a:solidFill>
                <a:srgbClr val="012063"/>
              </a:solidFill>
              <a:latin typeface="Montserrat 1 Bold" panose="020B0604020202020204" charset="-52"/>
              <a:ea typeface="Open Sans Bold Bold" panose="020B0604020202020204" charset="0"/>
              <a:cs typeface="Open Sans Bold Bold" panose="020B0604020202020204" charset="0"/>
            </a:endParaRPr>
          </a:p>
        </p:txBody>
      </p:sp>
      <p:sp>
        <p:nvSpPr>
          <p:cNvPr id="76" name="TextBox 75">
            <a:extLst>
              <a:ext uri="{FF2B5EF4-FFF2-40B4-BE49-F238E27FC236}">
                <a16:creationId xmlns:a16="http://schemas.microsoft.com/office/drawing/2014/main" id="{CE279075-0C48-0A1E-08B0-859CCACC81CB}"/>
              </a:ext>
            </a:extLst>
          </p:cNvPr>
          <p:cNvSpPr txBox="1"/>
          <p:nvPr/>
        </p:nvSpPr>
        <p:spPr>
          <a:xfrm>
            <a:off x="2456046" y="2732622"/>
            <a:ext cx="524038" cy="253596"/>
          </a:xfrm>
          <a:prstGeom prst="rect">
            <a:avLst/>
          </a:prstGeom>
          <a:solidFill>
            <a:srgbClr val="BBBFC1"/>
          </a:solidFill>
        </p:spPr>
        <p:txBody>
          <a:bodyPr wrap="square" rtlCol="0">
            <a:spAutoFit/>
          </a:bodyPr>
          <a:lstStyle/>
          <a:p>
            <a:pPr algn="ctr" defTabSz="608533">
              <a:defRPr/>
            </a:pPr>
            <a:r>
              <a:rPr lang="uk-UA" sz="1000" b="1" dirty="0">
                <a:latin typeface="Montserrat 1 Bold" panose="020B0604020202020204" charset="-52"/>
                <a:ea typeface="Open Sans Bold Bold" panose="020B0604020202020204" charset="0"/>
                <a:cs typeface="Open Sans Bold Bold" panose="020B0604020202020204" charset="0"/>
              </a:rPr>
              <a:t>+21</a:t>
            </a:r>
            <a:r>
              <a:rPr lang="en-US" sz="1000" b="1" dirty="0">
                <a:latin typeface="Montserrat 1 Bold" panose="020B0604020202020204" charset="-52"/>
                <a:ea typeface="Open Sans Bold Bold" panose="020B0604020202020204" charset="0"/>
                <a:cs typeface="Open Sans Bold Bold" panose="020B0604020202020204" charset="0"/>
              </a:rPr>
              <a:t>%</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77" name="TextBox 76">
            <a:extLst>
              <a:ext uri="{FF2B5EF4-FFF2-40B4-BE49-F238E27FC236}">
                <a16:creationId xmlns:a16="http://schemas.microsoft.com/office/drawing/2014/main" id="{CE279075-0C48-0A1E-08B0-859CCACC81CB}"/>
              </a:ext>
            </a:extLst>
          </p:cNvPr>
          <p:cNvSpPr txBox="1"/>
          <p:nvPr/>
        </p:nvSpPr>
        <p:spPr>
          <a:xfrm>
            <a:off x="6112874" y="2607598"/>
            <a:ext cx="524038" cy="253596"/>
          </a:xfrm>
          <a:prstGeom prst="rect">
            <a:avLst/>
          </a:prstGeom>
          <a:solidFill>
            <a:srgbClr val="BBBFC1"/>
          </a:solidFill>
        </p:spPr>
        <p:txBody>
          <a:bodyPr wrap="square" rtlCol="0">
            <a:spAutoFit/>
          </a:bodyPr>
          <a:lstStyle/>
          <a:p>
            <a:pPr algn="ctr" defTabSz="608533">
              <a:defRPr/>
            </a:pPr>
            <a:r>
              <a:rPr lang="uk-UA" sz="1000" b="1" dirty="0">
                <a:latin typeface="Montserrat 1 Bold" panose="020B0604020202020204" charset="-52"/>
                <a:ea typeface="Open Sans Bold Bold" panose="020B0604020202020204" charset="0"/>
                <a:cs typeface="Open Sans Bold Bold" panose="020B0604020202020204" charset="0"/>
              </a:rPr>
              <a:t>+22</a:t>
            </a:r>
            <a:r>
              <a:rPr lang="en-US" sz="1000" b="1" dirty="0">
                <a:latin typeface="Montserrat 1 Bold" panose="020B0604020202020204" charset="-52"/>
                <a:ea typeface="Open Sans Bold Bold" panose="020B0604020202020204" charset="0"/>
                <a:cs typeface="Open Sans Bold Bold" panose="020B0604020202020204" charset="0"/>
              </a:rPr>
              <a:t>%</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84" name="TextBox 83">
            <a:extLst>
              <a:ext uri="{FF2B5EF4-FFF2-40B4-BE49-F238E27FC236}">
                <a16:creationId xmlns:a16="http://schemas.microsoft.com/office/drawing/2014/main" id="{CE279075-0C48-0A1E-08B0-859CCACC81CB}"/>
              </a:ext>
            </a:extLst>
          </p:cNvPr>
          <p:cNvSpPr txBox="1"/>
          <p:nvPr/>
        </p:nvSpPr>
        <p:spPr>
          <a:xfrm>
            <a:off x="10047932" y="2470151"/>
            <a:ext cx="524038" cy="253596"/>
          </a:xfrm>
          <a:prstGeom prst="rect">
            <a:avLst/>
          </a:prstGeom>
          <a:solidFill>
            <a:srgbClr val="BBBFC1"/>
          </a:solidFill>
        </p:spPr>
        <p:txBody>
          <a:bodyPr wrap="square" rtlCol="0">
            <a:spAutoFit/>
          </a:bodyPr>
          <a:lstStyle/>
          <a:p>
            <a:pPr algn="ctr" defTabSz="608533">
              <a:defRPr/>
            </a:pPr>
            <a:r>
              <a:rPr lang="uk-UA" sz="1000" b="1" dirty="0">
                <a:latin typeface="Montserrat 1 Bold" panose="020B0604020202020204" charset="-52"/>
                <a:ea typeface="Open Sans Bold Bold" panose="020B0604020202020204" charset="0"/>
                <a:cs typeface="Open Sans Bold Bold" panose="020B0604020202020204" charset="0"/>
              </a:rPr>
              <a:t>+41</a:t>
            </a:r>
            <a:r>
              <a:rPr lang="en-US" sz="1000" b="1" dirty="0">
                <a:latin typeface="Montserrat 1 Bold" panose="020B0604020202020204" charset="-52"/>
                <a:ea typeface="Open Sans Bold Bold" panose="020B0604020202020204" charset="0"/>
                <a:cs typeface="Open Sans Bold Bold" panose="020B0604020202020204" charset="0"/>
              </a:rPr>
              <a:t>%</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91" name="TextBox 90"/>
          <p:cNvSpPr txBox="1"/>
          <p:nvPr/>
        </p:nvSpPr>
        <p:spPr>
          <a:xfrm>
            <a:off x="5013120" y="374146"/>
            <a:ext cx="7363496" cy="338106"/>
          </a:xfrm>
          <a:prstGeom prst="rect">
            <a:avLst/>
          </a:prstGeom>
          <a:noFill/>
        </p:spPr>
        <p:txBody>
          <a:bodyPr wrap="square" rtlCol="0">
            <a:spAutoFit/>
          </a:bodyPr>
          <a:lstStyle/>
          <a:p>
            <a:pPr defTabSz="608533">
              <a:defRPr/>
            </a:pPr>
            <a:r>
              <a:rPr lang="en-US" sz="1597" b="1" dirty="0">
                <a:solidFill>
                  <a:srgbClr val="004A44"/>
                </a:solidFill>
                <a:latin typeface="Montserrat 2 Bold" panose="020B0604020202020204" charset="-52"/>
                <a:ea typeface="Open Sans Bold" panose="020B0604020202020204" charset="0"/>
                <a:cs typeface="Calibri" panose="020F0502020204030204" pitchFamily="34" charset="0"/>
              </a:rPr>
              <a:t>As of September 1, 2025</a:t>
            </a:r>
            <a:endParaRPr lang="uk-UA" sz="1597" b="1" dirty="0">
              <a:solidFill>
                <a:srgbClr val="004A44"/>
              </a:solidFill>
              <a:latin typeface="Montserrat 2 Bold" panose="020B0604020202020204" charset="-52"/>
              <a:ea typeface="Open Sans Bold" panose="020B0604020202020204" charset="0"/>
              <a:cs typeface="Calibri" panose="020F0502020204030204" pitchFamily="34" charset="0"/>
            </a:endParaRPr>
          </a:p>
        </p:txBody>
      </p:sp>
      <p:sp>
        <p:nvSpPr>
          <p:cNvPr id="88" name="TextBox 87">
            <a:extLst>
              <a:ext uri="{FF2B5EF4-FFF2-40B4-BE49-F238E27FC236}">
                <a16:creationId xmlns:a16="http://schemas.microsoft.com/office/drawing/2014/main" id="{CE279075-0C48-0A1E-08B0-859CCACC81CB}"/>
              </a:ext>
            </a:extLst>
          </p:cNvPr>
          <p:cNvSpPr txBox="1"/>
          <p:nvPr/>
        </p:nvSpPr>
        <p:spPr>
          <a:xfrm>
            <a:off x="6323178" y="5385061"/>
            <a:ext cx="570009" cy="246221"/>
          </a:xfrm>
          <a:prstGeom prst="rect">
            <a:avLst/>
          </a:prstGeom>
          <a:solidFill>
            <a:srgbClr val="BBBFC1"/>
          </a:solidFill>
        </p:spPr>
        <p:txBody>
          <a:bodyPr wrap="square" rtlCol="0">
            <a:spAutoFit/>
          </a:bodyPr>
          <a:lstStyle/>
          <a:p>
            <a:pPr algn="ctr" defTabSz="608533">
              <a:defRPr/>
            </a:pPr>
            <a:r>
              <a:rPr lang="uk-UA" sz="1000" b="1" dirty="0">
                <a:latin typeface="Montserrat 1 Bold" panose="020B0604020202020204" charset="-52"/>
                <a:ea typeface="Open Sans Bold Bold" panose="020B0604020202020204" charset="0"/>
                <a:cs typeface="Open Sans Bold Bold" panose="020B0604020202020204" charset="0"/>
              </a:rPr>
              <a:t>+</a:t>
            </a:r>
            <a:r>
              <a:rPr lang="en-US" sz="1000" b="1" dirty="0">
                <a:latin typeface="Montserrat 1 Bold" panose="020B0604020202020204" charset="-52"/>
                <a:ea typeface="Open Sans Bold Bold" panose="020B0604020202020204" charset="0"/>
                <a:cs typeface="Open Sans Bold Bold" panose="020B0604020202020204" charset="0"/>
              </a:rPr>
              <a:t>25%</a:t>
            </a:r>
            <a:endParaRPr lang="uk-UA" sz="1000" b="1" dirty="0">
              <a:latin typeface="Montserrat 1 Bold" panose="020B0604020202020204" charset="-52"/>
              <a:ea typeface="Open Sans Bold Bold" panose="020B0604020202020204" charset="0"/>
              <a:cs typeface="Open Sans Bold Bold" panose="020B0604020202020204" charset="0"/>
            </a:endParaRPr>
          </a:p>
        </p:txBody>
      </p:sp>
      <p:sp>
        <p:nvSpPr>
          <p:cNvPr id="96" name="TextBox 95">
            <a:extLst>
              <a:ext uri="{FF2B5EF4-FFF2-40B4-BE49-F238E27FC236}">
                <a16:creationId xmlns:a16="http://schemas.microsoft.com/office/drawing/2014/main" id="{CE279075-0C48-0A1E-08B0-859CCACC81CB}"/>
              </a:ext>
            </a:extLst>
          </p:cNvPr>
          <p:cNvSpPr txBox="1"/>
          <p:nvPr/>
        </p:nvSpPr>
        <p:spPr>
          <a:xfrm>
            <a:off x="10627646" y="2155220"/>
            <a:ext cx="524038" cy="253596"/>
          </a:xfrm>
          <a:prstGeom prst="rect">
            <a:avLst/>
          </a:prstGeom>
          <a:solidFill>
            <a:schemeClr val="bg1"/>
          </a:solidFill>
        </p:spPr>
        <p:txBody>
          <a:bodyPr wrap="square" rtlCol="0">
            <a:spAutoFit/>
          </a:bodyPr>
          <a:lstStyle/>
          <a:p>
            <a:pPr algn="ctr" defTabSz="608533">
              <a:defRPr/>
            </a:pPr>
            <a:r>
              <a:rPr lang="uk-UA" sz="1000" b="1" dirty="0">
                <a:solidFill>
                  <a:srgbClr val="012063"/>
                </a:solidFill>
                <a:latin typeface="Montserrat 1 Bold" panose="020B0604020202020204" charset="-52"/>
                <a:ea typeface="Open Sans Bold Bold" panose="020B0604020202020204" charset="0"/>
                <a:cs typeface="Open Sans Bold Bold" panose="020B0604020202020204" charset="0"/>
              </a:rPr>
              <a:t>+1</a:t>
            </a:r>
            <a:r>
              <a:rPr lang="en-US" sz="1000" b="1" dirty="0">
                <a:solidFill>
                  <a:srgbClr val="012063"/>
                </a:solidFill>
                <a:latin typeface="Montserrat 1 Bold" panose="020B0604020202020204" charset="-52"/>
                <a:ea typeface="Open Sans Bold Bold" panose="020B0604020202020204" charset="0"/>
                <a:cs typeface="Open Sans Bold Bold" panose="020B0604020202020204" charset="0"/>
              </a:rPr>
              <a:t>5%</a:t>
            </a:r>
            <a:endParaRPr lang="uk-UA" sz="1000" b="1" dirty="0">
              <a:solidFill>
                <a:srgbClr val="012063"/>
              </a:solidFill>
              <a:latin typeface="Montserrat 1 Bold" panose="020B0604020202020204" charset="-52"/>
              <a:ea typeface="Open Sans Bold Bold" panose="020B0604020202020204" charset="0"/>
              <a:cs typeface="Open Sans Bold Bold" panose="020B0604020202020204" charset="0"/>
            </a:endParaRPr>
          </a:p>
        </p:txBody>
      </p:sp>
      <p:sp>
        <p:nvSpPr>
          <p:cNvPr id="97" name="TextBox 96">
            <a:extLst>
              <a:ext uri="{FF2B5EF4-FFF2-40B4-BE49-F238E27FC236}">
                <a16:creationId xmlns:a16="http://schemas.microsoft.com/office/drawing/2014/main" id="{CE279075-0C48-0A1E-08B0-859CCACC81CB}"/>
              </a:ext>
            </a:extLst>
          </p:cNvPr>
          <p:cNvSpPr txBox="1"/>
          <p:nvPr/>
        </p:nvSpPr>
        <p:spPr>
          <a:xfrm>
            <a:off x="6682909" y="2354002"/>
            <a:ext cx="524038" cy="253596"/>
          </a:xfrm>
          <a:prstGeom prst="rect">
            <a:avLst/>
          </a:prstGeom>
          <a:solidFill>
            <a:schemeClr val="bg1"/>
          </a:solidFill>
        </p:spPr>
        <p:txBody>
          <a:bodyPr wrap="square" rtlCol="0">
            <a:spAutoFit/>
          </a:bodyPr>
          <a:lstStyle/>
          <a:p>
            <a:pPr algn="ctr" defTabSz="608533">
              <a:defRPr/>
            </a:pPr>
            <a:r>
              <a:rPr lang="uk-UA" sz="1000" b="1" dirty="0">
                <a:solidFill>
                  <a:srgbClr val="012063"/>
                </a:solidFill>
                <a:latin typeface="Montserrat 1 Bold" panose="020B0604020202020204" charset="-52"/>
                <a:ea typeface="Open Sans Bold Bold" panose="020B0604020202020204" charset="0"/>
                <a:cs typeface="Open Sans Bold Bold" panose="020B0604020202020204" charset="0"/>
              </a:rPr>
              <a:t>+</a:t>
            </a:r>
            <a:r>
              <a:rPr lang="en-US" sz="1000" b="1" dirty="0">
                <a:solidFill>
                  <a:srgbClr val="012063"/>
                </a:solidFill>
                <a:latin typeface="Montserrat 1 Bold" panose="020B0604020202020204" charset="-52"/>
                <a:ea typeface="Open Sans Bold Bold" panose="020B0604020202020204" charset="0"/>
                <a:cs typeface="Open Sans Bold Bold" panose="020B0604020202020204" charset="0"/>
              </a:rPr>
              <a:t>10%</a:t>
            </a:r>
            <a:endParaRPr lang="uk-UA" sz="1000" b="1" dirty="0">
              <a:solidFill>
                <a:srgbClr val="012063"/>
              </a:solidFill>
              <a:latin typeface="Montserrat 1 Bold" panose="020B0604020202020204" charset="-52"/>
              <a:ea typeface="Open Sans Bold Bold" panose="020B0604020202020204" charset="0"/>
              <a:cs typeface="Open Sans Bold Bold" panose="020B0604020202020204" charset="0"/>
            </a:endParaRPr>
          </a:p>
        </p:txBody>
      </p:sp>
      <p:sp>
        <p:nvSpPr>
          <p:cNvPr id="98" name="TextBox 97">
            <a:extLst>
              <a:ext uri="{FF2B5EF4-FFF2-40B4-BE49-F238E27FC236}">
                <a16:creationId xmlns:a16="http://schemas.microsoft.com/office/drawing/2014/main" id="{CE279075-0C48-0A1E-08B0-859CCACC81CB}"/>
              </a:ext>
            </a:extLst>
          </p:cNvPr>
          <p:cNvSpPr txBox="1"/>
          <p:nvPr/>
        </p:nvSpPr>
        <p:spPr>
          <a:xfrm>
            <a:off x="3019012" y="2317639"/>
            <a:ext cx="524038" cy="253596"/>
          </a:xfrm>
          <a:prstGeom prst="rect">
            <a:avLst/>
          </a:prstGeom>
          <a:solidFill>
            <a:schemeClr val="bg1"/>
          </a:solidFill>
        </p:spPr>
        <p:txBody>
          <a:bodyPr wrap="square" rtlCol="0">
            <a:spAutoFit/>
          </a:bodyPr>
          <a:lstStyle/>
          <a:p>
            <a:pPr algn="ctr" defTabSz="608533">
              <a:defRPr/>
            </a:pPr>
            <a:r>
              <a:rPr lang="uk-UA" sz="1000" b="1" dirty="0">
                <a:solidFill>
                  <a:srgbClr val="012063"/>
                </a:solidFill>
                <a:latin typeface="Montserrat 1 Bold" panose="020B0604020202020204" charset="-52"/>
                <a:ea typeface="Open Sans Bold Bold" panose="020B0604020202020204" charset="0"/>
                <a:cs typeface="Open Sans Bold Bold" panose="020B0604020202020204" charset="0"/>
              </a:rPr>
              <a:t>+</a:t>
            </a:r>
            <a:r>
              <a:rPr lang="en-US" sz="1000" b="1" dirty="0">
                <a:solidFill>
                  <a:srgbClr val="012063"/>
                </a:solidFill>
                <a:latin typeface="Montserrat 1 Bold" panose="020B0604020202020204" charset="-52"/>
                <a:ea typeface="Open Sans Bold Bold" panose="020B0604020202020204" charset="0"/>
                <a:cs typeface="Open Sans Bold Bold" panose="020B0604020202020204" charset="0"/>
              </a:rPr>
              <a:t>4%</a:t>
            </a:r>
            <a:endParaRPr lang="uk-UA" sz="1000" b="1" dirty="0">
              <a:solidFill>
                <a:srgbClr val="012063"/>
              </a:solidFill>
              <a:latin typeface="Montserrat 1 Bold" panose="020B0604020202020204" charset="-52"/>
              <a:ea typeface="Open Sans Bold Bold" panose="020B0604020202020204" charset="0"/>
              <a:cs typeface="Open Sans Bold Bold" panose="020B0604020202020204" charset="0"/>
            </a:endParaRPr>
          </a:p>
        </p:txBody>
      </p:sp>
      <p:sp>
        <p:nvSpPr>
          <p:cNvPr id="31" name="TextBox 30">
            <a:extLst>
              <a:ext uri="{FF2B5EF4-FFF2-40B4-BE49-F238E27FC236}">
                <a16:creationId xmlns:a16="http://schemas.microsoft.com/office/drawing/2014/main" id="{EA151BDA-1858-187E-4746-62CBB53FFAC6}"/>
              </a:ext>
            </a:extLst>
          </p:cNvPr>
          <p:cNvSpPr txBox="1"/>
          <p:nvPr/>
        </p:nvSpPr>
        <p:spPr>
          <a:xfrm>
            <a:off x="4359520" y="1295469"/>
            <a:ext cx="1445186" cy="307777"/>
          </a:xfrm>
          <a:prstGeom prst="rect">
            <a:avLst/>
          </a:prstGeom>
          <a:noFill/>
        </p:spPr>
        <p:txBody>
          <a:bodyPr wrap="square">
            <a:spAutoFit/>
          </a:bodyPr>
          <a:lstStyle/>
          <a:p>
            <a:pPr algn="ctr" rtl="0">
              <a:defRPr sz="1862" b="0" i="0" u="none" strike="noStrike" kern="1200" spc="0" baseline="0">
                <a:solidFill>
                  <a:prstClr val="black"/>
                </a:solidFill>
                <a:latin typeface="Montserrat 1 Bold" panose="020B0604020202020204" charset="-52"/>
                <a:ea typeface="+mn-ea"/>
                <a:cs typeface="+mn-cs"/>
              </a:defRPr>
            </a:pPr>
            <a:r>
              <a:rPr lang="en-US" sz="1400" dirty="0">
                <a:latin typeface="Montserrat 2 Bold" panose="020B0604020202020204" charset="-52"/>
              </a:rPr>
              <a:t>SME</a:t>
            </a:r>
            <a:endParaRPr lang="uk-UA" sz="1400" dirty="0">
              <a:latin typeface="Montserrat 2 Bold" panose="020B0604020202020204" charset="-52"/>
            </a:endParaRPr>
          </a:p>
        </p:txBody>
      </p:sp>
      <p:pic>
        <p:nvPicPr>
          <p:cNvPr id="32" name="Рисунок 31">
            <a:extLst>
              <a:ext uri="{FF2B5EF4-FFF2-40B4-BE49-F238E27FC236}">
                <a16:creationId xmlns:a16="http://schemas.microsoft.com/office/drawing/2014/main" id="{8D91FC59-0CDD-F59E-5BE9-4CF0B0C4C74A}"/>
              </a:ext>
            </a:extLst>
          </p:cNvPr>
          <p:cNvPicPr>
            <a:picLocks noChangeAspect="1"/>
          </p:cNvPicPr>
          <p:nvPr/>
        </p:nvPicPr>
        <p:blipFill>
          <a:blip r:embed="rId11"/>
          <a:stretch>
            <a:fillRect/>
          </a:stretch>
        </p:blipFill>
        <p:spPr>
          <a:xfrm>
            <a:off x="9218565" y="171843"/>
            <a:ext cx="1530458" cy="592435"/>
          </a:xfrm>
          <a:prstGeom prst="rect">
            <a:avLst/>
          </a:prstGeom>
        </p:spPr>
      </p:pic>
      <p:pic>
        <p:nvPicPr>
          <p:cNvPr id="33" name="Рисунок 32">
            <a:extLst>
              <a:ext uri="{FF2B5EF4-FFF2-40B4-BE49-F238E27FC236}">
                <a16:creationId xmlns:a16="http://schemas.microsoft.com/office/drawing/2014/main" id="{F5E49281-FC1F-D350-ED86-36611E2ADB51}"/>
              </a:ext>
            </a:extLst>
          </p:cNvPr>
          <p:cNvPicPr>
            <a:picLocks noChangeAspect="1"/>
          </p:cNvPicPr>
          <p:nvPr/>
        </p:nvPicPr>
        <p:blipFill>
          <a:blip r:embed="rId12"/>
          <a:stretch>
            <a:fillRect/>
          </a:stretch>
        </p:blipFill>
        <p:spPr>
          <a:xfrm>
            <a:off x="10889665" y="171841"/>
            <a:ext cx="1154385" cy="576965"/>
          </a:xfrm>
          <a:prstGeom prst="rect">
            <a:avLst/>
          </a:prstGeom>
        </p:spPr>
      </p:pic>
      <p:sp>
        <p:nvSpPr>
          <p:cNvPr id="10" name="Прямоугольник 3">
            <a:extLst>
              <a:ext uri="{FF2B5EF4-FFF2-40B4-BE49-F238E27FC236}">
                <a16:creationId xmlns:a16="http://schemas.microsoft.com/office/drawing/2014/main" id="{2FB4BDDB-BD5F-AE0E-5041-26EB5A3F70AA}"/>
              </a:ext>
            </a:extLst>
          </p:cNvPr>
          <p:cNvSpPr/>
          <p:nvPr/>
        </p:nvSpPr>
        <p:spPr>
          <a:xfrm>
            <a:off x="9153" y="3851785"/>
            <a:ext cx="12244974" cy="358962"/>
          </a:xfrm>
          <a:prstGeom prst="rect">
            <a:avLst/>
          </a:prstGeom>
          <a:solidFill>
            <a:srgbClr val="CADB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en-US" sz="2400" b="1" dirty="0">
                <a:solidFill>
                  <a:schemeClr val="tx1"/>
                </a:solidFill>
                <a:latin typeface="Montserrat 2 Ultra-Bold" panose="020B0604020202020204" charset="-52"/>
                <a:ea typeface="Open Sans Bold Bold" panose="020B0604020202020204" charset="0"/>
                <a:cs typeface="Open Sans Bold Bold" panose="020B0604020202020204" charset="0"/>
              </a:rPr>
              <a:t>Net loan portfolio (total)</a:t>
            </a:r>
            <a:endParaRPr lang="en-US" sz="2400" b="1" dirty="0">
              <a:solidFill>
                <a:srgbClr val="000000"/>
              </a:solidFill>
              <a:latin typeface="Montserrat 2 Bold" panose="020B0604020202020204" charset="-52"/>
              <a:ea typeface="Open Sans Bold Bold" panose="020B0604020202020204" charset="0"/>
              <a:cs typeface="Open Sans Bold Bold" panose="020B0604020202020204" charset="0"/>
            </a:endParaRPr>
          </a:p>
        </p:txBody>
      </p:sp>
    </p:spTree>
    <p:extLst>
      <p:ext uri="{BB962C8B-B14F-4D97-AF65-F5344CB8AC3E}">
        <p14:creationId xmlns:p14="http://schemas.microsoft.com/office/powerpoint/2010/main" val="118927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894" y="5824"/>
            <a:ext cx="12237850" cy="6833613"/>
            <a:chOff x="63500" y="63500"/>
            <a:chExt cx="12237847" cy="6833616"/>
          </a:xfrm>
        </p:grpSpPr>
        <p:sp>
          <p:nvSpPr>
            <p:cNvPr id="3" name="Freeform 3"/>
            <p:cNvSpPr/>
            <p:nvPr/>
          </p:nvSpPr>
          <p:spPr>
            <a:xfrm>
              <a:off x="63500" y="63500"/>
              <a:ext cx="12237847" cy="6833616"/>
            </a:xfrm>
            <a:custGeom>
              <a:avLst/>
              <a:gdLst/>
              <a:ahLst/>
              <a:cxnLst/>
              <a:rect l="l" t="t" r="r" b="b"/>
              <a:pathLst>
                <a:path w="12237847" h="6833616">
                  <a:moveTo>
                    <a:pt x="0" y="6833616"/>
                  </a:moveTo>
                  <a:lnTo>
                    <a:pt x="12237847" y="6833616"/>
                  </a:lnTo>
                  <a:lnTo>
                    <a:pt x="12237847" y="0"/>
                  </a:lnTo>
                  <a:lnTo>
                    <a:pt x="0" y="0"/>
                  </a:lnTo>
                  <a:close/>
                </a:path>
              </a:pathLst>
            </a:custGeom>
            <a:solidFill>
              <a:srgbClr val="CADB3E"/>
            </a:solidFill>
          </p:spPr>
        </p:sp>
        <p:sp>
          <p:nvSpPr>
            <p:cNvPr id="4" name="Freeform 4"/>
            <p:cNvSpPr/>
            <p:nvPr/>
          </p:nvSpPr>
          <p:spPr>
            <a:xfrm>
              <a:off x="3128137" y="2482088"/>
              <a:ext cx="6375654" cy="9525"/>
            </a:xfrm>
            <a:custGeom>
              <a:avLst/>
              <a:gdLst/>
              <a:ahLst/>
              <a:cxnLst/>
              <a:rect l="l" t="t" r="r" b="b"/>
              <a:pathLst>
                <a:path w="6375654" h="9525">
                  <a:moveTo>
                    <a:pt x="0" y="0"/>
                  </a:moveTo>
                  <a:lnTo>
                    <a:pt x="6375654" y="0"/>
                  </a:lnTo>
                  <a:lnTo>
                    <a:pt x="6375654" y="9525"/>
                  </a:lnTo>
                  <a:lnTo>
                    <a:pt x="0" y="9525"/>
                  </a:lnTo>
                  <a:close/>
                </a:path>
              </a:pathLst>
            </a:custGeom>
            <a:solidFill>
              <a:srgbClr val="004B45"/>
            </a:solidFill>
          </p:spPr>
        </p:sp>
        <p:sp>
          <p:nvSpPr>
            <p:cNvPr id="5" name="Freeform 5"/>
            <p:cNvSpPr/>
            <p:nvPr/>
          </p:nvSpPr>
          <p:spPr>
            <a:xfrm>
              <a:off x="9471913" y="2459609"/>
              <a:ext cx="54356" cy="54356"/>
            </a:xfrm>
            <a:custGeom>
              <a:avLst/>
              <a:gdLst/>
              <a:ahLst/>
              <a:cxnLst/>
              <a:rect l="l" t="t" r="r" b="b"/>
              <a:pathLst>
                <a:path w="54356" h="54356">
                  <a:moveTo>
                    <a:pt x="54357" y="27178"/>
                  </a:moveTo>
                  <a:cubicBezTo>
                    <a:pt x="54357" y="42164"/>
                    <a:pt x="42164" y="54356"/>
                    <a:pt x="27179" y="54356"/>
                  </a:cubicBezTo>
                  <a:cubicBezTo>
                    <a:pt x="12193" y="54356"/>
                    <a:pt x="0" y="42164"/>
                    <a:pt x="0" y="27178"/>
                  </a:cubicBezTo>
                  <a:cubicBezTo>
                    <a:pt x="0" y="12192"/>
                    <a:pt x="12193" y="0"/>
                    <a:pt x="27179" y="0"/>
                  </a:cubicBezTo>
                  <a:cubicBezTo>
                    <a:pt x="42164" y="0"/>
                    <a:pt x="54357" y="12192"/>
                    <a:pt x="54357" y="27178"/>
                  </a:cubicBezTo>
                </a:path>
              </a:pathLst>
            </a:custGeom>
            <a:solidFill>
              <a:srgbClr val="004B45"/>
            </a:solidFill>
          </p:spPr>
        </p:sp>
        <p:sp>
          <p:nvSpPr>
            <p:cNvPr id="6" name="Freeform 6"/>
            <p:cNvSpPr/>
            <p:nvPr/>
          </p:nvSpPr>
          <p:spPr>
            <a:xfrm>
              <a:off x="5179441" y="2736088"/>
              <a:ext cx="4324350" cy="9525"/>
            </a:xfrm>
            <a:custGeom>
              <a:avLst/>
              <a:gdLst/>
              <a:ahLst/>
              <a:cxnLst/>
              <a:rect l="l" t="t" r="r" b="b"/>
              <a:pathLst>
                <a:path w="4324350" h="9525">
                  <a:moveTo>
                    <a:pt x="0" y="0"/>
                  </a:moveTo>
                  <a:lnTo>
                    <a:pt x="4324349" y="0"/>
                  </a:lnTo>
                  <a:lnTo>
                    <a:pt x="4324349" y="9525"/>
                  </a:lnTo>
                  <a:lnTo>
                    <a:pt x="0" y="9525"/>
                  </a:lnTo>
                  <a:close/>
                </a:path>
              </a:pathLst>
            </a:custGeom>
            <a:solidFill>
              <a:srgbClr val="004B45"/>
            </a:solidFill>
          </p:spPr>
        </p:sp>
        <p:sp>
          <p:nvSpPr>
            <p:cNvPr id="7" name="Freeform 7"/>
            <p:cNvSpPr/>
            <p:nvPr/>
          </p:nvSpPr>
          <p:spPr>
            <a:xfrm>
              <a:off x="9471913" y="2713609"/>
              <a:ext cx="54356" cy="54356"/>
            </a:xfrm>
            <a:custGeom>
              <a:avLst/>
              <a:gdLst/>
              <a:ahLst/>
              <a:cxnLst/>
              <a:rect l="l" t="t" r="r" b="b"/>
              <a:pathLst>
                <a:path w="54356" h="54356">
                  <a:moveTo>
                    <a:pt x="54357" y="27178"/>
                  </a:moveTo>
                  <a:cubicBezTo>
                    <a:pt x="54357" y="42164"/>
                    <a:pt x="42164" y="54356"/>
                    <a:pt x="27179" y="54356"/>
                  </a:cubicBezTo>
                  <a:cubicBezTo>
                    <a:pt x="12193" y="54356"/>
                    <a:pt x="0" y="42164"/>
                    <a:pt x="0" y="27178"/>
                  </a:cubicBezTo>
                  <a:cubicBezTo>
                    <a:pt x="0" y="12192"/>
                    <a:pt x="12193" y="0"/>
                    <a:pt x="27179" y="0"/>
                  </a:cubicBezTo>
                  <a:cubicBezTo>
                    <a:pt x="42164" y="0"/>
                    <a:pt x="54357" y="12192"/>
                    <a:pt x="54357" y="27178"/>
                  </a:cubicBezTo>
                </a:path>
              </a:pathLst>
            </a:custGeom>
            <a:solidFill>
              <a:srgbClr val="004B45"/>
            </a:solidFill>
          </p:spPr>
        </p:sp>
        <p:sp>
          <p:nvSpPr>
            <p:cNvPr id="8" name="Freeform 8"/>
            <p:cNvSpPr/>
            <p:nvPr/>
          </p:nvSpPr>
          <p:spPr>
            <a:xfrm>
              <a:off x="3868166" y="2951988"/>
              <a:ext cx="5635625" cy="9525"/>
            </a:xfrm>
            <a:custGeom>
              <a:avLst/>
              <a:gdLst/>
              <a:ahLst/>
              <a:cxnLst/>
              <a:rect l="l" t="t" r="r" b="b"/>
              <a:pathLst>
                <a:path w="5635625" h="9525">
                  <a:moveTo>
                    <a:pt x="0" y="0"/>
                  </a:moveTo>
                  <a:lnTo>
                    <a:pt x="5635625" y="0"/>
                  </a:lnTo>
                  <a:lnTo>
                    <a:pt x="5635625" y="9525"/>
                  </a:lnTo>
                  <a:lnTo>
                    <a:pt x="0" y="9525"/>
                  </a:lnTo>
                  <a:close/>
                </a:path>
              </a:pathLst>
            </a:custGeom>
            <a:solidFill>
              <a:srgbClr val="004B45"/>
            </a:solidFill>
          </p:spPr>
        </p:sp>
        <p:sp>
          <p:nvSpPr>
            <p:cNvPr id="9" name="Freeform 9"/>
            <p:cNvSpPr/>
            <p:nvPr/>
          </p:nvSpPr>
          <p:spPr>
            <a:xfrm>
              <a:off x="9471913" y="2929509"/>
              <a:ext cx="54356" cy="54356"/>
            </a:xfrm>
            <a:custGeom>
              <a:avLst/>
              <a:gdLst/>
              <a:ahLst/>
              <a:cxnLst/>
              <a:rect l="l" t="t" r="r" b="b"/>
              <a:pathLst>
                <a:path w="54356" h="54356">
                  <a:moveTo>
                    <a:pt x="54357" y="27178"/>
                  </a:moveTo>
                  <a:cubicBezTo>
                    <a:pt x="54357" y="42164"/>
                    <a:pt x="42164" y="54356"/>
                    <a:pt x="27179" y="54356"/>
                  </a:cubicBezTo>
                  <a:cubicBezTo>
                    <a:pt x="12193" y="54356"/>
                    <a:pt x="0" y="42164"/>
                    <a:pt x="0" y="27178"/>
                  </a:cubicBezTo>
                  <a:cubicBezTo>
                    <a:pt x="0" y="12192"/>
                    <a:pt x="12193" y="0"/>
                    <a:pt x="27179" y="0"/>
                  </a:cubicBezTo>
                  <a:cubicBezTo>
                    <a:pt x="42164" y="0"/>
                    <a:pt x="54357" y="12192"/>
                    <a:pt x="54357" y="27178"/>
                  </a:cubicBezTo>
                </a:path>
              </a:pathLst>
            </a:custGeom>
            <a:solidFill>
              <a:srgbClr val="004B45"/>
            </a:solidFill>
          </p:spPr>
        </p:sp>
        <p:sp>
          <p:nvSpPr>
            <p:cNvPr id="10" name="Freeform 10"/>
            <p:cNvSpPr/>
            <p:nvPr/>
          </p:nvSpPr>
          <p:spPr>
            <a:xfrm>
              <a:off x="5870575" y="3218688"/>
              <a:ext cx="3633216" cy="9525"/>
            </a:xfrm>
            <a:custGeom>
              <a:avLst/>
              <a:gdLst/>
              <a:ahLst/>
              <a:cxnLst/>
              <a:rect l="l" t="t" r="r" b="b"/>
              <a:pathLst>
                <a:path w="3633216" h="9525">
                  <a:moveTo>
                    <a:pt x="0" y="0"/>
                  </a:moveTo>
                  <a:lnTo>
                    <a:pt x="3633216" y="0"/>
                  </a:lnTo>
                  <a:lnTo>
                    <a:pt x="3633216" y="9525"/>
                  </a:lnTo>
                  <a:lnTo>
                    <a:pt x="0" y="9525"/>
                  </a:lnTo>
                  <a:close/>
                </a:path>
              </a:pathLst>
            </a:custGeom>
            <a:solidFill>
              <a:srgbClr val="004B45"/>
            </a:solidFill>
          </p:spPr>
        </p:sp>
        <p:sp>
          <p:nvSpPr>
            <p:cNvPr id="11" name="Freeform 11"/>
            <p:cNvSpPr/>
            <p:nvPr/>
          </p:nvSpPr>
          <p:spPr>
            <a:xfrm>
              <a:off x="9471913" y="3196209"/>
              <a:ext cx="54356" cy="54356"/>
            </a:xfrm>
            <a:custGeom>
              <a:avLst/>
              <a:gdLst/>
              <a:ahLst/>
              <a:cxnLst/>
              <a:rect l="l" t="t" r="r" b="b"/>
              <a:pathLst>
                <a:path w="54356" h="54356">
                  <a:moveTo>
                    <a:pt x="54357" y="27178"/>
                  </a:moveTo>
                  <a:cubicBezTo>
                    <a:pt x="54357" y="42164"/>
                    <a:pt x="42164" y="54356"/>
                    <a:pt x="27179" y="54356"/>
                  </a:cubicBezTo>
                  <a:cubicBezTo>
                    <a:pt x="12193" y="54356"/>
                    <a:pt x="0" y="42164"/>
                    <a:pt x="0" y="27178"/>
                  </a:cubicBezTo>
                  <a:cubicBezTo>
                    <a:pt x="0" y="12192"/>
                    <a:pt x="12193" y="0"/>
                    <a:pt x="27179" y="0"/>
                  </a:cubicBezTo>
                  <a:cubicBezTo>
                    <a:pt x="42164" y="0"/>
                    <a:pt x="54357" y="12192"/>
                    <a:pt x="54357" y="27178"/>
                  </a:cubicBezTo>
                </a:path>
              </a:pathLst>
            </a:custGeom>
            <a:solidFill>
              <a:srgbClr val="004B45"/>
            </a:solidFill>
          </p:spPr>
        </p:sp>
        <p:sp>
          <p:nvSpPr>
            <p:cNvPr id="12" name="Freeform 12"/>
            <p:cNvSpPr/>
            <p:nvPr/>
          </p:nvSpPr>
          <p:spPr>
            <a:xfrm>
              <a:off x="3957066" y="3459988"/>
              <a:ext cx="5546725" cy="9525"/>
            </a:xfrm>
            <a:custGeom>
              <a:avLst/>
              <a:gdLst/>
              <a:ahLst/>
              <a:cxnLst/>
              <a:rect l="l" t="t" r="r" b="b"/>
              <a:pathLst>
                <a:path w="5546725" h="9525">
                  <a:moveTo>
                    <a:pt x="0" y="0"/>
                  </a:moveTo>
                  <a:lnTo>
                    <a:pt x="5546725" y="0"/>
                  </a:lnTo>
                  <a:lnTo>
                    <a:pt x="5546725" y="9525"/>
                  </a:lnTo>
                  <a:lnTo>
                    <a:pt x="0" y="9525"/>
                  </a:lnTo>
                  <a:close/>
                </a:path>
              </a:pathLst>
            </a:custGeom>
            <a:solidFill>
              <a:srgbClr val="004B45"/>
            </a:solidFill>
          </p:spPr>
        </p:sp>
        <p:sp>
          <p:nvSpPr>
            <p:cNvPr id="13" name="Freeform 13"/>
            <p:cNvSpPr/>
            <p:nvPr/>
          </p:nvSpPr>
          <p:spPr>
            <a:xfrm>
              <a:off x="9471913" y="3437509"/>
              <a:ext cx="54356" cy="54356"/>
            </a:xfrm>
            <a:custGeom>
              <a:avLst/>
              <a:gdLst/>
              <a:ahLst/>
              <a:cxnLst/>
              <a:rect l="l" t="t" r="r" b="b"/>
              <a:pathLst>
                <a:path w="54356" h="54356">
                  <a:moveTo>
                    <a:pt x="54357" y="27178"/>
                  </a:moveTo>
                  <a:cubicBezTo>
                    <a:pt x="54357" y="42164"/>
                    <a:pt x="42164" y="54356"/>
                    <a:pt x="27179" y="54356"/>
                  </a:cubicBezTo>
                  <a:cubicBezTo>
                    <a:pt x="12193" y="54356"/>
                    <a:pt x="0" y="42164"/>
                    <a:pt x="0" y="27178"/>
                  </a:cubicBezTo>
                  <a:cubicBezTo>
                    <a:pt x="0" y="12192"/>
                    <a:pt x="12193" y="0"/>
                    <a:pt x="27179" y="0"/>
                  </a:cubicBezTo>
                  <a:cubicBezTo>
                    <a:pt x="42164" y="0"/>
                    <a:pt x="54357" y="12192"/>
                    <a:pt x="54357" y="27178"/>
                  </a:cubicBezTo>
                </a:path>
              </a:pathLst>
            </a:custGeom>
            <a:solidFill>
              <a:srgbClr val="004B45"/>
            </a:solidFill>
          </p:spPr>
        </p:sp>
        <p:sp>
          <p:nvSpPr>
            <p:cNvPr id="14" name="Freeform 14"/>
            <p:cNvSpPr/>
            <p:nvPr/>
          </p:nvSpPr>
          <p:spPr>
            <a:xfrm>
              <a:off x="3499866" y="3675888"/>
              <a:ext cx="6003925" cy="9525"/>
            </a:xfrm>
            <a:custGeom>
              <a:avLst/>
              <a:gdLst/>
              <a:ahLst/>
              <a:cxnLst/>
              <a:rect l="l" t="t" r="r" b="b"/>
              <a:pathLst>
                <a:path w="6003925" h="9525">
                  <a:moveTo>
                    <a:pt x="0" y="0"/>
                  </a:moveTo>
                  <a:lnTo>
                    <a:pt x="6003925" y="0"/>
                  </a:lnTo>
                  <a:lnTo>
                    <a:pt x="6003925" y="9525"/>
                  </a:lnTo>
                  <a:lnTo>
                    <a:pt x="0" y="9525"/>
                  </a:lnTo>
                  <a:close/>
                </a:path>
              </a:pathLst>
            </a:custGeom>
            <a:solidFill>
              <a:srgbClr val="004B45"/>
            </a:solidFill>
          </p:spPr>
        </p:sp>
        <p:sp>
          <p:nvSpPr>
            <p:cNvPr id="15" name="Freeform 15"/>
            <p:cNvSpPr/>
            <p:nvPr/>
          </p:nvSpPr>
          <p:spPr>
            <a:xfrm>
              <a:off x="9471913" y="3653536"/>
              <a:ext cx="54356" cy="54102"/>
            </a:xfrm>
            <a:custGeom>
              <a:avLst/>
              <a:gdLst/>
              <a:ahLst/>
              <a:cxnLst/>
              <a:rect l="l" t="t" r="r" b="b"/>
              <a:pathLst>
                <a:path w="54356" h="54102">
                  <a:moveTo>
                    <a:pt x="54357" y="27051"/>
                  </a:moveTo>
                  <a:cubicBezTo>
                    <a:pt x="54357" y="42037"/>
                    <a:pt x="42164" y="54102"/>
                    <a:pt x="27179" y="54102"/>
                  </a:cubicBezTo>
                  <a:cubicBezTo>
                    <a:pt x="12193" y="54102"/>
                    <a:pt x="0" y="41910"/>
                    <a:pt x="0" y="27051"/>
                  </a:cubicBezTo>
                  <a:cubicBezTo>
                    <a:pt x="0" y="12192"/>
                    <a:pt x="12193" y="0"/>
                    <a:pt x="27179" y="0"/>
                  </a:cubicBezTo>
                  <a:cubicBezTo>
                    <a:pt x="42164" y="0"/>
                    <a:pt x="54357" y="12192"/>
                    <a:pt x="54357" y="27051"/>
                  </a:cubicBezTo>
                </a:path>
              </a:pathLst>
            </a:custGeom>
            <a:solidFill>
              <a:srgbClr val="004B45"/>
            </a:solidFill>
          </p:spPr>
        </p:sp>
        <p:sp>
          <p:nvSpPr>
            <p:cNvPr id="16" name="Freeform 16"/>
            <p:cNvSpPr/>
            <p:nvPr/>
          </p:nvSpPr>
          <p:spPr>
            <a:xfrm>
              <a:off x="5620766" y="3918331"/>
              <a:ext cx="3883025" cy="9525"/>
            </a:xfrm>
            <a:custGeom>
              <a:avLst/>
              <a:gdLst/>
              <a:ahLst/>
              <a:cxnLst/>
              <a:rect l="l" t="t" r="r" b="b"/>
              <a:pathLst>
                <a:path w="3883025" h="9525">
                  <a:moveTo>
                    <a:pt x="0" y="0"/>
                  </a:moveTo>
                  <a:lnTo>
                    <a:pt x="3883025" y="0"/>
                  </a:lnTo>
                  <a:lnTo>
                    <a:pt x="3883025" y="9525"/>
                  </a:lnTo>
                  <a:lnTo>
                    <a:pt x="0" y="9525"/>
                  </a:lnTo>
                  <a:close/>
                </a:path>
              </a:pathLst>
            </a:custGeom>
            <a:solidFill>
              <a:srgbClr val="004B45"/>
            </a:solidFill>
          </p:spPr>
        </p:sp>
        <p:sp>
          <p:nvSpPr>
            <p:cNvPr id="17" name="Freeform 17"/>
            <p:cNvSpPr/>
            <p:nvPr/>
          </p:nvSpPr>
          <p:spPr>
            <a:xfrm>
              <a:off x="957834" y="2363597"/>
              <a:ext cx="1177925" cy="258699"/>
            </a:xfrm>
            <a:custGeom>
              <a:avLst/>
              <a:gdLst/>
              <a:ahLst/>
              <a:cxnLst/>
              <a:rect l="l" t="t" r="r" b="b"/>
              <a:pathLst>
                <a:path w="1177925" h="258699">
                  <a:moveTo>
                    <a:pt x="1177925" y="258699"/>
                  </a:moveTo>
                  <a:lnTo>
                    <a:pt x="0" y="258699"/>
                  </a:lnTo>
                  <a:lnTo>
                    <a:pt x="0" y="0"/>
                  </a:lnTo>
                  <a:lnTo>
                    <a:pt x="1177925" y="0"/>
                  </a:lnTo>
                  <a:close/>
                </a:path>
              </a:pathLst>
            </a:custGeom>
            <a:solidFill>
              <a:srgbClr val="002922"/>
            </a:solidFill>
          </p:spPr>
        </p:sp>
        <p:sp>
          <p:nvSpPr>
            <p:cNvPr id="18" name="Freeform 18"/>
            <p:cNvSpPr/>
            <p:nvPr/>
          </p:nvSpPr>
          <p:spPr>
            <a:xfrm>
              <a:off x="9471913" y="3907536"/>
              <a:ext cx="54356" cy="54102"/>
            </a:xfrm>
            <a:custGeom>
              <a:avLst/>
              <a:gdLst/>
              <a:ahLst/>
              <a:cxnLst/>
              <a:rect l="l" t="t" r="r" b="b"/>
              <a:pathLst>
                <a:path w="54356" h="54102">
                  <a:moveTo>
                    <a:pt x="54357" y="27051"/>
                  </a:moveTo>
                  <a:cubicBezTo>
                    <a:pt x="54357" y="42037"/>
                    <a:pt x="42164" y="54102"/>
                    <a:pt x="27179" y="54102"/>
                  </a:cubicBezTo>
                  <a:cubicBezTo>
                    <a:pt x="12193" y="54102"/>
                    <a:pt x="0" y="41910"/>
                    <a:pt x="0" y="27051"/>
                  </a:cubicBezTo>
                  <a:cubicBezTo>
                    <a:pt x="0" y="12192"/>
                    <a:pt x="12193" y="0"/>
                    <a:pt x="27179" y="0"/>
                  </a:cubicBezTo>
                  <a:cubicBezTo>
                    <a:pt x="42164" y="0"/>
                    <a:pt x="54357" y="12192"/>
                    <a:pt x="54357" y="27051"/>
                  </a:cubicBezTo>
                </a:path>
              </a:pathLst>
            </a:custGeom>
            <a:solidFill>
              <a:srgbClr val="004B45"/>
            </a:solidFill>
          </p:spPr>
        </p:sp>
        <p:sp>
          <p:nvSpPr>
            <p:cNvPr id="19" name="Freeform 19"/>
            <p:cNvSpPr/>
            <p:nvPr/>
          </p:nvSpPr>
          <p:spPr>
            <a:xfrm>
              <a:off x="5230241" y="4425188"/>
              <a:ext cx="4273550" cy="9525"/>
            </a:xfrm>
            <a:custGeom>
              <a:avLst/>
              <a:gdLst/>
              <a:ahLst/>
              <a:cxnLst/>
              <a:rect l="l" t="t" r="r" b="b"/>
              <a:pathLst>
                <a:path w="4273550" h="9525">
                  <a:moveTo>
                    <a:pt x="0" y="0"/>
                  </a:moveTo>
                  <a:lnTo>
                    <a:pt x="4273549" y="0"/>
                  </a:lnTo>
                  <a:lnTo>
                    <a:pt x="4273549" y="9525"/>
                  </a:lnTo>
                  <a:lnTo>
                    <a:pt x="0" y="9525"/>
                  </a:lnTo>
                  <a:close/>
                </a:path>
              </a:pathLst>
            </a:custGeom>
            <a:solidFill>
              <a:srgbClr val="004B45"/>
            </a:solidFill>
          </p:spPr>
        </p:sp>
        <p:sp>
          <p:nvSpPr>
            <p:cNvPr id="20" name="Freeform 20"/>
            <p:cNvSpPr/>
            <p:nvPr/>
          </p:nvSpPr>
          <p:spPr>
            <a:xfrm>
              <a:off x="9471913" y="4402836"/>
              <a:ext cx="54356" cy="54102"/>
            </a:xfrm>
            <a:custGeom>
              <a:avLst/>
              <a:gdLst/>
              <a:ahLst/>
              <a:cxnLst/>
              <a:rect l="l" t="t" r="r" b="b"/>
              <a:pathLst>
                <a:path w="54356" h="54102">
                  <a:moveTo>
                    <a:pt x="54357" y="27051"/>
                  </a:moveTo>
                  <a:cubicBezTo>
                    <a:pt x="54357" y="42037"/>
                    <a:pt x="42164" y="54102"/>
                    <a:pt x="27179" y="54102"/>
                  </a:cubicBezTo>
                  <a:cubicBezTo>
                    <a:pt x="12193" y="54102"/>
                    <a:pt x="0" y="41910"/>
                    <a:pt x="0" y="27051"/>
                  </a:cubicBezTo>
                  <a:cubicBezTo>
                    <a:pt x="0" y="12192"/>
                    <a:pt x="12193" y="0"/>
                    <a:pt x="27179" y="0"/>
                  </a:cubicBezTo>
                  <a:cubicBezTo>
                    <a:pt x="42164" y="0"/>
                    <a:pt x="54357" y="12192"/>
                    <a:pt x="54357" y="27051"/>
                  </a:cubicBezTo>
                </a:path>
              </a:pathLst>
            </a:custGeom>
            <a:solidFill>
              <a:srgbClr val="004B45"/>
            </a:solidFill>
          </p:spPr>
        </p:sp>
        <p:sp>
          <p:nvSpPr>
            <p:cNvPr id="21" name="Freeform 21"/>
            <p:cNvSpPr/>
            <p:nvPr/>
          </p:nvSpPr>
          <p:spPr>
            <a:xfrm>
              <a:off x="7846441" y="4686808"/>
              <a:ext cx="1657350" cy="9525"/>
            </a:xfrm>
            <a:custGeom>
              <a:avLst/>
              <a:gdLst/>
              <a:ahLst/>
              <a:cxnLst/>
              <a:rect l="l" t="t" r="r" b="b"/>
              <a:pathLst>
                <a:path w="1657350" h="9525">
                  <a:moveTo>
                    <a:pt x="0" y="0"/>
                  </a:moveTo>
                  <a:lnTo>
                    <a:pt x="1657350" y="0"/>
                  </a:lnTo>
                  <a:lnTo>
                    <a:pt x="1657350" y="9525"/>
                  </a:lnTo>
                  <a:lnTo>
                    <a:pt x="0" y="9525"/>
                  </a:lnTo>
                  <a:close/>
                </a:path>
              </a:pathLst>
            </a:custGeom>
            <a:solidFill>
              <a:srgbClr val="004B45"/>
            </a:solidFill>
          </p:spPr>
        </p:sp>
        <p:sp>
          <p:nvSpPr>
            <p:cNvPr id="22" name="Freeform 22"/>
            <p:cNvSpPr/>
            <p:nvPr/>
          </p:nvSpPr>
          <p:spPr>
            <a:xfrm>
              <a:off x="9471913" y="4644136"/>
              <a:ext cx="54356" cy="54102"/>
            </a:xfrm>
            <a:custGeom>
              <a:avLst/>
              <a:gdLst/>
              <a:ahLst/>
              <a:cxnLst/>
              <a:rect l="l" t="t" r="r" b="b"/>
              <a:pathLst>
                <a:path w="54356" h="54102">
                  <a:moveTo>
                    <a:pt x="54357" y="27051"/>
                  </a:moveTo>
                  <a:cubicBezTo>
                    <a:pt x="54357" y="42037"/>
                    <a:pt x="42164" y="54102"/>
                    <a:pt x="27179" y="54102"/>
                  </a:cubicBezTo>
                  <a:cubicBezTo>
                    <a:pt x="12193" y="54102"/>
                    <a:pt x="0" y="41910"/>
                    <a:pt x="0" y="27051"/>
                  </a:cubicBezTo>
                  <a:cubicBezTo>
                    <a:pt x="0" y="12192"/>
                    <a:pt x="12193" y="0"/>
                    <a:pt x="27179" y="0"/>
                  </a:cubicBezTo>
                  <a:cubicBezTo>
                    <a:pt x="42164" y="0"/>
                    <a:pt x="54357" y="12192"/>
                    <a:pt x="54357" y="27051"/>
                  </a:cubicBezTo>
                </a:path>
              </a:pathLst>
            </a:custGeom>
            <a:solidFill>
              <a:srgbClr val="004B45"/>
            </a:solidFill>
          </p:spPr>
        </p:sp>
        <p:sp>
          <p:nvSpPr>
            <p:cNvPr id="23" name="Freeform 23"/>
            <p:cNvSpPr/>
            <p:nvPr/>
          </p:nvSpPr>
          <p:spPr>
            <a:xfrm>
              <a:off x="5416550" y="5136388"/>
              <a:ext cx="4087241" cy="9525"/>
            </a:xfrm>
            <a:custGeom>
              <a:avLst/>
              <a:gdLst/>
              <a:ahLst/>
              <a:cxnLst/>
              <a:rect l="l" t="t" r="r" b="b"/>
              <a:pathLst>
                <a:path w="4087241" h="9525">
                  <a:moveTo>
                    <a:pt x="0" y="0"/>
                  </a:moveTo>
                  <a:lnTo>
                    <a:pt x="4087241" y="0"/>
                  </a:lnTo>
                  <a:lnTo>
                    <a:pt x="4087241" y="9525"/>
                  </a:lnTo>
                  <a:lnTo>
                    <a:pt x="0" y="9525"/>
                  </a:lnTo>
                  <a:close/>
                </a:path>
              </a:pathLst>
            </a:custGeom>
            <a:solidFill>
              <a:srgbClr val="004B45"/>
            </a:solidFill>
          </p:spPr>
        </p:sp>
        <p:sp>
          <p:nvSpPr>
            <p:cNvPr id="24" name="Freeform 24"/>
            <p:cNvSpPr/>
            <p:nvPr/>
          </p:nvSpPr>
          <p:spPr>
            <a:xfrm>
              <a:off x="9471913" y="5114036"/>
              <a:ext cx="54356" cy="54102"/>
            </a:xfrm>
            <a:custGeom>
              <a:avLst/>
              <a:gdLst/>
              <a:ahLst/>
              <a:cxnLst/>
              <a:rect l="l" t="t" r="r" b="b"/>
              <a:pathLst>
                <a:path w="54356" h="54102">
                  <a:moveTo>
                    <a:pt x="54357" y="27051"/>
                  </a:moveTo>
                  <a:cubicBezTo>
                    <a:pt x="54357" y="42037"/>
                    <a:pt x="42164" y="54102"/>
                    <a:pt x="27179" y="54102"/>
                  </a:cubicBezTo>
                  <a:cubicBezTo>
                    <a:pt x="12193" y="54102"/>
                    <a:pt x="0" y="41910"/>
                    <a:pt x="0" y="27051"/>
                  </a:cubicBezTo>
                  <a:cubicBezTo>
                    <a:pt x="0" y="12192"/>
                    <a:pt x="12193" y="0"/>
                    <a:pt x="27179" y="0"/>
                  </a:cubicBezTo>
                  <a:cubicBezTo>
                    <a:pt x="42164" y="0"/>
                    <a:pt x="54357" y="12192"/>
                    <a:pt x="54357" y="27051"/>
                  </a:cubicBezTo>
                </a:path>
              </a:pathLst>
            </a:custGeom>
            <a:solidFill>
              <a:srgbClr val="004B45"/>
            </a:solidFill>
          </p:spPr>
        </p:sp>
        <p:sp>
          <p:nvSpPr>
            <p:cNvPr id="25" name="Freeform 25"/>
            <p:cNvSpPr/>
            <p:nvPr/>
          </p:nvSpPr>
          <p:spPr>
            <a:xfrm>
              <a:off x="3957066" y="5377688"/>
              <a:ext cx="5546725" cy="9525"/>
            </a:xfrm>
            <a:custGeom>
              <a:avLst/>
              <a:gdLst/>
              <a:ahLst/>
              <a:cxnLst/>
              <a:rect l="l" t="t" r="r" b="b"/>
              <a:pathLst>
                <a:path w="5546725" h="9525">
                  <a:moveTo>
                    <a:pt x="0" y="0"/>
                  </a:moveTo>
                  <a:lnTo>
                    <a:pt x="5546725" y="0"/>
                  </a:lnTo>
                  <a:lnTo>
                    <a:pt x="5546725" y="9525"/>
                  </a:lnTo>
                  <a:lnTo>
                    <a:pt x="0" y="9525"/>
                  </a:lnTo>
                  <a:close/>
                </a:path>
              </a:pathLst>
            </a:custGeom>
            <a:solidFill>
              <a:srgbClr val="004B45"/>
            </a:solidFill>
          </p:spPr>
        </p:sp>
        <p:sp>
          <p:nvSpPr>
            <p:cNvPr id="26" name="Freeform 26"/>
            <p:cNvSpPr/>
            <p:nvPr/>
          </p:nvSpPr>
          <p:spPr>
            <a:xfrm>
              <a:off x="9471913" y="5355209"/>
              <a:ext cx="54356" cy="54356"/>
            </a:xfrm>
            <a:custGeom>
              <a:avLst/>
              <a:gdLst/>
              <a:ahLst/>
              <a:cxnLst/>
              <a:rect l="l" t="t" r="r" b="b"/>
              <a:pathLst>
                <a:path w="54356" h="54356">
                  <a:moveTo>
                    <a:pt x="54357" y="27178"/>
                  </a:moveTo>
                  <a:cubicBezTo>
                    <a:pt x="54357" y="42164"/>
                    <a:pt x="42164" y="54356"/>
                    <a:pt x="27179" y="54356"/>
                  </a:cubicBezTo>
                  <a:cubicBezTo>
                    <a:pt x="12193" y="54356"/>
                    <a:pt x="0" y="42164"/>
                    <a:pt x="0" y="27178"/>
                  </a:cubicBezTo>
                  <a:cubicBezTo>
                    <a:pt x="0" y="12192"/>
                    <a:pt x="12193" y="0"/>
                    <a:pt x="27179" y="0"/>
                  </a:cubicBezTo>
                  <a:cubicBezTo>
                    <a:pt x="42164" y="0"/>
                    <a:pt x="54357" y="12192"/>
                    <a:pt x="54357" y="27178"/>
                  </a:cubicBezTo>
                </a:path>
              </a:pathLst>
            </a:custGeom>
            <a:solidFill>
              <a:srgbClr val="004B45"/>
            </a:solidFill>
          </p:spPr>
        </p:sp>
        <p:sp>
          <p:nvSpPr>
            <p:cNvPr id="27" name="Freeform 27"/>
            <p:cNvSpPr/>
            <p:nvPr/>
          </p:nvSpPr>
          <p:spPr>
            <a:xfrm>
              <a:off x="4121150" y="5860288"/>
              <a:ext cx="5382641" cy="9525"/>
            </a:xfrm>
            <a:custGeom>
              <a:avLst/>
              <a:gdLst/>
              <a:ahLst/>
              <a:cxnLst/>
              <a:rect l="l" t="t" r="r" b="b"/>
              <a:pathLst>
                <a:path w="5382641" h="9525">
                  <a:moveTo>
                    <a:pt x="0" y="0"/>
                  </a:moveTo>
                  <a:lnTo>
                    <a:pt x="5382641" y="0"/>
                  </a:lnTo>
                  <a:lnTo>
                    <a:pt x="5382641" y="9525"/>
                  </a:lnTo>
                  <a:lnTo>
                    <a:pt x="0" y="9525"/>
                  </a:lnTo>
                  <a:close/>
                </a:path>
              </a:pathLst>
            </a:custGeom>
            <a:solidFill>
              <a:srgbClr val="004B45"/>
            </a:solidFill>
          </p:spPr>
        </p:sp>
        <p:sp>
          <p:nvSpPr>
            <p:cNvPr id="28" name="Freeform 28"/>
            <p:cNvSpPr/>
            <p:nvPr/>
          </p:nvSpPr>
          <p:spPr>
            <a:xfrm>
              <a:off x="9471913" y="5837809"/>
              <a:ext cx="54356" cy="54356"/>
            </a:xfrm>
            <a:custGeom>
              <a:avLst/>
              <a:gdLst/>
              <a:ahLst/>
              <a:cxnLst/>
              <a:rect l="l" t="t" r="r" b="b"/>
              <a:pathLst>
                <a:path w="54356" h="54356">
                  <a:moveTo>
                    <a:pt x="54357" y="27178"/>
                  </a:moveTo>
                  <a:cubicBezTo>
                    <a:pt x="54357" y="42164"/>
                    <a:pt x="42164" y="54356"/>
                    <a:pt x="27179" y="54356"/>
                  </a:cubicBezTo>
                  <a:cubicBezTo>
                    <a:pt x="12193" y="54356"/>
                    <a:pt x="0" y="42164"/>
                    <a:pt x="0" y="27178"/>
                  </a:cubicBezTo>
                  <a:cubicBezTo>
                    <a:pt x="0" y="12192"/>
                    <a:pt x="12193" y="0"/>
                    <a:pt x="27179" y="0"/>
                  </a:cubicBezTo>
                  <a:cubicBezTo>
                    <a:pt x="42164" y="0"/>
                    <a:pt x="54357" y="12192"/>
                    <a:pt x="54357" y="27178"/>
                  </a:cubicBezTo>
                </a:path>
              </a:pathLst>
            </a:custGeom>
            <a:solidFill>
              <a:srgbClr val="004B45"/>
            </a:solidFill>
          </p:spPr>
        </p:sp>
        <p:sp>
          <p:nvSpPr>
            <p:cNvPr id="29" name="Freeform 29"/>
            <p:cNvSpPr/>
            <p:nvPr/>
          </p:nvSpPr>
          <p:spPr>
            <a:xfrm>
              <a:off x="957834" y="4281297"/>
              <a:ext cx="1235075" cy="258699"/>
            </a:xfrm>
            <a:custGeom>
              <a:avLst/>
              <a:gdLst/>
              <a:ahLst/>
              <a:cxnLst/>
              <a:rect l="l" t="t" r="r" b="b"/>
              <a:pathLst>
                <a:path w="1235075" h="258699">
                  <a:moveTo>
                    <a:pt x="1235075" y="258699"/>
                  </a:moveTo>
                  <a:lnTo>
                    <a:pt x="0" y="258699"/>
                  </a:lnTo>
                  <a:lnTo>
                    <a:pt x="0" y="0"/>
                  </a:lnTo>
                  <a:lnTo>
                    <a:pt x="1235075" y="0"/>
                  </a:lnTo>
                  <a:close/>
                </a:path>
              </a:pathLst>
            </a:custGeom>
            <a:solidFill>
              <a:srgbClr val="002922"/>
            </a:solidFill>
          </p:spPr>
        </p:sp>
        <p:sp>
          <p:nvSpPr>
            <p:cNvPr id="30" name="Freeform 30"/>
            <p:cNvSpPr/>
            <p:nvPr/>
          </p:nvSpPr>
          <p:spPr>
            <a:xfrm>
              <a:off x="957834" y="5005197"/>
              <a:ext cx="1235075" cy="258699"/>
            </a:xfrm>
            <a:custGeom>
              <a:avLst/>
              <a:gdLst/>
              <a:ahLst/>
              <a:cxnLst/>
              <a:rect l="l" t="t" r="r" b="b"/>
              <a:pathLst>
                <a:path w="1235075" h="258699">
                  <a:moveTo>
                    <a:pt x="1235075" y="258699"/>
                  </a:moveTo>
                  <a:lnTo>
                    <a:pt x="0" y="258699"/>
                  </a:lnTo>
                  <a:lnTo>
                    <a:pt x="0" y="0"/>
                  </a:lnTo>
                  <a:lnTo>
                    <a:pt x="1235075" y="0"/>
                  </a:lnTo>
                  <a:close/>
                </a:path>
              </a:pathLst>
            </a:custGeom>
            <a:solidFill>
              <a:srgbClr val="002922"/>
            </a:solidFill>
          </p:spPr>
        </p:sp>
        <p:sp>
          <p:nvSpPr>
            <p:cNvPr id="31" name="Freeform 31"/>
            <p:cNvSpPr/>
            <p:nvPr/>
          </p:nvSpPr>
          <p:spPr>
            <a:xfrm>
              <a:off x="957834" y="5729097"/>
              <a:ext cx="1235075" cy="258699"/>
            </a:xfrm>
            <a:custGeom>
              <a:avLst/>
              <a:gdLst/>
              <a:ahLst/>
              <a:cxnLst/>
              <a:rect l="l" t="t" r="r" b="b"/>
              <a:pathLst>
                <a:path w="1235075" h="258699">
                  <a:moveTo>
                    <a:pt x="1235075" y="258699"/>
                  </a:moveTo>
                  <a:lnTo>
                    <a:pt x="0" y="258699"/>
                  </a:lnTo>
                  <a:lnTo>
                    <a:pt x="0" y="0"/>
                  </a:lnTo>
                  <a:lnTo>
                    <a:pt x="1235075" y="0"/>
                  </a:lnTo>
                  <a:close/>
                </a:path>
              </a:pathLst>
            </a:custGeom>
            <a:solidFill>
              <a:srgbClr val="002922"/>
            </a:solidFill>
          </p:spPr>
        </p:sp>
      </p:grpSp>
      <p:sp>
        <p:nvSpPr>
          <p:cNvPr id="32" name="TextBox 32"/>
          <p:cNvSpPr txBox="1"/>
          <p:nvPr/>
        </p:nvSpPr>
        <p:spPr>
          <a:xfrm>
            <a:off x="4998939" y="2726465"/>
            <a:ext cx="60817" cy="57131"/>
          </a:xfrm>
          <a:prstGeom prst="rect">
            <a:avLst/>
          </a:prstGeom>
        </p:spPr>
        <p:txBody>
          <a:bodyPr lIns="0" tIns="0" rIns="0" bIns="0" rtlCol="0" anchor="t">
            <a:spAutoFit/>
          </a:bodyPr>
          <a:lstStyle/>
          <a:p>
            <a:pPr algn="l">
              <a:lnSpc>
                <a:spcPts val="750"/>
              </a:lnSpc>
            </a:pPr>
            <a:r>
              <a:rPr lang="en-US" sz="1500" b="1" spc="44">
                <a:solidFill>
                  <a:srgbClr val="231F20"/>
                </a:solidFill>
                <a:latin typeface="Montserrat 1 Bold"/>
                <a:ea typeface="Montserrat 1 Bold"/>
                <a:cs typeface="Montserrat 1 Bold"/>
                <a:sym typeface="Montserrat 1 Bold"/>
              </a:rPr>
              <a:t> </a:t>
            </a:r>
          </a:p>
        </p:txBody>
      </p:sp>
      <p:sp>
        <p:nvSpPr>
          <p:cNvPr id="33" name="Freeform 33"/>
          <p:cNvSpPr/>
          <p:nvPr/>
        </p:nvSpPr>
        <p:spPr>
          <a:xfrm>
            <a:off x="2011880" y="3753616"/>
            <a:ext cx="4897152" cy="320541"/>
          </a:xfrm>
          <a:custGeom>
            <a:avLst/>
            <a:gdLst/>
            <a:ahLst/>
            <a:cxnLst/>
            <a:rect l="l" t="t" r="r" b="b"/>
            <a:pathLst>
              <a:path w="4897152" h="320541">
                <a:moveTo>
                  <a:pt x="0" y="0"/>
                </a:moveTo>
                <a:lnTo>
                  <a:pt x="4897152" y="0"/>
                </a:lnTo>
                <a:lnTo>
                  <a:pt x="4897152" y="320541"/>
                </a:lnTo>
                <a:lnTo>
                  <a:pt x="0" y="320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TextBox 34"/>
          <p:cNvSpPr txBox="1"/>
          <p:nvPr/>
        </p:nvSpPr>
        <p:spPr>
          <a:xfrm>
            <a:off x="2181930" y="2275551"/>
            <a:ext cx="5707192" cy="3624386"/>
          </a:xfrm>
          <a:prstGeom prst="rect">
            <a:avLst/>
          </a:prstGeom>
        </p:spPr>
        <p:txBody>
          <a:bodyPr lIns="0" tIns="0" rIns="0" bIns="0" rtlCol="0" anchor="t">
            <a:spAutoFit/>
          </a:bodyPr>
          <a:lstStyle/>
          <a:p>
            <a:pPr algn="l">
              <a:lnSpc>
                <a:spcPts val="1925"/>
              </a:lnSpc>
            </a:pPr>
            <a:r>
              <a:rPr lang="en-US" sz="1519" b="1" spc="45" dirty="0">
                <a:solidFill>
                  <a:srgbClr val="231F20"/>
                </a:solidFill>
                <a:latin typeface="Montserrat 1 Bold"/>
                <a:ea typeface="Montserrat 1 Bold"/>
                <a:cs typeface="Montserrat 1 Bold"/>
                <a:sym typeface="Montserrat 1 Bold"/>
              </a:rPr>
              <a:t>Energy </a:t>
            </a:r>
          </a:p>
          <a:p>
            <a:pPr algn="l">
              <a:lnSpc>
                <a:spcPts val="1925"/>
              </a:lnSpc>
            </a:pPr>
            <a:r>
              <a:rPr lang="en-US" sz="1519" b="1" spc="45" dirty="0">
                <a:solidFill>
                  <a:srgbClr val="231F20"/>
                </a:solidFill>
                <a:latin typeface="Montserrat 1 Bold"/>
                <a:ea typeface="Montserrat 1 Bold"/>
                <a:cs typeface="Montserrat 1 Bold"/>
                <a:sym typeface="Montserrat 1 Bold"/>
              </a:rPr>
              <a:t>Defense Industry Complex </a:t>
            </a:r>
          </a:p>
          <a:p>
            <a:pPr algn="l">
              <a:lnSpc>
                <a:spcPts val="1925"/>
              </a:lnSpc>
            </a:pPr>
            <a:r>
              <a:rPr lang="en-US" sz="1519" b="1" spc="45" dirty="0">
                <a:solidFill>
                  <a:srgbClr val="231F20"/>
                </a:solidFill>
                <a:latin typeface="Montserrat 1 Bold"/>
                <a:ea typeface="Montserrat 1 Bold"/>
                <a:cs typeface="Montserrat 1 Bold"/>
                <a:sym typeface="Montserrat 1 Bold"/>
              </a:rPr>
              <a:t>Municipalities </a:t>
            </a:r>
          </a:p>
          <a:p>
            <a:pPr algn="l">
              <a:lnSpc>
                <a:spcPts val="1925"/>
              </a:lnSpc>
            </a:pPr>
            <a:r>
              <a:rPr lang="en-US" sz="1519" b="1" spc="45" dirty="0">
                <a:solidFill>
                  <a:srgbClr val="231F20"/>
                </a:solidFill>
                <a:latin typeface="Montserrat 1 Bold"/>
                <a:ea typeface="Montserrat 1 Bold"/>
                <a:cs typeface="Montserrat 1 Bold"/>
                <a:sym typeface="Montserrat 1 Bold"/>
              </a:rPr>
              <a:t>Financial Services and Insurance </a:t>
            </a:r>
          </a:p>
          <a:p>
            <a:pPr algn="l">
              <a:lnSpc>
                <a:spcPts val="1925"/>
              </a:lnSpc>
            </a:pPr>
            <a:r>
              <a:rPr lang="en-US" sz="1519" b="1" spc="45" dirty="0">
                <a:solidFill>
                  <a:srgbClr val="231F20"/>
                </a:solidFill>
                <a:latin typeface="Montserrat 1 Bold"/>
                <a:ea typeface="Montserrat 1 Bold"/>
                <a:cs typeface="Montserrat 1 Bold"/>
                <a:sym typeface="Montserrat 1 Bold"/>
              </a:rPr>
              <a:t>Motor Vehicles </a:t>
            </a:r>
          </a:p>
          <a:p>
            <a:pPr algn="l">
              <a:lnSpc>
                <a:spcPts val="1925"/>
              </a:lnSpc>
            </a:pPr>
            <a:r>
              <a:rPr lang="en-US" sz="1519" b="1" spc="45" dirty="0">
                <a:solidFill>
                  <a:srgbClr val="231F20"/>
                </a:solidFill>
                <a:latin typeface="Montserrat 1 Bold"/>
                <a:ea typeface="Montserrat 1 Bold"/>
                <a:cs typeface="Montserrat 1 Bold"/>
                <a:sym typeface="Montserrat 1 Bold"/>
              </a:rPr>
              <a:t>Metallurgy </a:t>
            </a:r>
          </a:p>
          <a:p>
            <a:pPr algn="l">
              <a:lnSpc>
                <a:spcPts val="1925"/>
              </a:lnSpc>
            </a:pPr>
            <a:r>
              <a:rPr lang="en-US" sz="1519" b="1" spc="45" dirty="0">
                <a:solidFill>
                  <a:srgbClr val="231F20"/>
                </a:solidFill>
                <a:latin typeface="Montserrat 1 Bold"/>
                <a:ea typeface="Montserrat 1 Bold"/>
                <a:cs typeface="Montserrat 1 Bold"/>
                <a:sym typeface="Montserrat 1 Bold"/>
              </a:rPr>
              <a:t>Electronics, Telecommunications, Software </a:t>
            </a:r>
          </a:p>
          <a:p>
            <a:pPr algn="l">
              <a:lnSpc>
                <a:spcPts val="1925"/>
              </a:lnSpc>
            </a:pPr>
            <a:endParaRPr lang="en-US" sz="1519" b="1" spc="45" dirty="0">
              <a:solidFill>
                <a:srgbClr val="231F20"/>
              </a:solidFill>
              <a:latin typeface="Montserrat 1 Bold"/>
              <a:ea typeface="Montserrat 1 Bold"/>
              <a:cs typeface="Montserrat 1 Bold"/>
              <a:sym typeface="Montserrat 1 Bold"/>
            </a:endParaRPr>
          </a:p>
          <a:p>
            <a:pPr algn="l">
              <a:lnSpc>
                <a:spcPts val="1925"/>
              </a:lnSpc>
            </a:pPr>
            <a:r>
              <a:rPr lang="en-US" sz="1519" b="1" spc="45" dirty="0">
                <a:solidFill>
                  <a:srgbClr val="231F20"/>
                </a:solidFill>
                <a:latin typeface="Montserrat 1 Bold"/>
                <a:ea typeface="Montserrat 1 Bold"/>
                <a:cs typeface="Montserrat 1 Bold"/>
                <a:sym typeface="Montserrat 1 Bold"/>
              </a:rPr>
              <a:t>Wholesale and Retail Trade </a:t>
            </a:r>
          </a:p>
          <a:p>
            <a:pPr algn="l">
              <a:lnSpc>
                <a:spcPts val="1925"/>
              </a:lnSpc>
            </a:pPr>
            <a:r>
              <a:rPr lang="en-US" sz="1519" b="1" spc="45" dirty="0">
                <a:solidFill>
                  <a:srgbClr val="231F20"/>
                </a:solidFill>
                <a:latin typeface="Montserrat 1 Bold"/>
                <a:ea typeface="Montserrat 1 Bold"/>
                <a:cs typeface="Montserrat 1 Bold"/>
                <a:sym typeface="Montserrat 1 Bold"/>
              </a:rPr>
              <a:t>Agro-industrial Complex, Food Products, Beverages </a:t>
            </a:r>
          </a:p>
          <a:p>
            <a:pPr algn="l">
              <a:lnSpc>
                <a:spcPts val="1925"/>
              </a:lnSpc>
            </a:pPr>
            <a:endParaRPr lang="en-US" sz="1519" b="1" spc="45" dirty="0">
              <a:solidFill>
                <a:srgbClr val="231F20"/>
              </a:solidFill>
              <a:latin typeface="Montserrat 1 Bold"/>
              <a:ea typeface="Montserrat 1 Bold"/>
              <a:cs typeface="Montserrat 1 Bold"/>
              <a:sym typeface="Montserrat 1 Bold"/>
            </a:endParaRPr>
          </a:p>
          <a:p>
            <a:pPr algn="l">
              <a:lnSpc>
                <a:spcPts val="1925"/>
              </a:lnSpc>
            </a:pPr>
            <a:r>
              <a:rPr lang="en-US" sz="1519" b="1" spc="45" dirty="0">
                <a:solidFill>
                  <a:srgbClr val="231F20"/>
                </a:solidFill>
                <a:latin typeface="Montserrat 1 Bold"/>
                <a:ea typeface="Montserrat 1 Bold"/>
                <a:cs typeface="Montserrat 1 Bold"/>
                <a:sym typeface="Montserrat 1 Bold"/>
              </a:rPr>
              <a:t>Construction and Real Estate </a:t>
            </a:r>
          </a:p>
          <a:p>
            <a:pPr algn="l">
              <a:lnSpc>
                <a:spcPts val="1925"/>
              </a:lnSpc>
            </a:pPr>
            <a:r>
              <a:rPr lang="en-US" sz="1519" b="1" spc="45" dirty="0">
                <a:solidFill>
                  <a:srgbClr val="231F20"/>
                </a:solidFill>
                <a:latin typeface="Montserrat 1 Bold"/>
                <a:ea typeface="Montserrat 1 Bold"/>
                <a:cs typeface="Montserrat 1 Bold"/>
                <a:sym typeface="Montserrat 1 Bold"/>
              </a:rPr>
              <a:t>Manufacturing </a:t>
            </a:r>
          </a:p>
          <a:p>
            <a:pPr algn="l">
              <a:lnSpc>
                <a:spcPts val="1925"/>
              </a:lnSpc>
            </a:pPr>
            <a:endParaRPr lang="en-US" sz="1519" b="1" spc="45" dirty="0">
              <a:solidFill>
                <a:srgbClr val="231F20"/>
              </a:solidFill>
              <a:latin typeface="Montserrat 1 Bold"/>
              <a:ea typeface="Montserrat 1 Bold"/>
              <a:cs typeface="Montserrat 1 Bold"/>
              <a:sym typeface="Montserrat 1 Bold"/>
            </a:endParaRPr>
          </a:p>
          <a:p>
            <a:pPr algn="l">
              <a:lnSpc>
                <a:spcPts val="1925"/>
              </a:lnSpc>
            </a:pPr>
            <a:r>
              <a:rPr lang="en-US" sz="1519" b="1" spc="45" dirty="0">
                <a:solidFill>
                  <a:srgbClr val="231F20"/>
                </a:solidFill>
                <a:latin typeface="Montserrat 1 Bold"/>
                <a:ea typeface="Montserrat 1 Bold"/>
                <a:cs typeface="Montserrat 1 Bold"/>
                <a:sym typeface="Montserrat 1 Bold"/>
              </a:rPr>
              <a:t>Pharmaceuticals </a:t>
            </a:r>
          </a:p>
        </p:txBody>
      </p:sp>
      <p:sp>
        <p:nvSpPr>
          <p:cNvPr id="35" name="TextBox 35"/>
          <p:cNvSpPr txBox="1"/>
          <p:nvPr/>
        </p:nvSpPr>
        <p:spPr>
          <a:xfrm>
            <a:off x="1060402" y="857613"/>
            <a:ext cx="9299029" cy="1125855"/>
          </a:xfrm>
          <a:prstGeom prst="rect">
            <a:avLst/>
          </a:prstGeom>
        </p:spPr>
        <p:txBody>
          <a:bodyPr lIns="0" tIns="0" rIns="0" bIns="0" rtlCol="0" anchor="t">
            <a:spAutoFit/>
          </a:bodyPr>
          <a:lstStyle/>
          <a:p>
            <a:pPr algn="l">
              <a:lnSpc>
                <a:spcPts val="4320"/>
              </a:lnSpc>
            </a:pPr>
            <a:r>
              <a:rPr lang="en-US" sz="4700" b="1" spc="172" dirty="0">
                <a:solidFill>
                  <a:srgbClr val="FFFFFF"/>
                </a:solidFill>
                <a:highlight>
                  <a:srgbClr val="004A44"/>
                </a:highlight>
                <a:latin typeface="Montserrat 2 Bold"/>
                <a:ea typeface="Montserrat 2 Bold"/>
                <a:cs typeface="Montserrat 2 Bold"/>
                <a:sym typeface="Montserrat 2 Bold"/>
              </a:rPr>
              <a:t>MARKET POSITION AND SHARE IN FINANCING</a:t>
            </a:r>
          </a:p>
        </p:txBody>
      </p:sp>
      <p:sp>
        <p:nvSpPr>
          <p:cNvPr id="36" name="TextBox 36"/>
          <p:cNvSpPr txBox="1"/>
          <p:nvPr/>
        </p:nvSpPr>
        <p:spPr>
          <a:xfrm>
            <a:off x="947252" y="2124389"/>
            <a:ext cx="1064628" cy="412998"/>
          </a:xfrm>
          <a:prstGeom prst="rect">
            <a:avLst/>
          </a:prstGeom>
        </p:spPr>
        <p:txBody>
          <a:bodyPr lIns="0" tIns="0" rIns="0" bIns="0" rtlCol="0" anchor="t">
            <a:spAutoFit/>
          </a:bodyPr>
          <a:lstStyle/>
          <a:p>
            <a:pPr algn="l">
              <a:lnSpc>
                <a:spcPts val="3750"/>
              </a:lnSpc>
            </a:pPr>
            <a:r>
              <a:rPr lang="en-US" sz="1500" b="1" spc="54" dirty="0">
                <a:solidFill>
                  <a:srgbClr val="FFFFFF"/>
                </a:solidFill>
                <a:latin typeface="Montserrat 1 Bold"/>
                <a:ea typeface="Montserrat 1 Bold"/>
                <a:cs typeface="Montserrat 1 Bold"/>
                <a:sym typeface="Montserrat 1 Bold"/>
              </a:rPr>
              <a:t> 1</a:t>
            </a:r>
            <a:r>
              <a:rPr lang="en-US" sz="1500" b="1" spc="54" baseline="30000" dirty="0">
                <a:solidFill>
                  <a:srgbClr val="FFFFFF"/>
                </a:solidFill>
                <a:latin typeface="Montserrat 1 Bold"/>
                <a:ea typeface="Montserrat 1 Bold"/>
                <a:cs typeface="Montserrat 1 Bold"/>
                <a:sym typeface="Montserrat 1 Bold"/>
              </a:rPr>
              <a:t>st</a:t>
            </a:r>
            <a:r>
              <a:rPr lang="en-US" sz="1500" b="1" spc="54" dirty="0">
                <a:solidFill>
                  <a:srgbClr val="FFFFFF"/>
                </a:solidFill>
                <a:latin typeface="Montserrat 1 Bold"/>
                <a:ea typeface="Montserrat 1 Bold"/>
                <a:cs typeface="Montserrat 1 Bold"/>
                <a:sym typeface="Montserrat 1 Bold"/>
              </a:rPr>
              <a:t> PLACE</a:t>
            </a:r>
          </a:p>
        </p:txBody>
      </p:sp>
      <p:sp>
        <p:nvSpPr>
          <p:cNvPr id="37" name="TextBox 37"/>
          <p:cNvSpPr txBox="1"/>
          <p:nvPr/>
        </p:nvSpPr>
        <p:spPr>
          <a:xfrm>
            <a:off x="9527115" y="2304126"/>
            <a:ext cx="1167517" cy="3564992"/>
          </a:xfrm>
          <a:prstGeom prst="rect">
            <a:avLst/>
          </a:prstGeom>
        </p:spPr>
        <p:txBody>
          <a:bodyPr lIns="0" tIns="0" rIns="0" bIns="0" rtlCol="0" anchor="t">
            <a:spAutoFit/>
          </a:bodyPr>
          <a:lstStyle/>
          <a:p>
            <a:pPr algn="just">
              <a:lnSpc>
                <a:spcPts val="1899"/>
              </a:lnSpc>
            </a:pPr>
            <a:r>
              <a:rPr lang="en-US" sz="1599" b="1">
                <a:solidFill>
                  <a:srgbClr val="004B45"/>
                </a:solidFill>
                <a:latin typeface="Montserrat 2 Heavy"/>
                <a:ea typeface="Montserrat 2 Heavy"/>
                <a:cs typeface="Montserrat 2 Heavy"/>
                <a:sym typeface="Montserrat 2 Heavy"/>
              </a:rPr>
              <a:t>32.5% Restricted 57% </a:t>
            </a:r>
          </a:p>
          <a:p>
            <a:pPr algn="just">
              <a:lnSpc>
                <a:spcPts val="1899"/>
              </a:lnSpc>
            </a:pPr>
            <a:r>
              <a:rPr lang="en-US" sz="1599" b="1">
                <a:solidFill>
                  <a:srgbClr val="004B45"/>
                </a:solidFill>
                <a:latin typeface="Montserrat 2 Heavy"/>
                <a:ea typeface="Montserrat 2 Heavy"/>
                <a:cs typeface="Montserrat 2 Heavy"/>
                <a:sym typeface="Montserrat 2 Heavy"/>
              </a:rPr>
              <a:t>20.9% 29.3% 35.4% 58.3% </a:t>
            </a:r>
          </a:p>
          <a:p>
            <a:pPr algn="just">
              <a:lnSpc>
                <a:spcPts val="1899"/>
              </a:lnSpc>
            </a:pPr>
            <a:endParaRPr lang="en-US" sz="1599" b="1">
              <a:solidFill>
                <a:srgbClr val="004B45"/>
              </a:solidFill>
              <a:latin typeface="Montserrat 2 Heavy"/>
              <a:ea typeface="Montserrat 2 Heavy"/>
              <a:cs typeface="Montserrat 2 Heavy"/>
              <a:sym typeface="Montserrat 2 Heavy"/>
            </a:endParaRPr>
          </a:p>
          <a:p>
            <a:pPr algn="just">
              <a:lnSpc>
                <a:spcPts val="1899"/>
              </a:lnSpc>
            </a:pPr>
            <a:r>
              <a:rPr lang="en-US" sz="1599" b="1">
                <a:solidFill>
                  <a:srgbClr val="004B45"/>
                </a:solidFill>
                <a:latin typeface="Montserrat 2 Heavy"/>
                <a:ea typeface="Montserrat 2 Heavy"/>
                <a:cs typeface="Montserrat 2 Heavy"/>
                <a:sym typeface="Montserrat 2 Heavy"/>
              </a:rPr>
              <a:t>8.7% </a:t>
            </a:r>
          </a:p>
          <a:p>
            <a:pPr algn="just">
              <a:lnSpc>
                <a:spcPts val="1899"/>
              </a:lnSpc>
            </a:pPr>
            <a:r>
              <a:rPr lang="en-US" sz="1599" b="1">
                <a:solidFill>
                  <a:srgbClr val="004B45"/>
                </a:solidFill>
                <a:latin typeface="Montserrat 2 Heavy"/>
                <a:ea typeface="Montserrat 2 Heavy"/>
                <a:cs typeface="Montserrat 2 Heavy"/>
                <a:sym typeface="Montserrat 2 Heavy"/>
              </a:rPr>
              <a:t>2.2% </a:t>
            </a:r>
          </a:p>
          <a:p>
            <a:pPr algn="just">
              <a:lnSpc>
                <a:spcPts val="1899"/>
              </a:lnSpc>
            </a:pPr>
            <a:endParaRPr lang="en-US" sz="1599" b="1">
              <a:solidFill>
                <a:srgbClr val="004B45"/>
              </a:solidFill>
              <a:latin typeface="Montserrat 2 Heavy"/>
              <a:ea typeface="Montserrat 2 Heavy"/>
              <a:cs typeface="Montserrat 2 Heavy"/>
              <a:sym typeface="Montserrat 2 Heavy"/>
            </a:endParaRPr>
          </a:p>
          <a:p>
            <a:pPr algn="just">
              <a:lnSpc>
                <a:spcPts val="1899"/>
              </a:lnSpc>
            </a:pPr>
            <a:r>
              <a:rPr lang="en-US" sz="1599" b="1">
                <a:solidFill>
                  <a:srgbClr val="004B45"/>
                </a:solidFill>
                <a:latin typeface="Montserrat 2 Heavy"/>
                <a:ea typeface="Montserrat 2 Heavy"/>
                <a:cs typeface="Montserrat 2 Heavy"/>
                <a:sym typeface="Montserrat 2 Heavy"/>
              </a:rPr>
              <a:t>12.4% 4.9%</a:t>
            </a:r>
          </a:p>
          <a:p>
            <a:pPr algn="just">
              <a:lnSpc>
                <a:spcPts val="1899"/>
              </a:lnSpc>
            </a:pPr>
            <a:endParaRPr lang="en-US" sz="1599" b="1">
              <a:solidFill>
                <a:srgbClr val="004B45"/>
              </a:solidFill>
              <a:latin typeface="Montserrat 2 Heavy"/>
              <a:ea typeface="Montserrat 2 Heavy"/>
              <a:cs typeface="Montserrat 2 Heavy"/>
              <a:sym typeface="Montserrat 2 Heavy"/>
            </a:endParaRPr>
          </a:p>
          <a:p>
            <a:pPr algn="just">
              <a:lnSpc>
                <a:spcPts val="1899"/>
              </a:lnSpc>
            </a:pPr>
            <a:r>
              <a:rPr lang="en-US" sz="1600" b="1">
                <a:solidFill>
                  <a:srgbClr val="004B45"/>
                </a:solidFill>
                <a:latin typeface="Montserrat 2 Heavy"/>
                <a:ea typeface="Montserrat 2 Heavy"/>
                <a:cs typeface="Montserrat 2 Heavy"/>
                <a:sym typeface="Montserrat 2 Heavy"/>
              </a:rPr>
              <a:t>10.6%</a:t>
            </a:r>
          </a:p>
        </p:txBody>
      </p:sp>
      <p:sp>
        <p:nvSpPr>
          <p:cNvPr id="38" name="TextBox 38"/>
          <p:cNvSpPr txBox="1"/>
          <p:nvPr/>
        </p:nvSpPr>
        <p:spPr>
          <a:xfrm>
            <a:off x="947252" y="5642286"/>
            <a:ext cx="1119035" cy="249492"/>
          </a:xfrm>
          <a:prstGeom prst="rect">
            <a:avLst/>
          </a:prstGeom>
        </p:spPr>
        <p:txBody>
          <a:bodyPr lIns="0" tIns="0" rIns="0" bIns="0" rtlCol="0" anchor="t">
            <a:spAutoFit/>
          </a:bodyPr>
          <a:lstStyle/>
          <a:p>
            <a:pPr algn="l">
              <a:lnSpc>
                <a:spcPts val="2100"/>
              </a:lnSpc>
            </a:pPr>
            <a:r>
              <a:rPr lang="en-US" sz="1500" b="1" spc="54" dirty="0">
                <a:solidFill>
                  <a:srgbClr val="FFFFFF"/>
                </a:solidFill>
                <a:latin typeface="Montserrat 1 Bold"/>
                <a:ea typeface="Montserrat 1 Bold"/>
                <a:cs typeface="Montserrat 1 Bold"/>
                <a:sym typeface="Montserrat 1 Bold"/>
              </a:rPr>
              <a:t> 4</a:t>
            </a:r>
            <a:r>
              <a:rPr lang="en-US" sz="1500" b="1" spc="54" baseline="30000" dirty="0">
                <a:solidFill>
                  <a:srgbClr val="FFFFFF"/>
                </a:solidFill>
                <a:latin typeface="Montserrat 1 Bold"/>
                <a:ea typeface="Montserrat 1 Bold"/>
                <a:cs typeface="Montserrat 1 Bold"/>
                <a:sym typeface="Montserrat 1 Bold"/>
              </a:rPr>
              <a:t>th</a:t>
            </a:r>
            <a:r>
              <a:rPr lang="en-US" sz="1500" b="1" spc="54" dirty="0">
                <a:solidFill>
                  <a:srgbClr val="FFFFFF"/>
                </a:solidFill>
                <a:latin typeface="Montserrat 1 Bold"/>
                <a:ea typeface="Montserrat 1 Bold"/>
                <a:cs typeface="Montserrat 1 Bold"/>
                <a:sym typeface="Montserrat 1 Bold"/>
              </a:rPr>
              <a:t> PLACE</a:t>
            </a:r>
          </a:p>
        </p:txBody>
      </p:sp>
      <p:sp>
        <p:nvSpPr>
          <p:cNvPr id="39" name="TextBox 39"/>
          <p:cNvSpPr txBox="1"/>
          <p:nvPr/>
        </p:nvSpPr>
        <p:spPr>
          <a:xfrm>
            <a:off x="947252" y="4918386"/>
            <a:ext cx="1121750" cy="249492"/>
          </a:xfrm>
          <a:prstGeom prst="rect">
            <a:avLst/>
          </a:prstGeom>
        </p:spPr>
        <p:txBody>
          <a:bodyPr lIns="0" tIns="0" rIns="0" bIns="0" rtlCol="0" anchor="t">
            <a:spAutoFit/>
          </a:bodyPr>
          <a:lstStyle/>
          <a:p>
            <a:pPr algn="l">
              <a:lnSpc>
                <a:spcPts val="2100"/>
              </a:lnSpc>
            </a:pPr>
            <a:r>
              <a:rPr lang="en-US" sz="1500" b="1" spc="54" dirty="0">
                <a:solidFill>
                  <a:srgbClr val="FFFFFF"/>
                </a:solidFill>
                <a:latin typeface="Montserrat 1 Bold"/>
                <a:ea typeface="Montserrat 1 Bold"/>
                <a:cs typeface="Montserrat 1 Bold"/>
                <a:sym typeface="Montserrat 1 Bold"/>
              </a:rPr>
              <a:t> 3</a:t>
            </a:r>
            <a:r>
              <a:rPr lang="en-US" sz="1500" b="1" spc="54" baseline="30000" dirty="0">
                <a:solidFill>
                  <a:srgbClr val="FFFFFF"/>
                </a:solidFill>
                <a:latin typeface="Montserrat 1 Bold"/>
                <a:ea typeface="Montserrat 1 Bold"/>
                <a:cs typeface="Montserrat 1 Bold"/>
                <a:sym typeface="Montserrat 1 Bold"/>
              </a:rPr>
              <a:t>rd</a:t>
            </a:r>
            <a:r>
              <a:rPr lang="en-US" sz="1500" b="1" spc="54" dirty="0">
                <a:solidFill>
                  <a:srgbClr val="FFFFFF"/>
                </a:solidFill>
                <a:latin typeface="Montserrat 1 Bold"/>
                <a:ea typeface="Montserrat 1 Bold"/>
                <a:cs typeface="Montserrat 1 Bold"/>
                <a:sym typeface="Montserrat 1 Bold"/>
              </a:rPr>
              <a:t> PLACE</a:t>
            </a:r>
          </a:p>
        </p:txBody>
      </p:sp>
      <p:sp>
        <p:nvSpPr>
          <p:cNvPr id="40" name="TextBox 40"/>
          <p:cNvSpPr txBox="1"/>
          <p:nvPr/>
        </p:nvSpPr>
        <p:spPr>
          <a:xfrm>
            <a:off x="947252" y="4194486"/>
            <a:ext cx="1169165" cy="249492"/>
          </a:xfrm>
          <a:prstGeom prst="rect">
            <a:avLst/>
          </a:prstGeom>
        </p:spPr>
        <p:txBody>
          <a:bodyPr lIns="0" tIns="0" rIns="0" bIns="0" rtlCol="0" anchor="t">
            <a:spAutoFit/>
          </a:bodyPr>
          <a:lstStyle/>
          <a:p>
            <a:pPr algn="l">
              <a:lnSpc>
                <a:spcPts val="2100"/>
              </a:lnSpc>
            </a:pPr>
            <a:r>
              <a:rPr lang="en-US" sz="1500" b="1" spc="54" dirty="0">
                <a:solidFill>
                  <a:srgbClr val="FFFFFF"/>
                </a:solidFill>
                <a:latin typeface="Montserrat 1 Bold"/>
                <a:ea typeface="Montserrat 1 Bold"/>
                <a:cs typeface="Montserrat 1 Bold"/>
                <a:sym typeface="Montserrat 1 Bold"/>
              </a:rPr>
              <a:t> 2</a:t>
            </a:r>
            <a:r>
              <a:rPr lang="en-US" sz="1500" b="1" spc="54" baseline="30000" dirty="0">
                <a:solidFill>
                  <a:srgbClr val="FFFFFF"/>
                </a:solidFill>
                <a:latin typeface="Montserrat 1 Bold"/>
                <a:ea typeface="Montserrat 1 Bold"/>
                <a:cs typeface="Montserrat 1 Bold"/>
                <a:sym typeface="Montserrat 1 Bold"/>
              </a:rPr>
              <a:t>nd</a:t>
            </a:r>
            <a:r>
              <a:rPr lang="en-US" sz="1500" b="1" spc="54" dirty="0">
                <a:solidFill>
                  <a:srgbClr val="FFFFFF"/>
                </a:solidFill>
                <a:latin typeface="Montserrat 1 Bold"/>
                <a:ea typeface="Montserrat 1 Bold"/>
                <a:cs typeface="Montserrat 1 Bold"/>
                <a:sym typeface="Montserrat 1 Bold"/>
              </a:rPr>
              <a:t> PLACE</a:t>
            </a:r>
          </a:p>
        </p:txBody>
      </p:sp>
      <p:pic>
        <p:nvPicPr>
          <p:cNvPr id="41" name="Рисунок 40">
            <a:extLst>
              <a:ext uri="{FF2B5EF4-FFF2-40B4-BE49-F238E27FC236}">
                <a16:creationId xmlns:a16="http://schemas.microsoft.com/office/drawing/2014/main" id="{BD9DFE45-D62F-8215-C3A5-1AB0C9DDCADF}"/>
              </a:ext>
            </a:extLst>
          </p:cNvPr>
          <p:cNvPicPr>
            <a:picLocks noChangeAspect="1"/>
          </p:cNvPicPr>
          <p:nvPr/>
        </p:nvPicPr>
        <p:blipFill>
          <a:blip r:embed="rId4"/>
          <a:stretch>
            <a:fillRect/>
          </a:stretch>
        </p:blipFill>
        <p:spPr>
          <a:xfrm>
            <a:off x="9218565" y="171843"/>
            <a:ext cx="1530458" cy="592435"/>
          </a:xfrm>
          <a:prstGeom prst="rect">
            <a:avLst/>
          </a:prstGeom>
        </p:spPr>
      </p:pic>
      <p:pic>
        <p:nvPicPr>
          <p:cNvPr id="42" name="Рисунок 41">
            <a:extLst>
              <a:ext uri="{FF2B5EF4-FFF2-40B4-BE49-F238E27FC236}">
                <a16:creationId xmlns:a16="http://schemas.microsoft.com/office/drawing/2014/main" id="{F187917A-5127-C805-BDFC-842A7612E4A7}"/>
              </a:ext>
            </a:extLst>
          </p:cNvPr>
          <p:cNvPicPr>
            <a:picLocks noChangeAspect="1"/>
          </p:cNvPicPr>
          <p:nvPr/>
        </p:nvPicPr>
        <p:blipFill>
          <a:blip r:embed="rId5"/>
          <a:stretch>
            <a:fillRect/>
          </a:stretch>
        </p:blipFill>
        <p:spPr>
          <a:xfrm>
            <a:off x="10889665" y="171841"/>
            <a:ext cx="1154385" cy="592435"/>
          </a:xfrm>
          <a:prstGeom prst="rect">
            <a:avLst/>
          </a:prstGeom>
        </p:spPr>
      </p:pic>
      <p:pic>
        <p:nvPicPr>
          <p:cNvPr id="43" name="Рисунок 42">
            <a:extLst>
              <a:ext uri="{FF2B5EF4-FFF2-40B4-BE49-F238E27FC236}">
                <a16:creationId xmlns:a16="http://schemas.microsoft.com/office/drawing/2014/main" id="{9DFE972D-E3A0-B18A-A29B-78B2FCB8248E}"/>
              </a:ext>
            </a:extLst>
          </p:cNvPr>
          <p:cNvPicPr>
            <a:picLocks noChangeAspect="1"/>
          </p:cNvPicPr>
          <p:nvPr/>
        </p:nvPicPr>
        <p:blipFill>
          <a:blip r:embed="rId6"/>
          <a:stretch>
            <a:fillRect/>
          </a:stretch>
        </p:blipFill>
        <p:spPr>
          <a:xfrm>
            <a:off x="112329" y="83332"/>
            <a:ext cx="831850" cy="831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56960" y="2304259"/>
            <a:ext cx="3686204" cy="3112941"/>
            <a:chOff x="0" y="0"/>
            <a:chExt cx="3686200" cy="3112935"/>
          </a:xfrm>
        </p:grpSpPr>
        <p:sp>
          <p:nvSpPr>
            <p:cNvPr id="3" name="Freeform 3"/>
            <p:cNvSpPr/>
            <p:nvPr/>
          </p:nvSpPr>
          <p:spPr>
            <a:xfrm>
              <a:off x="251333" y="1161796"/>
              <a:ext cx="1543939" cy="1110615"/>
            </a:xfrm>
            <a:custGeom>
              <a:avLst/>
              <a:gdLst/>
              <a:ahLst/>
              <a:cxnLst/>
              <a:rect l="l" t="t" r="r" b="b"/>
              <a:pathLst>
                <a:path w="1543939" h="1110615">
                  <a:moveTo>
                    <a:pt x="1543939" y="394589"/>
                  </a:moveTo>
                  <a:lnTo>
                    <a:pt x="234442" y="1110615"/>
                  </a:lnTo>
                  <a:cubicBezTo>
                    <a:pt x="44577" y="763524"/>
                    <a:pt x="0" y="381635"/>
                    <a:pt x="104521" y="0"/>
                  </a:cubicBezTo>
                  <a:close/>
                </a:path>
              </a:pathLst>
            </a:custGeom>
            <a:solidFill>
              <a:srgbClr val="72777B"/>
            </a:solidFill>
          </p:spPr>
        </p:sp>
        <p:sp>
          <p:nvSpPr>
            <p:cNvPr id="4" name="Freeform 4"/>
            <p:cNvSpPr/>
            <p:nvPr/>
          </p:nvSpPr>
          <p:spPr>
            <a:xfrm>
              <a:off x="485775" y="1556385"/>
              <a:ext cx="1309497" cy="1399540"/>
            </a:xfrm>
            <a:custGeom>
              <a:avLst/>
              <a:gdLst/>
              <a:ahLst/>
              <a:cxnLst/>
              <a:rect l="l" t="t" r="r" b="b"/>
              <a:pathLst>
                <a:path w="1309497" h="1399540">
                  <a:moveTo>
                    <a:pt x="1309497" y="0"/>
                  </a:moveTo>
                  <a:lnTo>
                    <a:pt x="791083" y="1399540"/>
                  </a:lnTo>
                  <a:cubicBezTo>
                    <a:pt x="435483" y="1267841"/>
                    <a:pt x="181991" y="1048766"/>
                    <a:pt x="0" y="716026"/>
                  </a:cubicBezTo>
                  <a:close/>
                </a:path>
              </a:pathLst>
            </a:custGeom>
            <a:solidFill>
              <a:srgbClr val="BBBFC1"/>
            </a:solidFill>
          </p:spPr>
        </p:sp>
        <p:sp>
          <p:nvSpPr>
            <p:cNvPr id="5" name="Freeform 5"/>
            <p:cNvSpPr/>
            <p:nvPr/>
          </p:nvSpPr>
          <p:spPr>
            <a:xfrm>
              <a:off x="1276858" y="1556385"/>
              <a:ext cx="518414" cy="1489964"/>
            </a:xfrm>
            <a:custGeom>
              <a:avLst/>
              <a:gdLst/>
              <a:ahLst/>
              <a:cxnLst/>
              <a:rect l="l" t="t" r="r" b="b"/>
              <a:pathLst>
                <a:path w="518414" h="1489964">
                  <a:moveTo>
                    <a:pt x="518414" y="0"/>
                  </a:moveTo>
                  <a:lnTo>
                    <a:pt x="431800" y="1489964"/>
                  </a:lnTo>
                  <a:cubicBezTo>
                    <a:pt x="280416" y="1481201"/>
                    <a:pt x="142240" y="1452245"/>
                    <a:pt x="0" y="1399540"/>
                  </a:cubicBezTo>
                  <a:close/>
                </a:path>
              </a:pathLst>
            </a:custGeom>
            <a:solidFill>
              <a:srgbClr val="3F4246"/>
            </a:solidFill>
          </p:spPr>
        </p:sp>
        <p:sp>
          <p:nvSpPr>
            <p:cNvPr id="6" name="Freeform 6"/>
            <p:cNvSpPr/>
            <p:nvPr/>
          </p:nvSpPr>
          <p:spPr>
            <a:xfrm>
              <a:off x="1708531" y="1556385"/>
              <a:ext cx="870331" cy="1508887"/>
            </a:xfrm>
            <a:custGeom>
              <a:avLst/>
              <a:gdLst/>
              <a:ahLst/>
              <a:cxnLst/>
              <a:rect l="l" t="t" r="r" b="b"/>
              <a:pathLst>
                <a:path w="870331" h="1508887">
                  <a:moveTo>
                    <a:pt x="86741" y="0"/>
                  </a:moveTo>
                  <a:lnTo>
                    <a:pt x="870331" y="1270254"/>
                  </a:lnTo>
                  <a:cubicBezTo>
                    <a:pt x="592455" y="1441577"/>
                    <a:pt x="325882" y="1508887"/>
                    <a:pt x="0" y="1490091"/>
                  </a:cubicBezTo>
                  <a:close/>
                </a:path>
              </a:pathLst>
            </a:custGeom>
            <a:solidFill>
              <a:srgbClr val="A0A6AA"/>
            </a:solidFill>
          </p:spPr>
        </p:sp>
        <p:sp>
          <p:nvSpPr>
            <p:cNvPr id="7" name="Freeform 7"/>
            <p:cNvSpPr/>
            <p:nvPr/>
          </p:nvSpPr>
          <p:spPr>
            <a:xfrm>
              <a:off x="1795272" y="1486789"/>
              <a:ext cx="1516888" cy="1339723"/>
            </a:xfrm>
            <a:custGeom>
              <a:avLst/>
              <a:gdLst/>
              <a:ahLst/>
              <a:cxnLst/>
              <a:rect l="l" t="t" r="r" b="b"/>
              <a:pathLst>
                <a:path w="1516888" h="1339723">
                  <a:moveTo>
                    <a:pt x="0" y="69596"/>
                  </a:moveTo>
                  <a:lnTo>
                    <a:pt x="1490853" y="0"/>
                  </a:lnTo>
                  <a:cubicBezTo>
                    <a:pt x="1516888" y="559943"/>
                    <a:pt x="1260602" y="1045464"/>
                    <a:pt x="783590" y="1339723"/>
                  </a:cubicBezTo>
                  <a:close/>
                </a:path>
              </a:pathLst>
            </a:custGeom>
            <a:solidFill>
              <a:srgbClr val="5B5F62"/>
            </a:solidFill>
          </p:spPr>
        </p:sp>
        <p:sp>
          <p:nvSpPr>
            <p:cNvPr id="8" name="Freeform 8"/>
            <p:cNvSpPr/>
            <p:nvPr/>
          </p:nvSpPr>
          <p:spPr>
            <a:xfrm>
              <a:off x="1795272" y="1280033"/>
              <a:ext cx="1490853" cy="276352"/>
            </a:xfrm>
            <a:custGeom>
              <a:avLst/>
              <a:gdLst/>
              <a:ahLst/>
              <a:cxnLst/>
              <a:rect l="l" t="t" r="r" b="b"/>
              <a:pathLst>
                <a:path w="1490853" h="276352">
                  <a:moveTo>
                    <a:pt x="0" y="276352"/>
                  </a:moveTo>
                  <a:lnTo>
                    <a:pt x="1466596" y="0"/>
                  </a:lnTo>
                  <a:cubicBezTo>
                    <a:pt x="1478788" y="64770"/>
                    <a:pt x="1487805" y="140970"/>
                    <a:pt x="1490853" y="206756"/>
                  </a:cubicBezTo>
                  <a:close/>
                </a:path>
              </a:pathLst>
            </a:custGeom>
            <a:solidFill>
              <a:srgbClr val="888E93"/>
            </a:solidFill>
          </p:spPr>
        </p:sp>
        <p:sp>
          <p:nvSpPr>
            <p:cNvPr id="9" name="Freeform 9"/>
            <p:cNvSpPr/>
            <p:nvPr/>
          </p:nvSpPr>
          <p:spPr>
            <a:xfrm>
              <a:off x="1795272" y="309372"/>
              <a:ext cx="1466723" cy="1247013"/>
            </a:xfrm>
            <a:custGeom>
              <a:avLst/>
              <a:gdLst/>
              <a:ahLst/>
              <a:cxnLst/>
              <a:rect l="l" t="t" r="r" b="b"/>
              <a:pathLst>
                <a:path w="1466723" h="1247013">
                  <a:moveTo>
                    <a:pt x="0" y="1247013"/>
                  </a:moveTo>
                  <a:lnTo>
                    <a:pt x="820039" y="0"/>
                  </a:lnTo>
                  <a:cubicBezTo>
                    <a:pt x="1178179" y="235458"/>
                    <a:pt x="1387348" y="549402"/>
                    <a:pt x="1466723" y="970661"/>
                  </a:cubicBezTo>
                  <a:close/>
                </a:path>
              </a:pathLst>
            </a:custGeom>
            <a:solidFill>
              <a:srgbClr val="D9DBDB"/>
            </a:solidFill>
          </p:spPr>
        </p:sp>
        <p:sp>
          <p:nvSpPr>
            <p:cNvPr id="10" name="Freeform 10"/>
            <p:cNvSpPr/>
            <p:nvPr/>
          </p:nvSpPr>
          <p:spPr>
            <a:xfrm>
              <a:off x="355854" y="-100965"/>
              <a:ext cx="2259330" cy="1657350"/>
            </a:xfrm>
            <a:custGeom>
              <a:avLst/>
              <a:gdLst/>
              <a:ahLst/>
              <a:cxnLst/>
              <a:rect l="l" t="t" r="r" b="b"/>
              <a:pathLst>
                <a:path w="2259330" h="1657350">
                  <a:moveTo>
                    <a:pt x="1439418" y="1657350"/>
                  </a:moveTo>
                  <a:lnTo>
                    <a:pt x="0" y="1262761"/>
                  </a:lnTo>
                  <a:cubicBezTo>
                    <a:pt x="217932" y="467741"/>
                    <a:pt x="1038987" y="0"/>
                    <a:pt x="1833880" y="217932"/>
                  </a:cubicBezTo>
                  <a:cubicBezTo>
                    <a:pt x="1992884" y="261493"/>
                    <a:pt x="2121662" y="319786"/>
                    <a:pt x="2259330" y="410337"/>
                  </a:cubicBezTo>
                  <a:close/>
                </a:path>
              </a:pathLst>
            </a:custGeom>
            <a:solidFill>
              <a:srgbClr val="D8E14A"/>
            </a:solidFill>
          </p:spPr>
        </p:sp>
        <p:sp>
          <p:nvSpPr>
            <p:cNvPr id="11" name="Freeform 11"/>
            <p:cNvSpPr/>
            <p:nvPr/>
          </p:nvSpPr>
          <p:spPr>
            <a:xfrm>
              <a:off x="63500" y="729488"/>
              <a:ext cx="422275" cy="9525"/>
            </a:xfrm>
            <a:custGeom>
              <a:avLst/>
              <a:gdLst/>
              <a:ahLst/>
              <a:cxnLst/>
              <a:rect l="l" t="t" r="r" b="b"/>
              <a:pathLst>
                <a:path w="422275" h="9525">
                  <a:moveTo>
                    <a:pt x="0" y="0"/>
                  </a:moveTo>
                  <a:lnTo>
                    <a:pt x="422275" y="0"/>
                  </a:lnTo>
                  <a:lnTo>
                    <a:pt x="422275" y="9525"/>
                  </a:lnTo>
                  <a:lnTo>
                    <a:pt x="0" y="9525"/>
                  </a:lnTo>
                  <a:close/>
                </a:path>
              </a:pathLst>
            </a:custGeom>
            <a:solidFill>
              <a:srgbClr val="231F20"/>
            </a:solidFill>
          </p:spPr>
        </p:sp>
        <p:sp>
          <p:nvSpPr>
            <p:cNvPr id="12" name="Freeform 12"/>
            <p:cNvSpPr/>
            <p:nvPr/>
          </p:nvSpPr>
          <p:spPr>
            <a:xfrm>
              <a:off x="63500" y="1426972"/>
              <a:ext cx="142621" cy="9525"/>
            </a:xfrm>
            <a:custGeom>
              <a:avLst/>
              <a:gdLst/>
              <a:ahLst/>
              <a:cxnLst/>
              <a:rect l="l" t="t" r="r" b="b"/>
              <a:pathLst>
                <a:path w="142621" h="9525">
                  <a:moveTo>
                    <a:pt x="0" y="0"/>
                  </a:moveTo>
                  <a:lnTo>
                    <a:pt x="142621" y="0"/>
                  </a:lnTo>
                  <a:lnTo>
                    <a:pt x="142621" y="9525"/>
                  </a:lnTo>
                  <a:lnTo>
                    <a:pt x="0" y="9525"/>
                  </a:lnTo>
                  <a:close/>
                </a:path>
              </a:pathLst>
            </a:custGeom>
            <a:solidFill>
              <a:srgbClr val="231F20"/>
            </a:solidFill>
          </p:spPr>
        </p:sp>
        <p:sp>
          <p:nvSpPr>
            <p:cNvPr id="13" name="Freeform 13"/>
            <p:cNvSpPr/>
            <p:nvPr/>
          </p:nvSpPr>
          <p:spPr>
            <a:xfrm>
              <a:off x="63500" y="2418588"/>
              <a:ext cx="422275" cy="9525"/>
            </a:xfrm>
            <a:custGeom>
              <a:avLst/>
              <a:gdLst/>
              <a:ahLst/>
              <a:cxnLst/>
              <a:rect l="l" t="t" r="r" b="b"/>
              <a:pathLst>
                <a:path w="422275" h="9525">
                  <a:moveTo>
                    <a:pt x="0" y="0"/>
                  </a:moveTo>
                  <a:lnTo>
                    <a:pt x="422275" y="0"/>
                  </a:lnTo>
                  <a:lnTo>
                    <a:pt x="422275" y="9525"/>
                  </a:lnTo>
                  <a:lnTo>
                    <a:pt x="0" y="9525"/>
                  </a:lnTo>
                  <a:close/>
                </a:path>
              </a:pathLst>
            </a:custGeom>
            <a:solidFill>
              <a:srgbClr val="231F20"/>
            </a:solidFill>
          </p:spPr>
        </p:sp>
        <p:sp>
          <p:nvSpPr>
            <p:cNvPr id="14" name="Freeform 14"/>
            <p:cNvSpPr/>
            <p:nvPr/>
          </p:nvSpPr>
          <p:spPr>
            <a:xfrm>
              <a:off x="63500" y="3015488"/>
              <a:ext cx="1260221" cy="9525"/>
            </a:xfrm>
            <a:custGeom>
              <a:avLst/>
              <a:gdLst/>
              <a:ahLst/>
              <a:cxnLst/>
              <a:rect l="l" t="t" r="r" b="b"/>
              <a:pathLst>
                <a:path w="1260221" h="9525">
                  <a:moveTo>
                    <a:pt x="0" y="0"/>
                  </a:moveTo>
                  <a:lnTo>
                    <a:pt x="1260221" y="0"/>
                  </a:lnTo>
                  <a:lnTo>
                    <a:pt x="1260221" y="9525"/>
                  </a:lnTo>
                  <a:lnTo>
                    <a:pt x="0" y="9525"/>
                  </a:lnTo>
                  <a:close/>
                </a:path>
              </a:pathLst>
            </a:custGeom>
            <a:solidFill>
              <a:srgbClr val="231F20"/>
            </a:solidFill>
          </p:spPr>
        </p:sp>
        <p:sp>
          <p:nvSpPr>
            <p:cNvPr id="15" name="Freeform 15"/>
            <p:cNvSpPr/>
            <p:nvPr/>
          </p:nvSpPr>
          <p:spPr>
            <a:xfrm>
              <a:off x="3075051" y="724662"/>
              <a:ext cx="547624" cy="9525"/>
            </a:xfrm>
            <a:custGeom>
              <a:avLst/>
              <a:gdLst/>
              <a:ahLst/>
              <a:cxnLst/>
              <a:rect l="l" t="t" r="r" b="b"/>
              <a:pathLst>
                <a:path w="547624" h="9525">
                  <a:moveTo>
                    <a:pt x="0" y="0"/>
                  </a:moveTo>
                  <a:lnTo>
                    <a:pt x="547624" y="0"/>
                  </a:lnTo>
                  <a:lnTo>
                    <a:pt x="547624" y="9525"/>
                  </a:lnTo>
                  <a:lnTo>
                    <a:pt x="0" y="9525"/>
                  </a:lnTo>
                  <a:close/>
                </a:path>
              </a:pathLst>
            </a:custGeom>
            <a:solidFill>
              <a:srgbClr val="231F20"/>
            </a:solidFill>
          </p:spPr>
        </p:sp>
        <p:sp>
          <p:nvSpPr>
            <p:cNvPr id="16" name="Freeform 16"/>
            <p:cNvSpPr/>
            <p:nvPr/>
          </p:nvSpPr>
          <p:spPr>
            <a:xfrm>
              <a:off x="3317621" y="1389888"/>
              <a:ext cx="305054" cy="9525"/>
            </a:xfrm>
            <a:custGeom>
              <a:avLst/>
              <a:gdLst/>
              <a:ahLst/>
              <a:cxnLst/>
              <a:rect l="l" t="t" r="r" b="b"/>
              <a:pathLst>
                <a:path w="305054" h="9525">
                  <a:moveTo>
                    <a:pt x="0" y="0"/>
                  </a:moveTo>
                  <a:lnTo>
                    <a:pt x="305054" y="0"/>
                  </a:lnTo>
                  <a:lnTo>
                    <a:pt x="305054" y="9525"/>
                  </a:lnTo>
                  <a:lnTo>
                    <a:pt x="0" y="9525"/>
                  </a:lnTo>
                  <a:close/>
                </a:path>
              </a:pathLst>
            </a:custGeom>
            <a:solidFill>
              <a:srgbClr val="231F20"/>
            </a:solidFill>
          </p:spPr>
        </p:sp>
        <p:sp>
          <p:nvSpPr>
            <p:cNvPr id="17" name="Freeform 17"/>
            <p:cNvSpPr/>
            <p:nvPr/>
          </p:nvSpPr>
          <p:spPr>
            <a:xfrm>
              <a:off x="3095371" y="2405888"/>
              <a:ext cx="527304" cy="9525"/>
            </a:xfrm>
            <a:custGeom>
              <a:avLst/>
              <a:gdLst/>
              <a:ahLst/>
              <a:cxnLst/>
              <a:rect l="l" t="t" r="r" b="b"/>
              <a:pathLst>
                <a:path w="527304" h="9525">
                  <a:moveTo>
                    <a:pt x="0" y="0"/>
                  </a:moveTo>
                  <a:lnTo>
                    <a:pt x="527304" y="0"/>
                  </a:lnTo>
                  <a:lnTo>
                    <a:pt x="527304" y="9525"/>
                  </a:lnTo>
                  <a:lnTo>
                    <a:pt x="0" y="9525"/>
                  </a:lnTo>
                  <a:close/>
                </a:path>
              </a:pathLst>
            </a:custGeom>
            <a:solidFill>
              <a:srgbClr val="231F20"/>
            </a:solidFill>
          </p:spPr>
        </p:sp>
        <p:sp>
          <p:nvSpPr>
            <p:cNvPr id="18" name="Freeform 18"/>
            <p:cNvSpPr/>
            <p:nvPr/>
          </p:nvSpPr>
          <p:spPr>
            <a:xfrm>
              <a:off x="2180971" y="3015488"/>
              <a:ext cx="1441704" cy="9525"/>
            </a:xfrm>
            <a:custGeom>
              <a:avLst/>
              <a:gdLst/>
              <a:ahLst/>
              <a:cxnLst/>
              <a:rect l="l" t="t" r="r" b="b"/>
              <a:pathLst>
                <a:path w="1441704" h="9525">
                  <a:moveTo>
                    <a:pt x="0" y="0"/>
                  </a:moveTo>
                  <a:lnTo>
                    <a:pt x="1441704" y="0"/>
                  </a:lnTo>
                  <a:lnTo>
                    <a:pt x="1441704" y="9525"/>
                  </a:lnTo>
                  <a:lnTo>
                    <a:pt x="0" y="9525"/>
                  </a:lnTo>
                  <a:close/>
                </a:path>
              </a:pathLst>
            </a:custGeom>
            <a:solidFill>
              <a:srgbClr val="231F20"/>
            </a:solidFill>
          </p:spPr>
        </p:sp>
      </p:grpSp>
      <p:sp>
        <p:nvSpPr>
          <p:cNvPr id="19" name="TextBox 19"/>
          <p:cNvSpPr txBox="1"/>
          <p:nvPr/>
        </p:nvSpPr>
        <p:spPr>
          <a:xfrm>
            <a:off x="1238250" y="515884"/>
            <a:ext cx="8345614" cy="1653530"/>
          </a:xfrm>
          <a:prstGeom prst="rect">
            <a:avLst/>
          </a:prstGeom>
        </p:spPr>
        <p:txBody>
          <a:bodyPr lIns="0" tIns="0" rIns="0" bIns="0" rtlCol="0" anchor="t">
            <a:spAutoFit/>
          </a:bodyPr>
          <a:lstStyle/>
          <a:p>
            <a:pPr algn="l">
              <a:lnSpc>
                <a:spcPts val="4230"/>
              </a:lnSpc>
            </a:pPr>
            <a:r>
              <a:rPr lang="en-US" sz="4700" b="1" spc="169" dirty="0">
                <a:solidFill>
                  <a:srgbClr val="002922"/>
                </a:solidFill>
                <a:latin typeface="Montserrat 2 Ultra-Bold" panose="020B0604020202020204" charset="-52"/>
                <a:ea typeface="Montserrat 2 Bold"/>
                <a:cs typeface="Montserrat 2 Bold"/>
                <a:sym typeface="Montserrat 2 Bold"/>
              </a:rPr>
              <a:t>CORPORATE BUSINESS PORTFOLIO STRUCTURE</a:t>
            </a:r>
          </a:p>
          <a:p>
            <a:pPr algn="l">
              <a:lnSpc>
                <a:spcPts val="5250"/>
              </a:lnSpc>
            </a:pPr>
            <a:r>
              <a:rPr lang="en-US" sz="2100" b="1" spc="63" dirty="0">
                <a:solidFill>
                  <a:srgbClr val="D8E149"/>
                </a:solidFill>
                <a:latin typeface="Montserrat 2 Bold"/>
                <a:ea typeface="Montserrat 2 Bold"/>
                <a:cs typeface="Montserrat 2 Bold"/>
                <a:sym typeface="Montserrat 2 Bold"/>
              </a:rPr>
              <a:t>by sectors</a:t>
            </a:r>
          </a:p>
        </p:txBody>
      </p:sp>
      <p:sp>
        <p:nvSpPr>
          <p:cNvPr id="20" name="TextBox 20"/>
          <p:cNvSpPr txBox="1"/>
          <p:nvPr/>
        </p:nvSpPr>
        <p:spPr>
          <a:xfrm>
            <a:off x="3560721" y="2736304"/>
            <a:ext cx="1073877" cy="386715"/>
          </a:xfrm>
          <a:prstGeom prst="rect">
            <a:avLst/>
          </a:prstGeom>
        </p:spPr>
        <p:txBody>
          <a:bodyPr lIns="0" tIns="0" rIns="0" bIns="0" rtlCol="0" anchor="t">
            <a:spAutoFit/>
          </a:bodyPr>
          <a:lstStyle/>
          <a:p>
            <a:pPr algn="l">
              <a:lnSpc>
                <a:spcPts val="5242"/>
              </a:lnSpc>
            </a:pPr>
            <a:r>
              <a:rPr lang="en-US" sz="2499">
                <a:solidFill>
                  <a:srgbClr val="231F20"/>
                </a:solidFill>
                <a:latin typeface="Montserrat 2"/>
                <a:ea typeface="Montserrat 2"/>
                <a:cs typeface="Montserrat 2"/>
                <a:sym typeface="Montserrat 2"/>
              </a:rPr>
              <a:t> </a:t>
            </a:r>
            <a:r>
              <a:rPr lang="en-US" sz="2499" b="1">
                <a:solidFill>
                  <a:srgbClr val="231F20"/>
                </a:solidFill>
                <a:latin typeface="Montserrat 2 Ultra-Bold"/>
                <a:ea typeface="Montserrat 2 Ultra-Bold"/>
                <a:cs typeface="Montserrat 2 Ultra-Bold"/>
                <a:sym typeface="Montserrat 2 Ultra-Bold"/>
              </a:rPr>
              <a:t>30% </a:t>
            </a:r>
          </a:p>
        </p:txBody>
      </p:sp>
      <p:sp>
        <p:nvSpPr>
          <p:cNvPr id="21" name="TextBox 21"/>
          <p:cNvSpPr txBox="1"/>
          <p:nvPr/>
        </p:nvSpPr>
        <p:spPr>
          <a:xfrm>
            <a:off x="3812810" y="3299422"/>
            <a:ext cx="713118" cy="592055"/>
          </a:xfrm>
          <a:prstGeom prst="rect">
            <a:avLst/>
          </a:prstGeom>
        </p:spPr>
        <p:txBody>
          <a:bodyPr lIns="0" tIns="0" rIns="0" bIns="0" rtlCol="0" anchor="t">
            <a:spAutoFit/>
          </a:bodyPr>
          <a:lstStyle/>
          <a:p>
            <a:pPr algn="l">
              <a:lnSpc>
                <a:spcPts val="5242"/>
              </a:lnSpc>
            </a:pPr>
            <a:r>
              <a:rPr lang="en-US" sz="2499" b="1" spc="7">
                <a:solidFill>
                  <a:srgbClr val="231F20"/>
                </a:solidFill>
                <a:latin typeface="Montserrat 2 Ultra-Bold"/>
                <a:ea typeface="Montserrat 2 Ultra-Bold"/>
                <a:cs typeface="Montserrat 2 Ultra-Bold"/>
                <a:sym typeface="Montserrat 2 Ultra-Bold"/>
              </a:rPr>
              <a:t>12% </a:t>
            </a:r>
          </a:p>
        </p:txBody>
      </p:sp>
      <p:sp>
        <p:nvSpPr>
          <p:cNvPr id="22" name="TextBox 22"/>
          <p:cNvSpPr txBox="1"/>
          <p:nvPr/>
        </p:nvSpPr>
        <p:spPr>
          <a:xfrm>
            <a:off x="3712483" y="4359240"/>
            <a:ext cx="932040" cy="1159193"/>
          </a:xfrm>
          <a:prstGeom prst="rect">
            <a:avLst/>
          </a:prstGeom>
        </p:spPr>
        <p:txBody>
          <a:bodyPr lIns="0" tIns="0" rIns="0" bIns="0" rtlCol="0" anchor="t">
            <a:spAutoFit/>
          </a:bodyPr>
          <a:lstStyle/>
          <a:p>
            <a:pPr algn="just">
              <a:lnSpc>
                <a:spcPts val="4822"/>
              </a:lnSpc>
            </a:pPr>
            <a:r>
              <a:rPr lang="en-US" sz="2499" b="1">
                <a:solidFill>
                  <a:srgbClr val="231F20"/>
                </a:solidFill>
                <a:latin typeface="Montserrat 2 Ultra-Bold"/>
                <a:ea typeface="Montserrat 2 Ultra-Bold"/>
                <a:cs typeface="Montserrat 2 Ultra-Bold"/>
                <a:sym typeface="Montserrat 2 Ultra-Bold"/>
              </a:rPr>
              <a:t>11.5% 4.6% </a:t>
            </a:r>
          </a:p>
        </p:txBody>
      </p:sp>
      <p:sp>
        <p:nvSpPr>
          <p:cNvPr id="23" name="TextBox 23"/>
          <p:cNvSpPr txBox="1"/>
          <p:nvPr/>
        </p:nvSpPr>
        <p:spPr>
          <a:xfrm>
            <a:off x="8378781" y="2633624"/>
            <a:ext cx="707936" cy="1257852"/>
          </a:xfrm>
          <a:prstGeom prst="rect">
            <a:avLst/>
          </a:prstGeom>
        </p:spPr>
        <p:txBody>
          <a:bodyPr lIns="0" tIns="0" rIns="0" bIns="0" rtlCol="0" anchor="t">
            <a:spAutoFit/>
          </a:bodyPr>
          <a:lstStyle/>
          <a:p>
            <a:pPr algn="ctr">
              <a:lnSpc>
                <a:spcPts val="5242"/>
              </a:lnSpc>
            </a:pPr>
            <a:r>
              <a:rPr lang="en-US" sz="2499" b="1">
                <a:solidFill>
                  <a:srgbClr val="231F20"/>
                </a:solidFill>
                <a:latin typeface="Montserrat 2 Ultra-Bold"/>
                <a:ea typeface="Montserrat 2 Ultra-Bold"/>
                <a:cs typeface="Montserrat 2 Ultra-Bold"/>
                <a:sym typeface="Montserrat 2 Ultra-Bold"/>
              </a:rPr>
              <a:t>13% 2% </a:t>
            </a:r>
          </a:p>
        </p:txBody>
      </p:sp>
      <p:sp>
        <p:nvSpPr>
          <p:cNvPr id="24" name="TextBox 24"/>
          <p:cNvSpPr txBox="1"/>
          <p:nvPr/>
        </p:nvSpPr>
        <p:spPr>
          <a:xfrm>
            <a:off x="8226381" y="4359240"/>
            <a:ext cx="892207" cy="1159193"/>
          </a:xfrm>
          <a:prstGeom prst="rect">
            <a:avLst/>
          </a:prstGeom>
        </p:spPr>
        <p:txBody>
          <a:bodyPr lIns="0" tIns="0" rIns="0" bIns="0" rtlCol="0" anchor="t">
            <a:spAutoFit/>
          </a:bodyPr>
          <a:lstStyle/>
          <a:p>
            <a:pPr algn="r">
              <a:lnSpc>
                <a:spcPts val="4822"/>
              </a:lnSpc>
            </a:pPr>
            <a:r>
              <a:rPr lang="en-US" sz="2499" b="1" spc="7">
                <a:solidFill>
                  <a:srgbClr val="231F20"/>
                </a:solidFill>
                <a:latin typeface="Montserrat 2 Ultra-Bold"/>
                <a:ea typeface="Montserrat 2 Ultra-Bold"/>
                <a:cs typeface="Montserrat 2 Ultra-Bold"/>
                <a:sym typeface="Montserrat 2 Ultra-Bold"/>
              </a:rPr>
              <a:t>17% 9.9% </a:t>
            </a:r>
          </a:p>
        </p:txBody>
      </p:sp>
      <p:sp>
        <p:nvSpPr>
          <p:cNvPr id="25" name="TextBox 25"/>
          <p:cNvSpPr txBox="1"/>
          <p:nvPr/>
        </p:nvSpPr>
        <p:spPr>
          <a:xfrm>
            <a:off x="1928755" y="4418273"/>
            <a:ext cx="1661322" cy="1192346"/>
          </a:xfrm>
          <a:prstGeom prst="rect">
            <a:avLst/>
          </a:prstGeom>
        </p:spPr>
        <p:txBody>
          <a:bodyPr lIns="0" tIns="0" rIns="0" bIns="0" rtlCol="0" anchor="t">
            <a:spAutoFit/>
          </a:bodyPr>
          <a:lstStyle/>
          <a:p>
            <a:pPr algn="just">
              <a:lnSpc>
                <a:spcPts val="3802"/>
              </a:lnSpc>
            </a:pPr>
            <a:r>
              <a:rPr lang="en-US" sz="1700" spc="51">
                <a:solidFill>
                  <a:srgbClr val="231F20"/>
                </a:solidFill>
                <a:latin typeface="Montserrat 1"/>
                <a:ea typeface="Montserrat 1"/>
                <a:cs typeface="Montserrat 1"/>
                <a:sym typeface="Montserrat 1"/>
              </a:rPr>
              <a:t>Other sectors Construction</a:t>
            </a:r>
          </a:p>
          <a:p>
            <a:pPr algn="just">
              <a:lnSpc>
                <a:spcPts val="850"/>
              </a:lnSpc>
            </a:pPr>
            <a:r>
              <a:rPr lang="en-US" sz="1700" spc="51">
                <a:solidFill>
                  <a:srgbClr val="231F20"/>
                </a:solidFill>
                <a:latin typeface="Montserrat 1"/>
                <a:ea typeface="Montserrat 1"/>
                <a:cs typeface="Montserrat 1"/>
                <a:sym typeface="Montserrat 1"/>
              </a:rPr>
              <a:t>&amp; Real Estate</a:t>
            </a:r>
          </a:p>
        </p:txBody>
      </p:sp>
      <p:sp>
        <p:nvSpPr>
          <p:cNvPr id="26" name="TextBox 26"/>
          <p:cNvSpPr txBox="1"/>
          <p:nvPr/>
        </p:nvSpPr>
        <p:spPr>
          <a:xfrm>
            <a:off x="2740971" y="2796483"/>
            <a:ext cx="836143" cy="275606"/>
          </a:xfrm>
          <a:prstGeom prst="rect">
            <a:avLst/>
          </a:prstGeom>
        </p:spPr>
        <p:txBody>
          <a:bodyPr lIns="0" tIns="0" rIns="0" bIns="0" rtlCol="0" anchor="t">
            <a:spAutoFit/>
          </a:bodyPr>
          <a:lstStyle/>
          <a:p>
            <a:pPr algn="l">
              <a:lnSpc>
                <a:spcPts val="4250"/>
              </a:lnSpc>
            </a:pPr>
            <a:r>
              <a:rPr lang="en-US" sz="1700" spc="51">
                <a:solidFill>
                  <a:srgbClr val="231F20"/>
                </a:solidFill>
                <a:latin typeface="Montserrat 1"/>
                <a:ea typeface="Montserrat 1"/>
                <a:cs typeface="Montserrat 1"/>
                <a:sym typeface="Montserrat 1"/>
              </a:rPr>
              <a:t>Energy</a:t>
            </a:r>
          </a:p>
        </p:txBody>
      </p:sp>
      <p:sp>
        <p:nvSpPr>
          <p:cNvPr id="27" name="TextBox 27"/>
          <p:cNvSpPr txBox="1"/>
          <p:nvPr/>
        </p:nvSpPr>
        <p:spPr>
          <a:xfrm>
            <a:off x="1762363" y="3357507"/>
            <a:ext cx="2050447" cy="275606"/>
          </a:xfrm>
          <a:prstGeom prst="rect">
            <a:avLst/>
          </a:prstGeom>
        </p:spPr>
        <p:txBody>
          <a:bodyPr lIns="0" tIns="0" rIns="0" bIns="0" rtlCol="0" anchor="t">
            <a:spAutoFit/>
          </a:bodyPr>
          <a:lstStyle/>
          <a:p>
            <a:pPr algn="l">
              <a:lnSpc>
                <a:spcPts val="4250"/>
              </a:lnSpc>
            </a:pPr>
            <a:r>
              <a:rPr lang="en-US" sz="1700" spc="51">
                <a:solidFill>
                  <a:srgbClr val="231F20"/>
                </a:solidFill>
                <a:latin typeface="Montserrat 1"/>
                <a:ea typeface="Montserrat 1"/>
                <a:cs typeface="Montserrat 1"/>
                <a:sym typeface="Montserrat 1"/>
              </a:rPr>
              <a:t>Defense Industry</a:t>
            </a:r>
          </a:p>
        </p:txBody>
      </p:sp>
      <p:sp>
        <p:nvSpPr>
          <p:cNvPr id="28" name="TextBox 28"/>
          <p:cNvSpPr txBox="1"/>
          <p:nvPr/>
        </p:nvSpPr>
        <p:spPr>
          <a:xfrm>
            <a:off x="9254623" y="4347145"/>
            <a:ext cx="1096051" cy="275606"/>
          </a:xfrm>
          <a:prstGeom prst="rect">
            <a:avLst/>
          </a:prstGeom>
        </p:spPr>
        <p:txBody>
          <a:bodyPr lIns="0" tIns="0" rIns="0" bIns="0" rtlCol="0" anchor="t">
            <a:spAutoFit/>
          </a:bodyPr>
          <a:lstStyle/>
          <a:p>
            <a:pPr algn="l">
              <a:lnSpc>
                <a:spcPts val="4250"/>
              </a:lnSpc>
            </a:pPr>
            <a:r>
              <a:rPr lang="en-US" sz="1700" spc="51">
                <a:solidFill>
                  <a:srgbClr val="231F20"/>
                </a:solidFill>
                <a:latin typeface="Montserrat 1"/>
                <a:ea typeface="Montserrat 1"/>
                <a:cs typeface="Montserrat 1"/>
                <a:sym typeface="Montserrat 1"/>
              </a:rPr>
              <a:t>Oil &amp; Gas</a:t>
            </a:r>
          </a:p>
        </p:txBody>
      </p:sp>
      <p:sp>
        <p:nvSpPr>
          <p:cNvPr id="29" name="TextBox 29"/>
          <p:cNvSpPr txBox="1"/>
          <p:nvPr/>
        </p:nvSpPr>
        <p:spPr>
          <a:xfrm>
            <a:off x="9254623" y="4952685"/>
            <a:ext cx="1503731" cy="462280"/>
          </a:xfrm>
          <a:prstGeom prst="rect">
            <a:avLst/>
          </a:prstGeom>
        </p:spPr>
        <p:txBody>
          <a:bodyPr lIns="0" tIns="0" rIns="0" bIns="0" rtlCol="0" anchor="t">
            <a:spAutoFit/>
          </a:bodyPr>
          <a:lstStyle/>
          <a:p>
            <a:pPr algn="l">
              <a:lnSpc>
                <a:spcPts val="4250"/>
              </a:lnSpc>
            </a:pPr>
            <a:r>
              <a:rPr lang="en-US" sz="1700" spc="51">
                <a:solidFill>
                  <a:srgbClr val="231F20"/>
                </a:solidFill>
                <a:latin typeface="Montserrat 1"/>
                <a:ea typeface="Montserrat 1"/>
                <a:cs typeface="Montserrat 1"/>
                <a:sym typeface="Montserrat 1"/>
              </a:rPr>
              <a:t>Trade </a:t>
            </a:r>
          </a:p>
        </p:txBody>
      </p:sp>
      <p:sp>
        <p:nvSpPr>
          <p:cNvPr id="30" name="TextBox 30"/>
          <p:cNvSpPr txBox="1"/>
          <p:nvPr/>
        </p:nvSpPr>
        <p:spPr>
          <a:xfrm>
            <a:off x="9254623" y="2912493"/>
            <a:ext cx="1750362" cy="861431"/>
          </a:xfrm>
          <a:prstGeom prst="rect">
            <a:avLst/>
          </a:prstGeom>
        </p:spPr>
        <p:txBody>
          <a:bodyPr lIns="0" tIns="0" rIns="0" bIns="0" rtlCol="0" anchor="t">
            <a:spAutoFit/>
          </a:bodyPr>
          <a:lstStyle/>
          <a:p>
            <a:pPr algn="just">
              <a:lnSpc>
                <a:spcPts val="2039"/>
              </a:lnSpc>
            </a:pPr>
            <a:r>
              <a:rPr lang="en-US" sz="1700" spc="51">
                <a:solidFill>
                  <a:srgbClr val="231F20"/>
                </a:solidFill>
                <a:latin typeface="Montserrat 1"/>
                <a:ea typeface="Montserrat 1"/>
                <a:cs typeface="Montserrat 1"/>
                <a:sym typeface="Montserrat 1"/>
              </a:rPr>
              <a:t>Agribusiness &amp; Food Trade</a:t>
            </a:r>
          </a:p>
          <a:p>
            <a:pPr algn="just">
              <a:lnSpc>
                <a:spcPts val="4250"/>
              </a:lnSpc>
            </a:pPr>
            <a:r>
              <a:rPr lang="en-US" sz="1700" spc="51">
                <a:solidFill>
                  <a:srgbClr val="231F20"/>
                </a:solidFill>
                <a:latin typeface="Montserrat 1"/>
                <a:ea typeface="Montserrat 1"/>
                <a:cs typeface="Montserrat 1"/>
                <a:sym typeface="Montserrat 1"/>
              </a:rPr>
              <a:t>Municipalities </a:t>
            </a:r>
          </a:p>
        </p:txBody>
      </p:sp>
      <p:pic>
        <p:nvPicPr>
          <p:cNvPr id="31" name="Рисунок 30">
            <a:extLst>
              <a:ext uri="{FF2B5EF4-FFF2-40B4-BE49-F238E27FC236}">
                <a16:creationId xmlns:a16="http://schemas.microsoft.com/office/drawing/2014/main" id="{145B1D62-1624-CE5B-D642-0D2DF5CF0876}"/>
              </a:ext>
            </a:extLst>
          </p:cNvPr>
          <p:cNvPicPr>
            <a:picLocks noChangeAspect="1"/>
          </p:cNvPicPr>
          <p:nvPr/>
        </p:nvPicPr>
        <p:blipFill>
          <a:blip r:embed="rId2"/>
          <a:stretch>
            <a:fillRect/>
          </a:stretch>
        </p:blipFill>
        <p:spPr>
          <a:xfrm>
            <a:off x="9218565" y="171843"/>
            <a:ext cx="1530458" cy="592435"/>
          </a:xfrm>
          <a:prstGeom prst="rect">
            <a:avLst/>
          </a:prstGeom>
        </p:spPr>
      </p:pic>
      <p:pic>
        <p:nvPicPr>
          <p:cNvPr id="32" name="Рисунок 31">
            <a:extLst>
              <a:ext uri="{FF2B5EF4-FFF2-40B4-BE49-F238E27FC236}">
                <a16:creationId xmlns:a16="http://schemas.microsoft.com/office/drawing/2014/main" id="{1089A052-5648-583E-C375-4DE1665E5D90}"/>
              </a:ext>
            </a:extLst>
          </p:cNvPr>
          <p:cNvPicPr>
            <a:picLocks noChangeAspect="1"/>
          </p:cNvPicPr>
          <p:nvPr/>
        </p:nvPicPr>
        <p:blipFill>
          <a:blip r:embed="rId3"/>
          <a:stretch>
            <a:fillRect/>
          </a:stretch>
        </p:blipFill>
        <p:spPr>
          <a:xfrm>
            <a:off x="10889665" y="171841"/>
            <a:ext cx="1154385" cy="576965"/>
          </a:xfrm>
          <a:prstGeom prst="rect">
            <a:avLst/>
          </a:prstGeom>
        </p:spPr>
      </p:pic>
      <p:pic>
        <p:nvPicPr>
          <p:cNvPr id="33" name="Рисунок 32">
            <a:extLst>
              <a:ext uri="{FF2B5EF4-FFF2-40B4-BE49-F238E27FC236}">
                <a16:creationId xmlns:a16="http://schemas.microsoft.com/office/drawing/2014/main" id="{969EC9B9-ECE9-49C3-5E5A-7C0FA1AAAFDE}"/>
              </a:ext>
            </a:extLst>
          </p:cNvPr>
          <p:cNvPicPr>
            <a:picLocks noChangeAspect="1"/>
          </p:cNvPicPr>
          <p:nvPr/>
        </p:nvPicPr>
        <p:blipFill>
          <a:blip r:embed="rId4"/>
          <a:stretch>
            <a:fillRect/>
          </a:stretch>
        </p:blipFill>
        <p:spPr>
          <a:xfrm>
            <a:off x="170688" y="91529"/>
            <a:ext cx="831850" cy="831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30732" y="3693271"/>
            <a:ext cx="4180475" cy="2301059"/>
            <a:chOff x="0" y="0"/>
            <a:chExt cx="4180472" cy="2301062"/>
          </a:xfrm>
        </p:grpSpPr>
        <p:sp>
          <p:nvSpPr>
            <p:cNvPr id="3" name="Freeform 3"/>
            <p:cNvSpPr/>
            <p:nvPr/>
          </p:nvSpPr>
          <p:spPr>
            <a:xfrm>
              <a:off x="1417574" y="63500"/>
              <a:ext cx="2699385" cy="345821"/>
            </a:xfrm>
            <a:custGeom>
              <a:avLst/>
              <a:gdLst/>
              <a:ahLst/>
              <a:cxnLst/>
              <a:rect l="l" t="t" r="r" b="b"/>
              <a:pathLst>
                <a:path w="2699385" h="345821">
                  <a:moveTo>
                    <a:pt x="2699385" y="345821"/>
                  </a:moveTo>
                  <a:lnTo>
                    <a:pt x="0" y="345821"/>
                  </a:lnTo>
                  <a:lnTo>
                    <a:pt x="0" y="0"/>
                  </a:lnTo>
                  <a:lnTo>
                    <a:pt x="2699385" y="0"/>
                  </a:lnTo>
                  <a:close/>
                </a:path>
              </a:pathLst>
            </a:custGeom>
            <a:solidFill>
              <a:srgbClr val="A5ACAF"/>
            </a:solidFill>
          </p:spPr>
        </p:sp>
        <p:sp>
          <p:nvSpPr>
            <p:cNvPr id="4" name="Freeform 4"/>
            <p:cNvSpPr/>
            <p:nvPr/>
          </p:nvSpPr>
          <p:spPr>
            <a:xfrm>
              <a:off x="70866" y="1891792"/>
              <a:ext cx="4046093" cy="345821"/>
            </a:xfrm>
            <a:custGeom>
              <a:avLst/>
              <a:gdLst/>
              <a:ahLst/>
              <a:cxnLst/>
              <a:rect l="l" t="t" r="r" b="b"/>
              <a:pathLst>
                <a:path w="4046093" h="345821">
                  <a:moveTo>
                    <a:pt x="0" y="0"/>
                  </a:moveTo>
                  <a:lnTo>
                    <a:pt x="0" y="345821"/>
                  </a:lnTo>
                  <a:lnTo>
                    <a:pt x="4046093" y="345821"/>
                  </a:lnTo>
                  <a:lnTo>
                    <a:pt x="4046093" y="0"/>
                  </a:lnTo>
                  <a:close/>
                </a:path>
              </a:pathLst>
            </a:custGeom>
            <a:solidFill>
              <a:srgbClr val="A5ACAF"/>
            </a:solidFill>
          </p:spPr>
        </p:sp>
        <p:sp>
          <p:nvSpPr>
            <p:cNvPr id="5" name="Freeform 5"/>
            <p:cNvSpPr/>
            <p:nvPr/>
          </p:nvSpPr>
          <p:spPr>
            <a:xfrm>
              <a:off x="773811" y="521335"/>
              <a:ext cx="3343148" cy="345694"/>
            </a:xfrm>
            <a:custGeom>
              <a:avLst/>
              <a:gdLst/>
              <a:ahLst/>
              <a:cxnLst/>
              <a:rect l="l" t="t" r="r" b="b"/>
              <a:pathLst>
                <a:path w="3343148" h="345694">
                  <a:moveTo>
                    <a:pt x="3343148" y="345694"/>
                  </a:moveTo>
                  <a:lnTo>
                    <a:pt x="0" y="345694"/>
                  </a:lnTo>
                  <a:lnTo>
                    <a:pt x="0" y="0"/>
                  </a:lnTo>
                  <a:lnTo>
                    <a:pt x="3343148" y="0"/>
                  </a:lnTo>
                  <a:close/>
                </a:path>
              </a:pathLst>
            </a:custGeom>
            <a:solidFill>
              <a:srgbClr val="A5ACAF"/>
            </a:solidFill>
          </p:spPr>
        </p:sp>
        <p:sp>
          <p:nvSpPr>
            <p:cNvPr id="6" name="Freeform 6"/>
            <p:cNvSpPr/>
            <p:nvPr/>
          </p:nvSpPr>
          <p:spPr>
            <a:xfrm>
              <a:off x="856488" y="986409"/>
              <a:ext cx="3260471" cy="345821"/>
            </a:xfrm>
            <a:custGeom>
              <a:avLst/>
              <a:gdLst/>
              <a:ahLst/>
              <a:cxnLst/>
              <a:rect l="l" t="t" r="r" b="b"/>
              <a:pathLst>
                <a:path w="3260471" h="345821">
                  <a:moveTo>
                    <a:pt x="0" y="0"/>
                  </a:moveTo>
                  <a:lnTo>
                    <a:pt x="0" y="345821"/>
                  </a:lnTo>
                  <a:lnTo>
                    <a:pt x="3260471" y="345821"/>
                  </a:lnTo>
                  <a:lnTo>
                    <a:pt x="3260471" y="0"/>
                  </a:lnTo>
                  <a:close/>
                </a:path>
              </a:pathLst>
            </a:custGeom>
            <a:solidFill>
              <a:srgbClr val="A5ACAF"/>
            </a:solidFill>
          </p:spPr>
        </p:sp>
        <p:sp>
          <p:nvSpPr>
            <p:cNvPr id="7" name="Freeform 7"/>
            <p:cNvSpPr/>
            <p:nvPr/>
          </p:nvSpPr>
          <p:spPr>
            <a:xfrm>
              <a:off x="254000" y="1433957"/>
              <a:ext cx="3862959" cy="345694"/>
            </a:xfrm>
            <a:custGeom>
              <a:avLst/>
              <a:gdLst/>
              <a:ahLst/>
              <a:cxnLst/>
              <a:rect l="l" t="t" r="r" b="b"/>
              <a:pathLst>
                <a:path w="3862959" h="345694">
                  <a:moveTo>
                    <a:pt x="0" y="0"/>
                  </a:moveTo>
                  <a:lnTo>
                    <a:pt x="0" y="345694"/>
                  </a:lnTo>
                  <a:lnTo>
                    <a:pt x="3862959" y="345694"/>
                  </a:lnTo>
                  <a:lnTo>
                    <a:pt x="3862959" y="0"/>
                  </a:lnTo>
                  <a:close/>
                </a:path>
              </a:pathLst>
            </a:custGeom>
            <a:solidFill>
              <a:srgbClr val="A5ACAF"/>
            </a:solidFill>
          </p:spPr>
        </p:sp>
        <p:sp>
          <p:nvSpPr>
            <p:cNvPr id="8" name="Freeform 8"/>
            <p:cNvSpPr/>
            <p:nvPr/>
          </p:nvSpPr>
          <p:spPr>
            <a:xfrm>
              <a:off x="63500" y="63500"/>
              <a:ext cx="2699385" cy="345821"/>
            </a:xfrm>
            <a:custGeom>
              <a:avLst/>
              <a:gdLst/>
              <a:ahLst/>
              <a:cxnLst/>
              <a:rect l="l" t="t" r="r" b="b"/>
              <a:pathLst>
                <a:path w="2699385" h="345821">
                  <a:moveTo>
                    <a:pt x="2699385" y="345821"/>
                  </a:moveTo>
                  <a:lnTo>
                    <a:pt x="0" y="345821"/>
                  </a:lnTo>
                  <a:lnTo>
                    <a:pt x="0" y="0"/>
                  </a:lnTo>
                  <a:lnTo>
                    <a:pt x="2699385" y="0"/>
                  </a:lnTo>
                  <a:close/>
                </a:path>
              </a:pathLst>
            </a:custGeom>
            <a:solidFill>
              <a:srgbClr val="004A44"/>
            </a:solidFill>
          </p:spPr>
        </p:sp>
        <p:sp>
          <p:nvSpPr>
            <p:cNvPr id="9" name="Freeform 9"/>
            <p:cNvSpPr/>
            <p:nvPr/>
          </p:nvSpPr>
          <p:spPr>
            <a:xfrm>
              <a:off x="63500" y="1891792"/>
              <a:ext cx="4046093" cy="345821"/>
            </a:xfrm>
            <a:custGeom>
              <a:avLst/>
              <a:gdLst/>
              <a:ahLst/>
              <a:cxnLst/>
              <a:rect l="l" t="t" r="r" b="b"/>
              <a:pathLst>
                <a:path w="4046093" h="345821">
                  <a:moveTo>
                    <a:pt x="4046093" y="345821"/>
                  </a:moveTo>
                  <a:lnTo>
                    <a:pt x="0" y="345821"/>
                  </a:lnTo>
                  <a:lnTo>
                    <a:pt x="0" y="0"/>
                  </a:lnTo>
                  <a:lnTo>
                    <a:pt x="4046093" y="0"/>
                  </a:lnTo>
                  <a:close/>
                </a:path>
              </a:pathLst>
            </a:custGeom>
            <a:solidFill>
              <a:srgbClr val="BBBFC1"/>
            </a:solidFill>
          </p:spPr>
        </p:sp>
        <p:sp>
          <p:nvSpPr>
            <p:cNvPr id="10" name="Freeform 10"/>
            <p:cNvSpPr/>
            <p:nvPr/>
          </p:nvSpPr>
          <p:spPr>
            <a:xfrm>
              <a:off x="63500" y="521335"/>
              <a:ext cx="3343148" cy="345694"/>
            </a:xfrm>
            <a:custGeom>
              <a:avLst/>
              <a:gdLst/>
              <a:ahLst/>
              <a:cxnLst/>
              <a:rect l="l" t="t" r="r" b="b"/>
              <a:pathLst>
                <a:path w="3343148" h="345694">
                  <a:moveTo>
                    <a:pt x="3343148" y="345694"/>
                  </a:moveTo>
                  <a:lnTo>
                    <a:pt x="0" y="345694"/>
                  </a:lnTo>
                  <a:lnTo>
                    <a:pt x="0" y="0"/>
                  </a:lnTo>
                  <a:lnTo>
                    <a:pt x="3343148" y="0"/>
                  </a:lnTo>
                  <a:close/>
                </a:path>
              </a:pathLst>
            </a:custGeom>
            <a:solidFill>
              <a:srgbClr val="A5ACAF"/>
            </a:solidFill>
          </p:spPr>
        </p:sp>
        <p:sp>
          <p:nvSpPr>
            <p:cNvPr id="11" name="Freeform 11"/>
            <p:cNvSpPr/>
            <p:nvPr/>
          </p:nvSpPr>
          <p:spPr>
            <a:xfrm>
              <a:off x="63500" y="986409"/>
              <a:ext cx="3260471" cy="345821"/>
            </a:xfrm>
            <a:custGeom>
              <a:avLst/>
              <a:gdLst/>
              <a:ahLst/>
              <a:cxnLst/>
              <a:rect l="l" t="t" r="r" b="b"/>
              <a:pathLst>
                <a:path w="3260471" h="345821">
                  <a:moveTo>
                    <a:pt x="3260471" y="345821"/>
                  </a:moveTo>
                  <a:lnTo>
                    <a:pt x="0" y="345821"/>
                  </a:lnTo>
                  <a:lnTo>
                    <a:pt x="0" y="0"/>
                  </a:lnTo>
                  <a:lnTo>
                    <a:pt x="3260471" y="0"/>
                  </a:lnTo>
                  <a:close/>
                </a:path>
              </a:pathLst>
            </a:custGeom>
            <a:solidFill>
              <a:srgbClr val="CADB3E"/>
            </a:solidFill>
          </p:spPr>
        </p:sp>
        <p:sp>
          <p:nvSpPr>
            <p:cNvPr id="12" name="Freeform 12"/>
            <p:cNvSpPr/>
            <p:nvPr/>
          </p:nvSpPr>
          <p:spPr>
            <a:xfrm>
              <a:off x="63500" y="1433957"/>
              <a:ext cx="3862959" cy="345821"/>
            </a:xfrm>
            <a:custGeom>
              <a:avLst/>
              <a:gdLst/>
              <a:ahLst/>
              <a:cxnLst/>
              <a:rect l="l" t="t" r="r" b="b"/>
              <a:pathLst>
                <a:path w="3862959" h="345821">
                  <a:moveTo>
                    <a:pt x="3862959" y="345821"/>
                  </a:moveTo>
                  <a:lnTo>
                    <a:pt x="0" y="345821"/>
                  </a:lnTo>
                  <a:lnTo>
                    <a:pt x="0" y="0"/>
                  </a:lnTo>
                  <a:lnTo>
                    <a:pt x="3862959" y="0"/>
                  </a:lnTo>
                  <a:close/>
                </a:path>
              </a:pathLst>
            </a:custGeom>
            <a:solidFill>
              <a:srgbClr val="6D7276"/>
            </a:solidFill>
          </p:spPr>
        </p:sp>
      </p:grpSp>
      <p:grpSp>
        <p:nvGrpSpPr>
          <p:cNvPr id="13" name="Group 13"/>
          <p:cNvGrpSpPr>
            <a:grpSpLocks noChangeAspect="1"/>
          </p:cNvGrpSpPr>
          <p:nvPr/>
        </p:nvGrpSpPr>
        <p:grpSpPr>
          <a:xfrm>
            <a:off x="5670966" y="-63484"/>
            <a:ext cx="6632524" cy="6966995"/>
            <a:chOff x="0" y="0"/>
            <a:chExt cx="6632524" cy="6966991"/>
          </a:xfrm>
        </p:grpSpPr>
        <p:sp>
          <p:nvSpPr>
            <p:cNvPr id="14" name="Freeform 14"/>
            <p:cNvSpPr/>
            <p:nvPr/>
          </p:nvSpPr>
          <p:spPr>
            <a:xfrm>
              <a:off x="207010" y="63500"/>
              <a:ext cx="6362065" cy="6839966"/>
            </a:xfrm>
            <a:custGeom>
              <a:avLst/>
              <a:gdLst/>
              <a:ahLst/>
              <a:cxnLst/>
              <a:rect l="l" t="t" r="r" b="b"/>
              <a:pathLst>
                <a:path w="6362065" h="6839966">
                  <a:moveTo>
                    <a:pt x="0" y="6839966"/>
                  </a:moveTo>
                  <a:lnTo>
                    <a:pt x="6362065" y="6839966"/>
                  </a:lnTo>
                  <a:lnTo>
                    <a:pt x="6362065" y="0"/>
                  </a:lnTo>
                  <a:lnTo>
                    <a:pt x="0" y="0"/>
                  </a:lnTo>
                  <a:close/>
                </a:path>
              </a:pathLst>
            </a:custGeom>
            <a:solidFill>
              <a:srgbClr val="CADB3E"/>
            </a:solidFill>
          </p:spPr>
        </p:sp>
        <p:sp>
          <p:nvSpPr>
            <p:cNvPr id="15" name="Freeform 15"/>
            <p:cNvSpPr/>
            <p:nvPr/>
          </p:nvSpPr>
          <p:spPr>
            <a:xfrm>
              <a:off x="63500" y="626110"/>
              <a:ext cx="2212594" cy="463550"/>
            </a:xfrm>
            <a:custGeom>
              <a:avLst/>
              <a:gdLst/>
              <a:ahLst/>
              <a:cxnLst/>
              <a:rect l="l" t="t" r="r" b="b"/>
              <a:pathLst>
                <a:path w="2212594" h="463550">
                  <a:moveTo>
                    <a:pt x="2212594" y="463550"/>
                  </a:moveTo>
                  <a:lnTo>
                    <a:pt x="0" y="463550"/>
                  </a:lnTo>
                  <a:lnTo>
                    <a:pt x="0" y="0"/>
                  </a:lnTo>
                  <a:lnTo>
                    <a:pt x="2212594" y="0"/>
                  </a:lnTo>
                  <a:close/>
                </a:path>
              </a:pathLst>
            </a:custGeom>
            <a:solidFill>
              <a:srgbClr val="002922"/>
            </a:solidFill>
          </p:spPr>
        </p:sp>
        <p:sp>
          <p:nvSpPr>
            <p:cNvPr id="16" name="Freeform 16"/>
            <p:cNvSpPr/>
            <p:nvPr/>
          </p:nvSpPr>
          <p:spPr>
            <a:xfrm>
              <a:off x="896874" y="3943350"/>
              <a:ext cx="3822700" cy="345694"/>
            </a:xfrm>
            <a:custGeom>
              <a:avLst/>
              <a:gdLst/>
              <a:ahLst/>
              <a:cxnLst/>
              <a:rect l="l" t="t" r="r" b="b"/>
              <a:pathLst>
                <a:path w="3822700" h="345694">
                  <a:moveTo>
                    <a:pt x="0" y="0"/>
                  </a:moveTo>
                  <a:lnTo>
                    <a:pt x="0" y="345694"/>
                  </a:lnTo>
                  <a:lnTo>
                    <a:pt x="3822700" y="345694"/>
                  </a:lnTo>
                  <a:lnTo>
                    <a:pt x="3822700" y="0"/>
                  </a:lnTo>
                  <a:close/>
                </a:path>
              </a:pathLst>
            </a:custGeom>
            <a:solidFill>
              <a:srgbClr val="FFFFFF"/>
            </a:solidFill>
          </p:spPr>
        </p:sp>
        <p:sp>
          <p:nvSpPr>
            <p:cNvPr id="17" name="Freeform 17"/>
            <p:cNvSpPr/>
            <p:nvPr/>
          </p:nvSpPr>
          <p:spPr>
            <a:xfrm>
              <a:off x="673608" y="5657342"/>
              <a:ext cx="4046093" cy="345694"/>
            </a:xfrm>
            <a:custGeom>
              <a:avLst/>
              <a:gdLst/>
              <a:ahLst/>
              <a:cxnLst/>
              <a:rect l="l" t="t" r="r" b="b"/>
              <a:pathLst>
                <a:path w="4046093" h="345694">
                  <a:moveTo>
                    <a:pt x="0" y="0"/>
                  </a:moveTo>
                  <a:lnTo>
                    <a:pt x="0" y="345694"/>
                  </a:lnTo>
                  <a:lnTo>
                    <a:pt x="4046093" y="345694"/>
                  </a:lnTo>
                  <a:lnTo>
                    <a:pt x="4046093" y="0"/>
                  </a:lnTo>
                  <a:close/>
                </a:path>
              </a:pathLst>
            </a:custGeom>
            <a:solidFill>
              <a:srgbClr val="FFFFFF"/>
            </a:solidFill>
          </p:spPr>
        </p:sp>
        <p:sp>
          <p:nvSpPr>
            <p:cNvPr id="18" name="Freeform 18"/>
            <p:cNvSpPr/>
            <p:nvPr/>
          </p:nvSpPr>
          <p:spPr>
            <a:xfrm>
              <a:off x="1376426" y="4388485"/>
              <a:ext cx="3343275" cy="345821"/>
            </a:xfrm>
            <a:custGeom>
              <a:avLst/>
              <a:gdLst/>
              <a:ahLst/>
              <a:cxnLst/>
              <a:rect l="l" t="t" r="r" b="b"/>
              <a:pathLst>
                <a:path w="3343275" h="345821">
                  <a:moveTo>
                    <a:pt x="0" y="0"/>
                  </a:moveTo>
                  <a:lnTo>
                    <a:pt x="0" y="345821"/>
                  </a:lnTo>
                  <a:lnTo>
                    <a:pt x="3343275" y="345821"/>
                  </a:lnTo>
                  <a:lnTo>
                    <a:pt x="3343275" y="0"/>
                  </a:lnTo>
                  <a:close/>
                </a:path>
              </a:pathLst>
            </a:custGeom>
            <a:solidFill>
              <a:srgbClr val="FFFFFF"/>
            </a:solidFill>
          </p:spPr>
        </p:sp>
        <p:sp>
          <p:nvSpPr>
            <p:cNvPr id="19" name="Freeform 19"/>
            <p:cNvSpPr/>
            <p:nvPr/>
          </p:nvSpPr>
          <p:spPr>
            <a:xfrm>
              <a:off x="971169" y="4828159"/>
              <a:ext cx="3748532" cy="345821"/>
            </a:xfrm>
            <a:custGeom>
              <a:avLst/>
              <a:gdLst/>
              <a:ahLst/>
              <a:cxnLst/>
              <a:rect l="l" t="t" r="r" b="b"/>
              <a:pathLst>
                <a:path w="3748532" h="345821">
                  <a:moveTo>
                    <a:pt x="0" y="0"/>
                  </a:moveTo>
                  <a:lnTo>
                    <a:pt x="0" y="345821"/>
                  </a:lnTo>
                  <a:lnTo>
                    <a:pt x="3748532" y="345821"/>
                  </a:lnTo>
                  <a:lnTo>
                    <a:pt x="3748532" y="0"/>
                  </a:lnTo>
                  <a:close/>
                </a:path>
              </a:pathLst>
            </a:custGeom>
            <a:solidFill>
              <a:srgbClr val="FFFFFF"/>
            </a:solidFill>
          </p:spPr>
        </p:sp>
        <p:sp>
          <p:nvSpPr>
            <p:cNvPr id="20" name="Freeform 20"/>
            <p:cNvSpPr/>
            <p:nvPr/>
          </p:nvSpPr>
          <p:spPr>
            <a:xfrm>
              <a:off x="856615" y="5250307"/>
              <a:ext cx="3863086" cy="345694"/>
            </a:xfrm>
            <a:custGeom>
              <a:avLst/>
              <a:gdLst/>
              <a:ahLst/>
              <a:cxnLst/>
              <a:rect l="l" t="t" r="r" b="b"/>
              <a:pathLst>
                <a:path w="3863086" h="345694">
                  <a:moveTo>
                    <a:pt x="0" y="0"/>
                  </a:moveTo>
                  <a:lnTo>
                    <a:pt x="0" y="345694"/>
                  </a:lnTo>
                  <a:lnTo>
                    <a:pt x="3863086" y="345694"/>
                  </a:lnTo>
                  <a:lnTo>
                    <a:pt x="3863086" y="0"/>
                  </a:lnTo>
                  <a:close/>
                </a:path>
              </a:pathLst>
            </a:custGeom>
            <a:solidFill>
              <a:srgbClr val="FFFFFF"/>
            </a:solidFill>
          </p:spPr>
        </p:sp>
        <p:sp>
          <p:nvSpPr>
            <p:cNvPr id="21" name="Freeform 21"/>
            <p:cNvSpPr/>
            <p:nvPr/>
          </p:nvSpPr>
          <p:spPr>
            <a:xfrm>
              <a:off x="666115" y="3943350"/>
              <a:ext cx="360045" cy="345694"/>
            </a:xfrm>
            <a:custGeom>
              <a:avLst/>
              <a:gdLst/>
              <a:ahLst/>
              <a:cxnLst/>
              <a:rect l="l" t="t" r="r" b="b"/>
              <a:pathLst>
                <a:path w="360045" h="345694">
                  <a:moveTo>
                    <a:pt x="360045" y="345694"/>
                  </a:moveTo>
                  <a:lnTo>
                    <a:pt x="0" y="345694"/>
                  </a:lnTo>
                  <a:lnTo>
                    <a:pt x="0" y="0"/>
                  </a:lnTo>
                  <a:lnTo>
                    <a:pt x="360045" y="0"/>
                  </a:lnTo>
                  <a:close/>
                </a:path>
              </a:pathLst>
            </a:custGeom>
            <a:solidFill>
              <a:srgbClr val="004A44"/>
            </a:solidFill>
          </p:spPr>
        </p:sp>
        <p:sp>
          <p:nvSpPr>
            <p:cNvPr id="22" name="Freeform 22"/>
            <p:cNvSpPr/>
            <p:nvPr/>
          </p:nvSpPr>
          <p:spPr>
            <a:xfrm>
              <a:off x="666242" y="5657342"/>
              <a:ext cx="4045966" cy="345821"/>
            </a:xfrm>
            <a:custGeom>
              <a:avLst/>
              <a:gdLst/>
              <a:ahLst/>
              <a:cxnLst/>
              <a:rect l="l" t="t" r="r" b="b"/>
              <a:pathLst>
                <a:path w="4045966" h="345821">
                  <a:moveTo>
                    <a:pt x="4045966" y="345821"/>
                  </a:moveTo>
                  <a:lnTo>
                    <a:pt x="0" y="345821"/>
                  </a:lnTo>
                  <a:lnTo>
                    <a:pt x="0" y="0"/>
                  </a:lnTo>
                  <a:lnTo>
                    <a:pt x="4045966" y="0"/>
                  </a:lnTo>
                  <a:close/>
                </a:path>
              </a:pathLst>
            </a:custGeom>
            <a:solidFill>
              <a:srgbClr val="BBBFC1"/>
            </a:solidFill>
          </p:spPr>
        </p:sp>
        <p:sp>
          <p:nvSpPr>
            <p:cNvPr id="23" name="Freeform 23"/>
            <p:cNvSpPr/>
            <p:nvPr/>
          </p:nvSpPr>
          <p:spPr>
            <a:xfrm>
              <a:off x="666115" y="4388485"/>
              <a:ext cx="1917954" cy="345694"/>
            </a:xfrm>
            <a:custGeom>
              <a:avLst/>
              <a:gdLst/>
              <a:ahLst/>
              <a:cxnLst/>
              <a:rect l="l" t="t" r="r" b="b"/>
              <a:pathLst>
                <a:path w="1917954" h="345694">
                  <a:moveTo>
                    <a:pt x="1917954" y="345694"/>
                  </a:moveTo>
                  <a:lnTo>
                    <a:pt x="0" y="345694"/>
                  </a:lnTo>
                  <a:lnTo>
                    <a:pt x="0" y="0"/>
                  </a:lnTo>
                  <a:lnTo>
                    <a:pt x="1917954" y="0"/>
                  </a:lnTo>
                  <a:close/>
                </a:path>
              </a:pathLst>
            </a:custGeom>
            <a:solidFill>
              <a:srgbClr val="A5ACAF"/>
            </a:solidFill>
          </p:spPr>
        </p:sp>
        <p:sp>
          <p:nvSpPr>
            <p:cNvPr id="24" name="Freeform 24"/>
            <p:cNvSpPr/>
            <p:nvPr/>
          </p:nvSpPr>
          <p:spPr>
            <a:xfrm>
              <a:off x="666115" y="4828159"/>
              <a:ext cx="415036" cy="345821"/>
            </a:xfrm>
            <a:custGeom>
              <a:avLst/>
              <a:gdLst/>
              <a:ahLst/>
              <a:cxnLst/>
              <a:rect l="l" t="t" r="r" b="b"/>
              <a:pathLst>
                <a:path w="415036" h="345821">
                  <a:moveTo>
                    <a:pt x="415036" y="345821"/>
                  </a:moveTo>
                  <a:lnTo>
                    <a:pt x="0" y="345821"/>
                  </a:lnTo>
                  <a:lnTo>
                    <a:pt x="0" y="0"/>
                  </a:lnTo>
                  <a:lnTo>
                    <a:pt x="415036" y="0"/>
                  </a:lnTo>
                  <a:close/>
                </a:path>
              </a:pathLst>
            </a:custGeom>
            <a:solidFill>
              <a:srgbClr val="FFFFFF"/>
            </a:solidFill>
          </p:spPr>
        </p:sp>
        <p:sp>
          <p:nvSpPr>
            <p:cNvPr id="25" name="Freeform 25"/>
            <p:cNvSpPr/>
            <p:nvPr/>
          </p:nvSpPr>
          <p:spPr>
            <a:xfrm>
              <a:off x="666115" y="5250307"/>
              <a:ext cx="163576" cy="345821"/>
            </a:xfrm>
            <a:custGeom>
              <a:avLst/>
              <a:gdLst/>
              <a:ahLst/>
              <a:cxnLst/>
              <a:rect l="l" t="t" r="r" b="b"/>
              <a:pathLst>
                <a:path w="163576" h="345821">
                  <a:moveTo>
                    <a:pt x="163576" y="345821"/>
                  </a:moveTo>
                  <a:lnTo>
                    <a:pt x="0" y="345821"/>
                  </a:lnTo>
                  <a:lnTo>
                    <a:pt x="0" y="0"/>
                  </a:lnTo>
                  <a:lnTo>
                    <a:pt x="163576" y="0"/>
                  </a:lnTo>
                  <a:close/>
                </a:path>
              </a:pathLst>
            </a:custGeom>
            <a:solidFill>
              <a:srgbClr val="6D7276"/>
            </a:solidFill>
          </p:spPr>
        </p:sp>
        <p:sp>
          <p:nvSpPr>
            <p:cNvPr id="26" name="Freeform 26"/>
            <p:cNvSpPr/>
            <p:nvPr/>
          </p:nvSpPr>
          <p:spPr>
            <a:xfrm>
              <a:off x="666115" y="3943350"/>
              <a:ext cx="360045" cy="345694"/>
            </a:xfrm>
            <a:custGeom>
              <a:avLst/>
              <a:gdLst/>
              <a:ahLst/>
              <a:cxnLst/>
              <a:rect l="l" t="t" r="r" b="b"/>
              <a:pathLst>
                <a:path w="360045" h="345694">
                  <a:moveTo>
                    <a:pt x="360045" y="345694"/>
                  </a:moveTo>
                  <a:lnTo>
                    <a:pt x="0" y="345694"/>
                  </a:lnTo>
                  <a:lnTo>
                    <a:pt x="0" y="0"/>
                  </a:lnTo>
                  <a:lnTo>
                    <a:pt x="360045" y="0"/>
                  </a:lnTo>
                  <a:close/>
                </a:path>
              </a:pathLst>
            </a:custGeom>
            <a:solidFill>
              <a:srgbClr val="004A44"/>
            </a:solidFill>
          </p:spPr>
        </p:sp>
        <p:sp>
          <p:nvSpPr>
            <p:cNvPr id="27" name="Freeform 27"/>
            <p:cNvSpPr/>
            <p:nvPr/>
          </p:nvSpPr>
          <p:spPr>
            <a:xfrm>
              <a:off x="896874" y="3524250"/>
              <a:ext cx="3822700" cy="345694"/>
            </a:xfrm>
            <a:custGeom>
              <a:avLst/>
              <a:gdLst/>
              <a:ahLst/>
              <a:cxnLst/>
              <a:rect l="l" t="t" r="r" b="b"/>
              <a:pathLst>
                <a:path w="3822700" h="345694">
                  <a:moveTo>
                    <a:pt x="0" y="0"/>
                  </a:moveTo>
                  <a:lnTo>
                    <a:pt x="0" y="345694"/>
                  </a:lnTo>
                  <a:lnTo>
                    <a:pt x="3822700" y="345694"/>
                  </a:lnTo>
                  <a:lnTo>
                    <a:pt x="3822700" y="0"/>
                  </a:lnTo>
                  <a:close/>
                </a:path>
              </a:pathLst>
            </a:custGeom>
            <a:solidFill>
              <a:srgbClr val="FFFFFF"/>
            </a:solidFill>
          </p:spPr>
        </p:sp>
        <p:sp>
          <p:nvSpPr>
            <p:cNvPr id="28" name="Freeform 28"/>
            <p:cNvSpPr/>
            <p:nvPr/>
          </p:nvSpPr>
          <p:spPr>
            <a:xfrm>
              <a:off x="666115" y="3524250"/>
              <a:ext cx="230759" cy="345694"/>
            </a:xfrm>
            <a:custGeom>
              <a:avLst/>
              <a:gdLst/>
              <a:ahLst/>
              <a:cxnLst/>
              <a:rect l="l" t="t" r="r" b="b"/>
              <a:pathLst>
                <a:path w="230759" h="345694">
                  <a:moveTo>
                    <a:pt x="230759" y="345694"/>
                  </a:moveTo>
                  <a:lnTo>
                    <a:pt x="0" y="345694"/>
                  </a:lnTo>
                  <a:lnTo>
                    <a:pt x="0" y="0"/>
                  </a:lnTo>
                  <a:lnTo>
                    <a:pt x="230759" y="0"/>
                  </a:lnTo>
                  <a:close/>
                </a:path>
              </a:pathLst>
            </a:custGeom>
            <a:solidFill>
              <a:srgbClr val="002922"/>
            </a:solidFill>
          </p:spPr>
        </p:sp>
      </p:grpSp>
      <p:sp>
        <p:nvSpPr>
          <p:cNvPr id="29" name="TextBox 29"/>
          <p:cNvSpPr txBox="1"/>
          <p:nvPr/>
        </p:nvSpPr>
        <p:spPr>
          <a:xfrm>
            <a:off x="945904" y="1250423"/>
            <a:ext cx="4474312" cy="1645920"/>
          </a:xfrm>
          <a:prstGeom prst="rect">
            <a:avLst/>
          </a:prstGeom>
        </p:spPr>
        <p:txBody>
          <a:bodyPr lIns="0" tIns="0" rIns="0" bIns="0" rtlCol="0" anchor="t">
            <a:spAutoFit/>
          </a:bodyPr>
          <a:lstStyle/>
          <a:p>
            <a:pPr algn="l">
              <a:lnSpc>
                <a:spcPts val="4230"/>
              </a:lnSpc>
            </a:pPr>
            <a:r>
              <a:rPr lang="en-US" sz="4700" b="1" spc="169" dirty="0">
                <a:solidFill>
                  <a:srgbClr val="CADB3E"/>
                </a:solidFill>
                <a:highlight>
                  <a:srgbClr val="004A44"/>
                </a:highlight>
                <a:latin typeface="Montserrat 2 Ultra-Bold" panose="020B0604020202020204" charset="-52"/>
                <a:ea typeface="Montserrat 2 Bold"/>
                <a:cs typeface="Montserrat 2 Bold"/>
                <a:sym typeface="Montserrat 2 Bold"/>
              </a:rPr>
              <a:t>CORPORATE LOAN PORTFOLIO </a:t>
            </a:r>
          </a:p>
        </p:txBody>
      </p:sp>
      <p:sp>
        <p:nvSpPr>
          <p:cNvPr id="30" name="TextBox 30"/>
          <p:cNvSpPr txBox="1"/>
          <p:nvPr/>
        </p:nvSpPr>
        <p:spPr>
          <a:xfrm>
            <a:off x="909009" y="2745677"/>
            <a:ext cx="1646625" cy="571424"/>
          </a:xfrm>
          <a:prstGeom prst="rect">
            <a:avLst/>
          </a:prstGeom>
        </p:spPr>
        <p:txBody>
          <a:bodyPr lIns="0" tIns="0" rIns="0" bIns="0" rtlCol="0" anchor="t">
            <a:spAutoFit/>
          </a:bodyPr>
          <a:lstStyle/>
          <a:p>
            <a:pPr algn="l">
              <a:lnSpc>
                <a:spcPts val="5220"/>
              </a:lnSpc>
            </a:pPr>
            <a:r>
              <a:rPr lang="en-US" sz="2100" b="1" spc="63">
                <a:solidFill>
                  <a:srgbClr val="004A44"/>
                </a:solidFill>
                <a:latin typeface="Montserrat 1 Bold"/>
                <a:ea typeface="Montserrat 1 Bold"/>
                <a:cs typeface="Montserrat 1 Bold"/>
                <a:sym typeface="Montserrat 1 Bold"/>
              </a:rPr>
              <a:t>USD billion</a:t>
            </a:r>
          </a:p>
        </p:txBody>
      </p:sp>
      <p:sp>
        <p:nvSpPr>
          <p:cNvPr id="31" name="TextBox 31"/>
          <p:cNvSpPr txBox="1"/>
          <p:nvPr/>
        </p:nvSpPr>
        <p:spPr>
          <a:xfrm>
            <a:off x="5775731" y="664597"/>
            <a:ext cx="2054085" cy="297532"/>
          </a:xfrm>
          <a:prstGeom prst="rect">
            <a:avLst/>
          </a:prstGeom>
        </p:spPr>
        <p:txBody>
          <a:bodyPr lIns="0" tIns="0" rIns="0" bIns="0" rtlCol="0" anchor="t">
            <a:spAutoFit/>
          </a:bodyPr>
          <a:lstStyle/>
          <a:p>
            <a:pPr algn="l">
              <a:lnSpc>
                <a:spcPts val="2372"/>
              </a:lnSpc>
            </a:pPr>
            <a:r>
              <a:rPr lang="en-US" sz="2228" b="1" spc="80">
                <a:solidFill>
                  <a:srgbClr val="FFFFFF"/>
                </a:solidFill>
                <a:latin typeface="Montserrat 1 Bold"/>
                <a:ea typeface="Montserrat 1 Bold"/>
                <a:cs typeface="Montserrat 1 Bold"/>
                <a:sym typeface="Montserrat 1 Bold"/>
              </a:rPr>
              <a:t> GROWTH OF </a:t>
            </a:r>
          </a:p>
        </p:txBody>
      </p:sp>
      <p:sp>
        <p:nvSpPr>
          <p:cNvPr id="32" name="TextBox 32"/>
          <p:cNvSpPr txBox="1"/>
          <p:nvPr/>
        </p:nvSpPr>
        <p:spPr>
          <a:xfrm>
            <a:off x="6337125" y="1141478"/>
            <a:ext cx="4474245" cy="2220993"/>
          </a:xfrm>
          <a:prstGeom prst="rect">
            <a:avLst/>
          </a:prstGeom>
        </p:spPr>
        <p:txBody>
          <a:bodyPr lIns="0" tIns="0" rIns="0" bIns="0" rtlCol="0" anchor="t">
            <a:spAutoFit/>
          </a:bodyPr>
          <a:lstStyle/>
          <a:p>
            <a:pPr algn="l">
              <a:lnSpc>
                <a:spcPts val="5005"/>
              </a:lnSpc>
            </a:pPr>
            <a:r>
              <a:rPr lang="en-US" sz="4700" b="1" spc="169" dirty="0">
                <a:solidFill>
                  <a:srgbClr val="FFFFFF"/>
                </a:solidFill>
                <a:latin typeface="Montserrat 2 Ultra-Bold" panose="020B0604020202020204" charset="-52"/>
                <a:ea typeface="Montserrat 2 Bold"/>
                <a:cs typeface="Montserrat 2 Bold"/>
                <a:sym typeface="Montserrat 2 Bold"/>
              </a:rPr>
              <a:t>CORPORATE </a:t>
            </a:r>
          </a:p>
          <a:p>
            <a:pPr algn="l">
              <a:lnSpc>
                <a:spcPts val="3482"/>
              </a:lnSpc>
            </a:pPr>
            <a:r>
              <a:rPr lang="en-US" sz="4700" b="1" spc="169" dirty="0">
                <a:solidFill>
                  <a:srgbClr val="FFFFFF"/>
                </a:solidFill>
                <a:latin typeface="Montserrat 2 Ultra-Bold" panose="020B0604020202020204" charset="-52"/>
                <a:ea typeface="Montserrat 2 Bold"/>
                <a:cs typeface="Montserrat 2 Bold"/>
                <a:sym typeface="Montserrat 2 Bold"/>
              </a:rPr>
              <a:t>LOAN </a:t>
            </a:r>
          </a:p>
          <a:p>
            <a:pPr algn="l">
              <a:lnSpc>
                <a:spcPts val="4977"/>
              </a:lnSpc>
            </a:pPr>
            <a:r>
              <a:rPr lang="en-US" sz="4700" b="1" spc="169" dirty="0">
                <a:solidFill>
                  <a:srgbClr val="FFFFFF"/>
                </a:solidFill>
                <a:latin typeface="Montserrat 2 Ultra-Bold" panose="020B0604020202020204" charset="-52"/>
                <a:ea typeface="Montserrat 2 Bold"/>
                <a:cs typeface="Montserrat 2 Bold"/>
                <a:sym typeface="Montserrat 2 Bold"/>
              </a:rPr>
              <a:t>PORTFOLIO </a:t>
            </a:r>
          </a:p>
          <a:p>
            <a:pPr algn="l">
              <a:lnSpc>
                <a:spcPts val="4424"/>
              </a:lnSpc>
            </a:pPr>
            <a:r>
              <a:rPr lang="en-US" sz="2100" b="1" spc="63" dirty="0">
                <a:solidFill>
                  <a:srgbClr val="004A44"/>
                </a:solidFill>
                <a:latin typeface="Montserrat 1 Bold"/>
                <a:ea typeface="Montserrat 1 Bold"/>
                <a:cs typeface="Montserrat 1 Bold"/>
                <a:sym typeface="Montserrat 1 Bold"/>
              </a:rPr>
              <a:t>2022-2024</a:t>
            </a:r>
          </a:p>
        </p:txBody>
      </p:sp>
      <p:sp>
        <p:nvSpPr>
          <p:cNvPr id="33" name="TextBox 33"/>
          <p:cNvSpPr txBox="1"/>
          <p:nvPr/>
        </p:nvSpPr>
        <p:spPr>
          <a:xfrm>
            <a:off x="967121" y="3887791"/>
            <a:ext cx="487528" cy="143351"/>
          </a:xfrm>
          <a:prstGeom prst="rect">
            <a:avLst/>
          </a:prstGeom>
        </p:spPr>
        <p:txBody>
          <a:bodyPr lIns="0" tIns="0" rIns="0" bIns="0" rtlCol="0" anchor="t">
            <a:spAutoFit/>
          </a:bodyPr>
          <a:lstStyle/>
          <a:p>
            <a:pPr algn="l">
              <a:lnSpc>
                <a:spcPts val="951"/>
              </a:lnSpc>
            </a:pPr>
            <a:r>
              <a:rPr lang="en-US" sz="1500" b="1" spc="54">
                <a:solidFill>
                  <a:srgbClr val="FFFFFF"/>
                </a:solidFill>
                <a:latin typeface="Montserrat 1 Bold"/>
                <a:ea typeface="Montserrat 1 Bold"/>
                <a:cs typeface="Montserrat 1 Bold"/>
                <a:sym typeface="Montserrat 1 Bold"/>
              </a:rPr>
              <a:t>2021</a:t>
            </a:r>
          </a:p>
        </p:txBody>
      </p:sp>
      <p:sp>
        <p:nvSpPr>
          <p:cNvPr id="34" name="TextBox 34"/>
          <p:cNvSpPr txBox="1"/>
          <p:nvPr/>
        </p:nvSpPr>
        <p:spPr>
          <a:xfrm>
            <a:off x="250022" y="4008501"/>
            <a:ext cx="580406" cy="1636871"/>
          </a:xfrm>
          <a:prstGeom prst="rect">
            <a:avLst/>
          </a:prstGeom>
        </p:spPr>
        <p:txBody>
          <a:bodyPr lIns="0" tIns="0" rIns="0" bIns="0" rtlCol="0" anchor="t">
            <a:spAutoFit/>
          </a:bodyPr>
          <a:lstStyle/>
          <a:p>
            <a:pPr algn="just">
              <a:lnSpc>
                <a:spcPts val="951"/>
              </a:lnSpc>
            </a:pPr>
            <a:r>
              <a:rPr lang="en-US" sz="1500" b="1" spc="54">
                <a:solidFill>
                  <a:srgbClr val="FFFFFF"/>
                </a:solidFill>
                <a:latin typeface="Montserrat 1 Bold"/>
                <a:ea typeface="Montserrat 1 Bold"/>
                <a:cs typeface="Montserrat 1 Bold"/>
                <a:sym typeface="Montserrat 1 Bold"/>
              </a:rPr>
              <a:t>2021</a:t>
            </a:r>
          </a:p>
          <a:p>
            <a:pPr algn="just">
              <a:lnSpc>
                <a:spcPts val="3750"/>
              </a:lnSpc>
            </a:pPr>
            <a:r>
              <a:rPr lang="en-US" sz="1500" b="1" spc="54">
                <a:solidFill>
                  <a:srgbClr val="FFFFFF"/>
                </a:solidFill>
                <a:latin typeface="Montserrat 1 Bold"/>
                <a:ea typeface="Montserrat 1 Bold"/>
                <a:cs typeface="Montserrat 1 Bold"/>
                <a:sym typeface="Montserrat 1 Bold"/>
              </a:rPr>
              <a:t>2022 </a:t>
            </a:r>
          </a:p>
          <a:p>
            <a:pPr algn="just">
              <a:lnSpc>
                <a:spcPts val="1953"/>
              </a:lnSpc>
            </a:pPr>
            <a:r>
              <a:rPr lang="en-US" sz="1500" b="1" spc="54">
                <a:solidFill>
                  <a:srgbClr val="FFFFFF"/>
                </a:solidFill>
                <a:latin typeface="Montserrat 1 Bold"/>
                <a:ea typeface="Montserrat 1 Bold"/>
                <a:cs typeface="Montserrat 1 Bold"/>
                <a:sym typeface="Montserrat 1 Bold"/>
              </a:rPr>
              <a:t>2023</a:t>
            </a:r>
          </a:p>
          <a:p>
            <a:pPr algn="just">
              <a:lnSpc>
                <a:spcPts val="3750"/>
              </a:lnSpc>
            </a:pPr>
            <a:r>
              <a:rPr lang="en-US" sz="1500" b="1" spc="54">
                <a:solidFill>
                  <a:srgbClr val="FFFFFF"/>
                </a:solidFill>
                <a:latin typeface="Montserrat 1 Bold"/>
                <a:ea typeface="Montserrat 1 Bold"/>
                <a:cs typeface="Montserrat 1 Bold"/>
                <a:sym typeface="Montserrat 1 Bold"/>
              </a:rPr>
              <a:t>2024</a:t>
            </a:r>
          </a:p>
          <a:p>
            <a:pPr algn="just">
              <a:lnSpc>
                <a:spcPts val="2845"/>
              </a:lnSpc>
            </a:pPr>
            <a:r>
              <a:rPr lang="en-US" sz="1500" b="1" spc="54">
                <a:solidFill>
                  <a:srgbClr val="FFFFFF"/>
                </a:solidFill>
                <a:latin typeface="Montserrat 1 Bold"/>
                <a:ea typeface="Montserrat 1 Bold"/>
                <a:cs typeface="Montserrat 1 Bold"/>
                <a:sym typeface="Montserrat 1 Bold"/>
              </a:rPr>
              <a:t>2025</a:t>
            </a:r>
          </a:p>
        </p:txBody>
      </p:sp>
      <p:sp>
        <p:nvSpPr>
          <p:cNvPr id="35" name="TextBox 35"/>
          <p:cNvSpPr txBox="1"/>
          <p:nvPr/>
        </p:nvSpPr>
        <p:spPr>
          <a:xfrm>
            <a:off x="967121" y="4083815"/>
            <a:ext cx="531828" cy="410051"/>
          </a:xfrm>
          <a:prstGeom prst="rect">
            <a:avLst/>
          </a:prstGeom>
        </p:spPr>
        <p:txBody>
          <a:bodyPr lIns="0" tIns="0" rIns="0" bIns="0" rtlCol="0" anchor="t">
            <a:spAutoFit/>
          </a:bodyPr>
          <a:lstStyle/>
          <a:p>
            <a:pPr algn="l">
              <a:lnSpc>
                <a:spcPts val="3750"/>
              </a:lnSpc>
            </a:pPr>
            <a:r>
              <a:rPr lang="en-US" sz="1500" b="1" spc="54">
                <a:solidFill>
                  <a:srgbClr val="FFFFFF"/>
                </a:solidFill>
                <a:latin typeface="Montserrat 1 Bold"/>
                <a:ea typeface="Montserrat 1 Bold"/>
                <a:cs typeface="Montserrat 1 Bold"/>
                <a:sym typeface="Montserrat 1 Bold"/>
              </a:rPr>
              <a:t>2022</a:t>
            </a:r>
          </a:p>
        </p:txBody>
      </p:sp>
      <p:sp>
        <p:nvSpPr>
          <p:cNvPr id="36" name="TextBox 36"/>
          <p:cNvSpPr txBox="1"/>
          <p:nvPr/>
        </p:nvSpPr>
        <p:spPr>
          <a:xfrm>
            <a:off x="967121" y="4835338"/>
            <a:ext cx="530657" cy="124301"/>
          </a:xfrm>
          <a:prstGeom prst="rect">
            <a:avLst/>
          </a:prstGeom>
        </p:spPr>
        <p:txBody>
          <a:bodyPr lIns="0" tIns="0" rIns="0" bIns="0" rtlCol="0" anchor="t">
            <a:spAutoFit/>
          </a:bodyPr>
          <a:lstStyle/>
          <a:p>
            <a:pPr algn="l">
              <a:lnSpc>
                <a:spcPts val="750"/>
              </a:lnSpc>
            </a:pPr>
            <a:r>
              <a:rPr lang="en-US" sz="1500" b="1" spc="54">
                <a:solidFill>
                  <a:srgbClr val="FFFFFF"/>
                </a:solidFill>
                <a:latin typeface="Montserrat 1 Bold"/>
                <a:ea typeface="Montserrat 1 Bold"/>
                <a:cs typeface="Montserrat 1 Bold"/>
                <a:sym typeface="Montserrat 1 Bold"/>
              </a:rPr>
              <a:t>2023</a:t>
            </a:r>
          </a:p>
        </p:txBody>
      </p:sp>
      <p:sp>
        <p:nvSpPr>
          <p:cNvPr id="37" name="TextBox 37"/>
          <p:cNvSpPr txBox="1"/>
          <p:nvPr/>
        </p:nvSpPr>
        <p:spPr>
          <a:xfrm>
            <a:off x="967121" y="5292728"/>
            <a:ext cx="531047" cy="124301"/>
          </a:xfrm>
          <a:prstGeom prst="rect">
            <a:avLst/>
          </a:prstGeom>
        </p:spPr>
        <p:txBody>
          <a:bodyPr lIns="0" tIns="0" rIns="0" bIns="0" rtlCol="0" anchor="t">
            <a:spAutoFit/>
          </a:bodyPr>
          <a:lstStyle/>
          <a:p>
            <a:pPr algn="l">
              <a:lnSpc>
                <a:spcPts val="750"/>
              </a:lnSpc>
            </a:pPr>
            <a:r>
              <a:rPr lang="en-US" sz="1500" b="1" spc="54">
                <a:solidFill>
                  <a:srgbClr val="FFFFFF"/>
                </a:solidFill>
                <a:latin typeface="Montserrat 1 Bold"/>
                <a:ea typeface="Montserrat 1 Bold"/>
                <a:cs typeface="Montserrat 1 Bold"/>
                <a:sym typeface="Montserrat 1 Bold"/>
              </a:rPr>
              <a:t>2024</a:t>
            </a:r>
          </a:p>
        </p:txBody>
      </p:sp>
      <p:sp>
        <p:nvSpPr>
          <p:cNvPr id="38" name="TextBox 38"/>
          <p:cNvSpPr txBox="1"/>
          <p:nvPr/>
        </p:nvSpPr>
        <p:spPr>
          <a:xfrm>
            <a:off x="967111" y="5751795"/>
            <a:ext cx="588950" cy="124301"/>
          </a:xfrm>
          <a:prstGeom prst="rect">
            <a:avLst/>
          </a:prstGeom>
        </p:spPr>
        <p:txBody>
          <a:bodyPr lIns="0" tIns="0" rIns="0" bIns="0" rtlCol="0" anchor="t">
            <a:spAutoFit/>
          </a:bodyPr>
          <a:lstStyle/>
          <a:p>
            <a:pPr algn="l">
              <a:lnSpc>
                <a:spcPts val="787"/>
              </a:lnSpc>
            </a:pPr>
            <a:r>
              <a:rPr lang="en-US" sz="1500" b="1" spc="54">
                <a:solidFill>
                  <a:srgbClr val="FFFFFF"/>
                </a:solidFill>
                <a:latin typeface="Montserrat 1 Bold"/>
                <a:ea typeface="Montserrat 1 Bold"/>
                <a:cs typeface="Montserrat 1 Bold"/>
                <a:sym typeface="Montserrat 1 Bold"/>
              </a:rPr>
              <a:t>2025 </a:t>
            </a:r>
          </a:p>
        </p:txBody>
      </p:sp>
      <p:sp>
        <p:nvSpPr>
          <p:cNvPr id="39" name="TextBox 39"/>
          <p:cNvSpPr txBox="1"/>
          <p:nvPr/>
        </p:nvSpPr>
        <p:spPr>
          <a:xfrm>
            <a:off x="1544517" y="5666899"/>
            <a:ext cx="837400" cy="202654"/>
          </a:xfrm>
          <a:prstGeom prst="rect">
            <a:avLst/>
          </a:prstGeom>
        </p:spPr>
        <p:txBody>
          <a:bodyPr lIns="0" tIns="0" rIns="0" bIns="0" rtlCol="0" anchor="t">
            <a:spAutoFit/>
          </a:bodyPr>
          <a:lstStyle/>
          <a:p>
            <a:pPr algn="l">
              <a:lnSpc>
                <a:spcPts val="1679"/>
              </a:lnSpc>
            </a:pPr>
            <a:r>
              <a:rPr lang="en-US" sz="1200">
                <a:solidFill>
                  <a:srgbClr val="FFFFFF"/>
                </a:solidFill>
                <a:latin typeface="Montserrat 2"/>
                <a:ea typeface="Montserrat 2"/>
                <a:cs typeface="Montserrat 2"/>
                <a:sym typeface="Montserrat 2"/>
              </a:rPr>
              <a:t>\7 months</a:t>
            </a:r>
          </a:p>
        </p:txBody>
      </p:sp>
      <p:sp>
        <p:nvSpPr>
          <p:cNvPr id="40" name="TextBox 40"/>
          <p:cNvSpPr txBox="1"/>
          <p:nvPr/>
        </p:nvSpPr>
        <p:spPr>
          <a:xfrm>
            <a:off x="5104952" y="3641627"/>
            <a:ext cx="749389" cy="2319261"/>
          </a:xfrm>
          <a:prstGeom prst="rect">
            <a:avLst/>
          </a:prstGeom>
        </p:spPr>
        <p:txBody>
          <a:bodyPr lIns="0" tIns="0" rIns="0" bIns="0" rtlCol="0" anchor="t">
            <a:spAutoFit/>
          </a:bodyPr>
          <a:lstStyle/>
          <a:p>
            <a:pPr algn="just">
              <a:lnSpc>
                <a:spcPts val="3699"/>
              </a:lnSpc>
            </a:pPr>
            <a:r>
              <a:rPr lang="en-US" sz="2499" b="1">
                <a:solidFill>
                  <a:srgbClr val="231F20"/>
                </a:solidFill>
                <a:latin typeface="Montserrat 2 Ultra-Bold"/>
                <a:ea typeface="Montserrat 2 Ultra-Bold"/>
                <a:cs typeface="Montserrat 2 Ultra-Bold"/>
                <a:sym typeface="Montserrat 2 Ultra-Bold"/>
              </a:rPr>
              <a:t>1.14 1.42 1.38 1.64 1.71</a:t>
            </a:r>
          </a:p>
        </p:txBody>
      </p:sp>
      <p:sp>
        <p:nvSpPr>
          <p:cNvPr id="41" name="TextBox 41"/>
          <p:cNvSpPr txBox="1"/>
          <p:nvPr/>
        </p:nvSpPr>
        <p:spPr>
          <a:xfrm>
            <a:off x="10450025" y="3418113"/>
            <a:ext cx="1070867" cy="855662"/>
          </a:xfrm>
          <a:prstGeom prst="rect">
            <a:avLst/>
          </a:prstGeom>
        </p:spPr>
        <p:txBody>
          <a:bodyPr lIns="0" tIns="0" rIns="0" bIns="0" rtlCol="0" anchor="t">
            <a:spAutoFit/>
          </a:bodyPr>
          <a:lstStyle/>
          <a:p>
            <a:pPr algn="l">
              <a:lnSpc>
                <a:spcPts val="3462"/>
              </a:lnSpc>
            </a:pPr>
            <a:r>
              <a:rPr lang="en-US" sz="2499" b="1">
                <a:solidFill>
                  <a:srgbClr val="231F20"/>
                </a:solidFill>
                <a:latin typeface="Montserrat 2 Bold"/>
                <a:ea typeface="Montserrat 2 Bold"/>
                <a:cs typeface="Montserrat 2 Bold"/>
                <a:sym typeface="Montserrat 2 Bold"/>
              </a:rPr>
              <a:t>+</a:t>
            </a:r>
            <a:r>
              <a:rPr lang="en-US" sz="2499" b="1">
                <a:solidFill>
                  <a:srgbClr val="231F20"/>
                </a:solidFill>
                <a:latin typeface="Montserrat 2 Ultra-Bold"/>
                <a:ea typeface="Montserrat 2 Ultra-Bold"/>
                <a:cs typeface="Montserrat 2 Ultra-Bold"/>
                <a:sym typeface="Montserrat 2 Ultra-Bold"/>
              </a:rPr>
              <a:t>64% </a:t>
            </a:r>
            <a:r>
              <a:rPr lang="en-US" sz="2499">
                <a:solidFill>
                  <a:srgbClr val="231F20"/>
                </a:solidFill>
                <a:latin typeface="Montserrat 2"/>
                <a:ea typeface="Montserrat 2"/>
                <a:cs typeface="Montserrat 2"/>
                <a:sym typeface="Montserrat 2"/>
              </a:rPr>
              <a:t> </a:t>
            </a:r>
            <a:r>
              <a:rPr lang="en-US" sz="2499" b="1">
                <a:solidFill>
                  <a:srgbClr val="231F20"/>
                </a:solidFill>
                <a:latin typeface="Montserrat 2 Bold"/>
                <a:ea typeface="Montserrat 2 Bold"/>
                <a:cs typeface="Montserrat 2 Bold"/>
                <a:sym typeface="Montserrat 2 Bold"/>
              </a:rPr>
              <a:t>+</a:t>
            </a:r>
            <a:r>
              <a:rPr lang="en-US" sz="2499" b="1">
                <a:solidFill>
                  <a:srgbClr val="231F20"/>
                </a:solidFill>
                <a:latin typeface="Montserrat 2 Ultra-Bold"/>
                <a:ea typeface="Montserrat 2 Ultra-Bold"/>
                <a:cs typeface="Montserrat 2 Ultra-Bold"/>
                <a:sym typeface="Montserrat 2 Ultra-Bold"/>
              </a:rPr>
              <a:t>125%</a:t>
            </a:r>
          </a:p>
        </p:txBody>
      </p:sp>
      <p:sp>
        <p:nvSpPr>
          <p:cNvPr id="42" name="TextBox 42"/>
          <p:cNvSpPr txBox="1"/>
          <p:nvPr/>
        </p:nvSpPr>
        <p:spPr>
          <a:xfrm>
            <a:off x="10450025" y="4322575"/>
            <a:ext cx="805691" cy="417512"/>
          </a:xfrm>
          <a:prstGeom prst="rect">
            <a:avLst/>
          </a:prstGeom>
        </p:spPr>
        <p:txBody>
          <a:bodyPr lIns="0" tIns="0" rIns="0" bIns="0" rtlCol="0" anchor="t">
            <a:spAutoFit/>
          </a:bodyPr>
          <a:lstStyle/>
          <a:p>
            <a:pPr algn="l">
              <a:lnSpc>
                <a:spcPts val="3462"/>
              </a:lnSpc>
            </a:pPr>
            <a:r>
              <a:rPr lang="en-US" sz="2499" b="1" spc="10">
                <a:solidFill>
                  <a:srgbClr val="231F20"/>
                </a:solidFill>
                <a:latin typeface="Montserrat 2 Ultra-Bold"/>
                <a:ea typeface="Montserrat 2 Ultra-Bold"/>
                <a:cs typeface="Montserrat 2 Ultra-Bold"/>
                <a:sym typeface="Montserrat 2 Ultra-Bold"/>
              </a:rPr>
              <a:t>×8.4</a:t>
            </a:r>
          </a:p>
        </p:txBody>
      </p:sp>
      <p:sp>
        <p:nvSpPr>
          <p:cNvPr id="43" name="TextBox 43"/>
          <p:cNvSpPr txBox="1"/>
          <p:nvPr/>
        </p:nvSpPr>
        <p:spPr>
          <a:xfrm>
            <a:off x="10372692" y="4845987"/>
            <a:ext cx="1116378" cy="323532"/>
          </a:xfrm>
          <a:prstGeom prst="rect">
            <a:avLst/>
          </a:prstGeom>
        </p:spPr>
        <p:txBody>
          <a:bodyPr lIns="0" tIns="0" rIns="0" bIns="0" rtlCol="0" anchor="t">
            <a:spAutoFit/>
          </a:bodyPr>
          <a:lstStyle/>
          <a:p>
            <a:pPr algn="l">
              <a:lnSpc>
                <a:spcPts val="2477"/>
              </a:lnSpc>
            </a:pPr>
            <a:r>
              <a:rPr lang="en-US" sz="2499">
                <a:solidFill>
                  <a:srgbClr val="231F20"/>
                </a:solidFill>
                <a:latin typeface="Montserrat 2"/>
                <a:ea typeface="Montserrat 2"/>
                <a:cs typeface="Montserrat 2"/>
                <a:sym typeface="Montserrat 2"/>
              </a:rPr>
              <a:t> </a:t>
            </a:r>
            <a:r>
              <a:rPr lang="en-US" sz="2499" b="1">
                <a:solidFill>
                  <a:srgbClr val="231F20"/>
                </a:solidFill>
                <a:latin typeface="Montserrat 2 Bold"/>
                <a:ea typeface="Montserrat 2 Bold"/>
                <a:cs typeface="Montserrat 2 Bold"/>
                <a:sym typeface="Montserrat 2 Bold"/>
              </a:rPr>
              <a:t>+</a:t>
            </a:r>
            <a:r>
              <a:rPr lang="en-US" sz="2499" b="1">
                <a:solidFill>
                  <a:srgbClr val="231F20"/>
                </a:solidFill>
                <a:latin typeface="Montserrat 2 Ultra-Bold"/>
                <a:ea typeface="Montserrat 2 Ultra-Bold"/>
                <a:cs typeface="Montserrat 2 Ultra-Bold"/>
                <a:sym typeface="Montserrat 2 Ultra-Bold"/>
              </a:rPr>
              <a:t>149%</a:t>
            </a:r>
          </a:p>
        </p:txBody>
      </p:sp>
      <p:sp>
        <p:nvSpPr>
          <p:cNvPr id="44" name="TextBox 44"/>
          <p:cNvSpPr txBox="1"/>
          <p:nvPr/>
        </p:nvSpPr>
        <p:spPr>
          <a:xfrm>
            <a:off x="10372692" y="5047867"/>
            <a:ext cx="877357" cy="520065"/>
          </a:xfrm>
          <a:prstGeom prst="rect">
            <a:avLst/>
          </a:prstGeom>
        </p:spPr>
        <p:txBody>
          <a:bodyPr lIns="0" tIns="0" rIns="0" bIns="0" rtlCol="0" anchor="t">
            <a:spAutoFit/>
          </a:bodyPr>
          <a:lstStyle/>
          <a:p>
            <a:pPr algn="l">
              <a:lnSpc>
                <a:spcPts val="4530"/>
              </a:lnSpc>
            </a:pPr>
            <a:r>
              <a:rPr lang="en-US" sz="2499">
                <a:solidFill>
                  <a:srgbClr val="231F20"/>
                </a:solidFill>
                <a:latin typeface="Montserrat 2"/>
                <a:ea typeface="Montserrat 2"/>
                <a:cs typeface="Montserrat 2"/>
                <a:sym typeface="Montserrat 2"/>
              </a:rPr>
              <a:t> </a:t>
            </a:r>
            <a:r>
              <a:rPr lang="en-US" sz="2499" b="1">
                <a:solidFill>
                  <a:srgbClr val="231F20"/>
                </a:solidFill>
                <a:latin typeface="Montserrat 2 Bold"/>
                <a:ea typeface="Montserrat 2 Bold"/>
                <a:cs typeface="Montserrat 2 Bold"/>
                <a:sym typeface="Montserrat 2 Bold"/>
              </a:rPr>
              <a:t>+</a:t>
            </a:r>
            <a:r>
              <a:rPr lang="en-US" sz="2499" b="1">
                <a:solidFill>
                  <a:srgbClr val="231F20"/>
                </a:solidFill>
                <a:latin typeface="Montserrat 2 Ultra-Bold"/>
                <a:ea typeface="Montserrat 2 Ultra-Bold"/>
                <a:cs typeface="Montserrat 2 Ultra-Bold"/>
                <a:sym typeface="Montserrat 2 Ultra-Bold"/>
              </a:rPr>
              <a:t>12%</a:t>
            </a:r>
          </a:p>
        </p:txBody>
      </p:sp>
      <p:sp>
        <p:nvSpPr>
          <p:cNvPr id="45" name="TextBox 45"/>
          <p:cNvSpPr txBox="1"/>
          <p:nvPr/>
        </p:nvSpPr>
        <p:spPr>
          <a:xfrm>
            <a:off x="10450025" y="5687203"/>
            <a:ext cx="884815" cy="273685"/>
          </a:xfrm>
          <a:prstGeom prst="rect">
            <a:avLst/>
          </a:prstGeom>
        </p:spPr>
        <p:txBody>
          <a:bodyPr lIns="0" tIns="0" rIns="0" bIns="0" rtlCol="0" anchor="t">
            <a:spAutoFit/>
          </a:bodyPr>
          <a:lstStyle/>
          <a:p>
            <a:pPr algn="l">
              <a:lnSpc>
                <a:spcPts val="1970"/>
              </a:lnSpc>
            </a:pPr>
            <a:r>
              <a:rPr lang="en-US" sz="2499" b="1">
                <a:solidFill>
                  <a:srgbClr val="231F20"/>
                </a:solidFill>
                <a:latin typeface="Montserrat 2 Ultra-Bold"/>
                <a:ea typeface="Montserrat 2 Ultra-Bold"/>
                <a:cs typeface="Montserrat 2 Ultra-Bold"/>
                <a:sym typeface="Montserrat 2 Ultra-Bold"/>
              </a:rPr>
              <a:t>×12.7</a:t>
            </a:r>
          </a:p>
        </p:txBody>
      </p:sp>
      <p:sp>
        <p:nvSpPr>
          <p:cNvPr id="46" name="TextBox 46"/>
          <p:cNvSpPr txBox="1"/>
          <p:nvPr/>
        </p:nvSpPr>
        <p:spPr>
          <a:xfrm>
            <a:off x="9096785" y="3502695"/>
            <a:ext cx="68932" cy="180356"/>
          </a:xfrm>
          <a:prstGeom prst="rect">
            <a:avLst/>
          </a:prstGeom>
        </p:spPr>
        <p:txBody>
          <a:bodyPr lIns="0" tIns="0" rIns="0" bIns="0" rtlCol="0" anchor="t">
            <a:spAutoFit/>
          </a:bodyPr>
          <a:lstStyle/>
          <a:p>
            <a:pPr algn="l">
              <a:lnSpc>
                <a:spcPts val="3299"/>
              </a:lnSpc>
            </a:pPr>
            <a:r>
              <a:rPr lang="en-US" sz="1700" spc="51">
                <a:solidFill>
                  <a:srgbClr val="231F20"/>
                </a:solidFill>
                <a:latin typeface="Montserrat 1"/>
                <a:ea typeface="Montserrat 1"/>
                <a:cs typeface="Montserrat 1"/>
                <a:sym typeface="Montserrat 1"/>
              </a:rPr>
              <a:t> </a:t>
            </a:r>
          </a:p>
        </p:txBody>
      </p:sp>
      <p:sp>
        <p:nvSpPr>
          <p:cNvPr id="47" name="TextBox 47"/>
          <p:cNvSpPr txBox="1"/>
          <p:nvPr/>
        </p:nvSpPr>
        <p:spPr>
          <a:xfrm>
            <a:off x="9058685" y="3431686"/>
            <a:ext cx="1323023" cy="599456"/>
          </a:xfrm>
          <a:prstGeom prst="rect">
            <a:avLst/>
          </a:prstGeom>
        </p:spPr>
        <p:txBody>
          <a:bodyPr lIns="0" tIns="0" rIns="0" bIns="0" rtlCol="0" anchor="t">
            <a:spAutoFit/>
          </a:bodyPr>
          <a:lstStyle/>
          <a:p>
            <a:pPr algn="r">
              <a:lnSpc>
                <a:spcPts val="3299"/>
              </a:lnSpc>
            </a:pPr>
            <a:r>
              <a:rPr lang="en-US" sz="1700" spc="51">
                <a:solidFill>
                  <a:srgbClr val="231F20"/>
                </a:solidFill>
                <a:latin typeface="Montserrat 1"/>
                <a:ea typeface="Montserrat 1"/>
                <a:cs typeface="Montserrat 1"/>
                <a:sym typeface="Montserrat 1"/>
              </a:rPr>
              <a:t>Trade Food Trade</a:t>
            </a:r>
          </a:p>
        </p:txBody>
      </p:sp>
      <p:sp>
        <p:nvSpPr>
          <p:cNvPr id="48" name="TextBox 48"/>
          <p:cNvSpPr txBox="1"/>
          <p:nvPr/>
        </p:nvSpPr>
        <p:spPr>
          <a:xfrm>
            <a:off x="8601485" y="4247448"/>
            <a:ext cx="1780022" cy="415798"/>
          </a:xfrm>
          <a:prstGeom prst="rect">
            <a:avLst/>
          </a:prstGeom>
        </p:spPr>
        <p:txBody>
          <a:bodyPr lIns="0" tIns="0" rIns="0" bIns="0" rtlCol="0" anchor="t">
            <a:spAutoFit/>
          </a:bodyPr>
          <a:lstStyle/>
          <a:p>
            <a:pPr algn="l">
              <a:lnSpc>
                <a:spcPts val="3790"/>
              </a:lnSpc>
            </a:pPr>
            <a:r>
              <a:rPr lang="en-US" sz="1700" spc="51">
                <a:solidFill>
                  <a:srgbClr val="231F20"/>
                </a:solidFill>
                <a:latin typeface="Montserrat 1"/>
                <a:ea typeface="Montserrat 1"/>
                <a:cs typeface="Montserrat 1"/>
                <a:sym typeface="Montserrat 1"/>
              </a:rPr>
              <a:t>Manufacturing</a:t>
            </a:r>
          </a:p>
        </p:txBody>
      </p:sp>
      <p:sp>
        <p:nvSpPr>
          <p:cNvPr id="49" name="TextBox 49"/>
          <p:cNvSpPr txBox="1"/>
          <p:nvPr/>
        </p:nvSpPr>
        <p:spPr>
          <a:xfrm>
            <a:off x="8334785" y="4810525"/>
            <a:ext cx="2050447" cy="104156"/>
          </a:xfrm>
          <a:prstGeom prst="rect">
            <a:avLst/>
          </a:prstGeom>
        </p:spPr>
        <p:txBody>
          <a:bodyPr lIns="0" tIns="0" rIns="0" bIns="0" rtlCol="0" anchor="t">
            <a:spAutoFit/>
          </a:bodyPr>
          <a:lstStyle/>
          <a:p>
            <a:pPr algn="l">
              <a:lnSpc>
                <a:spcPts val="2478"/>
              </a:lnSpc>
            </a:pPr>
            <a:r>
              <a:rPr lang="en-US" sz="1700" spc="51">
                <a:solidFill>
                  <a:srgbClr val="231F20"/>
                </a:solidFill>
                <a:latin typeface="Montserrat 1"/>
                <a:ea typeface="Montserrat 1"/>
                <a:cs typeface="Montserrat 1"/>
                <a:sym typeface="Montserrat 1"/>
              </a:rPr>
              <a:t>Defense Industry</a:t>
            </a:r>
          </a:p>
        </p:txBody>
      </p:sp>
      <p:sp>
        <p:nvSpPr>
          <p:cNvPr id="50" name="TextBox 50"/>
          <p:cNvSpPr txBox="1"/>
          <p:nvPr/>
        </p:nvSpPr>
        <p:spPr>
          <a:xfrm>
            <a:off x="7568279" y="5018275"/>
            <a:ext cx="2845746" cy="275606"/>
          </a:xfrm>
          <a:prstGeom prst="rect">
            <a:avLst/>
          </a:prstGeom>
        </p:spPr>
        <p:txBody>
          <a:bodyPr lIns="0" tIns="0" rIns="0" bIns="0" rtlCol="0" anchor="t">
            <a:spAutoFit/>
          </a:bodyPr>
          <a:lstStyle/>
          <a:p>
            <a:pPr algn="l">
              <a:lnSpc>
                <a:spcPts val="4250"/>
              </a:lnSpc>
            </a:pPr>
            <a:r>
              <a:rPr lang="en-US" sz="1700" spc="51">
                <a:solidFill>
                  <a:srgbClr val="231F20"/>
                </a:solidFill>
                <a:latin typeface="Montserrat 1"/>
                <a:ea typeface="Montserrat 1"/>
                <a:cs typeface="Montserrat 1"/>
                <a:sym typeface="Montserrat 1"/>
              </a:rPr>
              <a:t>Oil &amp; Chemical Industry</a:t>
            </a:r>
          </a:p>
        </p:txBody>
      </p:sp>
      <p:sp>
        <p:nvSpPr>
          <p:cNvPr id="51" name="TextBox 51"/>
          <p:cNvSpPr txBox="1"/>
          <p:nvPr/>
        </p:nvSpPr>
        <p:spPr>
          <a:xfrm>
            <a:off x="8838286" y="5626322"/>
            <a:ext cx="1611740" cy="278028"/>
          </a:xfrm>
          <a:prstGeom prst="rect">
            <a:avLst/>
          </a:prstGeom>
        </p:spPr>
        <p:txBody>
          <a:bodyPr lIns="0" tIns="0" rIns="0" bIns="0" rtlCol="0" anchor="t">
            <a:spAutoFit/>
          </a:bodyPr>
          <a:lstStyle/>
          <a:p>
            <a:pPr algn="l">
              <a:lnSpc>
                <a:spcPts val="2250"/>
              </a:lnSpc>
            </a:pPr>
            <a:r>
              <a:rPr lang="en-US" sz="1700" spc="51">
                <a:solidFill>
                  <a:srgbClr val="231F20"/>
                </a:solidFill>
                <a:latin typeface="Montserrat 1"/>
                <a:ea typeface="Montserrat 1"/>
                <a:cs typeface="Montserrat 1"/>
                <a:sym typeface="Montserrat 1"/>
              </a:rPr>
              <a:t>Agribusiness</a:t>
            </a:r>
          </a:p>
        </p:txBody>
      </p:sp>
      <p:pic>
        <p:nvPicPr>
          <p:cNvPr id="52" name="Рисунок 51">
            <a:extLst>
              <a:ext uri="{FF2B5EF4-FFF2-40B4-BE49-F238E27FC236}">
                <a16:creationId xmlns:a16="http://schemas.microsoft.com/office/drawing/2014/main" id="{4BB84E8D-1193-8964-B809-67D0439E4531}"/>
              </a:ext>
            </a:extLst>
          </p:cNvPr>
          <p:cNvPicPr>
            <a:picLocks noChangeAspect="1"/>
          </p:cNvPicPr>
          <p:nvPr/>
        </p:nvPicPr>
        <p:blipFill>
          <a:blip r:embed="rId2"/>
          <a:stretch>
            <a:fillRect/>
          </a:stretch>
        </p:blipFill>
        <p:spPr>
          <a:xfrm>
            <a:off x="9218565" y="171843"/>
            <a:ext cx="1530458" cy="592435"/>
          </a:xfrm>
          <a:prstGeom prst="rect">
            <a:avLst/>
          </a:prstGeom>
        </p:spPr>
      </p:pic>
      <p:pic>
        <p:nvPicPr>
          <p:cNvPr id="53" name="Рисунок 52">
            <a:extLst>
              <a:ext uri="{FF2B5EF4-FFF2-40B4-BE49-F238E27FC236}">
                <a16:creationId xmlns:a16="http://schemas.microsoft.com/office/drawing/2014/main" id="{DA0BC7F1-404A-02DB-81DA-F2E71E82DE1D}"/>
              </a:ext>
            </a:extLst>
          </p:cNvPr>
          <p:cNvPicPr>
            <a:picLocks noChangeAspect="1"/>
          </p:cNvPicPr>
          <p:nvPr/>
        </p:nvPicPr>
        <p:blipFill>
          <a:blip r:embed="rId3"/>
          <a:stretch>
            <a:fillRect/>
          </a:stretch>
        </p:blipFill>
        <p:spPr>
          <a:xfrm>
            <a:off x="10889665" y="171841"/>
            <a:ext cx="1154385" cy="576965"/>
          </a:xfrm>
          <a:prstGeom prst="rect">
            <a:avLst/>
          </a:prstGeom>
        </p:spPr>
      </p:pic>
      <p:pic>
        <p:nvPicPr>
          <p:cNvPr id="54" name="Рисунок 53">
            <a:extLst>
              <a:ext uri="{FF2B5EF4-FFF2-40B4-BE49-F238E27FC236}">
                <a16:creationId xmlns:a16="http://schemas.microsoft.com/office/drawing/2014/main" id="{36C83295-757B-E064-B215-5725C4657DD1}"/>
              </a:ext>
            </a:extLst>
          </p:cNvPr>
          <p:cNvPicPr>
            <a:picLocks noChangeAspect="1"/>
          </p:cNvPicPr>
          <p:nvPr/>
        </p:nvPicPr>
        <p:blipFill>
          <a:blip r:embed="rId4"/>
          <a:stretch>
            <a:fillRect/>
          </a:stretch>
        </p:blipFill>
        <p:spPr>
          <a:xfrm>
            <a:off x="170688" y="91529"/>
            <a:ext cx="831850" cy="8318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рямокутник 58">
            <a:extLst>
              <a:ext uri="{FF2B5EF4-FFF2-40B4-BE49-F238E27FC236}">
                <a16:creationId xmlns:a16="http://schemas.microsoft.com/office/drawing/2014/main" id="{E9299C70-FDED-02E4-92E7-808BD08E394C}"/>
              </a:ext>
            </a:extLst>
          </p:cNvPr>
          <p:cNvSpPr/>
          <p:nvPr/>
        </p:nvSpPr>
        <p:spPr>
          <a:xfrm>
            <a:off x="-12249" y="-14891"/>
            <a:ext cx="6658364" cy="6845300"/>
          </a:xfrm>
          <a:prstGeom prst="rect">
            <a:avLst/>
          </a:prstGeom>
          <a:solidFill>
            <a:srgbClr val="CA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Freeform 2"/>
          <p:cNvSpPr/>
          <p:nvPr/>
        </p:nvSpPr>
        <p:spPr>
          <a:xfrm>
            <a:off x="7179744" y="5771155"/>
            <a:ext cx="647157" cy="422491"/>
          </a:xfrm>
          <a:custGeom>
            <a:avLst/>
            <a:gdLst/>
            <a:ahLst/>
            <a:cxnLst/>
            <a:rect l="l" t="t" r="r" b="b"/>
            <a:pathLst>
              <a:path w="647157" h="422491">
                <a:moveTo>
                  <a:pt x="0" y="0"/>
                </a:moveTo>
                <a:lnTo>
                  <a:pt x="647157" y="0"/>
                </a:lnTo>
                <a:lnTo>
                  <a:pt x="647157" y="422490"/>
                </a:lnTo>
                <a:lnTo>
                  <a:pt x="0" y="4224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7249334" y="2013477"/>
            <a:ext cx="507968" cy="596894"/>
            <a:chOff x="0" y="0"/>
            <a:chExt cx="507975" cy="596900"/>
          </a:xfrm>
        </p:grpSpPr>
        <p:sp>
          <p:nvSpPr>
            <p:cNvPr id="4" name="Freeform 4"/>
            <p:cNvSpPr/>
            <p:nvPr/>
          </p:nvSpPr>
          <p:spPr>
            <a:xfrm>
              <a:off x="108585" y="83566"/>
              <a:ext cx="77851" cy="57023"/>
            </a:xfrm>
            <a:custGeom>
              <a:avLst/>
              <a:gdLst/>
              <a:ahLst/>
              <a:cxnLst/>
              <a:rect l="l" t="t" r="r" b="b"/>
              <a:pathLst>
                <a:path w="77851" h="57023">
                  <a:moveTo>
                    <a:pt x="16256" y="26797"/>
                  </a:moveTo>
                  <a:cubicBezTo>
                    <a:pt x="5461" y="32766"/>
                    <a:pt x="508" y="44831"/>
                    <a:pt x="0" y="57023"/>
                  </a:cubicBezTo>
                  <a:cubicBezTo>
                    <a:pt x="3937" y="52070"/>
                    <a:pt x="7620" y="46355"/>
                    <a:pt x="13335" y="43434"/>
                  </a:cubicBezTo>
                  <a:cubicBezTo>
                    <a:pt x="29845" y="35052"/>
                    <a:pt x="49784" y="40513"/>
                    <a:pt x="66040" y="32004"/>
                  </a:cubicBezTo>
                  <a:cubicBezTo>
                    <a:pt x="77343" y="25781"/>
                    <a:pt x="77851" y="11430"/>
                    <a:pt x="76708" y="0"/>
                  </a:cubicBezTo>
                  <a:cubicBezTo>
                    <a:pt x="73533" y="6477"/>
                    <a:pt x="71755" y="15113"/>
                    <a:pt x="64643" y="18034"/>
                  </a:cubicBezTo>
                  <a:cubicBezTo>
                    <a:pt x="49403" y="25019"/>
                    <a:pt x="30607" y="16256"/>
                    <a:pt x="16383" y="26670"/>
                  </a:cubicBezTo>
                </a:path>
              </a:pathLst>
            </a:custGeom>
            <a:solidFill>
              <a:srgbClr val="D8E14A"/>
            </a:solidFill>
          </p:spPr>
        </p:sp>
        <p:sp>
          <p:nvSpPr>
            <p:cNvPr id="5" name="Freeform 5"/>
            <p:cNvSpPr/>
            <p:nvPr/>
          </p:nvSpPr>
          <p:spPr>
            <a:xfrm>
              <a:off x="100330" y="63500"/>
              <a:ext cx="77724" cy="56896"/>
            </a:xfrm>
            <a:custGeom>
              <a:avLst/>
              <a:gdLst/>
              <a:ahLst/>
              <a:cxnLst/>
              <a:rect l="l" t="t" r="r" b="b"/>
              <a:pathLst>
                <a:path w="77724" h="56896">
                  <a:moveTo>
                    <a:pt x="13208" y="43434"/>
                  </a:moveTo>
                  <a:cubicBezTo>
                    <a:pt x="29718" y="35052"/>
                    <a:pt x="49657" y="40513"/>
                    <a:pt x="65913" y="32004"/>
                  </a:cubicBezTo>
                  <a:cubicBezTo>
                    <a:pt x="77216" y="25781"/>
                    <a:pt x="77724" y="11430"/>
                    <a:pt x="76581" y="0"/>
                  </a:cubicBezTo>
                  <a:cubicBezTo>
                    <a:pt x="73406" y="6477"/>
                    <a:pt x="71628" y="15113"/>
                    <a:pt x="64516" y="18034"/>
                  </a:cubicBezTo>
                  <a:cubicBezTo>
                    <a:pt x="49276" y="25019"/>
                    <a:pt x="30480" y="16256"/>
                    <a:pt x="16256" y="26670"/>
                  </a:cubicBezTo>
                  <a:cubicBezTo>
                    <a:pt x="5461" y="32639"/>
                    <a:pt x="508" y="44831"/>
                    <a:pt x="0" y="56896"/>
                  </a:cubicBezTo>
                  <a:cubicBezTo>
                    <a:pt x="3937" y="51943"/>
                    <a:pt x="7620" y="46228"/>
                    <a:pt x="13335" y="43307"/>
                  </a:cubicBezTo>
                </a:path>
              </a:pathLst>
            </a:custGeom>
            <a:solidFill>
              <a:srgbClr val="D8E14A"/>
            </a:solidFill>
          </p:spPr>
        </p:sp>
        <p:sp>
          <p:nvSpPr>
            <p:cNvPr id="6" name="Freeform 6"/>
            <p:cNvSpPr/>
            <p:nvPr/>
          </p:nvSpPr>
          <p:spPr>
            <a:xfrm>
              <a:off x="63373" y="148971"/>
              <a:ext cx="381127" cy="384429"/>
            </a:xfrm>
            <a:custGeom>
              <a:avLst/>
              <a:gdLst/>
              <a:ahLst/>
              <a:cxnLst/>
              <a:rect l="l" t="t" r="r" b="b"/>
              <a:pathLst>
                <a:path w="381127" h="384429">
                  <a:moveTo>
                    <a:pt x="334010" y="239649"/>
                  </a:moveTo>
                  <a:lnTo>
                    <a:pt x="298704" y="239649"/>
                  </a:lnTo>
                  <a:lnTo>
                    <a:pt x="298704" y="204216"/>
                  </a:lnTo>
                  <a:lnTo>
                    <a:pt x="334010" y="204216"/>
                  </a:lnTo>
                  <a:close/>
                  <a:moveTo>
                    <a:pt x="334010" y="292608"/>
                  </a:moveTo>
                  <a:lnTo>
                    <a:pt x="298704" y="292608"/>
                  </a:lnTo>
                  <a:lnTo>
                    <a:pt x="298704" y="257302"/>
                  </a:lnTo>
                  <a:lnTo>
                    <a:pt x="334010" y="257302"/>
                  </a:lnTo>
                  <a:close/>
                  <a:moveTo>
                    <a:pt x="278257" y="239649"/>
                  </a:moveTo>
                  <a:lnTo>
                    <a:pt x="242824" y="239649"/>
                  </a:lnTo>
                  <a:lnTo>
                    <a:pt x="242824" y="204216"/>
                  </a:lnTo>
                  <a:lnTo>
                    <a:pt x="278257" y="204216"/>
                  </a:lnTo>
                  <a:close/>
                  <a:moveTo>
                    <a:pt x="278257" y="292608"/>
                  </a:moveTo>
                  <a:lnTo>
                    <a:pt x="242824" y="292608"/>
                  </a:lnTo>
                  <a:lnTo>
                    <a:pt x="242824" y="257302"/>
                  </a:lnTo>
                  <a:lnTo>
                    <a:pt x="278257" y="257302"/>
                  </a:lnTo>
                  <a:close/>
                  <a:moveTo>
                    <a:pt x="187071" y="257175"/>
                  </a:moveTo>
                  <a:lnTo>
                    <a:pt x="222504" y="257175"/>
                  </a:lnTo>
                  <a:lnTo>
                    <a:pt x="222504" y="292608"/>
                  </a:lnTo>
                  <a:lnTo>
                    <a:pt x="187071" y="292608"/>
                  </a:lnTo>
                  <a:close/>
                  <a:moveTo>
                    <a:pt x="131318" y="257175"/>
                  </a:moveTo>
                  <a:lnTo>
                    <a:pt x="166751" y="257175"/>
                  </a:lnTo>
                  <a:lnTo>
                    <a:pt x="166751" y="292608"/>
                  </a:lnTo>
                  <a:lnTo>
                    <a:pt x="131318" y="292608"/>
                  </a:lnTo>
                  <a:close/>
                  <a:moveTo>
                    <a:pt x="75565" y="257175"/>
                  </a:moveTo>
                  <a:lnTo>
                    <a:pt x="110998" y="257175"/>
                  </a:lnTo>
                  <a:lnTo>
                    <a:pt x="110998" y="292608"/>
                  </a:lnTo>
                  <a:lnTo>
                    <a:pt x="75438" y="292608"/>
                  </a:lnTo>
                  <a:close/>
                  <a:moveTo>
                    <a:pt x="75565" y="204089"/>
                  </a:moveTo>
                  <a:lnTo>
                    <a:pt x="110998" y="204089"/>
                  </a:lnTo>
                  <a:lnTo>
                    <a:pt x="110998" y="239649"/>
                  </a:lnTo>
                  <a:lnTo>
                    <a:pt x="75438" y="239649"/>
                  </a:lnTo>
                  <a:close/>
                  <a:moveTo>
                    <a:pt x="166751" y="239522"/>
                  </a:moveTo>
                  <a:lnTo>
                    <a:pt x="131318" y="239522"/>
                  </a:lnTo>
                  <a:lnTo>
                    <a:pt x="131318" y="204216"/>
                  </a:lnTo>
                  <a:lnTo>
                    <a:pt x="166751" y="204216"/>
                  </a:lnTo>
                  <a:close/>
                  <a:moveTo>
                    <a:pt x="187198" y="204089"/>
                  </a:moveTo>
                  <a:lnTo>
                    <a:pt x="222631" y="204089"/>
                  </a:lnTo>
                  <a:lnTo>
                    <a:pt x="222631" y="239649"/>
                  </a:lnTo>
                  <a:lnTo>
                    <a:pt x="187071" y="239649"/>
                  </a:lnTo>
                  <a:close/>
                  <a:moveTo>
                    <a:pt x="303530" y="168529"/>
                  </a:moveTo>
                  <a:lnTo>
                    <a:pt x="303530" y="117348"/>
                  </a:lnTo>
                  <a:lnTo>
                    <a:pt x="225679" y="168656"/>
                  </a:lnTo>
                  <a:lnTo>
                    <a:pt x="225679" y="117348"/>
                  </a:lnTo>
                  <a:lnTo>
                    <a:pt x="146685" y="169418"/>
                  </a:lnTo>
                  <a:lnTo>
                    <a:pt x="145669" y="169418"/>
                  </a:lnTo>
                  <a:lnTo>
                    <a:pt x="145669" y="169291"/>
                  </a:lnTo>
                  <a:cubicBezTo>
                    <a:pt x="144399" y="126365"/>
                    <a:pt x="143383" y="83566"/>
                    <a:pt x="142367" y="40513"/>
                  </a:cubicBezTo>
                  <a:cubicBezTo>
                    <a:pt x="142367" y="39624"/>
                    <a:pt x="142367" y="38862"/>
                    <a:pt x="142367" y="38100"/>
                  </a:cubicBezTo>
                  <a:cubicBezTo>
                    <a:pt x="142240" y="35052"/>
                    <a:pt x="142240" y="32131"/>
                    <a:pt x="142113" y="29083"/>
                  </a:cubicBezTo>
                  <a:cubicBezTo>
                    <a:pt x="142113" y="27051"/>
                    <a:pt x="141986" y="25019"/>
                    <a:pt x="141986" y="22987"/>
                  </a:cubicBezTo>
                  <a:cubicBezTo>
                    <a:pt x="141859" y="20320"/>
                    <a:pt x="141859" y="17526"/>
                    <a:pt x="141732" y="14859"/>
                  </a:cubicBezTo>
                  <a:lnTo>
                    <a:pt x="103251" y="14859"/>
                  </a:lnTo>
                  <a:cubicBezTo>
                    <a:pt x="103124" y="17526"/>
                    <a:pt x="102997" y="20320"/>
                    <a:pt x="102997" y="22987"/>
                  </a:cubicBezTo>
                  <a:cubicBezTo>
                    <a:pt x="102870" y="25019"/>
                    <a:pt x="102870" y="27051"/>
                    <a:pt x="102743" y="29083"/>
                  </a:cubicBezTo>
                  <a:cubicBezTo>
                    <a:pt x="102616" y="32131"/>
                    <a:pt x="102489" y="35052"/>
                    <a:pt x="102489" y="38100"/>
                  </a:cubicBezTo>
                  <a:cubicBezTo>
                    <a:pt x="102489" y="38989"/>
                    <a:pt x="102489" y="39751"/>
                    <a:pt x="102489" y="40513"/>
                  </a:cubicBezTo>
                  <a:cubicBezTo>
                    <a:pt x="101219" y="83439"/>
                    <a:pt x="100711" y="126492"/>
                    <a:pt x="99060" y="169291"/>
                  </a:cubicBezTo>
                  <a:cubicBezTo>
                    <a:pt x="99060" y="169418"/>
                    <a:pt x="99060" y="169672"/>
                    <a:pt x="99060" y="169799"/>
                  </a:cubicBezTo>
                  <a:lnTo>
                    <a:pt x="73279" y="169799"/>
                  </a:lnTo>
                  <a:cubicBezTo>
                    <a:pt x="73279" y="169672"/>
                    <a:pt x="73279" y="169418"/>
                    <a:pt x="73279" y="169291"/>
                  </a:cubicBezTo>
                  <a:cubicBezTo>
                    <a:pt x="71882" y="122301"/>
                    <a:pt x="70739" y="75311"/>
                    <a:pt x="69596" y="28194"/>
                  </a:cubicBezTo>
                  <a:cubicBezTo>
                    <a:pt x="69596" y="27432"/>
                    <a:pt x="69596" y="26543"/>
                    <a:pt x="69469" y="25781"/>
                  </a:cubicBezTo>
                  <a:cubicBezTo>
                    <a:pt x="69342" y="22733"/>
                    <a:pt x="69342" y="19812"/>
                    <a:pt x="69215" y="16764"/>
                  </a:cubicBezTo>
                  <a:cubicBezTo>
                    <a:pt x="69088" y="14732"/>
                    <a:pt x="69088" y="12700"/>
                    <a:pt x="69088" y="10668"/>
                  </a:cubicBezTo>
                  <a:cubicBezTo>
                    <a:pt x="68961" y="7112"/>
                    <a:pt x="68961" y="3556"/>
                    <a:pt x="68834" y="0"/>
                  </a:cubicBezTo>
                  <a:lnTo>
                    <a:pt x="30353" y="0"/>
                  </a:lnTo>
                  <a:cubicBezTo>
                    <a:pt x="30226" y="3556"/>
                    <a:pt x="30099" y="7112"/>
                    <a:pt x="29972" y="10668"/>
                  </a:cubicBezTo>
                  <a:cubicBezTo>
                    <a:pt x="29845" y="12700"/>
                    <a:pt x="29845" y="14732"/>
                    <a:pt x="29718" y="16764"/>
                  </a:cubicBezTo>
                  <a:cubicBezTo>
                    <a:pt x="29591" y="19812"/>
                    <a:pt x="29464" y="22733"/>
                    <a:pt x="29464" y="25781"/>
                  </a:cubicBezTo>
                  <a:cubicBezTo>
                    <a:pt x="29464" y="26670"/>
                    <a:pt x="29464" y="27432"/>
                    <a:pt x="29337" y="28194"/>
                  </a:cubicBezTo>
                  <a:cubicBezTo>
                    <a:pt x="27940" y="75311"/>
                    <a:pt x="27559" y="122428"/>
                    <a:pt x="25273" y="169291"/>
                  </a:cubicBezTo>
                  <a:lnTo>
                    <a:pt x="254" y="169291"/>
                  </a:lnTo>
                  <a:cubicBezTo>
                    <a:pt x="0" y="241173"/>
                    <a:pt x="127" y="312801"/>
                    <a:pt x="254" y="384429"/>
                  </a:cubicBezTo>
                  <a:lnTo>
                    <a:pt x="147066" y="384429"/>
                  </a:lnTo>
                  <a:lnTo>
                    <a:pt x="190754" y="384429"/>
                  </a:lnTo>
                  <a:lnTo>
                    <a:pt x="218567" y="384429"/>
                  </a:lnTo>
                  <a:lnTo>
                    <a:pt x="262255" y="384429"/>
                  </a:lnTo>
                  <a:lnTo>
                    <a:pt x="290068" y="384429"/>
                  </a:lnTo>
                  <a:lnTo>
                    <a:pt x="333756" y="384429"/>
                  </a:lnTo>
                  <a:lnTo>
                    <a:pt x="380619" y="384429"/>
                  </a:lnTo>
                  <a:cubicBezTo>
                    <a:pt x="380873" y="314960"/>
                    <a:pt x="380873" y="245491"/>
                    <a:pt x="380746" y="176022"/>
                  </a:cubicBezTo>
                  <a:lnTo>
                    <a:pt x="381127" y="176022"/>
                  </a:lnTo>
                  <a:lnTo>
                    <a:pt x="381127" y="117348"/>
                  </a:lnTo>
                  <a:close/>
                </a:path>
              </a:pathLst>
            </a:custGeom>
            <a:solidFill>
              <a:srgbClr val="D8E14A"/>
            </a:solidFill>
          </p:spPr>
        </p:sp>
      </p:grpSp>
      <p:sp>
        <p:nvSpPr>
          <p:cNvPr id="7" name="Freeform 7"/>
          <p:cNvSpPr/>
          <p:nvPr/>
        </p:nvSpPr>
        <p:spPr>
          <a:xfrm>
            <a:off x="7258040" y="4459772"/>
            <a:ext cx="490566" cy="563594"/>
          </a:xfrm>
          <a:custGeom>
            <a:avLst/>
            <a:gdLst/>
            <a:ahLst/>
            <a:cxnLst/>
            <a:rect l="l" t="t" r="r" b="b"/>
            <a:pathLst>
              <a:path w="490566" h="563594">
                <a:moveTo>
                  <a:pt x="0" y="0"/>
                </a:moveTo>
                <a:lnTo>
                  <a:pt x="490566" y="0"/>
                </a:lnTo>
                <a:lnTo>
                  <a:pt x="490566" y="563594"/>
                </a:lnTo>
                <a:lnTo>
                  <a:pt x="0" y="563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a:grpSpLocks noChangeAspect="1"/>
          </p:cNvGrpSpPr>
          <p:nvPr/>
        </p:nvGrpSpPr>
        <p:grpSpPr>
          <a:xfrm>
            <a:off x="7191640" y="1323735"/>
            <a:ext cx="623097" cy="628517"/>
            <a:chOff x="0" y="0"/>
            <a:chExt cx="623087" cy="628523"/>
          </a:xfrm>
        </p:grpSpPr>
        <p:sp>
          <p:nvSpPr>
            <p:cNvPr id="9" name="Freeform 9"/>
            <p:cNvSpPr/>
            <p:nvPr/>
          </p:nvSpPr>
          <p:spPr>
            <a:xfrm>
              <a:off x="181737" y="329438"/>
              <a:ext cx="174625" cy="112522"/>
            </a:xfrm>
            <a:custGeom>
              <a:avLst/>
              <a:gdLst/>
              <a:ahLst/>
              <a:cxnLst/>
              <a:rect l="l" t="t" r="r" b="b"/>
              <a:pathLst>
                <a:path w="174625" h="112522">
                  <a:moveTo>
                    <a:pt x="174625" y="28194"/>
                  </a:moveTo>
                  <a:cubicBezTo>
                    <a:pt x="136906" y="69215"/>
                    <a:pt x="38227" y="112522"/>
                    <a:pt x="0" y="111252"/>
                  </a:cubicBezTo>
                  <a:cubicBezTo>
                    <a:pt x="17780" y="77343"/>
                    <a:pt x="104140" y="12573"/>
                    <a:pt x="158369" y="0"/>
                  </a:cubicBezTo>
                  <a:cubicBezTo>
                    <a:pt x="158369" y="381"/>
                    <a:pt x="158369" y="762"/>
                    <a:pt x="158369" y="1143"/>
                  </a:cubicBezTo>
                  <a:cubicBezTo>
                    <a:pt x="158369" y="12827"/>
                    <a:pt x="164973" y="23114"/>
                    <a:pt x="174625" y="28194"/>
                  </a:cubicBezTo>
                </a:path>
              </a:pathLst>
            </a:custGeom>
            <a:solidFill>
              <a:srgbClr val="D8E14A"/>
            </a:solidFill>
          </p:spPr>
        </p:sp>
        <p:sp>
          <p:nvSpPr>
            <p:cNvPr id="10" name="Freeform 10"/>
            <p:cNvSpPr/>
            <p:nvPr/>
          </p:nvSpPr>
          <p:spPr>
            <a:xfrm>
              <a:off x="348488" y="308356"/>
              <a:ext cx="44450" cy="44450"/>
            </a:xfrm>
            <a:custGeom>
              <a:avLst/>
              <a:gdLst/>
              <a:ahLst/>
              <a:cxnLst/>
              <a:rect l="l" t="t" r="r" b="b"/>
              <a:pathLst>
                <a:path w="44450" h="44450">
                  <a:moveTo>
                    <a:pt x="44450" y="22225"/>
                  </a:moveTo>
                  <a:cubicBezTo>
                    <a:pt x="44450" y="34417"/>
                    <a:pt x="34544" y="44450"/>
                    <a:pt x="22225" y="44450"/>
                  </a:cubicBezTo>
                  <a:cubicBezTo>
                    <a:pt x="9906" y="44450"/>
                    <a:pt x="0" y="34544"/>
                    <a:pt x="0" y="22225"/>
                  </a:cubicBezTo>
                  <a:cubicBezTo>
                    <a:pt x="0" y="9906"/>
                    <a:pt x="9906" y="0"/>
                    <a:pt x="22225" y="0"/>
                  </a:cubicBezTo>
                  <a:cubicBezTo>
                    <a:pt x="34544" y="0"/>
                    <a:pt x="44450" y="9906"/>
                    <a:pt x="44450" y="22225"/>
                  </a:cubicBezTo>
                </a:path>
              </a:pathLst>
            </a:custGeom>
            <a:solidFill>
              <a:srgbClr val="D8E14A"/>
            </a:solidFill>
          </p:spPr>
        </p:sp>
        <p:sp>
          <p:nvSpPr>
            <p:cNvPr id="11" name="Freeform 11"/>
            <p:cNvSpPr/>
            <p:nvPr/>
          </p:nvSpPr>
          <p:spPr>
            <a:xfrm>
              <a:off x="338201" y="111887"/>
              <a:ext cx="65405" cy="192913"/>
            </a:xfrm>
            <a:custGeom>
              <a:avLst/>
              <a:gdLst/>
              <a:ahLst/>
              <a:cxnLst/>
              <a:rect l="l" t="t" r="r" b="b"/>
              <a:pathLst>
                <a:path w="65405" h="192913">
                  <a:moveTo>
                    <a:pt x="48895" y="192913"/>
                  </a:moveTo>
                  <a:cubicBezTo>
                    <a:pt x="44196" y="189865"/>
                    <a:pt x="38481" y="188087"/>
                    <a:pt x="32512" y="188087"/>
                  </a:cubicBezTo>
                  <a:cubicBezTo>
                    <a:pt x="26543" y="188087"/>
                    <a:pt x="20955" y="189738"/>
                    <a:pt x="16383" y="192786"/>
                  </a:cubicBezTo>
                  <a:cubicBezTo>
                    <a:pt x="0" y="139446"/>
                    <a:pt x="12319" y="32385"/>
                    <a:pt x="32639" y="0"/>
                  </a:cubicBezTo>
                  <a:cubicBezTo>
                    <a:pt x="52959" y="32385"/>
                    <a:pt x="65405" y="139700"/>
                    <a:pt x="48895" y="192913"/>
                  </a:cubicBezTo>
                </a:path>
              </a:pathLst>
            </a:custGeom>
            <a:solidFill>
              <a:srgbClr val="D8E14A"/>
            </a:solidFill>
          </p:spPr>
        </p:sp>
        <p:sp>
          <p:nvSpPr>
            <p:cNvPr id="12" name="Freeform 12"/>
            <p:cNvSpPr/>
            <p:nvPr/>
          </p:nvSpPr>
          <p:spPr>
            <a:xfrm>
              <a:off x="384937" y="329438"/>
              <a:ext cx="174625" cy="112522"/>
            </a:xfrm>
            <a:custGeom>
              <a:avLst/>
              <a:gdLst/>
              <a:ahLst/>
              <a:cxnLst/>
              <a:rect l="l" t="t" r="r" b="b"/>
              <a:pathLst>
                <a:path w="174625" h="112522">
                  <a:moveTo>
                    <a:pt x="174625" y="111252"/>
                  </a:moveTo>
                  <a:cubicBezTo>
                    <a:pt x="136398" y="112522"/>
                    <a:pt x="37719" y="69215"/>
                    <a:pt x="0" y="28194"/>
                  </a:cubicBezTo>
                  <a:cubicBezTo>
                    <a:pt x="9652" y="23114"/>
                    <a:pt x="16256" y="12954"/>
                    <a:pt x="16256" y="1270"/>
                  </a:cubicBezTo>
                  <a:cubicBezTo>
                    <a:pt x="16256" y="889"/>
                    <a:pt x="16256" y="381"/>
                    <a:pt x="16256" y="0"/>
                  </a:cubicBezTo>
                  <a:cubicBezTo>
                    <a:pt x="70612" y="12573"/>
                    <a:pt x="156845" y="77343"/>
                    <a:pt x="174625" y="111252"/>
                  </a:cubicBezTo>
                </a:path>
              </a:pathLst>
            </a:custGeom>
            <a:solidFill>
              <a:srgbClr val="D8E14A"/>
            </a:solidFill>
          </p:spPr>
        </p:sp>
        <p:sp>
          <p:nvSpPr>
            <p:cNvPr id="13" name="Freeform 13"/>
            <p:cNvSpPr/>
            <p:nvPr/>
          </p:nvSpPr>
          <p:spPr>
            <a:xfrm>
              <a:off x="341122" y="363982"/>
              <a:ext cx="59182" cy="201041"/>
            </a:xfrm>
            <a:custGeom>
              <a:avLst/>
              <a:gdLst/>
              <a:ahLst/>
              <a:cxnLst/>
              <a:rect l="l" t="t" r="r" b="b"/>
              <a:pathLst>
                <a:path w="59182" h="201041">
                  <a:moveTo>
                    <a:pt x="59182" y="196596"/>
                  </a:moveTo>
                  <a:cubicBezTo>
                    <a:pt x="59182" y="200025"/>
                    <a:pt x="35941" y="201041"/>
                    <a:pt x="29718" y="201041"/>
                  </a:cubicBezTo>
                  <a:lnTo>
                    <a:pt x="29591" y="201041"/>
                  </a:lnTo>
                  <a:cubicBezTo>
                    <a:pt x="23241" y="201041"/>
                    <a:pt x="0" y="200025"/>
                    <a:pt x="0" y="196596"/>
                  </a:cubicBezTo>
                  <a:lnTo>
                    <a:pt x="18161" y="6223"/>
                  </a:lnTo>
                  <a:cubicBezTo>
                    <a:pt x="18161" y="3048"/>
                    <a:pt x="22733" y="381"/>
                    <a:pt x="28575" y="0"/>
                  </a:cubicBezTo>
                  <a:lnTo>
                    <a:pt x="29718" y="0"/>
                  </a:lnTo>
                  <a:cubicBezTo>
                    <a:pt x="30099" y="0"/>
                    <a:pt x="30480" y="0"/>
                    <a:pt x="30734" y="0"/>
                  </a:cubicBezTo>
                  <a:cubicBezTo>
                    <a:pt x="36576" y="254"/>
                    <a:pt x="41148" y="2921"/>
                    <a:pt x="41148" y="6223"/>
                  </a:cubicBezTo>
                  <a:close/>
                </a:path>
              </a:pathLst>
            </a:custGeom>
            <a:solidFill>
              <a:srgbClr val="D8E14A"/>
            </a:solidFill>
          </p:spPr>
        </p:sp>
        <p:sp>
          <p:nvSpPr>
            <p:cNvPr id="14" name="Freeform 14"/>
            <p:cNvSpPr/>
            <p:nvPr/>
          </p:nvSpPr>
          <p:spPr>
            <a:xfrm>
              <a:off x="63500" y="210312"/>
              <a:ext cx="118110" cy="76073"/>
            </a:xfrm>
            <a:custGeom>
              <a:avLst/>
              <a:gdLst/>
              <a:ahLst/>
              <a:cxnLst/>
              <a:rect l="l" t="t" r="r" b="b"/>
              <a:pathLst>
                <a:path w="118110" h="76073">
                  <a:moveTo>
                    <a:pt x="117983" y="19177"/>
                  </a:moveTo>
                  <a:cubicBezTo>
                    <a:pt x="92456" y="46863"/>
                    <a:pt x="25781" y="76073"/>
                    <a:pt x="0" y="75184"/>
                  </a:cubicBezTo>
                  <a:cubicBezTo>
                    <a:pt x="11938" y="52324"/>
                    <a:pt x="70358" y="8509"/>
                    <a:pt x="107061" y="0"/>
                  </a:cubicBezTo>
                  <a:cubicBezTo>
                    <a:pt x="107061" y="254"/>
                    <a:pt x="107061" y="508"/>
                    <a:pt x="107061" y="889"/>
                  </a:cubicBezTo>
                  <a:cubicBezTo>
                    <a:pt x="107061" y="8763"/>
                    <a:pt x="111506" y="15621"/>
                    <a:pt x="118110" y="19177"/>
                  </a:cubicBezTo>
                </a:path>
              </a:pathLst>
            </a:custGeom>
            <a:solidFill>
              <a:srgbClr val="D8E14A"/>
            </a:solidFill>
          </p:spPr>
        </p:sp>
        <p:sp>
          <p:nvSpPr>
            <p:cNvPr id="15" name="Freeform 15"/>
            <p:cNvSpPr/>
            <p:nvPr/>
          </p:nvSpPr>
          <p:spPr>
            <a:xfrm>
              <a:off x="176149" y="196215"/>
              <a:ext cx="29972" cy="29972"/>
            </a:xfrm>
            <a:custGeom>
              <a:avLst/>
              <a:gdLst/>
              <a:ahLst/>
              <a:cxnLst/>
              <a:rect l="l" t="t" r="r" b="b"/>
              <a:pathLst>
                <a:path w="29972" h="29972">
                  <a:moveTo>
                    <a:pt x="29972" y="14986"/>
                  </a:moveTo>
                  <a:cubicBezTo>
                    <a:pt x="29972" y="23241"/>
                    <a:pt x="23241" y="29972"/>
                    <a:pt x="14986" y="29972"/>
                  </a:cubicBezTo>
                  <a:cubicBezTo>
                    <a:pt x="6731" y="29972"/>
                    <a:pt x="0" y="23241"/>
                    <a:pt x="0" y="14986"/>
                  </a:cubicBezTo>
                  <a:cubicBezTo>
                    <a:pt x="0" y="6731"/>
                    <a:pt x="6731" y="0"/>
                    <a:pt x="14986" y="0"/>
                  </a:cubicBezTo>
                  <a:cubicBezTo>
                    <a:pt x="23241" y="0"/>
                    <a:pt x="29972" y="6731"/>
                    <a:pt x="29972" y="14986"/>
                  </a:cubicBezTo>
                </a:path>
              </a:pathLst>
            </a:custGeom>
            <a:solidFill>
              <a:srgbClr val="D8E14A"/>
            </a:solidFill>
          </p:spPr>
        </p:sp>
        <p:sp>
          <p:nvSpPr>
            <p:cNvPr id="16" name="Freeform 16"/>
            <p:cNvSpPr/>
            <p:nvPr/>
          </p:nvSpPr>
          <p:spPr>
            <a:xfrm>
              <a:off x="169037" y="63627"/>
              <a:ext cx="44323" cy="130302"/>
            </a:xfrm>
            <a:custGeom>
              <a:avLst/>
              <a:gdLst/>
              <a:ahLst/>
              <a:cxnLst/>
              <a:rect l="l" t="t" r="r" b="b"/>
              <a:pathLst>
                <a:path w="44323" h="130302">
                  <a:moveTo>
                    <a:pt x="33147" y="130175"/>
                  </a:moveTo>
                  <a:cubicBezTo>
                    <a:pt x="29972" y="128143"/>
                    <a:pt x="26162" y="127000"/>
                    <a:pt x="22098" y="127000"/>
                  </a:cubicBezTo>
                  <a:cubicBezTo>
                    <a:pt x="18034" y="127000"/>
                    <a:pt x="14351" y="128143"/>
                    <a:pt x="11176" y="130175"/>
                  </a:cubicBezTo>
                  <a:cubicBezTo>
                    <a:pt x="0" y="94234"/>
                    <a:pt x="8382" y="21844"/>
                    <a:pt x="22225" y="0"/>
                  </a:cubicBezTo>
                  <a:cubicBezTo>
                    <a:pt x="35941" y="21971"/>
                    <a:pt x="44323" y="94361"/>
                    <a:pt x="33147" y="130302"/>
                  </a:cubicBezTo>
                </a:path>
              </a:pathLst>
            </a:custGeom>
            <a:solidFill>
              <a:srgbClr val="D8E14A"/>
            </a:solidFill>
          </p:spPr>
        </p:sp>
        <p:sp>
          <p:nvSpPr>
            <p:cNvPr id="17" name="Freeform 17"/>
            <p:cNvSpPr/>
            <p:nvPr/>
          </p:nvSpPr>
          <p:spPr>
            <a:xfrm>
              <a:off x="200787" y="210312"/>
              <a:ext cx="117983" cy="75946"/>
            </a:xfrm>
            <a:custGeom>
              <a:avLst/>
              <a:gdLst/>
              <a:ahLst/>
              <a:cxnLst/>
              <a:rect l="l" t="t" r="r" b="b"/>
              <a:pathLst>
                <a:path w="117983" h="75946">
                  <a:moveTo>
                    <a:pt x="117983" y="75184"/>
                  </a:moveTo>
                  <a:cubicBezTo>
                    <a:pt x="92202" y="75946"/>
                    <a:pt x="25527" y="46863"/>
                    <a:pt x="0" y="19050"/>
                  </a:cubicBezTo>
                  <a:cubicBezTo>
                    <a:pt x="6604" y="15621"/>
                    <a:pt x="10922" y="8763"/>
                    <a:pt x="10922" y="889"/>
                  </a:cubicBezTo>
                  <a:cubicBezTo>
                    <a:pt x="10922" y="635"/>
                    <a:pt x="10922" y="381"/>
                    <a:pt x="10922" y="0"/>
                  </a:cubicBezTo>
                  <a:cubicBezTo>
                    <a:pt x="47625" y="8509"/>
                    <a:pt x="105918" y="52324"/>
                    <a:pt x="117856" y="75184"/>
                  </a:cubicBezTo>
                </a:path>
              </a:pathLst>
            </a:custGeom>
            <a:solidFill>
              <a:srgbClr val="D8E14A"/>
            </a:solidFill>
          </p:spPr>
        </p:sp>
        <p:sp>
          <p:nvSpPr>
            <p:cNvPr id="18" name="Freeform 18"/>
            <p:cNvSpPr/>
            <p:nvPr/>
          </p:nvSpPr>
          <p:spPr>
            <a:xfrm>
              <a:off x="171069" y="233680"/>
              <a:ext cx="40005" cy="135763"/>
            </a:xfrm>
            <a:custGeom>
              <a:avLst/>
              <a:gdLst/>
              <a:ahLst/>
              <a:cxnLst/>
              <a:rect l="l" t="t" r="r" b="b"/>
              <a:pathLst>
                <a:path w="40005" h="135763">
                  <a:moveTo>
                    <a:pt x="40005" y="132842"/>
                  </a:moveTo>
                  <a:cubicBezTo>
                    <a:pt x="40005" y="135128"/>
                    <a:pt x="24384" y="135763"/>
                    <a:pt x="20066" y="135763"/>
                  </a:cubicBezTo>
                  <a:lnTo>
                    <a:pt x="19939" y="135763"/>
                  </a:lnTo>
                  <a:cubicBezTo>
                    <a:pt x="15748" y="135763"/>
                    <a:pt x="0" y="135128"/>
                    <a:pt x="0" y="132842"/>
                  </a:cubicBezTo>
                  <a:lnTo>
                    <a:pt x="12192" y="4191"/>
                  </a:lnTo>
                  <a:cubicBezTo>
                    <a:pt x="12192" y="2032"/>
                    <a:pt x="15240" y="254"/>
                    <a:pt x="19177" y="0"/>
                  </a:cubicBezTo>
                  <a:lnTo>
                    <a:pt x="19939" y="0"/>
                  </a:lnTo>
                  <a:cubicBezTo>
                    <a:pt x="20193" y="0"/>
                    <a:pt x="20447" y="0"/>
                    <a:pt x="20574" y="0"/>
                  </a:cubicBezTo>
                  <a:cubicBezTo>
                    <a:pt x="24511" y="254"/>
                    <a:pt x="27559" y="2032"/>
                    <a:pt x="27559" y="4191"/>
                  </a:cubicBezTo>
                  <a:close/>
                </a:path>
              </a:pathLst>
            </a:custGeom>
            <a:solidFill>
              <a:srgbClr val="D8E14A"/>
            </a:solidFill>
          </p:spPr>
        </p:sp>
      </p:grpSp>
      <p:grpSp>
        <p:nvGrpSpPr>
          <p:cNvPr id="19" name="Group 19"/>
          <p:cNvGrpSpPr>
            <a:grpSpLocks noChangeAspect="1"/>
          </p:cNvGrpSpPr>
          <p:nvPr/>
        </p:nvGrpSpPr>
        <p:grpSpPr>
          <a:xfrm>
            <a:off x="7231084" y="2736296"/>
            <a:ext cx="544487" cy="526923"/>
            <a:chOff x="0" y="0"/>
            <a:chExt cx="544487" cy="526923"/>
          </a:xfrm>
        </p:grpSpPr>
        <p:sp>
          <p:nvSpPr>
            <p:cNvPr id="20" name="Freeform 20"/>
            <p:cNvSpPr/>
            <p:nvPr/>
          </p:nvSpPr>
          <p:spPr>
            <a:xfrm>
              <a:off x="198628" y="63500"/>
              <a:ext cx="150114" cy="399923"/>
            </a:xfrm>
            <a:custGeom>
              <a:avLst/>
              <a:gdLst/>
              <a:ahLst/>
              <a:cxnLst/>
              <a:rect l="l" t="t" r="r" b="b"/>
              <a:pathLst>
                <a:path w="150114" h="399923">
                  <a:moveTo>
                    <a:pt x="127762" y="99441"/>
                  </a:moveTo>
                  <a:lnTo>
                    <a:pt x="102235" y="99441"/>
                  </a:lnTo>
                  <a:lnTo>
                    <a:pt x="102235" y="36957"/>
                  </a:lnTo>
                  <a:lnTo>
                    <a:pt x="127762" y="36957"/>
                  </a:lnTo>
                  <a:close/>
                  <a:moveTo>
                    <a:pt x="127762" y="176784"/>
                  </a:moveTo>
                  <a:lnTo>
                    <a:pt x="102235" y="176784"/>
                  </a:lnTo>
                  <a:lnTo>
                    <a:pt x="102235" y="114300"/>
                  </a:lnTo>
                  <a:lnTo>
                    <a:pt x="127762" y="114300"/>
                  </a:lnTo>
                  <a:close/>
                  <a:moveTo>
                    <a:pt x="127762" y="256667"/>
                  </a:moveTo>
                  <a:lnTo>
                    <a:pt x="102235" y="256667"/>
                  </a:lnTo>
                  <a:lnTo>
                    <a:pt x="102235" y="194056"/>
                  </a:lnTo>
                  <a:lnTo>
                    <a:pt x="127762" y="194056"/>
                  </a:lnTo>
                  <a:close/>
                  <a:moveTo>
                    <a:pt x="87757" y="99441"/>
                  </a:moveTo>
                  <a:lnTo>
                    <a:pt x="62357" y="99441"/>
                  </a:lnTo>
                  <a:lnTo>
                    <a:pt x="62357" y="36957"/>
                  </a:lnTo>
                  <a:lnTo>
                    <a:pt x="87884" y="36957"/>
                  </a:lnTo>
                  <a:close/>
                  <a:moveTo>
                    <a:pt x="87757" y="176784"/>
                  </a:moveTo>
                  <a:lnTo>
                    <a:pt x="62357" y="176784"/>
                  </a:lnTo>
                  <a:lnTo>
                    <a:pt x="62357" y="114300"/>
                  </a:lnTo>
                  <a:lnTo>
                    <a:pt x="87884" y="114300"/>
                  </a:lnTo>
                  <a:close/>
                  <a:moveTo>
                    <a:pt x="87757" y="256667"/>
                  </a:moveTo>
                  <a:lnTo>
                    <a:pt x="62357" y="256667"/>
                  </a:lnTo>
                  <a:lnTo>
                    <a:pt x="62357" y="194056"/>
                  </a:lnTo>
                  <a:lnTo>
                    <a:pt x="87884" y="194056"/>
                  </a:lnTo>
                  <a:close/>
                  <a:moveTo>
                    <a:pt x="47879" y="99441"/>
                  </a:moveTo>
                  <a:lnTo>
                    <a:pt x="22352" y="99441"/>
                  </a:lnTo>
                  <a:lnTo>
                    <a:pt x="22352" y="36957"/>
                  </a:lnTo>
                  <a:lnTo>
                    <a:pt x="47879" y="36957"/>
                  </a:lnTo>
                  <a:close/>
                  <a:moveTo>
                    <a:pt x="47879" y="176784"/>
                  </a:moveTo>
                  <a:lnTo>
                    <a:pt x="22352" y="176784"/>
                  </a:lnTo>
                  <a:lnTo>
                    <a:pt x="22352" y="114300"/>
                  </a:lnTo>
                  <a:lnTo>
                    <a:pt x="47879" y="114300"/>
                  </a:lnTo>
                  <a:close/>
                  <a:moveTo>
                    <a:pt x="47879" y="256667"/>
                  </a:moveTo>
                  <a:lnTo>
                    <a:pt x="22352" y="256667"/>
                  </a:lnTo>
                  <a:lnTo>
                    <a:pt x="22352" y="194056"/>
                  </a:lnTo>
                  <a:lnTo>
                    <a:pt x="47879" y="194056"/>
                  </a:lnTo>
                  <a:close/>
                  <a:moveTo>
                    <a:pt x="0" y="0"/>
                  </a:moveTo>
                  <a:lnTo>
                    <a:pt x="0" y="399923"/>
                  </a:lnTo>
                  <a:lnTo>
                    <a:pt x="51562" y="399923"/>
                  </a:lnTo>
                  <a:lnTo>
                    <a:pt x="51562" y="319786"/>
                  </a:lnTo>
                  <a:lnTo>
                    <a:pt x="94869" y="319786"/>
                  </a:lnTo>
                  <a:lnTo>
                    <a:pt x="94869" y="399923"/>
                  </a:lnTo>
                  <a:lnTo>
                    <a:pt x="150114" y="399923"/>
                  </a:lnTo>
                  <a:lnTo>
                    <a:pt x="150114" y="0"/>
                  </a:lnTo>
                  <a:close/>
                </a:path>
              </a:pathLst>
            </a:custGeom>
            <a:solidFill>
              <a:srgbClr val="D8E14A"/>
            </a:solidFill>
          </p:spPr>
        </p:sp>
        <p:sp>
          <p:nvSpPr>
            <p:cNvPr id="21" name="Freeform 21"/>
            <p:cNvSpPr/>
            <p:nvPr/>
          </p:nvSpPr>
          <p:spPr>
            <a:xfrm>
              <a:off x="63500" y="131064"/>
              <a:ext cx="128270" cy="311658"/>
            </a:xfrm>
            <a:custGeom>
              <a:avLst/>
              <a:gdLst/>
              <a:ahLst/>
              <a:cxnLst/>
              <a:rect l="l" t="t" r="r" b="b"/>
              <a:pathLst>
                <a:path w="128270" h="311658">
                  <a:moveTo>
                    <a:pt x="64135" y="64516"/>
                  </a:moveTo>
                  <a:lnTo>
                    <a:pt x="25019" y="64516"/>
                  </a:lnTo>
                  <a:lnTo>
                    <a:pt x="25019" y="25400"/>
                  </a:lnTo>
                  <a:lnTo>
                    <a:pt x="64135" y="25400"/>
                  </a:lnTo>
                  <a:close/>
                  <a:moveTo>
                    <a:pt x="64135" y="132334"/>
                  </a:moveTo>
                  <a:lnTo>
                    <a:pt x="25019" y="132334"/>
                  </a:lnTo>
                  <a:lnTo>
                    <a:pt x="25019" y="93345"/>
                  </a:lnTo>
                  <a:lnTo>
                    <a:pt x="64135" y="93345"/>
                  </a:lnTo>
                  <a:close/>
                  <a:moveTo>
                    <a:pt x="64135" y="202057"/>
                  </a:moveTo>
                  <a:lnTo>
                    <a:pt x="25019" y="202057"/>
                  </a:lnTo>
                  <a:lnTo>
                    <a:pt x="25019" y="162941"/>
                  </a:lnTo>
                  <a:lnTo>
                    <a:pt x="64135" y="162941"/>
                  </a:lnTo>
                  <a:close/>
                  <a:moveTo>
                    <a:pt x="64135" y="268351"/>
                  </a:moveTo>
                  <a:lnTo>
                    <a:pt x="25019" y="268351"/>
                  </a:lnTo>
                  <a:lnTo>
                    <a:pt x="25019" y="229235"/>
                  </a:lnTo>
                  <a:lnTo>
                    <a:pt x="64135" y="229235"/>
                  </a:lnTo>
                  <a:close/>
                  <a:moveTo>
                    <a:pt x="96012" y="268351"/>
                  </a:moveTo>
                  <a:lnTo>
                    <a:pt x="96012" y="229235"/>
                  </a:lnTo>
                  <a:lnTo>
                    <a:pt x="128270" y="229235"/>
                  </a:lnTo>
                  <a:lnTo>
                    <a:pt x="128270" y="202057"/>
                  </a:lnTo>
                  <a:lnTo>
                    <a:pt x="96012" y="202057"/>
                  </a:lnTo>
                  <a:lnTo>
                    <a:pt x="96012" y="162941"/>
                  </a:lnTo>
                  <a:lnTo>
                    <a:pt x="128270" y="162941"/>
                  </a:lnTo>
                  <a:lnTo>
                    <a:pt x="128270" y="132334"/>
                  </a:lnTo>
                  <a:lnTo>
                    <a:pt x="96012" y="132334"/>
                  </a:lnTo>
                  <a:lnTo>
                    <a:pt x="96012" y="93345"/>
                  </a:lnTo>
                  <a:lnTo>
                    <a:pt x="128270" y="93345"/>
                  </a:lnTo>
                  <a:lnTo>
                    <a:pt x="128270" y="64516"/>
                  </a:lnTo>
                  <a:lnTo>
                    <a:pt x="96012" y="64516"/>
                  </a:lnTo>
                  <a:lnTo>
                    <a:pt x="96012" y="25400"/>
                  </a:lnTo>
                  <a:lnTo>
                    <a:pt x="128270" y="25400"/>
                  </a:lnTo>
                  <a:lnTo>
                    <a:pt x="128270" y="0"/>
                  </a:lnTo>
                  <a:lnTo>
                    <a:pt x="0" y="0"/>
                  </a:lnTo>
                  <a:lnTo>
                    <a:pt x="0" y="311658"/>
                  </a:lnTo>
                  <a:lnTo>
                    <a:pt x="128270" y="311658"/>
                  </a:lnTo>
                  <a:lnTo>
                    <a:pt x="128270" y="268351"/>
                  </a:lnTo>
                  <a:close/>
                </a:path>
              </a:pathLst>
            </a:custGeom>
            <a:solidFill>
              <a:srgbClr val="D8E14A"/>
            </a:solidFill>
          </p:spPr>
        </p:sp>
        <p:sp>
          <p:nvSpPr>
            <p:cNvPr id="22" name="Freeform 22"/>
            <p:cNvSpPr/>
            <p:nvPr/>
          </p:nvSpPr>
          <p:spPr>
            <a:xfrm>
              <a:off x="358648" y="176911"/>
              <a:ext cx="122428" cy="270764"/>
            </a:xfrm>
            <a:custGeom>
              <a:avLst/>
              <a:gdLst/>
              <a:ahLst/>
              <a:cxnLst/>
              <a:rect l="l" t="t" r="r" b="b"/>
              <a:pathLst>
                <a:path w="122428" h="270764">
                  <a:moveTo>
                    <a:pt x="61214" y="249682"/>
                  </a:moveTo>
                  <a:lnTo>
                    <a:pt x="13589" y="249682"/>
                  </a:lnTo>
                  <a:lnTo>
                    <a:pt x="13589" y="214884"/>
                  </a:lnTo>
                  <a:lnTo>
                    <a:pt x="61214" y="214884"/>
                  </a:lnTo>
                  <a:close/>
                  <a:moveTo>
                    <a:pt x="105410" y="250825"/>
                  </a:moveTo>
                  <a:lnTo>
                    <a:pt x="105410" y="216154"/>
                  </a:lnTo>
                  <a:lnTo>
                    <a:pt x="105410" y="199644"/>
                  </a:lnTo>
                  <a:lnTo>
                    <a:pt x="105410" y="192405"/>
                  </a:lnTo>
                  <a:lnTo>
                    <a:pt x="105410" y="170307"/>
                  </a:lnTo>
                  <a:lnTo>
                    <a:pt x="105410" y="146558"/>
                  </a:lnTo>
                  <a:lnTo>
                    <a:pt x="105410" y="133858"/>
                  </a:lnTo>
                  <a:lnTo>
                    <a:pt x="105410" y="110109"/>
                  </a:lnTo>
                  <a:lnTo>
                    <a:pt x="105410" y="98552"/>
                  </a:lnTo>
                  <a:lnTo>
                    <a:pt x="105410" y="74803"/>
                  </a:lnTo>
                  <a:lnTo>
                    <a:pt x="105410" y="61214"/>
                  </a:lnTo>
                  <a:lnTo>
                    <a:pt x="105410" y="37465"/>
                  </a:lnTo>
                  <a:lnTo>
                    <a:pt x="105410" y="23749"/>
                  </a:lnTo>
                  <a:lnTo>
                    <a:pt x="105410" y="0"/>
                  </a:lnTo>
                  <a:lnTo>
                    <a:pt x="79883" y="0"/>
                  </a:lnTo>
                  <a:lnTo>
                    <a:pt x="0" y="0"/>
                  </a:lnTo>
                  <a:lnTo>
                    <a:pt x="0" y="23749"/>
                  </a:lnTo>
                  <a:lnTo>
                    <a:pt x="79883" y="23749"/>
                  </a:lnTo>
                  <a:lnTo>
                    <a:pt x="79883" y="37338"/>
                  </a:lnTo>
                  <a:lnTo>
                    <a:pt x="0" y="37338"/>
                  </a:lnTo>
                  <a:lnTo>
                    <a:pt x="0" y="61087"/>
                  </a:lnTo>
                  <a:lnTo>
                    <a:pt x="79883" y="61087"/>
                  </a:lnTo>
                  <a:lnTo>
                    <a:pt x="79883" y="74676"/>
                  </a:lnTo>
                  <a:lnTo>
                    <a:pt x="0" y="74676"/>
                  </a:lnTo>
                  <a:lnTo>
                    <a:pt x="0" y="98425"/>
                  </a:lnTo>
                  <a:lnTo>
                    <a:pt x="79883" y="98425"/>
                  </a:lnTo>
                  <a:lnTo>
                    <a:pt x="79883" y="109982"/>
                  </a:lnTo>
                  <a:lnTo>
                    <a:pt x="0" y="109982"/>
                  </a:lnTo>
                  <a:lnTo>
                    <a:pt x="0" y="133731"/>
                  </a:lnTo>
                  <a:lnTo>
                    <a:pt x="79883" y="133731"/>
                  </a:lnTo>
                  <a:lnTo>
                    <a:pt x="79883" y="146431"/>
                  </a:lnTo>
                  <a:lnTo>
                    <a:pt x="0" y="146431"/>
                  </a:lnTo>
                  <a:lnTo>
                    <a:pt x="0" y="170180"/>
                  </a:lnTo>
                  <a:lnTo>
                    <a:pt x="79883" y="170180"/>
                  </a:lnTo>
                  <a:lnTo>
                    <a:pt x="79883" y="192278"/>
                  </a:lnTo>
                  <a:lnTo>
                    <a:pt x="0" y="192278"/>
                  </a:lnTo>
                  <a:lnTo>
                    <a:pt x="0" y="199517"/>
                  </a:lnTo>
                  <a:lnTo>
                    <a:pt x="0" y="216027"/>
                  </a:lnTo>
                  <a:lnTo>
                    <a:pt x="0" y="250698"/>
                  </a:lnTo>
                  <a:lnTo>
                    <a:pt x="0" y="270764"/>
                  </a:lnTo>
                  <a:lnTo>
                    <a:pt x="79883" y="270764"/>
                  </a:lnTo>
                  <a:lnTo>
                    <a:pt x="105410" y="270764"/>
                  </a:lnTo>
                  <a:lnTo>
                    <a:pt x="122428" y="270764"/>
                  </a:lnTo>
                  <a:lnTo>
                    <a:pt x="122428" y="250825"/>
                  </a:lnTo>
                  <a:close/>
                </a:path>
              </a:pathLst>
            </a:custGeom>
            <a:solidFill>
              <a:srgbClr val="D8E14A"/>
            </a:solidFill>
          </p:spPr>
        </p:sp>
      </p:grpSp>
      <p:grpSp>
        <p:nvGrpSpPr>
          <p:cNvPr id="23" name="Group 23"/>
          <p:cNvGrpSpPr>
            <a:grpSpLocks noChangeAspect="1"/>
          </p:cNvGrpSpPr>
          <p:nvPr/>
        </p:nvGrpSpPr>
        <p:grpSpPr>
          <a:xfrm>
            <a:off x="7226074" y="3645698"/>
            <a:ext cx="554498" cy="545440"/>
            <a:chOff x="0" y="0"/>
            <a:chExt cx="554495" cy="545440"/>
          </a:xfrm>
        </p:grpSpPr>
        <p:sp>
          <p:nvSpPr>
            <p:cNvPr id="24" name="Freeform 24"/>
            <p:cNvSpPr/>
            <p:nvPr/>
          </p:nvSpPr>
          <p:spPr>
            <a:xfrm>
              <a:off x="98679" y="349123"/>
              <a:ext cx="114681" cy="137033"/>
            </a:xfrm>
            <a:custGeom>
              <a:avLst/>
              <a:gdLst/>
              <a:ahLst/>
              <a:cxnLst/>
              <a:rect l="l" t="t" r="r" b="b"/>
              <a:pathLst>
                <a:path w="114681" h="137033">
                  <a:moveTo>
                    <a:pt x="114681" y="0"/>
                  </a:moveTo>
                  <a:lnTo>
                    <a:pt x="90551" y="4445"/>
                  </a:lnTo>
                  <a:lnTo>
                    <a:pt x="0" y="132207"/>
                  </a:lnTo>
                  <a:cubicBezTo>
                    <a:pt x="13589" y="130429"/>
                    <a:pt x="36195" y="137033"/>
                    <a:pt x="46355" y="127889"/>
                  </a:cubicBezTo>
                  <a:close/>
                </a:path>
              </a:pathLst>
            </a:custGeom>
            <a:solidFill>
              <a:srgbClr val="D8E14A"/>
            </a:solidFill>
          </p:spPr>
        </p:sp>
        <p:sp>
          <p:nvSpPr>
            <p:cNvPr id="25" name="Freeform 25"/>
            <p:cNvSpPr/>
            <p:nvPr/>
          </p:nvSpPr>
          <p:spPr>
            <a:xfrm>
              <a:off x="341122" y="349123"/>
              <a:ext cx="114681" cy="136779"/>
            </a:xfrm>
            <a:custGeom>
              <a:avLst/>
              <a:gdLst/>
              <a:ahLst/>
              <a:cxnLst/>
              <a:rect l="l" t="t" r="r" b="b"/>
              <a:pathLst>
                <a:path w="114681" h="136779">
                  <a:moveTo>
                    <a:pt x="114554" y="132207"/>
                  </a:moveTo>
                  <a:lnTo>
                    <a:pt x="24130" y="4445"/>
                  </a:lnTo>
                  <a:lnTo>
                    <a:pt x="0" y="0"/>
                  </a:lnTo>
                  <a:lnTo>
                    <a:pt x="68326" y="127762"/>
                  </a:lnTo>
                  <a:cubicBezTo>
                    <a:pt x="78486" y="136779"/>
                    <a:pt x="101092" y="130302"/>
                    <a:pt x="114681" y="132080"/>
                  </a:cubicBezTo>
                </a:path>
              </a:pathLst>
            </a:custGeom>
            <a:solidFill>
              <a:srgbClr val="D8E14A"/>
            </a:solidFill>
          </p:spPr>
        </p:sp>
        <p:sp>
          <p:nvSpPr>
            <p:cNvPr id="26" name="Freeform 26"/>
            <p:cNvSpPr/>
            <p:nvPr/>
          </p:nvSpPr>
          <p:spPr>
            <a:xfrm>
              <a:off x="212217" y="355854"/>
              <a:ext cx="130175" cy="15240"/>
            </a:xfrm>
            <a:custGeom>
              <a:avLst/>
              <a:gdLst/>
              <a:ahLst/>
              <a:cxnLst/>
              <a:rect l="l" t="t" r="r" b="b"/>
              <a:pathLst>
                <a:path w="130175" h="15240">
                  <a:moveTo>
                    <a:pt x="128905" y="15240"/>
                  </a:moveTo>
                  <a:cubicBezTo>
                    <a:pt x="130175" y="6731"/>
                    <a:pt x="125476" y="3429"/>
                    <a:pt x="117856" y="2032"/>
                  </a:cubicBezTo>
                  <a:cubicBezTo>
                    <a:pt x="106807" y="0"/>
                    <a:pt x="16764" y="127"/>
                    <a:pt x="8509" y="2794"/>
                  </a:cubicBezTo>
                  <a:cubicBezTo>
                    <a:pt x="2667" y="4699"/>
                    <a:pt x="0" y="9144"/>
                    <a:pt x="1143" y="15240"/>
                  </a:cubicBezTo>
                  <a:close/>
                </a:path>
              </a:pathLst>
            </a:custGeom>
            <a:solidFill>
              <a:srgbClr val="D8E14A"/>
            </a:solidFill>
          </p:spPr>
        </p:sp>
        <p:sp>
          <p:nvSpPr>
            <p:cNvPr id="27" name="Freeform 27"/>
            <p:cNvSpPr/>
            <p:nvPr/>
          </p:nvSpPr>
          <p:spPr>
            <a:xfrm>
              <a:off x="112014" y="393700"/>
              <a:ext cx="35179" cy="23241"/>
            </a:xfrm>
            <a:custGeom>
              <a:avLst/>
              <a:gdLst/>
              <a:ahLst/>
              <a:cxnLst/>
              <a:rect l="l" t="t" r="r" b="b"/>
              <a:pathLst>
                <a:path w="35179" h="23241">
                  <a:moveTo>
                    <a:pt x="35179" y="3937"/>
                  </a:moveTo>
                  <a:cubicBezTo>
                    <a:pt x="17907" y="127"/>
                    <a:pt x="3302" y="0"/>
                    <a:pt x="0" y="21463"/>
                  </a:cubicBezTo>
                  <a:cubicBezTo>
                    <a:pt x="14859" y="22733"/>
                    <a:pt x="34417" y="23241"/>
                    <a:pt x="35179" y="3937"/>
                  </a:cubicBezTo>
                </a:path>
              </a:pathLst>
            </a:custGeom>
            <a:solidFill>
              <a:srgbClr val="D8E14A"/>
            </a:solidFill>
          </p:spPr>
        </p:sp>
        <p:sp>
          <p:nvSpPr>
            <p:cNvPr id="28" name="Freeform 28"/>
            <p:cNvSpPr/>
            <p:nvPr/>
          </p:nvSpPr>
          <p:spPr>
            <a:xfrm>
              <a:off x="407289" y="387858"/>
              <a:ext cx="35179" cy="29591"/>
            </a:xfrm>
            <a:custGeom>
              <a:avLst/>
              <a:gdLst/>
              <a:ahLst/>
              <a:cxnLst/>
              <a:rect l="l" t="t" r="r" b="b"/>
              <a:pathLst>
                <a:path w="35179" h="29591">
                  <a:moveTo>
                    <a:pt x="35179" y="27305"/>
                  </a:moveTo>
                  <a:cubicBezTo>
                    <a:pt x="34671" y="10287"/>
                    <a:pt x="12573" y="0"/>
                    <a:pt x="0" y="11938"/>
                  </a:cubicBezTo>
                  <a:cubicBezTo>
                    <a:pt x="3175" y="29591"/>
                    <a:pt x="21082" y="28194"/>
                    <a:pt x="35179" y="27305"/>
                  </a:cubicBezTo>
                </a:path>
              </a:pathLst>
            </a:custGeom>
            <a:solidFill>
              <a:srgbClr val="D8E14A"/>
            </a:solidFill>
          </p:spPr>
        </p:sp>
        <p:sp>
          <p:nvSpPr>
            <p:cNvPr id="29" name="Freeform 29"/>
            <p:cNvSpPr/>
            <p:nvPr/>
          </p:nvSpPr>
          <p:spPr>
            <a:xfrm>
              <a:off x="186817" y="394843"/>
              <a:ext cx="180721" cy="20320"/>
            </a:xfrm>
            <a:custGeom>
              <a:avLst/>
              <a:gdLst/>
              <a:ahLst/>
              <a:cxnLst/>
              <a:rect l="l" t="t" r="r" b="b"/>
              <a:pathLst>
                <a:path w="180721" h="20320">
                  <a:moveTo>
                    <a:pt x="180721" y="20320"/>
                  </a:moveTo>
                  <a:cubicBezTo>
                    <a:pt x="178562" y="15875"/>
                    <a:pt x="175514" y="7112"/>
                    <a:pt x="171958" y="4826"/>
                  </a:cubicBezTo>
                  <a:cubicBezTo>
                    <a:pt x="165354" y="635"/>
                    <a:pt x="29210" y="0"/>
                    <a:pt x="15367" y="2667"/>
                  </a:cubicBezTo>
                  <a:cubicBezTo>
                    <a:pt x="5588" y="4572"/>
                    <a:pt x="3556" y="12065"/>
                    <a:pt x="0" y="20320"/>
                  </a:cubicBezTo>
                  <a:close/>
                </a:path>
              </a:pathLst>
            </a:custGeom>
            <a:solidFill>
              <a:srgbClr val="D8E14A"/>
            </a:solidFill>
          </p:spPr>
        </p:sp>
        <p:sp>
          <p:nvSpPr>
            <p:cNvPr id="30" name="Freeform 30"/>
            <p:cNvSpPr/>
            <p:nvPr/>
          </p:nvSpPr>
          <p:spPr>
            <a:xfrm>
              <a:off x="63500" y="442468"/>
              <a:ext cx="48514" cy="28829"/>
            </a:xfrm>
            <a:custGeom>
              <a:avLst/>
              <a:gdLst/>
              <a:ahLst/>
              <a:cxnLst/>
              <a:rect l="l" t="t" r="r" b="b"/>
              <a:pathLst>
                <a:path w="48514" h="28829">
                  <a:moveTo>
                    <a:pt x="48514" y="3683"/>
                  </a:moveTo>
                  <a:cubicBezTo>
                    <a:pt x="25146" y="2286"/>
                    <a:pt x="8128" y="0"/>
                    <a:pt x="0" y="25654"/>
                  </a:cubicBezTo>
                  <a:cubicBezTo>
                    <a:pt x="20320" y="27051"/>
                    <a:pt x="44577" y="28829"/>
                    <a:pt x="48514" y="3683"/>
                  </a:cubicBezTo>
                </a:path>
              </a:pathLst>
            </a:custGeom>
            <a:solidFill>
              <a:srgbClr val="D8E14A"/>
            </a:solidFill>
          </p:spPr>
        </p:sp>
        <p:sp>
          <p:nvSpPr>
            <p:cNvPr id="31" name="Freeform 31"/>
            <p:cNvSpPr/>
            <p:nvPr/>
          </p:nvSpPr>
          <p:spPr>
            <a:xfrm>
              <a:off x="156083" y="436245"/>
              <a:ext cx="242316" cy="31877"/>
            </a:xfrm>
            <a:custGeom>
              <a:avLst/>
              <a:gdLst/>
              <a:ahLst/>
              <a:cxnLst/>
              <a:rect l="l" t="t" r="r" b="b"/>
              <a:pathLst>
                <a:path w="242316" h="31877">
                  <a:moveTo>
                    <a:pt x="242316" y="31877"/>
                  </a:moveTo>
                  <a:lnTo>
                    <a:pt x="222504" y="9779"/>
                  </a:lnTo>
                  <a:cubicBezTo>
                    <a:pt x="187960" y="16510"/>
                    <a:pt x="32893" y="0"/>
                    <a:pt x="13208" y="12065"/>
                  </a:cubicBezTo>
                  <a:cubicBezTo>
                    <a:pt x="9271" y="14478"/>
                    <a:pt x="3429" y="27051"/>
                    <a:pt x="0" y="31877"/>
                  </a:cubicBezTo>
                  <a:close/>
                </a:path>
              </a:pathLst>
            </a:custGeom>
            <a:solidFill>
              <a:srgbClr val="D8E14A"/>
            </a:solidFill>
          </p:spPr>
        </p:sp>
        <p:sp>
          <p:nvSpPr>
            <p:cNvPr id="32" name="Freeform 32"/>
            <p:cNvSpPr/>
            <p:nvPr/>
          </p:nvSpPr>
          <p:spPr>
            <a:xfrm>
              <a:off x="442468" y="442468"/>
              <a:ext cx="48514" cy="29337"/>
            </a:xfrm>
            <a:custGeom>
              <a:avLst/>
              <a:gdLst/>
              <a:ahLst/>
              <a:cxnLst/>
              <a:rect l="l" t="t" r="r" b="b"/>
              <a:pathLst>
                <a:path w="48514" h="29337">
                  <a:moveTo>
                    <a:pt x="48514" y="25654"/>
                  </a:moveTo>
                  <a:cubicBezTo>
                    <a:pt x="40386" y="0"/>
                    <a:pt x="23495" y="2286"/>
                    <a:pt x="0" y="3683"/>
                  </a:cubicBezTo>
                  <a:cubicBezTo>
                    <a:pt x="8128" y="29337"/>
                    <a:pt x="25019" y="27051"/>
                    <a:pt x="48514" y="25654"/>
                  </a:cubicBezTo>
                </a:path>
              </a:pathLst>
            </a:custGeom>
            <a:solidFill>
              <a:srgbClr val="D8E14A"/>
            </a:solidFill>
          </p:spPr>
        </p:sp>
        <p:sp>
          <p:nvSpPr>
            <p:cNvPr id="33" name="Freeform 33"/>
            <p:cNvSpPr/>
            <p:nvPr/>
          </p:nvSpPr>
          <p:spPr>
            <a:xfrm>
              <a:off x="146812" y="62103"/>
              <a:ext cx="260604" cy="285115"/>
            </a:xfrm>
            <a:custGeom>
              <a:avLst/>
              <a:gdLst/>
              <a:ahLst/>
              <a:cxnLst/>
              <a:rect l="l" t="t" r="r" b="b"/>
              <a:pathLst>
                <a:path w="260604" h="285115">
                  <a:moveTo>
                    <a:pt x="207137" y="209931"/>
                  </a:moveTo>
                  <a:cubicBezTo>
                    <a:pt x="207137" y="202946"/>
                    <a:pt x="201422" y="197231"/>
                    <a:pt x="194437" y="197231"/>
                  </a:cubicBezTo>
                  <a:cubicBezTo>
                    <a:pt x="187452" y="197231"/>
                    <a:pt x="181737" y="202946"/>
                    <a:pt x="181737" y="209931"/>
                  </a:cubicBezTo>
                  <a:cubicBezTo>
                    <a:pt x="181737" y="216916"/>
                    <a:pt x="187452" y="222631"/>
                    <a:pt x="194437" y="222631"/>
                  </a:cubicBezTo>
                  <a:cubicBezTo>
                    <a:pt x="201422" y="222631"/>
                    <a:pt x="207137" y="216916"/>
                    <a:pt x="207137" y="209931"/>
                  </a:cubicBezTo>
                  <a:moveTo>
                    <a:pt x="79375" y="209931"/>
                  </a:moveTo>
                  <a:cubicBezTo>
                    <a:pt x="79375" y="202946"/>
                    <a:pt x="73660" y="197231"/>
                    <a:pt x="66675" y="197231"/>
                  </a:cubicBezTo>
                  <a:cubicBezTo>
                    <a:pt x="59690" y="197231"/>
                    <a:pt x="53975" y="202946"/>
                    <a:pt x="53975" y="209931"/>
                  </a:cubicBezTo>
                  <a:cubicBezTo>
                    <a:pt x="53975" y="216916"/>
                    <a:pt x="59690" y="222631"/>
                    <a:pt x="66675" y="222631"/>
                  </a:cubicBezTo>
                  <a:cubicBezTo>
                    <a:pt x="73660" y="222631"/>
                    <a:pt x="79375" y="216916"/>
                    <a:pt x="79375" y="209931"/>
                  </a:cubicBezTo>
                  <a:moveTo>
                    <a:pt x="47625" y="85090"/>
                  </a:moveTo>
                  <a:cubicBezTo>
                    <a:pt x="24892" y="91948"/>
                    <a:pt x="24892" y="151511"/>
                    <a:pt x="47625" y="158242"/>
                  </a:cubicBezTo>
                  <a:cubicBezTo>
                    <a:pt x="94742" y="153670"/>
                    <a:pt x="165608" y="167513"/>
                    <a:pt x="209677" y="159004"/>
                  </a:cubicBezTo>
                  <a:cubicBezTo>
                    <a:pt x="237617" y="153670"/>
                    <a:pt x="235966" y="91821"/>
                    <a:pt x="213360" y="85090"/>
                  </a:cubicBezTo>
                  <a:close/>
                  <a:moveTo>
                    <a:pt x="172339" y="40132"/>
                  </a:moveTo>
                  <a:lnTo>
                    <a:pt x="88519" y="40132"/>
                  </a:lnTo>
                  <a:lnTo>
                    <a:pt x="88519" y="57912"/>
                  </a:lnTo>
                  <a:lnTo>
                    <a:pt x="172212" y="57912"/>
                  </a:lnTo>
                  <a:close/>
                  <a:moveTo>
                    <a:pt x="127127" y="1397"/>
                  </a:moveTo>
                  <a:cubicBezTo>
                    <a:pt x="141097" y="0"/>
                    <a:pt x="232283" y="32766"/>
                    <a:pt x="240919" y="44323"/>
                  </a:cubicBezTo>
                  <a:cubicBezTo>
                    <a:pt x="260604" y="70739"/>
                    <a:pt x="258826" y="192532"/>
                    <a:pt x="250698" y="226568"/>
                  </a:cubicBezTo>
                  <a:cubicBezTo>
                    <a:pt x="247015" y="241935"/>
                    <a:pt x="220218" y="278257"/>
                    <a:pt x="204470" y="281686"/>
                  </a:cubicBezTo>
                  <a:cubicBezTo>
                    <a:pt x="190373" y="284861"/>
                    <a:pt x="63881" y="285115"/>
                    <a:pt x="52070" y="281686"/>
                  </a:cubicBezTo>
                  <a:cubicBezTo>
                    <a:pt x="0" y="244983"/>
                    <a:pt x="1143" y="174879"/>
                    <a:pt x="4699" y="117094"/>
                  </a:cubicBezTo>
                  <a:cubicBezTo>
                    <a:pt x="6477" y="89027"/>
                    <a:pt x="8001" y="46736"/>
                    <a:pt x="34544" y="32385"/>
                  </a:cubicBezTo>
                  <a:cubicBezTo>
                    <a:pt x="44704" y="26797"/>
                    <a:pt x="116967" y="2413"/>
                    <a:pt x="127127" y="1397"/>
                  </a:cubicBezTo>
                </a:path>
              </a:pathLst>
            </a:custGeom>
            <a:solidFill>
              <a:srgbClr val="D8E14A"/>
            </a:solidFill>
          </p:spPr>
        </p:sp>
        <p:sp>
          <p:nvSpPr>
            <p:cNvPr id="34" name="Freeform 34"/>
            <p:cNvSpPr/>
            <p:nvPr/>
          </p:nvSpPr>
          <p:spPr>
            <a:xfrm>
              <a:off x="156083" y="436245"/>
              <a:ext cx="242316" cy="31877"/>
            </a:xfrm>
            <a:custGeom>
              <a:avLst/>
              <a:gdLst/>
              <a:ahLst/>
              <a:cxnLst/>
              <a:rect l="l" t="t" r="r" b="b"/>
              <a:pathLst>
                <a:path w="242316" h="31877">
                  <a:moveTo>
                    <a:pt x="242316" y="31877"/>
                  </a:moveTo>
                  <a:lnTo>
                    <a:pt x="0" y="31877"/>
                  </a:lnTo>
                  <a:cubicBezTo>
                    <a:pt x="3429" y="27051"/>
                    <a:pt x="9271" y="14478"/>
                    <a:pt x="13208" y="12065"/>
                  </a:cubicBezTo>
                  <a:cubicBezTo>
                    <a:pt x="32893" y="0"/>
                    <a:pt x="187960" y="16637"/>
                    <a:pt x="222504" y="9779"/>
                  </a:cubicBezTo>
                  <a:close/>
                </a:path>
              </a:pathLst>
            </a:custGeom>
            <a:solidFill>
              <a:srgbClr val="D8E14A"/>
            </a:solidFill>
          </p:spPr>
        </p:sp>
        <p:sp>
          <p:nvSpPr>
            <p:cNvPr id="35" name="Freeform 35"/>
            <p:cNvSpPr/>
            <p:nvPr/>
          </p:nvSpPr>
          <p:spPr>
            <a:xfrm>
              <a:off x="341122" y="349123"/>
              <a:ext cx="114554" cy="136906"/>
            </a:xfrm>
            <a:custGeom>
              <a:avLst/>
              <a:gdLst/>
              <a:ahLst/>
              <a:cxnLst/>
              <a:rect l="l" t="t" r="r" b="b"/>
              <a:pathLst>
                <a:path w="114554" h="136906">
                  <a:moveTo>
                    <a:pt x="114554" y="132207"/>
                  </a:moveTo>
                  <a:cubicBezTo>
                    <a:pt x="100965" y="130429"/>
                    <a:pt x="78486" y="136906"/>
                    <a:pt x="68199" y="127889"/>
                  </a:cubicBezTo>
                  <a:lnTo>
                    <a:pt x="0" y="0"/>
                  </a:lnTo>
                  <a:lnTo>
                    <a:pt x="24130" y="4445"/>
                  </a:lnTo>
                  <a:close/>
                </a:path>
              </a:pathLst>
            </a:custGeom>
            <a:solidFill>
              <a:srgbClr val="D8E14A"/>
            </a:solidFill>
          </p:spPr>
        </p:sp>
        <p:sp>
          <p:nvSpPr>
            <p:cNvPr id="36" name="Freeform 36"/>
            <p:cNvSpPr/>
            <p:nvPr/>
          </p:nvSpPr>
          <p:spPr>
            <a:xfrm>
              <a:off x="98679" y="349123"/>
              <a:ext cx="114681" cy="136906"/>
            </a:xfrm>
            <a:custGeom>
              <a:avLst/>
              <a:gdLst/>
              <a:ahLst/>
              <a:cxnLst/>
              <a:rect l="l" t="t" r="r" b="b"/>
              <a:pathLst>
                <a:path w="114681" h="136906">
                  <a:moveTo>
                    <a:pt x="114681" y="0"/>
                  </a:moveTo>
                  <a:lnTo>
                    <a:pt x="46355" y="127889"/>
                  </a:lnTo>
                  <a:cubicBezTo>
                    <a:pt x="36195" y="136906"/>
                    <a:pt x="13589" y="130429"/>
                    <a:pt x="0" y="132207"/>
                  </a:cubicBezTo>
                  <a:lnTo>
                    <a:pt x="90424" y="4572"/>
                  </a:lnTo>
                  <a:close/>
                </a:path>
              </a:pathLst>
            </a:custGeom>
            <a:solidFill>
              <a:srgbClr val="D8E14A"/>
            </a:solidFill>
          </p:spPr>
        </p:sp>
        <p:sp>
          <p:nvSpPr>
            <p:cNvPr id="37" name="Freeform 37"/>
            <p:cNvSpPr/>
            <p:nvPr/>
          </p:nvSpPr>
          <p:spPr>
            <a:xfrm>
              <a:off x="186944" y="394843"/>
              <a:ext cx="180721" cy="20320"/>
            </a:xfrm>
            <a:custGeom>
              <a:avLst/>
              <a:gdLst/>
              <a:ahLst/>
              <a:cxnLst/>
              <a:rect l="l" t="t" r="r" b="b"/>
              <a:pathLst>
                <a:path w="180721" h="20320">
                  <a:moveTo>
                    <a:pt x="180594" y="20320"/>
                  </a:moveTo>
                  <a:lnTo>
                    <a:pt x="0" y="20320"/>
                  </a:lnTo>
                  <a:cubicBezTo>
                    <a:pt x="3556" y="12065"/>
                    <a:pt x="5588" y="4572"/>
                    <a:pt x="15367" y="2667"/>
                  </a:cubicBezTo>
                  <a:cubicBezTo>
                    <a:pt x="29083" y="0"/>
                    <a:pt x="165227" y="762"/>
                    <a:pt x="171958" y="4826"/>
                  </a:cubicBezTo>
                  <a:cubicBezTo>
                    <a:pt x="175514" y="7112"/>
                    <a:pt x="178562" y="15875"/>
                    <a:pt x="180721" y="20320"/>
                  </a:cubicBezTo>
                </a:path>
              </a:pathLst>
            </a:custGeom>
            <a:solidFill>
              <a:srgbClr val="D8E14A"/>
            </a:solidFill>
          </p:spPr>
        </p:sp>
        <p:sp>
          <p:nvSpPr>
            <p:cNvPr id="38" name="Freeform 38"/>
            <p:cNvSpPr/>
            <p:nvPr/>
          </p:nvSpPr>
          <p:spPr>
            <a:xfrm>
              <a:off x="212217" y="355854"/>
              <a:ext cx="130175" cy="15240"/>
            </a:xfrm>
            <a:custGeom>
              <a:avLst/>
              <a:gdLst/>
              <a:ahLst/>
              <a:cxnLst/>
              <a:rect l="l" t="t" r="r" b="b"/>
              <a:pathLst>
                <a:path w="130175" h="15240">
                  <a:moveTo>
                    <a:pt x="128905" y="15240"/>
                  </a:moveTo>
                  <a:lnTo>
                    <a:pt x="1143" y="15240"/>
                  </a:lnTo>
                  <a:cubicBezTo>
                    <a:pt x="0" y="9144"/>
                    <a:pt x="2667" y="4572"/>
                    <a:pt x="8509" y="2794"/>
                  </a:cubicBezTo>
                  <a:cubicBezTo>
                    <a:pt x="16764" y="127"/>
                    <a:pt x="106807" y="0"/>
                    <a:pt x="117856" y="2032"/>
                  </a:cubicBezTo>
                  <a:cubicBezTo>
                    <a:pt x="125476" y="3429"/>
                    <a:pt x="130175" y="6731"/>
                    <a:pt x="128905" y="15240"/>
                  </a:cubicBezTo>
                </a:path>
              </a:pathLst>
            </a:custGeom>
            <a:solidFill>
              <a:srgbClr val="D8E14A"/>
            </a:solidFill>
          </p:spPr>
        </p:sp>
        <p:sp>
          <p:nvSpPr>
            <p:cNvPr id="39" name="Freeform 39"/>
            <p:cNvSpPr/>
            <p:nvPr/>
          </p:nvSpPr>
          <p:spPr>
            <a:xfrm>
              <a:off x="63500" y="442468"/>
              <a:ext cx="48514" cy="28702"/>
            </a:xfrm>
            <a:custGeom>
              <a:avLst/>
              <a:gdLst/>
              <a:ahLst/>
              <a:cxnLst/>
              <a:rect l="l" t="t" r="r" b="b"/>
              <a:pathLst>
                <a:path w="48514" h="28702">
                  <a:moveTo>
                    <a:pt x="48514" y="3683"/>
                  </a:moveTo>
                  <a:cubicBezTo>
                    <a:pt x="44577" y="28702"/>
                    <a:pt x="20320" y="27051"/>
                    <a:pt x="0" y="25654"/>
                  </a:cubicBezTo>
                  <a:cubicBezTo>
                    <a:pt x="8001" y="0"/>
                    <a:pt x="25019" y="2286"/>
                    <a:pt x="48514" y="3683"/>
                  </a:cubicBezTo>
                </a:path>
              </a:pathLst>
            </a:custGeom>
            <a:solidFill>
              <a:srgbClr val="D8E14A"/>
            </a:solidFill>
          </p:spPr>
        </p:sp>
        <p:sp>
          <p:nvSpPr>
            <p:cNvPr id="40" name="Freeform 40"/>
            <p:cNvSpPr/>
            <p:nvPr/>
          </p:nvSpPr>
          <p:spPr>
            <a:xfrm>
              <a:off x="442468" y="442468"/>
              <a:ext cx="48514" cy="29337"/>
            </a:xfrm>
            <a:custGeom>
              <a:avLst/>
              <a:gdLst/>
              <a:ahLst/>
              <a:cxnLst/>
              <a:rect l="l" t="t" r="r" b="b"/>
              <a:pathLst>
                <a:path w="48514" h="29337">
                  <a:moveTo>
                    <a:pt x="48514" y="25654"/>
                  </a:moveTo>
                  <a:cubicBezTo>
                    <a:pt x="25146" y="27051"/>
                    <a:pt x="8128" y="29337"/>
                    <a:pt x="0" y="3683"/>
                  </a:cubicBezTo>
                  <a:cubicBezTo>
                    <a:pt x="23368" y="2286"/>
                    <a:pt x="40386" y="0"/>
                    <a:pt x="48514" y="25654"/>
                  </a:cubicBezTo>
                </a:path>
              </a:pathLst>
            </a:custGeom>
            <a:solidFill>
              <a:srgbClr val="D8E14A"/>
            </a:solidFill>
          </p:spPr>
        </p:sp>
        <p:sp>
          <p:nvSpPr>
            <p:cNvPr id="41" name="Freeform 41"/>
            <p:cNvSpPr/>
            <p:nvPr/>
          </p:nvSpPr>
          <p:spPr>
            <a:xfrm>
              <a:off x="407289" y="387731"/>
              <a:ext cx="35179" cy="29718"/>
            </a:xfrm>
            <a:custGeom>
              <a:avLst/>
              <a:gdLst/>
              <a:ahLst/>
              <a:cxnLst/>
              <a:rect l="l" t="t" r="r" b="b"/>
              <a:pathLst>
                <a:path w="35179" h="29718">
                  <a:moveTo>
                    <a:pt x="35179" y="27432"/>
                  </a:moveTo>
                  <a:cubicBezTo>
                    <a:pt x="21082" y="28448"/>
                    <a:pt x="3175" y="29718"/>
                    <a:pt x="0" y="12065"/>
                  </a:cubicBezTo>
                  <a:cubicBezTo>
                    <a:pt x="12573" y="0"/>
                    <a:pt x="34671" y="10414"/>
                    <a:pt x="35179" y="27432"/>
                  </a:cubicBezTo>
                </a:path>
              </a:pathLst>
            </a:custGeom>
            <a:solidFill>
              <a:srgbClr val="D8E14A"/>
            </a:solidFill>
          </p:spPr>
        </p:sp>
        <p:sp>
          <p:nvSpPr>
            <p:cNvPr id="42" name="Freeform 42"/>
            <p:cNvSpPr/>
            <p:nvPr/>
          </p:nvSpPr>
          <p:spPr>
            <a:xfrm>
              <a:off x="112014" y="393700"/>
              <a:ext cx="35179" cy="23241"/>
            </a:xfrm>
            <a:custGeom>
              <a:avLst/>
              <a:gdLst/>
              <a:ahLst/>
              <a:cxnLst/>
              <a:rect l="l" t="t" r="r" b="b"/>
              <a:pathLst>
                <a:path w="35179" h="23241">
                  <a:moveTo>
                    <a:pt x="35179" y="3937"/>
                  </a:moveTo>
                  <a:cubicBezTo>
                    <a:pt x="34417" y="23241"/>
                    <a:pt x="14859" y="22860"/>
                    <a:pt x="0" y="21463"/>
                  </a:cubicBezTo>
                  <a:cubicBezTo>
                    <a:pt x="3429" y="0"/>
                    <a:pt x="17907" y="127"/>
                    <a:pt x="35179" y="3937"/>
                  </a:cubicBezTo>
                </a:path>
              </a:pathLst>
            </a:custGeom>
            <a:solidFill>
              <a:srgbClr val="D8E14A"/>
            </a:solidFill>
          </p:spPr>
        </p:sp>
      </p:grpSp>
      <p:grpSp>
        <p:nvGrpSpPr>
          <p:cNvPr id="43" name="Group 43"/>
          <p:cNvGrpSpPr>
            <a:grpSpLocks noChangeAspect="1"/>
          </p:cNvGrpSpPr>
          <p:nvPr/>
        </p:nvGrpSpPr>
        <p:grpSpPr>
          <a:xfrm>
            <a:off x="7150102" y="5194416"/>
            <a:ext cx="706450" cy="402507"/>
            <a:chOff x="0" y="0"/>
            <a:chExt cx="706450" cy="402501"/>
          </a:xfrm>
        </p:grpSpPr>
        <p:sp>
          <p:nvSpPr>
            <p:cNvPr id="44" name="Freeform 44"/>
            <p:cNvSpPr/>
            <p:nvPr/>
          </p:nvSpPr>
          <p:spPr>
            <a:xfrm>
              <a:off x="63500" y="76835"/>
              <a:ext cx="66040" cy="21971"/>
            </a:xfrm>
            <a:custGeom>
              <a:avLst/>
              <a:gdLst/>
              <a:ahLst/>
              <a:cxnLst/>
              <a:rect l="l" t="t" r="r" b="b"/>
              <a:pathLst>
                <a:path w="66040" h="21971">
                  <a:moveTo>
                    <a:pt x="66040" y="21971"/>
                  </a:moveTo>
                  <a:lnTo>
                    <a:pt x="66040" y="0"/>
                  </a:lnTo>
                  <a:cubicBezTo>
                    <a:pt x="28321" y="1016"/>
                    <a:pt x="0" y="5588"/>
                    <a:pt x="0" y="11049"/>
                  </a:cubicBezTo>
                  <a:cubicBezTo>
                    <a:pt x="0" y="16510"/>
                    <a:pt x="28321" y="20955"/>
                    <a:pt x="66040" y="21971"/>
                  </a:cubicBezTo>
                </a:path>
              </a:pathLst>
            </a:custGeom>
            <a:solidFill>
              <a:srgbClr val="D8E14A"/>
            </a:solidFill>
          </p:spPr>
        </p:sp>
        <p:sp>
          <p:nvSpPr>
            <p:cNvPr id="45" name="Freeform 45"/>
            <p:cNvSpPr/>
            <p:nvPr/>
          </p:nvSpPr>
          <p:spPr>
            <a:xfrm>
              <a:off x="163957" y="76835"/>
              <a:ext cx="66040" cy="21971"/>
            </a:xfrm>
            <a:custGeom>
              <a:avLst/>
              <a:gdLst/>
              <a:ahLst/>
              <a:cxnLst/>
              <a:rect l="l" t="t" r="r" b="b"/>
              <a:pathLst>
                <a:path w="66040" h="21971">
                  <a:moveTo>
                    <a:pt x="66040" y="10922"/>
                  </a:moveTo>
                  <a:cubicBezTo>
                    <a:pt x="66040" y="5588"/>
                    <a:pt x="37719" y="1016"/>
                    <a:pt x="0" y="0"/>
                  </a:cubicBezTo>
                  <a:lnTo>
                    <a:pt x="0" y="21971"/>
                  </a:lnTo>
                  <a:cubicBezTo>
                    <a:pt x="37719" y="20955"/>
                    <a:pt x="66040" y="16383"/>
                    <a:pt x="66040" y="11049"/>
                  </a:cubicBezTo>
                </a:path>
              </a:pathLst>
            </a:custGeom>
            <a:solidFill>
              <a:srgbClr val="D8E14A"/>
            </a:solidFill>
          </p:spPr>
        </p:sp>
        <p:sp>
          <p:nvSpPr>
            <p:cNvPr id="46" name="Freeform 46"/>
            <p:cNvSpPr/>
            <p:nvPr/>
          </p:nvSpPr>
          <p:spPr>
            <a:xfrm>
              <a:off x="134366" y="63500"/>
              <a:ext cx="24638" cy="40386"/>
            </a:xfrm>
            <a:custGeom>
              <a:avLst/>
              <a:gdLst/>
              <a:ahLst/>
              <a:cxnLst/>
              <a:rect l="l" t="t" r="r" b="b"/>
              <a:pathLst>
                <a:path w="24638" h="40386">
                  <a:moveTo>
                    <a:pt x="24638" y="8001"/>
                  </a:moveTo>
                  <a:cubicBezTo>
                    <a:pt x="24638" y="3556"/>
                    <a:pt x="21082" y="0"/>
                    <a:pt x="16637" y="0"/>
                  </a:cubicBezTo>
                  <a:lnTo>
                    <a:pt x="8001" y="0"/>
                  </a:lnTo>
                  <a:cubicBezTo>
                    <a:pt x="3556" y="0"/>
                    <a:pt x="0" y="3556"/>
                    <a:pt x="0" y="8001"/>
                  </a:cubicBezTo>
                  <a:lnTo>
                    <a:pt x="0" y="40386"/>
                  </a:lnTo>
                  <a:lnTo>
                    <a:pt x="24511" y="40386"/>
                  </a:lnTo>
                  <a:close/>
                </a:path>
              </a:pathLst>
            </a:custGeom>
            <a:solidFill>
              <a:srgbClr val="D8E14A"/>
            </a:solidFill>
          </p:spPr>
        </p:sp>
        <p:sp>
          <p:nvSpPr>
            <p:cNvPr id="47" name="Freeform 47"/>
            <p:cNvSpPr/>
            <p:nvPr/>
          </p:nvSpPr>
          <p:spPr>
            <a:xfrm>
              <a:off x="476504" y="76835"/>
              <a:ext cx="66040" cy="21971"/>
            </a:xfrm>
            <a:custGeom>
              <a:avLst/>
              <a:gdLst/>
              <a:ahLst/>
              <a:cxnLst/>
              <a:rect l="l" t="t" r="r" b="b"/>
              <a:pathLst>
                <a:path w="66040" h="21971">
                  <a:moveTo>
                    <a:pt x="66040" y="21971"/>
                  </a:moveTo>
                  <a:lnTo>
                    <a:pt x="66040" y="0"/>
                  </a:lnTo>
                  <a:cubicBezTo>
                    <a:pt x="28321" y="1016"/>
                    <a:pt x="0" y="5588"/>
                    <a:pt x="0" y="11049"/>
                  </a:cubicBezTo>
                  <a:cubicBezTo>
                    <a:pt x="0" y="16510"/>
                    <a:pt x="28321" y="20955"/>
                    <a:pt x="66040" y="21971"/>
                  </a:cubicBezTo>
                </a:path>
              </a:pathLst>
            </a:custGeom>
            <a:solidFill>
              <a:srgbClr val="D8E14A"/>
            </a:solidFill>
          </p:spPr>
        </p:sp>
        <p:sp>
          <p:nvSpPr>
            <p:cNvPr id="48" name="Freeform 48"/>
            <p:cNvSpPr/>
            <p:nvPr/>
          </p:nvSpPr>
          <p:spPr>
            <a:xfrm>
              <a:off x="576961" y="76835"/>
              <a:ext cx="66040" cy="21971"/>
            </a:xfrm>
            <a:custGeom>
              <a:avLst/>
              <a:gdLst/>
              <a:ahLst/>
              <a:cxnLst/>
              <a:rect l="l" t="t" r="r" b="b"/>
              <a:pathLst>
                <a:path w="66040" h="21971">
                  <a:moveTo>
                    <a:pt x="66040" y="10922"/>
                  </a:moveTo>
                  <a:cubicBezTo>
                    <a:pt x="66040" y="5588"/>
                    <a:pt x="37719" y="1016"/>
                    <a:pt x="0" y="0"/>
                  </a:cubicBezTo>
                  <a:lnTo>
                    <a:pt x="0" y="21971"/>
                  </a:lnTo>
                  <a:cubicBezTo>
                    <a:pt x="37719" y="20955"/>
                    <a:pt x="66040" y="16383"/>
                    <a:pt x="66040" y="11049"/>
                  </a:cubicBezTo>
                </a:path>
              </a:pathLst>
            </a:custGeom>
            <a:solidFill>
              <a:srgbClr val="D8E14A"/>
            </a:solidFill>
          </p:spPr>
        </p:sp>
        <p:sp>
          <p:nvSpPr>
            <p:cNvPr id="49" name="Freeform 49"/>
            <p:cNvSpPr/>
            <p:nvPr/>
          </p:nvSpPr>
          <p:spPr>
            <a:xfrm>
              <a:off x="547370" y="63500"/>
              <a:ext cx="24638" cy="40386"/>
            </a:xfrm>
            <a:custGeom>
              <a:avLst/>
              <a:gdLst/>
              <a:ahLst/>
              <a:cxnLst/>
              <a:rect l="l" t="t" r="r" b="b"/>
              <a:pathLst>
                <a:path w="24638" h="40386">
                  <a:moveTo>
                    <a:pt x="24638" y="8001"/>
                  </a:moveTo>
                  <a:cubicBezTo>
                    <a:pt x="24638" y="3556"/>
                    <a:pt x="21082" y="0"/>
                    <a:pt x="16637" y="0"/>
                  </a:cubicBezTo>
                  <a:lnTo>
                    <a:pt x="8001" y="0"/>
                  </a:lnTo>
                  <a:cubicBezTo>
                    <a:pt x="3556" y="0"/>
                    <a:pt x="0" y="3556"/>
                    <a:pt x="0" y="8001"/>
                  </a:cubicBezTo>
                  <a:lnTo>
                    <a:pt x="0" y="40386"/>
                  </a:lnTo>
                  <a:lnTo>
                    <a:pt x="24511" y="40386"/>
                  </a:lnTo>
                  <a:close/>
                </a:path>
              </a:pathLst>
            </a:custGeom>
            <a:solidFill>
              <a:srgbClr val="D8E14A"/>
            </a:solidFill>
          </p:spPr>
        </p:sp>
        <p:sp>
          <p:nvSpPr>
            <p:cNvPr id="50" name="Freeform 50"/>
            <p:cNvSpPr/>
            <p:nvPr/>
          </p:nvSpPr>
          <p:spPr>
            <a:xfrm>
              <a:off x="117348" y="108204"/>
              <a:ext cx="471678" cy="230886"/>
            </a:xfrm>
            <a:custGeom>
              <a:avLst/>
              <a:gdLst/>
              <a:ahLst/>
              <a:cxnLst/>
              <a:rect l="l" t="t" r="r" b="b"/>
              <a:pathLst>
                <a:path w="471678" h="230886">
                  <a:moveTo>
                    <a:pt x="235839" y="81026"/>
                  </a:moveTo>
                  <a:lnTo>
                    <a:pt x="235966" y="81026"/>
                  </a:lnTo>
                  <a:cubicBezTo>
                    <a:pt x="256667" y="81026"/>
                    <a:pt x="273558" y="97917"/>
                    <a:pt x="273558" y="118618"/>
                  </a:cubicBezTo>
                  <a:cubicBezTo>
                    <a:pt x="273558" y="139319"/>
                    <a:pt x="256667" y="156210"/>
                    <a:pt x="235966" y="156210"/>
                  </a:cubicBezTo>
                  <a:lnTo>
                    <a:pt x="235839" y="156210"/>
                  </a:lnTo>
                  <a:cubicBezTo>
                    <a:pt x="215011" y="156210"/>
                    <a:pt x="198247" y="139319"/>
                    <a:pt x="198247" y="118618"/>
                  </a:cubicBezTo>
                  <a:cubicBezTo>
                    <a:pt x="198247" y="97917"/>
                    <a:pt x="215138" y="81026"/>
                    <a:pt x="235839" y="81026"/>
                  </a:cubicBezTo>
                  <a:moveTo>
                    <a:pt x="58801" y="39243"/>
                  </a:moveTo>
                  <a:lnTo>
                    <a:pt x="58801" y="6858"/>
                  </a:lnTo>
                  <a:cubicBezTo>
                    <a:pt x="58801" y="3048"/>
                    <a:pt x="55753" y="0"/>
                    <a:pt x="51943" y="0"/>
                  </a:cubicBezTo>
                  <a:lnTo>
                    <a:pt x="6858" y="0"/>
                  </a:lnTo>
                  <a:cubicBezTo>
                    <a:pt x="3048" y="0"/>
                    <a:pt x="0" y="3048"/>
                    <a:pt x="0" y="6858"/>
                  </a:cubicBezTo>
                  <a:lnTo>
                    <a:pt x="0" y="80264"/>
                  </a:lnTo>
                  <a:cubicBezTo>
                    <a:pt x="0" y="96520"/>
                    <a:pt x="13208" y="109728"/>
                    <a:pt x="29337" y="109728"/>
                  </a:cubicBezTo>
                  <a:cubicBezTo>
                    <a:pt x="45466" y="109728"/>
                    <a:pt x="58674" y="96520"/>
                    <a:pt x="58674" y="80264"/>
                  </a:cubicBezTo>
                  <a:lnTo>
                    <a:pt x="58674" y="73533"/>
                  </a:lnTo>
                  <a:lnTo>
                    <a:pt x="151638" y="109728"/>
                  </a:lnTo>
                  <a:lnTo>
                    <a:pt x="151638" y="118491"/>
                  </a:lnTo>
                  <a:cubicBezTo>
                    <a:pt x="151638" y="119380"/>
                    <a:pt x="151638" y="120269"/>
                    <a:pt x="151638" y="121158"/>
                  </a:cubicBezTo>
                  <a:cubicBezTo>
                    <a:pt x="122047" y="129540"/>
                    <a:pt x="105791" y="150495"/>
                    <a:pt x="96901" y="168656"/>
                  </a:cubicBezTo>
                  <a:cubicBezTo>
                    <a:pt x="85090" y="193040"/>
                    <a:pt x="84328" y="217170"/>
                    <a:pt x="84328" y="218186"/>
                  </a:cubicBezTo>
                  <a:cubicBezTo>
                    <a:pt x="84074" y="225044"/>
                    <a:pt x="89535" y="230759"/>
                    <a:pt x="96393" y="230886"/>
                  </a:cubicBezTo>
                  <a:lnTo>
                    <a:pt x="96774" y="230886"/>
                  </a:lnTo>
                  <a:cubicBezTo>
                    <a:pt x="103505" y="230886"/>
                    <a:pt x="108966" y="225552"/>
                    <a:pt x="109093" y="218821"/>
                  </a:cubicBezTo>
                  <a:cubicBezTo>
                    <a:pt x="109093" y="218567"/>
                    <a:pt x="109855" y="198374"/>
                    <a:pt x="119507" y="178816"/>
                  </a:cubicBezTo>
                  <a:cubicBezTo>
                    <a:pt x="124841" y="168021"/>
                    <a:pt x="131953" y="159385"/>
                    <a:pt x="140589" y="153416"/>
                  </a:cubicBezTo>
                  <a:cubicBezTo>
                    <a:pt x="145288" y="150114"/>
                    <a:pt x="150495" y="147574"/>
                    <a:pt x="156083" y="145669"/>
                  </a:cubicBezTo>
                  <a:cubicBezTo>
                    <a:pt x="167386" y="178816"/>
                    <a:pt x="198755" y="202692"/>
                    <a:pt x="235839" y="202692"/>
                  </a:cubicBezTo>
                  <a:cubicBezTo>
                    <a:pt x="272923" y="202692"/>
                    <a:pt x="304292" y="178816"/>
                    <a:pt x="315595" y="145669"/>
                  </a:cubicBezTo>
                  <a:cubicBezTo>
                    <a:pt x="321310" y="147574"/>
                    <a:pt x="326390" y="150114"/>
                    <a:pt x="331089" y="153416"/>
                  </a:cubicBezTo>
                  <a:cubicBezTo>
                    <a:pt x="339725" y="159512"/>
                    <a:pt x="346837" y="168021"/>
                    <a:pt x="352171" y="178816"/>
                  </a:cubicBezTo>
                  <a:cubicBezTo>
                    <a:pt x="361823" y="198247"/>
                    <a:pt x="362585" y="218440"/>
                    <a:pt x="362585" y="218821"/>
                  </a:cubicBezTo>
                  <a:cubicBezTo>
                    <a:pt x="362712" y="225552"/>
                    <a:pt x="368300" y="230886"/>
                    <a:pt x="374904" y="230886"/>
                  </a:cubicBezTo>
                  <a:lnTo>
                    <a:pt x="375285" y="230886"/>
                  </a:lnTo>
                  <a:cubicBezTo>
                    <a:pt x="382143" y="230759"/>
                    <a:pt x="387477" y="225044"/>
                    <a:pt x="387350" y="218186"/>
                  </a:cubicBezTo>
                  <a:cubicBezTo>
                    <a:pt x="387350" y="217170"/>
                    <a:pt x="386588" y="193040"/>
                    <a:pt x="374777" y="168656"/>
                  </a:cubicBezTo>
                  <a:cubicBezTo>
                    <a:pt x="365887" y="150495"/>
                    <a:pt x="349631" y="129540"/>
                    <a:pt x="320040" y="121158"/>
                  </a:cubicBezTo>
                  <a:cubicBezTo>
                    <a:pt x="320040" y="120269"/>
                    <a:pt x="320167" y="119380"/>
                    <a:pt x="320167" y="118491"/>
                  </a:cubicBezTo>
                  <a:lnTo>
                    <a:pt x="320167" y="109728"/>
                  </a:lnTo>
                  <a:lnTo>
                    <a:pt x="413004" y="73533"/>
                  </a:lnTo>
                  <a:lnTo>
                    <a:pt x="413004" y="80264"/>
                  </a:lnTo>
                  <a:cubicBezTo>
                    <a:pt x="413004" y="96520"/>
                    <a:pt x="426212" y="109728"/>
                    <a:pt x="442341" y="109728"/>
                  </a:cubicBezTo>
                  <a:cubicBezTo>
                    <a:pt x="458470" y="109728"/>
                    <a:pt x="471678" y="96520"/>
                    <a:pt x="471678" y="80264"/>
                  </a:cubicBezTo>
                  <a:lnTo>
                    <a:pt x="471678" y="6858"/>
                  </a:lnTo>
                  <a:cubicBezTo>
                    <a:pt x="471678" y="3048"/>
                    <a:pt x="468630" y="0"/>
                    <a:pt x="464820" y="0"/>
                  </a:cubicBezTo>
                  <a:lnTo>
                    <a:pt x="419862" y="0"/>
                  </a:lnTo>
                  <a:cubicBezTo>
                    <a:pt x="416052" y="0"/>
                    <a:pt x="413004" y="3048"/>
                    <a:pt x="413004" y="6858"/>
                  </a:cubicBezTo>
                  <a:lnTo>
                    <a:pt x="413004" y="39370"/>
                  </a:lnTo>
                  <a:lnTo>
                    <a:pt x="318135" y="46101"/>
                  </a:lnTo>
                  <a:lnTo>
                    <a:pt x="315341" y="35941"/>
                  </a:lnTo>
                  <a:cubicBezTo>
                    <a:pt x="312674" y="26416"/>
                    <a:pt x="304165" y="19939"/>
                    <a:pt x="294386" y="19939"/>
                  </a:cubicBezTo>
                  <a:lnTo>
                    <a:pt x="235966" y="19939"/>
                  </a:lnTo>
                  <a:lnTo>
                    <a:pt x="177546" y="19939"/>
                  </a:lnTo>
                  <a:cubicBezTo>
                    <a:pt x="167767" y="19939"/>
                    <a:pt x="159131" y="26416"/>
                    <a:pt x="156591" y="35941"/>
                  </a:cubicBezTo>
                  <a:lnTo>
                    <a:pt x="153797" y="46101"/>
                  </a:lnTo>
                  <a:close/>
                </a:path>
              </a:pathLst>
            </a:custGeom>
            <a:solidFill>
              <a:srgbClr val="D8E14A"/>
            </a:solidFill>
          </p:spPr>
        </p:sp>
        <p:sp>
          <p:nvSpPr>
            <p:cNvPr id="51" name="Freeform 51"/>
            <p:cNvSpPr/>
            <p:nvPr/>
          </p:nvSpPr>
          <p:spPr>
            <a:xfrm>
              <a:off x="322707" y="196469"/>
              <a:ext cx="60960" cy="60960"/>
            </a:xfrm>
            <a:custGeom>
              <a:avLst/>
              <a:gdLst/>
              <a:ahLst/>
              <a:cxnLst/>
              <a:rect l="l" t="t" r="r" b="b"/>
              <a:pathLst>
                <a:path w="60960" h="60960">
                  <a:moveTo>
                    <a:pt x="30480" y="60960"/>
                  </a:moveTo>
                  <a:cubicBezTo>
                    <a:pt x="47371" y="60960"/>
                    <a:pt x="60960" y="47371"/>
                    <a:pt x="60960" y="30480"/>
                  </a:cubicBezTo>
                  <a:cubicBezTo>
                    <a:pt x="60960" y="13589"/>
                    <a:pt x="47371" y="0"/>
                    <a:pt x="30480" y="0"/>
                  </a:cubicBezTo>
                  <a:cubicBezTo>
                    <a:pt x="13589" y="0"/>
                    <a:pt x="0" y="13589"/>
                    <a:pt x="0" y="30480"/>
                  </a:cubicBezTo>
                  <a:cubicBezTo>
                    <a:pt x="0" y="47371"/>
                    <a:pt x="13589" y="60960"/>
                    <a:pt x="30480" y="60960"/>
                  </a:cubicBezTo>
                </a:path>
              </a:pathLst>
            </a:custGeom>
            <a:solidFill>
              <a:srgbClr val="D8E14A"/>
            </a:solidFill>
          </p:spPr>
        </p:sp>
      </p:grpSp>
      <p:sp>
        <p:nvSpPr>
          <p:cNvPr id="52" name="TextBox 52"/>
          <p:cNvSpPr txBox="1"/>
          <p:nvPr/>
        </p:nvSpPr>
        <p:spPr>
          <a:xfrm>
            <a:off x="904250" y="1455334"/>
            <a:ext cx="4825365" cy="1645920"/>
          </a:xfrm>
          <a:prstGeom prst="rect">
            <a:avLst/>
          </a:prstGeom>
        </p:spPr>
        <p:txBody>
          <a:bodyPr lIns="0" tIns="0" rIns="0" bIns="0" rtlCol="0" anchor="t">
            <a:spAutoFit/>
          </a:bodyPr>
          <a:lstStyle/>
          <a:p>
            <a:pPr algn="l">
              <a:lnSpc>
                <a:spcPts val="4230"/>
              </a:lnSpc>
            </a:pPr>
            <a:r>
              <a:rPr lang="en-US" sz="4700" b="1" spc="169" dirty="0">
                <a:solidFill>
                  <a:srgbClr val="002922"/>
                </a:solidFill>
                <a:latin typeface="Montserrat 2 Ultra-Bold" panose="020B0604020202020204" charset="-52"/>
                <a:ea typeface="Montserrat 2 Bold"/>
                <a:cs typeface="Montserrat 2 Bold"/>
                <a:sym typeface="Montserrat 2 Bold"/>
              </a:rPr>
              <a:t>PRIORITY INVESTMENT SECTORS</a:t>
            </a:r>
          </a:p>
        </p:txBody>
      </p:sp>
      <p:sp>
        <p:nvSpPr>
          <p:cNvPr id="53" name="TextBox 53"/>
          <p:cNvSpPr txBox="1"/>
          <p:nvPr/>
        </p:nvSpPr>
        <p:spPr>
          <a:xfrm>
            <a:off x="7959051" y="5118216"/>
            <a:ext cx="3624509" cy="1105746"/>
          </a:xfrm>
          <a:prstGeom prst="rect">
            <a:avLst/>
          </a:prstGeom>
        </p:spPr>
        <p:txBody>
          <a:bodyPr lIns="0" tIns="0" rIns="0" bIns="0" rtlCol="0" anchor="t">
            <a:spAutoFit/>
          </a:bodyPr>
          <a:lstStyle/>
          <a:p>
            <a:pPr algn="l">
              <a:lnSpc>
                <a:spcPts val="2413"/>
              </a:lnSpc>
            </a:pPr>
            <a:r>
              <a:rPr lang="en-US" sz="1349" b="1" spc="1">
                <a:solidFill>
                  <a:srgbClr val="00665E"/>
                </a:solidFill>
                <a:latin typeface="Montserrat 2 Ultra-Bold"/>
                <a:ea typeface="Montserrat 2 Ultra-Bold"/>
                <a:cs typeface="Montserrat 2 Ultra-Bold"/>
                <a:sym typeface="Montserrat 2 Ultra-Bold"/>
              </a:rPr>
              <a:t>Defense industry </a:t>
            </a:r>
          </a:p>
          <a:p>
            <a:pPr algn="l">
              <a:lnSpc>
                <a:spcPts val="983"/>
              </a:lnSpc>
            </a:pPr>
            <a:endParaRPr lang="en-US" sz="1349" b="1" spc="1">
              <a:solidFill>
                <a:srgbClr val="00665E"/>
              </a:solidFill>
              <a:latin typeface="Montserrat 2 Ultra-Bold"/>
              <a:ea typeface="Montserrat 2 Ultra-Bold"/>
              <a:cs typeface="Montserrat 2 Ultra-Bold"/>
              <a:sym typeface="Montserrat 2 Ultra-Bold"/>
            </a:endParaRPr>
          </a:p>
          <a:p>
            <a:pPr algn="l">
              <a:lnSpc>
                <a:spcPts val="1754"/>
              </a:lnSpc>
            </a:pPr>
            <a:r>
              <a:rPr lang="en-US" sz="1349" b="1" spc="1">
                <a:solidFill>
                  <a:srgbClr val="00665E"/>
                </a:solidFill>
                <a:latin typeface="Montserrat 2 Ultra-Bold"/>
                <a:ea typeface="Montserrat 2 Ultra-Bold"/>
                <a:cs typeface="Montserrat 2 Ultra-Bold"/>
                <a:sym typeface="Montserrat 2 Ultra-Bold"/>
              </a:rPr>
              <a:t>Municipal projects </a:t>
            </a:r>
          </a:p>
          <a:p>
            <a:pPr algn="l">
              <a:lnSpc>
                <a:spcPts val="1754"/>
              </a:lnSpc>
            </a:pPr>
            <a:r>
              <a:rPr lang="en-US" sz="1349" spc="71">
                <a:solidFill>
                  <a:srgbClr val="231F20"/>
                </a:solidFill>
                <a:latin typeface="Montserrat 1"/>
                <a:ea typeface="Montserrat 1"/>
                <a:cs typeface="Montserrat 1"/>
                <a:sym typeface="Montserrat 1"/>
              </a:rPr>
              <a:t>socialinfrastructure,airports, decentralized generation</a:t>
            </a:r>
          </a:p>
        </p:txBody>
      </p:sp>
      <p:sp>
        <p:nvSpPr>
          <p:cNvPr id="54" name="TextBox 54"/>
          <p:cNvSpPr txBox="1"/>
          <p:nvPr/>
        </p:nvSpPr>
        <p:spPr>
          <a:xfrm>
            <a:off x="7959051" y="1353183"/>
            <a:ext cx="2751907" cy="2653315"/>
          </a:xfrm>
          <a:prstGeom prst="rect">
            <a:avLst/>
          </a:prstGeom>
        </p:spPr>
        <p:txBody>
          <a:bodyPr lIns="0" tIns="0" rIns="0" bIns="0" rtlCol="0" anchor="t">
            <a:spAutoFit/>
          </a:bodyPr>
          <a:lstStyle/>
          <a:p>
            <a:pPr algn="l">
              <a:lnSpc>
                <a:spcPts val="1910"/>
              </a:lnSpc>
            </a:pPr>
            <a:r>
              <a:rPr lang="en-US" sz="1528" b="1" spc="6" dirty="0">
                <a:solidFill>
                  <a:srgbClr val="00665E"/>
                </a:solidFill>
                <a:latin typeface="Montserrat 2 Ultra-Bold"/>
                <a:ea typeface="Montserrat 2 Ultra-Bold"/>
                <a:cs typeface="Montserrat 2 Ultra-Bold"/>
                <a:sym typeface="Montserrat 2 Ultra-Bold"/>
              </a:rPr>
              <a:t>Energy infrastructure </a:t>
            </a:r>
          </a:p>
          <a:p>
            <a:pPr algn="l">
              <a:lnSpc>
                <a:spcPts val="1685"/>
              </a:lnSpc>
            </a:pPr>
            <a:r>
              <a:rPr lang="en-US" sz="1348" spc="71" dirty="0" err="1">
                <a:solidFill>
                  <a:srgbClr val="231F20"/>
                </a:solidFill>
                <a:latin typeface="Montserrat 1"/>
                <a:ea typeface="Montserrat 1"/>
                <a:cs typeface="Montserrat 1"/>
                <a:sym typeface="Montserrat 1"/>
              </a:rPr>
              <a:t>wind,solar</a:t>
            </a:r>
            <a:r>
              <a:rPr lang="en-US" sz="1348" spc="71" dirty="0">
                <a:solidFill>
                  <a:srgbClr val="231F20"/>
                </a:solidFill>
                <a:latin typeface="Montserrat 1"/>
                <a:ea typeface="Montserrat 1"/>
                <a:cs typeface="Montserrat 1"/>
                <a:sym typeface="Montserrat 1"/>
              </a:rPr>
              <a:t>, </a:t>
            </a:r>
            <a:r>
              <a:rPr lang="en-US" sz="1348" spc="71" dirty="0" err="1">
                <a:solidFill>
                  <a:srgbClr val="231F20"/>
                </a:solidFill>
                <a:latin typeface="Montserrat 1"/>
                <a:ea typeface="Montserrat 1"/>
                <a:cs typeface="Montserrat 1"/>
                <a:sym typeface="Montserrat 1"/>
              </a:rPr>
              <a:t>hydro,nuclear</a:t>
            </a:r>
            <a:r>
              <a:rPr lang="en-US" sz="1348" spc="71" dirty="0">
                <a:solidFill>
                  <a:srgbClr val="231F20"/>
                </a:solidFill>
                <a:latin typeface="Montserrat 1"/>
                <a:ea typeface="Montserrat 1"/>
                <a:cs typeface="Montserrat 1"/>
                <a:sym typeface="Montserrat 1"/>
              </a:rPr>
              <a:t>, gas-piston generation</a:t>
            </a:r>
          </a:p>
          <a:p>
            <a:pPr algn="l">
              <a:lnSpc>
                <a:spcPts val="1185"/>
              </a:lnSpc>
            </a:pPr>
            <a:endParaRPr lang="en-US" sz="1348" spc="71" dirty="0">
              <a:solidFill>
                <a:srgbClr val="231F20"/>
              </a:solidFill>
              <a:latin typeface="Montserrat 1"/>
              <a:ea typeface="Montserrat 1"/>
              <a:cs typeface="Montserrat 1"/>
              <a:sym typeface="Montserrat 1"/>
            </a:endParaRPr>
          </a:p>
          <a:p>
            <a:pPr algn="l">
              <a:lnSpc>
                <a:spcPts val="1910"/>
              </a:lnSpc>
            </a:pPr>
            <a:r>
              <a:rPr lang="en-US" sz="1528" b="1" dirty="0">
                <a:solidFill>
                  <a:srgbClr val="00665E"/>
                </a:solidFill>
                <a:latin typeface="Montserrat 2 Ultra-Bold"/>
                <a:ea typeface="Montserrat 2 Ultra-Bold"/>
                <a:cs typeface="Montserrat 2 Ultra-Bold"/>
                <a:sym typeface="Montserrat 2 Ultra-Bold"/>
              </a:rPr>
              <a:t>Industrial construction </a:t>
            </a:r>
          </a:p>
          <a:p>
            <a:pPr algn="l">
              <a:lnSpc>
                <a:spcPts val="1685"/>
              </a:lnSpc>
            </a:pPr>
            <a:r>
              <a:rPr lang="en-US" sz="1348" spc="71" dirty="0" err="1">
                <a:solidFill>
                  <a:srgbClr val="231F20"/>
                </a:solidFill>
                <a:latin typeface="Montserrat 1"/>
                <a:ea typeface="Montserrat 1"/>
                <a:cs typeface="Montserrat 1"/>
                <a:sym typeface="Montserrat 1"/>
              </a:rPr>
              <a:t>oilrefining</a:t>
            </a:r>
            <a:r>
              <a:rPr lang="en-US" sz="1348" spc="71" dirty="0">
                <a:solidFill>
                  <a:srgbClr val="231F20"/>
                </a:solidFill>
                <a:latin typeface="Montserrat 1"/>
                <a:ea typeface="Montserrat 1"/>
                <a:cs typeface="Montserrat 1"/>
                <a:sym typeface="Montserrat 1"/>
              </a:rPr>
              <a:t>, </a:t>
            </a:r>
            <a:r>
              <a:rPr lang="en-US" sz="1348" spc="71" dirty="0" err="1">
                <a:solidFill>
                  <a:srgbClr val="231F20"/>
                </a:solidFill>
                <a:latin typeface="Montserrat 1"/>
                <a:ea typeface="Montserrat 1"/>
                <a:cs typeface="Montserrat 1"/>
                <a:sym typeface="Montserrat 1"/>
              </a:rPr>
              <a:t>foodprocessing</a:t>
            </a:r>
            <a:endParaRPr lang="en-US" sz="1348" spc="71" dirty="0">
              <a:solidFill>
                <a:srgbClr val="231F20"/>
              </a:solidFill>
              <a:latin typeface="Montserrat 1"/>
              <a:ea typeface="Montserrat 1"/>
              <a:cs typeface="Montserrat 1"/>
              <a:sym typeface="Montserrat 1"/>
            </a:endParaRPr>
          </a:p>
          <a:p>
            <a:pPr algn="l">
              <a:lnSpc>
                <a:spcPts val="1160"/>
              </a:lnSpc>
            </a:pPr>
            <a:endParaRPr lang="en-US" sz="1348" spc="71" dirty="0">
              <a:solidFill>
                <a:srgbClr val="231F20"/>
              </a:solidFill>
              <a:latin typeface="Montserrat 1"/>
              <a:ea typeface="Montserrat 1"/>
              <a:cs typeface="Montserrat 1"/>
              <a:sym typeface="Montserrat 1"/>
            </a:endParaRPr>
          </a:p>
          <a:p>
            <a:pPr algn="l">
              <a:lnSpc>
                <a:spcPts val="1910"/>
              </a:lnSpc>
            </a:pPr>
            <a:r>
              <a:rPr lang="en-US" sz="1528" b="1" dirty="0">
                <a:solidFill>
                  <a:srgbClr val="00665E"/>
                </a:solidFill>
                <a:latin typeface="Montserrat 2 Ultra-Bold"/>
                <a:ea typeface="Montserrat 2 Ultra-Bold"/>
                <a:cs typeface="Montserrat 2 Ultra-Bold"/>
                <a:sym typeface="Montserrat 2 Ultra-Bold"/>
              </a:rPr>
              <a:t>Residential &amp; commercial </a:t>
            </a:r>
          </a:p>
          <a:p>
            <a:pPr algn="l">
              <a:lnSpc>
                <a:spcPts val="1910"/>
              </a:lnSpc>
            </a:pPr>
            <a:r>
              <a:rPr lang="en-US" sz="1528" b="1" dirty="0">
                <a:solidFill>
                  <a:srgbClr val="00665E"/>
                </a:solidFill>
                <a:latin typeface="Montserrat 2 Ultra-Bold"/>
                <a:ea typeface="Montserrat 2 Ultra-Bold"/>
                <a:cs typeface="Montserrat 2 Ultra-Bold"/>
                <a:sym typeface="Montserrat 2 Ultra-Bold"/>
              </a:rPr>
              <a:t>development </a:t>
            </a:r>
          </a:p>
          <a:p>
            <a:pPr algn="l">
              <a:lnSpc>
                <a:spcPts val="1685"/>
              </a:lnSpc>
            </a:pPr>
            <a:r>
              <a:rPr lang="en-US" sz="1348" spc="71" dirty="0">
                <a:solidFill>
                  <a:srgbClr val="231F20"/>
                </a:solidFill>
                <a:latin typeface="Montserrat 1"/>
                <a:ea typeface="Montserrat 1"/>
                <a:cs typeface="Montserrat 1"/>
                <a:sym typeface="Montserrat 1"/>
              </a:rPr>
              <a:t>housing, </a:t>
            </a:r>
            <a:r>
              <a:rPr lang="en-US" sz="1348" spc="71" dirty="0" err="1">
                <a:solidFill>
                  <a:srgbClr val="231F20"/>
                </a:solidFill>
                <a:latin typeface="Montserrat 1"/>
                <a:ea typeface="Montserrat 1"/>
                <a:cs typeface="Montserrat 1"/>
                <a:sym typeface="Montserrat 1"/>
              </a:rPr>
              <a:t>hotels,malls</a:t>
            </a:r>
            <a:r>
              <a:rPr lang="en-US" sz="1348" spc="71" dirty="0">
                <a:solidFill>
                  <a:srgbClr val="231F20"/>
                </a:solidFill>
                <a:latin typeface="Montserrat 1"/>
                <a:ea typeface="Montserrat 1"/>
                <a:cs typeface="Montserrat 1"/>
                <a:sym typeface="Montserrat 1"/>
              </a:rPr>
              <a:t>, logistics centers</a:t>
            </a:r>
          </a:p>
          <a:p>
            <a:pPr algn="l">
              <a:lnSpc>
                <a:spcPts val="910"/>
              </a:lnSpc>
            </a:pPr>
            <a:endParaRPr lang="en-US" sz="1348" spc="71" dirty="0">
              <a:solidFill>
                <a:srgbClr val="231F20"/>
              </a:solidFill>
              <a:latin typeface="Montserrat 1"/>
              <a:ea typeface="Montserrat 1"/>
              <a:cs typeface="Montserrat 1"/>
              <a:sym typeface="Montserrat 1"/>
            </a:endParaRPr>
          </a:p>
          <a:p>
            <a:pPr algn="l">
              <a:lnSpc>
                <a:spcPts val="1910"/>
              </a:lnSpc>
            </a:pPr>
            <a:r>
              <a:rPr lang="en-US" sz="1528" b="1" spc="4" dirty="0">
                <a:solidFill>
                  <a:srgbClr val="00665E"/>
                </a:solidFill>
                <a:latin typeface="Montserrat 2 Ultra-Bold"/>
                <a:ea typeface="Montserrat 2 Ultra-Bold"/>
                <a:cs typeface="Montserrat 2 Ultra-Bold"/>
                <a:sym typeface="Montserrat 2 Ultra-Bold"/>
              </a:rPr>
              <a:t>Infrastructure projects </a:t>
            </a:r>
          </a:p>
        </p:txBody>
      </p:sp>
      <p:sp>
        <p:nvSpPr>
          <p:cNvPr id="55" name="TextBox 55"/>
          <p:cNvSpPr txBox="1"/>
          <p:nvPr/>
        </p:nvSpPr>
        <p:spPr>
          <a:xfrm>
            <a:off x="8864155" y="4162087"/>
            <a:ext cx="60817" cy="58102"/>
          </a:xfrm>
          <a:prstGeom prst="rect">
            <a:avLst/>
          </a:prstGeom>
        </p:spPr>
        <p:txBody>
          <a:bodyPr lIns="0" tIns="0" rIns="0" bIns="0" rtlCol="0" anchor="t">
            <a:spAutoFit/>
          </a:bodyPr>
          <a:lstStyle/>
          <a:p>
            <a:pPr algn="l">
              <a:lnSpc>
                <a:spcPts val="1791"/>
              </a:lnSpc>
            </a:pPr>
            <a:r>
              <a:rPr lang="en-US" sz="1500" spc="1200">
                <a:solidFill>
                  <a:srgbClr val="231F20"/>
                </a:solidFill>
                <a:latin typeface="Montserrat 1"/>
                <a:ea typeface="Montserrat 1"/>
                <a:cs typeface="Montserrat 1"/>
                <a:sym typeface="Montserrat 1"/>
              </a:rPr>
              <a:t> </a:t>
            </a:r>
          </a:p>
        </p:txBody>
      </p:sp>
      <p:sp>
        <p:nvSpPr>
          <p:cNvPr id="56" name="TextBox 56"/>
          <p:cNvSpPr txBox="1"/>
          <p:nvPr/>
        </p:nvSpPr>
        <p:spPr>
          <a:xfrm>
            <a:off x="7959051" y="3906245"/>
            <a:ext cx="1851601" cy="282879"/>
          </a:xfrm>
          <a:prstGeom prst="rect">
            <a:avLst/>
          </a:prstGeom>
        </p:spPr>
        <p:txBody>
          <a:bodyPr lIns="0" tIns="0" rIns="0" bIns="0" rtlCol="0" anchor="t">
            <a:spAutoFit/>
          </a:bodyPr>
          <a:lstStyle/>
          <a:p>
            <a:pPr algn="l">
              <a:lnSpc>
                <a:spcPts val="2407"/>
              </a:lnSpc>
            </a:pPr>
            <a:r>
              <a:rPr lang="en-US" sz="1300" spc="68">
                <a:solidFill>
                  <a:srgbClr val="231F20"/>
                </a:solidFill>
                <a:latin typeface="Montserrat 1"/>
                <a:ea typeface="Montserrat 1"/>
                <a:cs typeface="Montserrat 1"/>
                <a:sym typeface="Montserrat 1"/>
              </a:rPr>
              <a:t>railways,</a:t>
            </a:r>
            <a:r>
              <a:rPr lang="en-US" sz="1300" spc="68">
                <a:solidFill>
                  <a:srgbClr val="000000"/>
                </a:solidFill>
                <a:latin typeface="Montserrat 1"/>
                <a:ea typeface="Montserrat 1"/>
                <a:cs typeface="Montserrat 1"/>
                <a:sym typeface="Montserrat 1"/>
              </a:rPr>
              <a:t> </a:t>
            </a:r>
            <a:r>
              <a:rPr lang="en-US" sz="1300" spc="68">
                <a:solidFill>
                  <a:srgbClr val="231F20"/>
                </a:solidFill>
                <a:latin typeface="Montserrat 1"/>
                <a:ea typeface="Montserrat 1"/>
                <a:cs typeface="Montserrat 1"/>
                <a:sym typeface="Montserrat 1"/>
              </a:rPr>
              <a:t>roads</a:t>
            </a:r>
          </a:p>
        </p:txBody>
      </p:sp>
      <p:sp>
        <p:nvSpPr>
          <p:cNvPr id="57" name="TextBox 57"/>
          <p:cNvSpPr txBox="1"/>
          <p:nvPr/>
        </p:nvSpPr>
        <p:spPr>
          <a:xfrm>
            <a:off x="7959051" y="4326122"/>
            <a:ext cx="3277076" cy="676637"/>
          </a:xfrm>
          <a:prstGeom prst="rect">
            <a:avLst/>
          </a:prstGeom>
        </p:spPr>
        <p:txBody>
          <a:bodyPr lIns="0" tIns="0" rIns="0" bIns="0" rtlCol="0" anchor="t">
            <a:spAutoFit/>
          </a:bodyPr>
          <a:lstStyle/>
          <a:p>
            <a:pPr algn="l">
              <a:lnSpc>
                <a:spcPts val="2500"/>
              </a:lnSpc>
            </a:pPr>
            <a:r>
              <a:rPr lang="en-US" sz="1350" b="1">
                <a:solidFill>
                  <a:srgbClr val="00665E"/>
                </a:solidFill>
                <a:latin typeface="Montserrat 2 Ultra-Bold"/>
                <a:ea typeface="Montserrat 2 Ultra-Bold"/>
                <a:cs typeface="Montserrat 2 Ultra-Bold"/>
                <a:sym typeface="Montserrat 2 Ultra-Bold"/>
              </a:rPr>
              <a:t>Agribusiness </a:t>
            </a:r>
          </a:p>
          <a:p>
            <a:pPr algn="l">
              <a:lnSpc>
                <a:spcPts val="675"/>
              </a:lnSpc>
            </a:pPr>
            <a:r>
              <a:rPr lang="en-US" sz="1350" spc="71">
                <a:solidFill>
                  <a:srgbClr val="231F20"/>
                </a:solidFill>
                <a:latin typeface="Montserrat 1"/>
                <a:ea typeface="Montserrat 1"/>
                <a:cs typeface="Montserrat 1"/>
                <a:sym typeface="Montserrat 1"/>
              </a:rPr>
              <a:t>generation, machinery,</a:t>
            </a:r>
          </a:p>
          <a:p>
            <a:pPr algn="l">
              <a:lnSpc>
                <a:spcPts val="2384"/>
              </a:lnSpc>
            </a:pPr>
            <a:r>
              <a:rPr lang="en-US" sz="1350" spc="71">
                <a:solidFill>
                  <a:srgbClr val="231F20"/>
                </a:solidFill>
                <a:latin typeface="Montserrat 1"/>
                <a:ea typeface="Montserrat 1"/>
                <a:cs typeface="Montserrat 1"/>
                <a:sym typeface="Montserrat 1"/>
              </a:rPr>
              <a:t>production facilities, transport</a:t>
            </a:r>
          </a:p>
        </p:txBody>
      </p:sp>
      <p:pic>
        <p:nvPicPr>
          <p:cNvPr id="60" name="Рисунок 59">
            <a:extLst>
              <a:ext uri="{FF2B5EF4-FFF2-40B4-BE49-F238E27FC236}">
                <a16:creationId xmlns:a16="http://schemas.microsoft.com/office/drawing/2014/main" id="{4702E5D0-91B9-1A4B-3231-CB22B95004B9}"/>
              </a:ext>
            </a:extLst>
          </p:cNvPr>
          <p:cNvPicPr>
            <a:picLocks noChangeAspect="1"/>
          </p:cNvPicPr>
          <p:nvPr/>
        </p:nvPicPr>
        <p:blipFill>
          <a:blip r:embed="rId6"/>
          <a:stretch>
            <a:fillRect/>
          </a:stretch>
        </p:blipFill>
        <p:spPr>
          <a:xfrm>
            <a:off x="9218565" y="171843"/>
            <a:ext cx="1530458" cy="592435"/>
          </a:xfrm>
          <a:prstGeom prst="rect">
            <a:avLst/>
          </a:prstGeom>
        </p:spPr>
      </p:pic>
      <p:pic>
        <p:nvPicPr>
          <p:cNvPr id="61" name="Рисунок 60">
            <a:extLst>
              <a:ext uri="{FF2B5EF4-FFF2-40B4-BE49-F238E27FC236}">
                <a16:creationId xmlns:a16="http://schemas.microsoft.com/office/drawing/2014/main" id="{0E2E4259-51BA-C5FD-9C11-AED6C7147533}"/>
              </a:ext>
            </a:extLst>
          </p:cNvPr>
          <p:cNvPicPr>
            <a:picLocks noChangeAspect="1"/>
          </p:cNvPicPr>
          <p:nvPr/>
        </p:nvPicPr>
        <p:blipFill>
          <a:blip r:embed="rId7"/>
          <a:stretch>
            <a:fillRect/>
          </a:stretch>
        </p:blipFill>
        <p:spPr>
          <a:xfrm>
            <a:off x="10889665" y="171841"/>
            <a:ext cx="1154385" cy="576965"/>
          </a:xfrm>
          <a:prstGeom prst="rect">
            <a:avLst/>
          </a:prstGeom>
        </p:spPr>
      </p:pic>
      <p:pic>
        <p:nvPicPr>
          <p:cNvPr id="58" name="Рисунок 57">
            <a:extLst>
              <a:ext uri="{FF2B5EF4-FFF2-40B4-BE49-F238E27FC236}">
                <a16:creationId xmlns:a16="http://schemas.microsoft.com/office/drawing/2014/main" id="{9ED0E6FF-D9E3-F161-3141-C58525384330}"/>
              </a:ext>
            </a:extLst>
          </p:cNvPr>
          <p:cNvPicPr>
            <a:picLocks noChangeAspect="1"/>
          </p:cNvPicPr>
          <p:nvPr/>
        </p:nvPicPr>
        <p:blipFill>
          <a:blip r:embed="rId8"/>
          <a:stretch>
            <a:fillRect/>
          </a:stretch>
        </p:blipFill>
        <p:spPr>
          <a:xfrm>
            <a:off x="170688" y="91529"/>
            <a:ext cx="831850" cy="831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Прямокутник 104">
            <a:extLst>
              <a:ext uri="{FF2B5EF4-FFF2-40B4-BE49-F238E27FC236}">
                <a16:creationId xmlns:a16="http://schemas.microsoft.com/office/drawing/2014/main" id="{FFF81A96-B3F5-A06A-F20B-A48B8BA94A83}"/>
              </a:ext>
            </a:extLst>
          </p:cNvPr>
          <p:cNvSpPr/>
          <p:nvPr/>
        </p:nvSpPr>
        <p:spPr>
          <a:xfrm>
            <a:off x="6724650" y="1122169"/>
            <a:ext cx="5505450" cy="5551288"/>
          </a:xfrm>
          <a:prstGeom prst="rect">
            <a:avLst/>
          </a:prstGeom>
          <a:solidFill>
            <a:srgbClr val="CA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Group 2"/>
          <p:cNvGrpSpPr>
            <a:grpSpLocks noChangeAspect="1"/>
          </p:cNvGrpSpPr>
          <p:nvPr/>
        </p:nvGrpSpPr>
        <p:grpSpPr>
          <a:xfrm>
            <a:off x="847277" y="5345373"/>
            <a:ext cx="656511" cy="662302"/>
            <a:chOff x="0" y="0"/>
            <a:chExt cx="656514" cy="662305"/>
          </a:xfrm>
        </p:grpSpPr>
        <p:sp>
          <p:nvSpPr>
            <p:cNvPr id="3" name="Freeform 3"/>
            <p:cNvSpPr/>
            <p:nvPr/>
          </p:nvSpPr>
          <p:spPr>
            <a:xfrm>
              <a:off x="189738" y="347345"/>
              <a:ext cx="186436" cy="120015"/>
            </a:xfrm>
            <a:custGeom>
              <a:avLst/>
              <a:gdLst/>
              <a:ahLst/>
              <a:cxnLst/>
              <a:rect l="l" t="t" r="r" b="b"/>
              <a:pathLst>
                <a:path w="186436" h="120015">
                  <a:moveTo>
                    <a:pt x="186436" y="30099"/>
                  </a:moveTo>
                  <a:cubicBezTo>
                    <a:pt x="146177" y="73914"/>
                    <a:pt x="40767" y="120015"/>
                    <a:pt x="0" y="118745"/>
                  </a:cubicBezTo>
                  <a:cubicBezTo>
                    <a:pt x="18923" y="82550"/>
                    <a:pt x="111125" y="13335"/>
                    <a:pt x="169037" y="0"/>
                  </a:cubicBezTo>
                  <a:cubicBezTo>
                    <a:pt x="169037" y="381"/>
                    <a:pt x="169037" y="889"/>
                    <a:pt x="169037" y="1270"/>
                  </a:cubicBezTo>
                  <a:cubicBezTo>
                    <a:pt x="169037" y="13716"/>
                    <a:pt x="176022" y="24638"/>
                    <a:pt x="186436" y="30099"/>
                  </a:cubicBezTo>
                </a:path>
              </a:pathLst>
            </a:custGeom>
            <a:solidFill>
              <a:srgbClr val="004A44"/>
            </a:solidFill>
          </p:spPr>
        </p:sp>
        <p:sp>
          <p:nvSpPr>
            <p:cNvPr id="4" name="Freeform 4"/>
            <p:cNvSpPr/>
            <p:nvPr/>
          </p:nvSpPr>
          <p:spPr>
            <a:xfrm>
              <a:off x="367538" y="324866"/>
              <a:ext cx="47498" cy="47498"/>
            </a:xfrm>
            <a:custGeom>
              <a:avLst/>
              <a:gdLst/>
              <a:ahLst/>
              <a:cxnLst/>
              <a:rect l="l" t="t" r="r" b="b"/>
              <a:pathLst>
                <a:path w="47498" h="47498">
                  <a:moveTo>
                    <a:pt x="47498" y="23749"/>
                  </a:moveTo>
                  <a:cubicBezTo>
                    <a:pt x="47498" y="36830"/>
                    <a:pt x="36830" y="47498"/>
                    <a:pt x="23749" y="47498"/>
                  </a:cubicBezTo>
                  <a:cubicBezTo>
                    <a:pt x="10668" y="47498"/>
                    <a:pt x="0" y="36830"/>
                    <a:pt x="0" y="23749"/>
                  </a:cubicBezTo>
                  <a:cubicBezTo>
                    <a:pt x="0" y="10668"/>
                    <a:pt x="10668" y="0"/>
                    <a:pt x="23749" y="0"/>
                  </a:cubicBezTo>
                  <a:cubicBezTo>
                    <a:pt x="36830" y="0"/>
                    <a:pt x="47498" y="10668"/>
                    <a:pt x="47498" y="23749"/>
                  </a:cubicBezTo>
                </a:path>
              </a:pathLst>
            </a:custGeom>
            <a:solidFill>
              <a:srgbClr val="004A44"/>
            </a:solidFill>
          </p:spPr>
        </p:sp>
        <p:sp>
          <p:nvSpPr>
            <p:cNvPr id="5" name="Freeform 5"/>
            <p:cNvSpPr/>
            <p:nvPr/>
          </p:nvSpPr>
          <p:spPr>
            <a:xfrm>
              <a:off x="356489" y="115189"/>
              <a:ext cx="69850" cy="205867"/>
            </a:xfrm>
            <a:custGeom>
              <a:avLst/>
              <a:gdLst/>
              <a:ahLst/>
              <a:cxnLst/>
              <a:rect l="l" t="t" r="r" b="b"/>
              <a:pathLst>
                <a:path w="69850" h="205867">
                  <a:moveTo>
                    <a:pt x="52324" y="205867"/>
                  </a:moveTo>
                  <a:cubicBezTo>
                    <a:pt x="47244" y="202692"/>
                    <a:pt x="41275" y="200787"/>
                    <a:pt x="34798" y="200787"/>
                  </a:cubicBezTo>
                  <a:cubicBezTo>
                    <a:pt x="28321" y="200787"/>
                    <a:pt x="22479" y="202565"/>
                    <a:pt x="17526" y="205740"/>
                  </a:cubicBezTo>
                  <a:cubicBezTo>
                    <a:pt x="0" y="148844"/>
                    <a:pt x="13208" y="34544"/>
                    <a:pt x="34925" y="0"/>
                  </a:cubicBezTo>
                  <a:cubicBezTo>
                    <a:pt x="56642" y="34671"/>
                    <a:pt x="69850" y="149098"/>
                    <a:pt x="52324" y="205867"/>
                  </a:cubicBezTo>
                </a:path>
              </a:pathLst>
            </a:custGeom>
            <a:solidFill>
              <a:srgbClr val="004A44"/>
            </a:solidFill>
          </p:spPr>
        </p:sp>
        <p:sp>
          <p:nvSpPr>
            <p:cNvPr id="6" name="Freeform 6"/>
            <p:cNvSpPr/>
            <p:nvPr/>
          </p:nvSpPr>
          <p:spPr>
            <a:xfrm>
              <a:off x="406527" y="347345"/>
              <a:ext cx="186436" cy="120015"/>
            </a:xfrm>
            <a:custGeom>
              <a:avLst/>
              <a:gdLst/>
              <a:ahLst/>
              <a:cxnLst/>
              <a:rect l="l" t="t" r="r" b="b"/>
              <a:pathLst>
                <a:path w="186436" h="120015">
                  <a:moveTo>
                    <a:pt x="186436" y="118745"/>
                  </a:moveTo>
                  <a:cubicBezTo>
                    <a:pt x="145669" y="120015"/>
                    <a:pt x="40259" y="73914"/>
                    <a:pt x="0" y="30099"/>
                  </a:cubicBezTo>
                  <a:cubicBezTo>
                    <a:pt x="10287" y="24638"/>
                    <a:pt x="17399" y="13843"/>
                    <a:pt x="17399" y="1270"/>
                  </a:cubicBezTo>
                  <a:cubicBezTo>
                    <a:pt x="17399" y="889"/>
                    <a:pt x="17399" y="381"/>
                    <a:pt x="17399" y="0"/>
                  </a:cubicBezTo>
                  <a:cubicBezTo>
                    <a:pt x="75311" y="13335"/>
                    <a:pt x="167513" y="82550"/>
                    <a:pt x="186436" y="118745"/>
                  </a:cubicBezTo>
                </a:path>
              </a:pathLst>
            </a:custGeom>
            <a:solidFill>
              <a:srgbClr val="004A44"/>
            </a:solidFill>
          </p:spPr>
        </p:sp>
        <p:sp>
          <p:nvSpPr>
            <p:cNvPr id="7" name="Freeform 7"/>
            <p:cNvSpPr/>
            <p:nvPr/>
          </p:nvSpPr>
          <p:spPr>
            <a:xfrm>
              <a:off x="359791" y="384302"/>
              <a:ext cx="63119" cy="214503"/>
            </a:xfrm>
            <a:custGeom>
              <a:avLst/>
              <a:gdLst/>
              <a:ahLst/>
              <a:cxnLst/>
              <a:rect l="l" t="t" r="r" b="b"/>
              <a:pathLst>
                <a:path w="63119" h="214503">
                  <a:moveTo>
                    <a:pt x="63119" y="209804"/>
                  </a:moveTo>
                  <a:cubicBezTo>
                    <a:pt x="63119" y="213487"/>
                    <a:pt x="38354" y="214503"/>
                    <a:pt x="31623" y="214503"/>
                  </a:cubicBezTo>
                  <a:lnTo>
                    <a:pt x="31496" y="214503"/>
                  </a:lnTo>
                  <a:cubicBezTo>
                    <a:pt x="24765" y="214503"/>
                    <a:pt x="0" y="213487"/>
                    <a:pt x="0" y="209804"/>
                  </a:cubicBezTo>
                  <a:lnTo>
                    <a:pt x="19304" y="6604"/>
                  </a:lnTo>
                  <a:cubicBezTo>
                    <a:pt x="19304" y="3175"/>
                    <a:pt x="24257" y="381"/>
                    <a:pt x="30353" y="0"/>
                  </a:cubicBezTo>
                  <a:lnTo>
                    <a:pt x="31623" y="0"/>
                  </a:lnTo>
                  <a:cubicBezTo>
                    <a:pt x="32004" y="0"/>
                    <a:pt x="32385" y="0"/>
                    <a:pt x="32766" y="0"/>
                  </a:cubicBezTo>
                  <a:cubicBezTo>
                    <a:pt x="38989" y="254"/>
                    <a:pt x="43815" y="3175"/>
                    <a:pt x="43815" y="6604"/>
                  </a:cubicBezTo>
                  <a:close/>
                </a:path>
              </a:pathLst>
            </a:custGeom>
            <a:solidFill>
              <a:srgbClr val="004A44"/>
            </a:solidFill>
          </p:spPr>
        </p:sp>
        <p:sp>
          <p:nvSpPr>
            <p:cNvPr id="8" name="Freeform 8"/>
            <p:cNvSpPr/>
            <p:nvPr/>
          </p:nvSpPr>
          <p:spPr>
            <a:xfrm>
              <a:off x="63500" y="220218"/>
              <a:ext cx="125984" cy="81153"/>
            </a:xfrm>
            <a:custGeom>
              <a:avLst/>
              <a:gdLst/>
              <a:ahLst/>
              <a:cxnLst/>
              <a:rect l="l" t="t" r="r" b="b"/>
              <a:pathLst>
                <a:path w="125984" h="81153">
                  <a:moveTo>
                    <a:pt x="125984" y="20447"/>
                  </a:moveTo>
                  <a:cubicBezTo>
                    <a:pt x="98679" y="50038"/>
                    <a:pt x="27559" y="81153"/>
                    <a:pt x="0" y="80264"/>
                  </a:cubicBezTo>
                  <a:cubicBezTo>
                    <a:pt x="12827" y="55753"/>
                    <a:pt x="75057" y="9017"/>
                    <a:pt x="114173" y="0"/>
                  </a:cubicBezTo>
                  <a:cubicBezTo>
                    <a:pt x="114173" y="254"/>
                    <a:pt x="114173" y="508"/>
                    <a:pt x="114173" y="889"/>
                  </a:cubicBezTo>
                  <a:cubicBezTo>
                    <a:pt x="114173" y="9271"/>
                    <a:pt x="118872" y="16637"/>
                    <a:pt x="125857" y="20320"/>
                  </a:cubicBezTo>
                </a:path>
              </a:pathLst>
            </a:custGeom>
            <a:solidFill>
              <a:srgbClr val="004A44"/>
            </a:solidFill>
          </p:spPr>
        </p:sp>
        <p:sp>
          <p:nvSpPr>
            <p:cNvPr id="9" name="Freeform 9"/>
            <p:cNvSpPr/>
            <p:nvPr/>
          </p:nvSpPr>
          <p:spPr>
            <a:xfrm>
              <a:off x="183769" y="205105"/>
              <a:ext cx="32004" cy="32004"/>
            </a:xfrm>
            <a:custGeom>
              <a:avLst/>
              <a:gdLst/>
              <a:ahLst/>
              <a:cxnLst/>
              <a:rect l="l" t="t" r="r" b="b"/>
              <a:pathLst>
                <a:path w="32004" h="32004">
                  <a:moveTo>
                    <a:pt x="32004" y="16002"/>
                  </a:moveTo>
                  <a:cubicBezTo>
                    <a:pt x="32004" y="24765"/>
                    <a:pt x="24765" y="32004"/>
                    <a:pt x="16002" y="32004"/>
                  </a:cubicBezTo>
                  <a:cubicBezTo>
                    <a:pt x="7239" y="32004"/>
                    <a:pt x="0" y="24765"/>
                    <a:pt x="0" y="16002"/>
                  </a:cubicBezTo>
                  <a:cubicBezTo>
                    <a:pt x="0" y="7239"/>
                    <a:pt x="7239" y="0"/>
                    <a:pt x="16002" y="0"/>
                  </a:cubicBezTo>
                  <a:cubicBezTo>
                    <a:pt x="24765" y="0"/>
                    <a:pt x="32004" y="7239"/>
                    <a:pt x="32004" y="16002"/>
                  </a:cubicBezTo>
                </a:path>
              </a:pathLst>
            </a:custGeom>
            <a:solidFill>
              <a:srgbClr val="004A44"/>
            </a:solidFill>
          </p:spPr>
        </p:sp>
        <p:sp>
          <p:nvSpPr>
            <p:cNvPr id="10" name="Freeform 10"/>
            <p:cNvSpPr/>
            <p:nvPr/>
          </p:nvSpPr>
          <p:spPr>
            <a:xfrm>
              <a:off x="176149" y="63500"/>
              <a:ext cx="47117" cy="139065"/>
            </a:xfrm>
            <a:custGeom>
              <a:avLst/>
              <a:gdLst/>
              <a:ahLst/>
              <a:cxnLst/>
              <a:rect l="l" t="t" r="r" b="b"/>
              <a:pathLst>
                <a:path w="47117" h="139065">
                  <a:moveTo>
                    <a:pt x="35306" y="139065"/>
                  </a:moveTo>
                  <a:cubicBezTo>
                    <a:pt x="31877" y="136906"/>
                    <a:pt x="27813" y="135636"/>
                    <a:pt x="23495" y="135636"/>
                  </a:cubicBezTo>
                  <a:cubicBezTo>
                    <a:pt x="19177" y="135636"/>
                    <a:pt x="15240" y="136906"/>
                    <a:pt x="11811" y="138938"/>
                  </a:cubicBezTo>
                  <a:cubicBezTo>
                    <a:pt x="0" y="100584"/>
                    <a:pt x="8890" y="23368"/>
                    <a:pt x="23495" y="0"/>
                  </a:cubicBezTo>
                  <a:cubicBezTo>
                    <a:pt x="38227" y="23368"/>
                    <a:pt x="47117" y="100711"/>
                    <a:pt x="35179" y="139065"/>
                  </a:cubicBezTo>
                </a:path>
              </a:pathLst>
            </a:custGeom>
            <a:solidFill>
              <a:srgbClr val="004A44"/>
            </a:solidFill>
          </p:spPr>
        </p:sp>
        <p:sp>
          <p:nvSpPr>
            <p:cNvPr id="11" name="Freeform 11"/>
            <p:cNvSpPr/>
            <p:nvPr/>
          </p:nvSpPr>
          <p:spPr>
            <a:xfrm>
              <a:off x="209931" y="220218"/>
              <a:ext cx="125984" cy="81153"/>
            </a:xfrm>
            <a:custGeom>
              <a:avLst/>
              <a:gdLst/>
              <a:ahLst/>
              <a:cxnLst/>
              <a:rect l="l" t="t" r="r" b="b"/>
              <a:pathLst>
                <a:path w="125984" h="81153">
                  <a:moveTo>
                    <a:pt x="125984" y="80264"/>
                  </a:moveTo>
                  <a:cubicBezTo>
                    <a:pt x="98425" y="81153"/>
                    <a:pt x="27305" y="49911"/>
                    <a:pt x="0" y="20320"/>
                  </a:cubicBezTo>
                  <a:cubicBezTo>
                    <a:pt x="6985" y="16637"/>
                    <a:pt x="11684" y="9271"/>
                    <a:pt x="11684" y="889"/>
                  </a:cubicBezTo>
                  <a:cubicBezTo>
                    <a:pt x="11684" y="635"/>
                    <a:pt x="11684" y="254"/>
                    <a:pt x="11684" y="0"/>
                  </a:cubicBezTo>
                  <a:cubicBezTo>
                    <a:pt x="50800" y="9017"/>
                    <a:pt x="113157" y="55753"/>
                    <a:pt x="125857" y="80264"/>
                  </a:cubicBezTo>
                </a:path>
              </a:pathLst>
            </a:custGeom>
            <a:solidFill>
              <a:srgbClr val="004A44"/>
            </a:solidFill>
          </p:spPr>
        </p:sp>
        <p:sp>
          <p:nvSpPr>
            <p:cNvPr id="12" name="Freeform 12"/>
            <p:cNvSpPr/>
            <p:nvPr/>
          </p:nvSpPr>
          <p:spPr>
            <a:xfrm>
              <a:off x="178181" y="245237"/>
              <a:ext cx="42799" cy="144907"/>
            </a:xfrm>
            <a:custGeom>
              <a:avLst/>
              <a:gdLst/>
              <a:ahLst/>
              <a:cxnLst/>
              <a:rect l="l" t="t" r="r" b="b"/>
              <a:pathLst>
                <a:path w="42799" h="144907">
                  <a:moveTo>
                    <a:pt x="42799" y="141732"/>
                  </a:moveTo>
                  <a:cubicBezTo>
                    <a:pt x="42799" y="144145"/>
                    <a:pt x="26035" y="144907"/>
                    <a:pt x="21463" y="144907"/>
                  </a:cubicBezTo>
                  <a:lnTo>
                    <a:pt x="21336" y="144907"/>
                  </a:lnTo>
                  <a:cubicBezTo>
                    <a:pt x="16764" y="144907"/>
                    <a:pt x="0" y="144145"/>
                    <a:pt x="0" y="141732"/>
                  </a:cubicBezTo>
                  <a:lnTo>
                    <a:pt x="13081" y="4445"/>
                  </a:lnTo>
                  <a:cubicBezTo>
                    <a:pt x="13081" y="2159"/>
                    <a:pt x="16383" y="127"/>
                    <a:pt x="20574" y="0"/>
                  </a:cubicBezTo>
                  <a:lnTo>
                    <a:pt x="21463" y="0"/>
                  </a:lnTo>
                  <a:cubicBezTo>
                    <a:pt x="21717" y="0"/>
                    <a:pt x="21971" y="0"/>
                    <a:pt x="22225" y="0"/>
                  </a:cubicBezTo>
                  <a:cubicBezTo>
                    <a:pt x="26416" y="254"/>
                    <a:pt x="29718" y="2159"/>
                    <a:pt x="29718" y="4445"/>
                  </a:cubicBezTo>
                  <a:close/>
                </a:path>
              </a:pathLst>
            </a:custGeom>
            <a:solidFill>
              <a:srgbClr val="004A44"/>
            </a:solidFill>
          </p:spPr>
        </p:sp>
      </p:grpSp>
      <p:grpSp>
        <p:nvGrpSpPr>
          <p:cNvPr id="13" name="Group 13"/>
          <p:cNvGrpSpPr>
            <a:grpSpLocks noChangeAspect="1"/>
          </p:cNvGrpSpPr>
          <p:nvPr/>
        </p:nvGrpSpPr>
        <p:grpSpPr>
          <a:xfrm>
            <a:off x="1624022" y="5362251"/>
            <a:ext cx="533638" cy="628574"/>
            <a:chOff x="0" y="0"/>
            <a:chExt cx="533641" cy="628574"/>
          </a:xfrm>
        </p:grpSpPr>
        <p:sp>
          <p:nvSpPr>
            <p:cNvPr id="14" name="Freeform 14"/>
            <p:cNvSpPr/>
            <p:nvPr/>
          </p:nvSpPr>
          <p:spPr>
            <a:xfrm>
              <a:off x="111506" y="84836"/>
              <a:ext cx="83058" cy="60960"/>
            </a:xfrm>
            <a:custGeom>
              <a:avLst/>
              <a:gdLst/>
              <a:ahLst/>
              <a:cxnLst/>
              <a:rect l="l" t="t" r="r" b="b"/>
              <a:pathLst>
                <a:path w="83058" h="60960">
                  <a:moveTo>
                    <a:pt x="17399" y="28702"/>
                  </a:moveTo>
                  <a:cubicBezTo>
                    <a:pt x="5842" y="35052"/>
                    <a:pt x="508" y="48006"/>
                    <a:pt x="0" y="60960"/>
                  </a:cubicBezTo>
                  <a:cubicBezTo>
                    <a:pt x="4191" y="55626"/>
                    <a:pt x="8128" y="49657"/>
                    <a:pt x="14224" y="46355"/>
                  </a:cubicBezTo>
                  <a:cubicBezTo>
                    <a:pt x="31877" y="37338"/>
                    <a:pt x="53213" y="43180"/>
                    <a:pt x="70485" y="34163"/>
                  </a:cubicBezTo>
                  <a:cubicBezTo>
                    <a:pt x="82550" y="27559"/>
                    <a:pt x="83058" y="12192"/>
                    <a:pt x="81788" y="0"/>
                  </a:cubicBezTo>
                  <a:cubicBezTo>
                    <a:pt x="78359" y="6858"/>
                    <a:pt x="76454" y="16129"/>
                    <a:pt x="68961" y="19304"/>
                  </a:cubicBezTo>
                  <a:cubicBezTo>
                    <a:pt x="52578" y="26670"/>
                    <a:pt x="32639" y="17399"/>
                    <a:pt x="17399" y="28575"/>
                  </a:cubicBezTo>
                </a:path>
              </a:pathLst>
            </a:custGeom>
            <a:solidFill>
              <a:srgbClr val="004A44"/>
            </a:solidFill>
          </p:spPr>
        </p:sp>
        <p:sp>
          <p:nvSpPr>
            <p:cNvPr id="15" name="Freeform 15"/>
            <p:cNvSpPr/>
            <p:nvPr/>
          </p:nvSpPr>
          <p:spPr>
            <a:xfrm>
              <a:off x="102489" y="63500"/>
              <a:ext cx="83185" cy="60833"/>
            </a:xfrm>
            <a:custGeom>
              <a:avLst/>
              <a:gdLst/>
              <a:ahLst/>
              <a:cxnLst/>
              <a:rect l="l" t="t" r="r" b="b"/>
              <a:pathLst>
                <a:path w="83185" h="60833">
                  <a:moveTo>
                    <a:pt x="14351" y="46355"/>
                  </a:moveTo>
                  <a:cubicBezTo>
                    <a:pt x="32004" y="37338"/>
                    <a:pt x="53340" y="43180"/>
                    <a:pt x="70612" y="34163"/>
                  </a:cubicBezTo>
                  <a:cubicBezTo>
                    <a:pt x="82677" y="27559"/>
                    <a:pt x="83185" y="12192"/>
                    <a:pt x="81915" y="0"/>
                  </a:cubicBezTo>
                  <a:cubicBezTo>
                    <a:pt x="78486" y="6858"/>
                    <a:pt x="76581" y="16129"/>
                    <a:pt x="68961" y="19304"/>
                  </a:cubicBezTo>
                  <a:cubicBezTo>
                    <a:pt x="52705" y="26670"/>
                    <a:pt x="32639" y="17526"/>
                    <a:pt x="17399" y="28575"/>
                  </a:cubicBezTo>
                  <a:cubicBezTo>
                    <a:pt x="5842" y="34925"/>
                    <a:pt x="508" y="47879"/>
                    <a:pt x="0" y="60833"/>
                  </a:cubicBezTo>
                  <a:cubicBezTo>
                    <a:pt x="4191" y="55499"/>
                    <a:pt x="8128" y="49403"/>
                    <a:pt x="14224" y="46228"/>
                  </a:cubicBezTo>
                </a:path>
              </a:pathLst>
            </a:custGeom>
            <a:solidFill>
              <a:srgbClr val="004A44"/>
            </a:solidFill>
          </p:spPr>
        </p:sp>
        <p:sp>
          <p:nvSpPr>
            <p:cNvPr id="16" name="Freeform 16"/>
            <p:cNvSpPr/>
            <p:nvPr/>
          </p:nvSpPr>
          <p:spPr>
            <a:xfrm>
              <a:off x="63373" y="154559"/>
              <a:ext cx="406908" cy="410464"/>
            </a:xfrm>
            <a:custGeom>
              <a:avLst/>
              <a:gdLst/>
              <a:ahLst/>
              <a:cxnLst/>
              <a:rect l="l" t="t" r="r" b="b"/>
              <a:pathLst>
                <a:path w="406908" h="410464">
                  <a:moveTo>
                    <a:pt x="356489" y="255905"/>
                  </a:moveTo>
                  <a:lnTo>
                    <a:pt x="318770" y="255905"/>
                  </a:lnTo>
                  <a:lnTo>
                    <a:pt x="318770" y="218186"/>
                  </a:lnTo>
                  <a:lnTo>
                    <a:pt x="356489" y="218186"/>
                  </a:lnTo>
                  <a:close/>
                  <a:moveTo>
                    <a:pt x="356489" y="312547"/>
                  </a:moveTo>
                  <a:lnTo>
                    <a:pt x="318770" y="312547"/>
                  </a:lnTo>
                  <a:lnTo>
                    <a:pt x="318770" y="274828"/>
                  </a:lnTo>
                  <a:lnTo>
                    <a:pt x="356489" y="274828"/>
                  </a:lnTo>
                  <a:close/>
                  <a:moveTo>
                    <a:pt x="296926" y="255905"/>
                  </a:moveTo>
                  <a:lnTo>
                    <a:pt x="259207" y="255905"/>
                  </a:lnTo>
                  <a:lnTo>
                    <a:pt x="259207" y="218186"/>
                  </a:lnTo>
                  <a:lnTo>
                    <a:pt x="296926" y="218186"/>
                  </a:lnTo>
                  <a:close/>
                  <a:moveTo>
                    <a:pt x="296926" y="312547"/>
                  </a:moveTo>
                  <a:lnTo>
                    <a:pt x="259207" y="312547"/>
                  </a:lnTo>
                  <a:lnTo>
                    <a:pt x="259207" y="274828"/>
                  </a:lnTo>
                  <a:lnTo>
                    <a:pt x="296926" y="274828"/>
                  </a:lnTo>
                  <a:close/>
                  <a:moveTo>
                    <a:pt x="199644" y="274828"/>
                  </a:moveTo>
                  <a:lnTo>
                    <a:pt x="237363" y="274828"/>
                  </a:lnTo>
                  <a:lnTo>
                    <a:pt x="237363" y="312547"/>
                  </a:lnTo>
                  <a:lnTo>
                    <a:pt x="199644" y="312547"/>
                  </a:lnTo>
                  <a:close/>
                  <a:moveTo>
                    <a:pt x="140081" y="274828"/>
                  </a:moveTo>
                  <a:lnTo>
                    <a:pt x="177927" y="274828"/>
                  </a:lnTo>
                  <a:lnTo>
                    <a:pt x="177927" y="312547"/>
                  </a:lnTo>
                  <a:lnTo>
                    <a:pt x="140081" y="312547"/>
                  </a:lnTo>
                  <a:close/>
                  <a:moveTo>
                    <a:pt x="80518" y="274828"/>
                  </a:moveTo>
                  <a:lnTo>
                    <a:pt x="118237" y="274828"/>
                  </a:lnTo>
                  <a:lnTo>
                    <a:pt x="118237" y="312547"/>
                  </a:lnTo>
                  <a:lnTo>
                    <a:pt x="80518" y="312547"/>
                  </a:lnTo>
                  <a:close/>
                  <a:moveTo>
                    <a:pt x="80518" y="218186"/>
                  </a:moveTo>
                  <a:lnTo>
                    <a:pt x="118237" y="218186"/>
                  </a:lnTo>
                  <a:lnTo>
                    <a:pt x="118237" y="255905"/>
                  </a:lnTo>
                  <a:lnTo>
                    <a:pt x="80518" y="255905"/>
                  </a:lnTo>
                  <a:close/>
                  <a:moveTo>
                    <a:pt x="177800" y="255905"/>
                  </a:moveTo>
                  <a:lnTo>
                    <a:pt x="140081" y="255905"/>
                  </a:lnTo>
                  <a:lnTo>
                    <a:pt x="140081" y="218186"/>
                  </a:lnTo>
                  <a:lnTo>
                    <a:pt x="177800" y="218186"/>
                  </a:lnTo>
                  <a:close/>
                  <a:moveTo>
                    <a:pt x="199644" y="218186"/>
                  </a:moveTo>
                  <a:lnTo>
                    <a:pt x="237363" y="218186"/>
                  </a:lnTo>
                  <a:lnTo>
                    <a:pt x="237363" y="255905"/>
                  </a:lnTo>
                  <a:lnTo>
                    <a:pt x="199644" y="255905"/>
                  </a:lnTo>
                  <a:close/>
                  <a:moveTo>
                    <a:pt x="323977" y="180086"/>
                  </a:moveTo>
                  <a:lnTo>
                    <a:pt x="323977" y="125476"/>
                  </a:lnTo>
                  <a:lnTo>
                    <a:pt x="240919" y="180213"/>
                  </a:lnTo>
                  <a:lnTo>
                    <a:pt x="240919" y="125476"/>
                  </a:lnTo>
                  <a:lnTo>
                    <a:pt x="156591" y="181102"/>
                  </a:lnTo>
                  <a:lnTo>
                    <a:pt x="155448" y="181102"/>
                  </a:lnTo>
                  <a:lnTo>
                    <a:pt x="155448" y="180848"/>
                  </a:lnTo>
                  <a:cubicBezTo>
                    <a:pt x="154178" y="135128"/>
                    <a:pt x="153035" y="89408"/>
                    <a:pt x="151892" y="43434"/>
                  </a:cubicBezTo>
                  <a:cubicBezTo>
                    <a:pt x="151892" y="42545"/>
                    <a:pt x="151892" y="41656"/>
                    <a:pt x="151892" y="40767"/>
                  </a:cubicBezTo>
                  <a:cubicBezTo>
                    <a:pt x="151765" y="37592"/>
                    <a:pt x="151765" y="34417"/>
                    <a:pt x="151638" y="31242"/>
                  </a:cubicBezTo>
                  <a:cubicBezTo>
                    <a:pt x="151638" y="29083"/>
                    <a:pt x="151511" y="26924"/>
                    <a:pt x="151511" y="24638"/>
                  </a:cubicBezTo>
                  <a:cubicBezTo>
                    <a:pt x="151384" y="21717"/>
                    <a:pt x="151384" y="18923"/>
                    <a:pt x="151257" y="16002"/>
                  </a:cubicBezTo>
                  <a:lnTo>
                    <a:pt x="110236" y="16002"/>
                  </a:lnTo>
                  <a:cubicBezTo>
                    <a:pt x="110109" y="18923"/>
                    <a:pt x="109982" y="21844"/>
                    <a:pt x="109855" y="24638"/>
                  </a:cubicBezTo>
                  <a:cubicBezTo>
                    <a:pt x="109728" y="26797"/>
                    <a:pt x="109728" y="29083"/>
                    <a:pt x="109601" y="31242"/>
                  </a:cubicBezTo>
                  <a:cubicBezTo>
                    <a:pt x="109474" y="34417"/>
                    <a:pt x="109347" y="37592"/>
                    <a:pt x="109220" y="40767"/>
                  </a:cubicBezTo>
                  <a:cubicBezTo>
                    <a:pt x="109220" y="41656"/>
                    <a:pt x="109220" y="42545"/>
                    <a:pt x="109220" y="43434"/>
                  </a:cubicBezTo>
                  <a:cubicBezTo>
                    <a:pt x="107823" y="89281"/>
                    <a:pt x="107315" y="135128"/>
                    <a:pt x="105537" y="180848"/>
                  </a:cubicBezTo>
                  <a:cubicBezTo>
                    <a:pt x="105537" y="180975"/>
                    <a:pt x="105537" y="181229"/>
                    <a:pt x="105537" y="181356"/>
                  </a:cubicBezTo>
                  <a:lnTo>
                    <a:pt x="78232" y="181356"/>
                  </a:lnTo>
                  <a:cubicBezTo>
                    <a:pt x="78232" y="181229"/>
                    <a:pt x="78232" y="180975"/>
                    <a:pt x="78232" y="180848"/>
                  </a:cubicBezTo>
                  <a:cubicBezTo>
                    <a:pt x="76708" y="130683"/>
                    <a:pt x="75565" y="80518"/>
                    <a:pt x="74295" y="30226"/>
                  </a:cubicBezTo>
                  <a:cubicBezTo>
                    <a:pt x="74295" y="29337"/>
                    <a:pt x="74295" y="28448"/>
                    <a:pt x="74168" y="27559"/>
                  </a:cubicBezTo>
                  <a:cubicBezTo>
                    <a:pt x="74041" y="24384"/>
                    <a:pt x="74041" y="21209"/>
                    <a:pt x="73914" y="17907"/>
                  </a:cubicBezTo>
                  <a:cubicBezTo>
                    <a:pt x="73787" y="15748"/>
                    <a:pt x="73787" y="13589"/>
                    <a:pt x="73787" y="11303"/>
                  </a:cubicBezTo>
                  <a:cubicBezTo>
                    <a:pt x="73660" y="7493"/>
                    <a:pt x="73533" y="3683"/>
                    <a:pt x="73533" y="0"/>
                  </a:cubicBezTo>
                  <a:lnTo>
                    <a:pt x="32385" y="0"/>
                  </a:lnTo>
                  <a:cubicBezTo>
                    <a:pt x="32258" y="3810"/>
                    <a:pt x="32131" y="7493"/>
                    <a:pt x="32004" y="11303"/>
                  </a:cubicBezTo>
                  <a:lnTo>
                    <a:pt x="31750" y="17907"/>
                  </a:lnTo>
                  <a:cubicBezTo>
                    <a:pt x="31623" y="21082"/>
                    <a:pt x="31496" y="24257"/>
                    <a:pt x="31496" y="27559"/>
                  </a:cubicBezTo>
                  <a:cubicBezTo>
                    <a:pt x="31496" y="28448"/>
                    <a:pt x="31496" y="29337"/>
                    <a:pt x="31369" y="30226"/>
                  </a:cubicBezTo>
                  <a:cubicBezTo>
                    <a:pt x="29972" y="80518"/>
                    <a:pt x="29464" y="130810"/>
                    <a:pt x="27051" y="180848"/>
                  </a:cubicBezTo>
                  <a:lnTo>
                    <a:pt x="254" y="180848"/>
                  </a:lnTo>
                  <a:cubicBezTo>
                    <a:pt x="0" y="257556"/>
                    <a:pt x="0" y="334010"/>
                    <a:pt x="254" y="410464"/>
                  </a:cubicBezTo>
                  <a:lnTo>
                    <a:pt x="156972" y="410464"/>
                  </a:lnTo>
                  <a:lnTo>
                    <a:pt x="203708" y="410464"/>
                  </a:lnTo>
                  <a:lnTo>
                    <a:pt x="233426" y="410464"/>
                  </a:lnTo>
                  <a:lnTo>
                    <a:pt x="280162" y="410464"/>
                  </a:lnTo>
                  <a:lnTo>
                    <a:pt x="309880" y="410464"/>
                  </a:lnTo>
                  <a:lnTo>
                    <a:pt x="356616" y="410464"/>
                  </a:lnTo>
                  <a:lnTo>
                    <a:pt x="406654" y="410464"/>
                  </a:lnTo>
                  <a:cubicBezTo>
                    <a:pt x="406781" y="336423"/>
                    <a:pt x="406908" y="262128"/>
                    <a:pt x="406654" y="187960"/>
                  </a:cubicBezTo>
                  <a:lnTo>
                    <a:pt x="406781" y="187960"/>
                  </a:lnTo>
                  <a:lnTo>
                    <a:pt x="406781" y="125476"/>
                  </a:lnTo>
                  <a:close/>
                </a:path>
              </a:pathLst>
            </a:custGeom>
            <a:solidFill>
              <a:srgbClr val="004A44"/>
            </a:solidFill>
          </p:spPr>
        </p:sp>
      </p:grpSp>
      <p:grpSp>
        <p:nvGrpSpPr>
          <p:cNvPr id="17" name="Group 17"/>
          <p:cNvGrpSpPr>
            <a:grpSpLocks noChangeAspect="1"/>
          </p:cNvGrpSpPr>
          <p:nvPr/>
        </p:nvGrpSpPr>
        <p:grpSpPr>
          <a:xfrm>
            <a:off x="2324595" y="5399580"/>
            <a:ext cx="572614" cy="553888"/>
            <a:chOff x="0" y="0"/>
            <a:chExt cx="572618" cy="553885"/>
          </a:xfrm>
        </p:grpSpPr>
        <p:sp>
          <p:nvSpPr>
            <p:cNvPr id="18" name="Freeform 18"/>
            <p:cNvSpPr/>
            <p:nvPr/>
          </p:nvSpPr>
          <p:spPr>
            <a:xfrm>
              <a:off x="207645" y="63500"/>
              <a:ext cx="160401" cy="426847"/>
            </a:xfrm>
            <a:custGeom>
              <a:avLst/>
              <a:gdLst/>
              <a:ahLst/>
              <a:cxnLst/>
              <a:rect l="l" t="t" r="r" b="b"/>
              <a:pathLst>
                <a:path w="160401" h="426847">
                  <a:moveTo>
                    <a:pt x="136398" y="106045"/>
                  </a:moveTo>
                  <a:lnTo>
                    <a:pt x="109220" y="106045"/>
                  </a:lnTo>
                  <a:lnTo>
                    <a:pt x="109220" y="39497"/>
                  </a:lnTo>
                  <a:lnTo>
                    <a:pt x="136398" y="39497"/>
                  </a:lnTo>
                  <a:close/>
                  <a:moveTo>
                    <a:pt x="136398" y="188595"/>
                  </a:moveTo>
                  <a:lnTo>
                    <a:pt x="109220" y="188595"/>
                  </a:lnTo>
                  <a:lnTo>
                    <a:pt x="109220" y="121920"/>
                  </a:lnTo>
                  <a:lnTo>
                    <a:pt x="136398" y="121920"/>
                  </a:lnTo>
                  <a:close/>
                  <a:moveTo>
                    <a:pt x="136398" y="273812"/>
                  </a:moveTo>
                  <a:lnTo>
                    <a:pt x="109220" y="273812"/>
                  </a:lnTo>
                  <a:lnTo>
                    <a:pt x="109220" y="207137"/>
                  </a:lnTo>
                  <a:lnTo>
                    <a:pt x="136398" y="207137"/>
                  </a:lnTo>
                  <a:close/>
                  <a:moveTo>
                    <a:pt x="93853" y="106045"/>
                  </a:moveTo>
                  <a:lnTo>
                    <a:pt x="66548" y="106045"/>
                  </a:lnTo>
                  <a:lnTo>
                    <a:pt x="66548" y="39497"/>
                  </a:lnTo>
                  <a:lnTo>
                    <a:pt x="93726" y="39497"/>
                  </a:lnTo>
                  <a:close/>
                  <a:moveTo>
                    <a:pt x="93853" y="188595"/>
                  </a:moveTo>
                  <a:lnTo>
                    <a:pt x="66548" y="188595"/>
                  </a:lnTo>
                  <a:lnTo>
                    <a:pt x="66548" y="121920"/>
                  </a:lnTo>
                  <a:lnTo>
                    <a:pt x="93726" y="121920"/>
                  </a:lnTo>
                  <a:close/>
                  <a:moveTo>
                    <a:pt x="93853" y="273812"/>
                  </a:moveTo>
                  <a:lnTo>
                    <a:pt x="66548" y="273812"/>
                  </a:lnTo>
                  <a:lnTo>
                    <a:pt x="66548" y="207137"/>
                  </a:lnTo>
                  <a:lnTo>
                    <a:pt x="93726" y="207137"/>
                  </a:lnTo>
                  <a:close/>
                  <a:moveTo>
                    <a:pt x="51181" y="106045"/>
                  </a:moveTo>
                  <a:lnTo>
                    <a:pt x="24003" y="106045"/>
                  </a:lnTo>
                  <a:lnTo>
                    <a:pt x="24003" y="39497"/>
                  </a:lnTo>
                  <a:lnTo>
                    <a:pt x="51181" y="39497"/>
                  </a:lnTo>
                  <a:close/>
                  <a:moveTo>
                    <a:pt x="51181" y="188595"/>
                  </a:moveTo>
                  <a:lnTo>
                    <a:pt x="24003" y="188595"/>
                  </a:lnTo>
                  <a:lnTo>
                    <a:pt x="24003" y="121920"/>
                  </a:lnTo>
                  <a:lnTo>
                    <a:pt x="51181" y="121920"/>
                  </a:lnTo>
                  <a:close/>
                  <a:moveTo>
                    <a:pt x="51181" y="273812"/>
                  </a:moveTo>
                  <a:lnTo>
                    <a:pt x="24003" y="273812"/>
                  </a:lnTo>
                  <a:lnTo>
                    <a:pt x="24003" y="207137"/>
                  </a:lnTo>
                  <a:lnTo>
                    <a:pt x="51181" y="207137"/>
                  </a:lnTo>
                  <a:close/>
                  <a:moveTo>
                    <a:pt x="0" y="0"/>
                  </a:moveTo>
                  <a:lnTo>
                    <a:pt x="0" y="426847"/>
                  </a:lnTo>
                  <a:lnTo>
                    <a:pt x="55118" y="426847"/>
                  </a:lnTo>
                  <a:lnTo>
                    <a:pt x="55118" y="341376"/>
                  </a:lnTo>
                  <a:lnTo>
                    <a:pt x="101346" y="341376"/>
                  </a:lnTo>
                  <a:lnTo>
                    <a:pt x="101346" y="426847"/>
                  </a:lnTo>
                  <a:lnTo>
                    <a:pt x="160401" y="426847"/>
                  </a:lnTo>
                  <a:lnTo>
                    <a:pt x="160401" y="0"/>
                  </a:lnTo>
                  <a:close/>
                </a:path>
              </a:pathLst>
            </a:custGeom>
            <a:solidFill>
              <a:srgbClr val="004A44"/>
            </a:solidFill>
          </p:spPr>
        </p:sp>
        <p:sp>
          <p:nvSpPr>
            <p:cNvPr id="19" name="Freeform 19"/>
            <p:cNvSpPr/>
            <p:nvPr/>
          </p:nvSpPr>
          <p:spPr>
            <a:xfrm>
              <a:off x="63500" y="135509"/>
              <a:ext cx="136906" cy="332740"/>
            </a:xfrm>
            <a:custGeom>
              <a:avLst/>
              <a:gdLst/>
              <a:ahLst/>
              <a:cxnLst/>
              <a:rect l="l" t="t" r="r" b="b"/>
              <a:pathLst>
                <a:path w="136906" h="332740">
                  <a:moveTo>
                    <a:pt x="68453" y="68961"/>
                  </a:moveTo>
                  <a:lnTo>
                    <a:pt x="26670" y="68961"/>
                  </a:lnTo>
                  <a:lnTo>
                    <a:pt x="26670" y="27305"/>
                  </a:lnTo>
                  <a:lnTo>
                    <a:pt x="68453" y="27305"/>
                  </a:lnTo>
                  <a:close/>
                  <a:moveTo>
                    <a:pt x="68453" y="141478"/>
                  </a:moveTo>
                  <a:lnTo>
                    <a:pt x="26670" y="141478"/>
                  </a:lnTo>
                  <a:lnTo>
                    <a:pt x="26670" y="99695"/>
                  </a:lnTo>
                  <a:lnTo>
                    <a:pt x="68453" y="99695"/>
                  </a:lnTo>
                  <a:close/>
                  <a:moveTo>
                    <a:pt x="68453" y="215773"/>
                  </a:moveTo>
                  <a:lnTo>
                    <a:pt x="26670" y="215773"/>
                  </a:lnTo>
                  <a:lnTo>
                    <a:pt x="26670" y="174117"/>
                  </a:lnTo>
                  <a:lnTo>
                    <a:pt x="68453" y="174117"/>
                  </a:lnTo>
                  <a:close/>
                  <a:moveTo>
                    <a:pt x="68453" y="286512"/>
                  </a:moveTo>
                  <a:lnTo>
                    <a:pt x="26670" y="286512"/>
                  </a:lnTo>
                  <a:lnTo>
                    <a:pt x="26670" y="244729"/>
                  </a:lnTo>
                  <a:lnTo>
                    <a:pt x="68453" y="244729"/>
                  </a:lnTo>
                  <a:close/>
                  <a:moveTo>
                    <a:pt x="102489" y="286512"/>
                  </a:moveTo>
                  <a:lnTo>
                    <a:pt x="102489" y="244729"/>
                  </a:lnTo>
                  <a:lnTo>
                    <a:pt x="136906" y="244729"/>
                  </a:lnTo>
                  <a:lnTo>
                    <a:pt x="136906" y="215773"/>
                  </a:lnTo>
                  <a:lnTo>
                    <a:pt x="102489" y="215773"/>
                  </a:lnTo>
                  <a:lnTo>
                    <a:pt x="102489" y="174117"/>
                  </a:lnTo>
                  <a:lnTo>
                    <a:pt x="136906" y="174117"/>
                  </a:lnTo>
                  <a:lnTo>
                    <a:pt x="136906" y="141478"/>
                  </a:lnTo>
                  <a:lnTo>
                    <a:pt x="102489" y="141478"/>
                  </a:lnTo>
                  <a:lnTo>
                    <a:pt x="102489" y="99695"/>
                  </a:lnTo>
                  <a:lnTo>
                    <a:pt x="136906" y="99695"/>
                  </a:lnTo>
                  <a:lnTo>
                    <a:pt x="136906" y="68961"/>
                  </a:lnTo>
                  <a:lnTo>
                    <a:pt x="102489" y="68961"/>
                  </a:lnTo>
                  <a:lnTo>
                    <a:pt x="102489" y="27305"/>
                  </a:lnTo>
                  <a:lnTo>
                    <a:pt x="136906" y="27305"/>
                  </a:lnTo>
                  <a:lnTo>
                    <a:pt x="136906" y="0"/>
                  </a:lnTo>
                  <a:lnTo>
                    <a:pt x="0" y="0"/>
                  </a:lnTo>
                  <a:lnTo>
                    <a:pt x="0" y="332740"/>
                  </a:lnTo>
                  <a:lnTo>
                    <a:pt x="136906" y="332740"/>
                  </a:lnTo>
                  <a:lnTo>
                    <a:pt x="136906" y="286512"/>
                  </a:lnTo>
                  <a:close/>
                </a:path>
              </a:pathLst>
            </a:custGeom>
            <a:solidFill>
              <a:srgbClr val="004A44"/>
            </a:solidFill>
          </p:spPr>
        </p:sp>
        <p:sp>
          <p:nvSpPr>
            <p:cNvPr id="20" name="Freeform 20"/>
            <p:cNvSpPr/>
            <p:nvPr/>
          </p:nvSpPr>
          <p:spPr>
            <a:xfrm>
              <a:off x="378587" y="184531"/>
              <a:ext cx="130556" cy="289179"/>
            </a:xfrm>
            <a:custGeom>
              <a:avLst/>
              <a:gdLst/>
              <a:ahLst/>
              <a:cxnLst/>
              <a:rect l="l" t="t" r="r" b="b"/>
              <a:pathLst>
                <a:path w="130556" h="289179">
                  <a:moveTo>
                    <a:pt x="65278" y="266573"/>
                  </a:moveTo>
                  <a:lnTo>
                    <a:pt x="14478" y="266573"/>
                  </a:lnTo>
                  <a:lnTo>
                    <a:pt x="14478" y="229362"/>
                  </a:lnTo>
                  <a:lnTo>
                    <a:pt x="65278" y="229362"/>
                  </a:lnTo>
                  <a:close/>
                  <a:moveTo>
                    <a:pt x="112395" y="267716"/>
                  </a:moveTo>
                  <a:lnTo>
                    <a:pt x="112395" y="230759"/>
                  </a:lnTo>
                  <a:lnTo>
                    <a:pt x="112395" y="213106"/>
                  </a:lnTo>
                  <a:lnTo>
                    <a:pt x="112395" y="205359"/>
                  </a:lnTo>
                  <a:lnTo>
                    <a:pt x="112395" y="181864"/>
                  </a:lnTo>
                  <a:lnTo>
                    <a:pt x="112395" y="156464"/>
                  </a:lnTo>
                  <a:lnTo>
                    <a:pt x="112395" y="142875"/>
                  </a:lnTo>
                  <a:lnTo>
                    <a:pt x="112395" y="117475"/>
                  </a:lnTo>
                  <a:lnTo>
                    <a:pt x="112395" y="105156"/>
                  </a:lnTo>
                  <a:lnTo>
                    <a:pt x="112395" y="79756"/>
                  </a:lnTo>
                  <a:lnTo>
                    <a:pt x="112395" y="65278"/>
                  </a:lnTo>
                  <a:lnTo>
                    <a:pt x="112395" y="39878"/>
                  </a:lnTo>
                  <a:lnTo>
                    <a:pt x="112395" y="25400"/>
                  </a:lnTo>
                  <a:lnTo>
                    <a:pt x="112395" y="0"/>
                  </a:lnTo>
                  <a:lnTo>
                    <a:pt x="85217" y="0"/>
                  </a:lnTo>
                  <a:lnTo>
                    <a:pt x="0" y="0"/>
                  </a:lnTo>
                  <a:lnTo>
                    <a:pt x="0" y="25400"/>
                  </a:lnTo>
                  <a:lnTo>
                    <a:pt x="85217" y="25400"/>
                  </a:lnTo>
                  <a:lnTo>
                    <a:pt x="85217" y="39878"/>
                  </a:lnTo>
                  <a:lnTo>
                    <a:pt x="0" y="39878"/>
                  </a:lnTo>
                  <a:lnTo>
                    <a:pt x="0" y="65278"/>
                  </a:lnTo>
                  <a:lnTo>
                    <a:pt x="85217" y="65278"/>
                  </a:lnTo>
                  <a:lnTo>
                    <a:pt x="85217" y="79756"/>
                  </a:lnTo>
                  <a:lnTo>
                    <a:pt x="0" y="79756"/>
                  </a:lnTo>
                  <a:lnTo>
                    <a:pt x="0" y="105156"/>
                  </a:lnTo>
                  <a:lnTo>
                    <a:pt x="85217" y="105156"/>
                  </a:lnTo>
                  <a:lnTo>
                    <a:pt x="85217" y="117475"/>
                  </a:lnTo>
                  <a:lnTo>
                    <a:pt x="0" y="117475"/>
                  </a:lnTo>
                  <a:lnTo>
                    <a:pt x="0" y="142875"/>
                  </a:lnTo>
                  <a:lnTo>
                    <a:pt x="85217" y="142875"/>
                  </a:lnTo>
                  <a:lnTo>
                    <a:pt x="85217" y="156464"/>
                  </a:lnTo>
                  <a:lnTo>
                    <a:pt x="0" y="156464"/>
                  </a:lnTo>
                  <a:lnTo>
                    <a:pt x="0" y="181864"/>
                  </a:lnTo>
                  <a:lnTo>
                    <a:pt x="85217" y="181864"/>
                  </a:lnTo>
                  <a:lnTo>
                    <a:pt x="85217" y="205359"/>
                  </a:lnTo>
                  <a:lnTo>
                    <a:pt x="0" y="205359"/>
                  </a:lnTo>
                  <a:lnTo>
                    <a:pt x="0" y="213106"/>
                  </a:lnTo>
                  <a:lnTo>
                    <a:pt x="0" y="230759"/>
                  </a:lnTo>
                  <a:lnTo>
                    <a:pt x="0" y="267716"/>
                  </a:lnTo>
                  <a:lnTo>
                    <a:pt x="0" y="289179"/>
                  </a:lnTo>
                  <a:lnTo>
                    <a:pt x="85217" y="289179"/>
                  </a:lnTo>
                  <a:lnTo>
                    <a:pt x="112395" y="289179"/>
                  </a:lnTo>
                  <a:lnTo>
                    <a:pt x="130556" y="289179"/>
                  </a:lnTo>
                  <a:lnTo>
                    <a:pt x="130556" y="267716"/>
                  </a:lnTo>
                  <a:close/>
                </a:path>
              </a:pathLst>
            </a:custGeom>
            <a:solidFill>
              <a:srgbClr val="004A44"/>
            </a:solidFill>
          </p:spPr>
        </p:sp>
      </p:grpSp>
      <p:grpSp>
        <p:nvGrpSpPr>
          <p:cNvPr id="21" name="Group 21"/>
          <p:cNvGrpSpPr>
            <a:grpSpLocks noChangeAspect="1"/>
          </p:cNvGrpSpPr>
          <p:nvPr/>
        </p:nvGrpSpPr>
        <p:grpSpPr>
          <a:xfrm>
            <a:off x="3083338" y="5389712"/>
            <a:ext cx="583301" cy="573634"/>
            <a:chOff x="0" y="0"/>
            <a:chExt cx="583298" cy="573634"/>
          </a:xfrm>
        </p:grpSpPr>
        <p:sp>
          <p:nvSpPr>
            <p:cNvPr id="22" name="Freeform 22"/>
            <p:cNvSpPr/>
            <p:nvPr/>
          </p:nvSpPr>
          <p:spPr>
            <a:xfrm>
              <a:off x="101092" y="368427"/>
              <a:ext cx="122301" cy="146050"/>
            </a:xfrm>
            <a:custGeom>
              <a:avLst/>
              <a:gdLst/>
              <a:ahLst/>
              <a:cxnLst/>
              <a:rect l="l" t="t" r="r" b="b"/>
              <a:pathLst>
                <a:path w="122301" h="146050">
                  <a:moveTo>
                    <a:pt x="122301" y="0"/>
                  </a:moveTo>
                  <a:lnTo>
                    <a:pt x="96520" y="4699"/>
                  </a:lnTo>
                  <a:lnTo>
                    <a:pt x="0" y="140970"/>
                  </a:lnTo>
                  <a:cubicBezTo>
                    <a:pt x="14478" y="139065"/>
                    <a:pt x="38608" y="146050"/>
                    <a:pt x="49403" y="136398"/>
                  </a:cubicBezTo>
                  <a:close/>
                </a:path>
              </a:pathLst>
            </a:custGeom>
            <a:solidFill>
              <a:srgbClr val="004A44"/>
            </a:solidFill>
          </p:spPr>
        </p:sp>
        <p:sp>
          <p:nvSpPr>
            <p:cNvPr id="23" name="Freeform 23"/>
            <p:cNvSpPr/>
            <p:nvPr/>
          </p:nvSpPr>
          <p:spPr>
            <a:xfrm>
              <a:off x="359918" y="368427"/>
              <a:ext cx="122301" cy="146050"/>
            </a:xfrm>
            <a:custGeom>
              <a:avLst/>
              <a:gdLst/>
              <a:ahLst/>
              <a:cxnLst/>
              <a:rect l="l" t="t" r="r" b="b"/>
              <a:pathLst>
                <a:path w="122301" h="146050">
                  <a:moveTo>
                    <a:pt x="122301" y="140970"/>
                  </a:moveTo>
                  <a:lnTo>
                    <a:pt x="25781" y="4699"/>
                  </a:lnTo>
                  <a:lnTo>
                    <a:pt x="0" y="0"/>
                  </a:lnTo>
                  <a:lnTo>
                    <a:pt x="72898" y="136398"/>
                  </a:lnTo>
                  <a:cubicBezTo>
                    <a:pt x="83820" y="146050"/>
                    <a:pt x="107823" y="139192"/>
                    <a:pt x="122301" y="140970"/>
                  </a:cubicBezTo>
                </a:path>
              </a:pathLst>
            </a:custGeom>
            <a:solidFill>
              <a:srgbClr val="004A44"/>
            </a:solidFill>
          </p:spPr>
        </p:sp>
        <p:sp>
          <p:nvSpPr>
            <p:cNvPr id="24" name="Freeform 24"/>
            <p:cNvSpPr/>
            <p:nvPr/>
          </p:nvSpPr>
          <p:spPr>
            <a:xfrm>
              <a:off x="222377" y="375666"/>
              <a:ext cx="138938" cy="16256"/>
            </a:xfrm>
            <a:custGeom>
              <a:avLst/>
              <a:gdLst/>
              <a:ahLst/>
              <a:cxnLst/>
              <a:rect l="l" t="t" r="r" b="b"/>
              <a:pathLst>
                <a:path w="138938" h="16256">
                  <a:moveTo>
                    <a:pt x="137541" y="16256"/>
                  </a:moveTo>
                  <a:cubicBezTo>
                    <a:pt x="138938" y="7239"/>
                    <a:pt x="133858" y="3683"/>
                    <a:pt x="125730" y="2159"/>
                  </a:cubicBezTo>
                  <a:cubicBezTo>
                    <a:pt x="113919" y="0"/>
                    <a:pt x="17780" y="127"/>
                    <a:pt x="9017" y="2921"/>
                  </a:cubicBezTo>
                  <a:cubicBezTo>
                    <a:pt x="2794" y="4953"/>
                    <a:pt x="0" y="9779"/>
                    <a:pt x="1143" y="16256"/>
                  </a:cubicBezTo>
                  <a:close/>
                </a:path>
              </a:pathLst>
            </a:custGeom>
            <a:solidFill>
              <a:srgbClr val="004A44"/>
            </a:solidFill>
          </p:spPr>
        </p:sp>
        <p:sp>
          <p:nvSpPr>
            <p:cNvPr id="25" name="Freeform 25"/>
            <p:cNvSpPr/>
            <p:nvPr/>
          </p:nvSpPr>
          <p:spPr>
            <a:xfrm>
              <a:off x="115316" y="415925"/>
              <a:ext cx="37592" cy="24892"/>
            </a:xfrm>
            <a:custGeom>
              <a:avLst/>
              <a:gdLst/>
              <a:ahLst/>
              <a:cxnLst/>
              <a:rect l="l" t="t" r="r" b="b"/>
              <a:pathLst>
                <a:path w="37592" h="24892">
                  <a:moveTo>
                    <a:pt x="37592" y="4191"/>
                  </a:moveTo>
                  <a:cubicBezTo>
                    <a:pt x="19050" y="127"/>
                    <a:pt x="3556" y="0"/>
                    <a:pt x="0" y="22987"/>
                  </a:cubicBezTo>
                  <a:cubicBezTo>
                    <a:pt x="15875" y="24384"/>
                    <a:pt x="36703" y="24892"/>
                    <a:pt x="37592" y="4191"/>
                  </a:cubicBezTo>
                </a:path>
              </a:pathLst>
            </a:custGeom>
            <a:solidFill>
              <a:srgbClr val="004A44"/>
            </a:solidFill>
          </p:spPr>
        </p:sp>
        <p:sp>
          <p:nvSpPr>
            <p:cNvPr id="26" name="Freeform 26"/>
            <p:cNvSpPr/>
            <p:nvPr/>
          </p:nvSpPr>
          <p:spPr>
            <a:xfrm>
              <a:off x="430403" y="409702"/>
              <a:ext cx="37592" cy="31623"/>
            </a:xfrm>
            <a:custGeom>
              <a:avLst/>
              <a:gdLst/>
              <a:ahLst/>
              <a:cxnLst/>
              <a:rect l="l" t="t" r="r" b="b"/>
              <a:pathLst>
                <a:path w="37592" h="31623">
                  <a:moveTo>
                    <a:pt x="37592" y="29210"/>
                  </a:moveTo>
                  <a:cubicBezTo>
                    <a:pt x="37084" y="11049"/>
                    <a:pt x="13462" y="0"/>
                    <a:pt x="0" y="12827"/>
                  </a:cubicBezTo>
                  <a:cubicBezTo>
                    <a:pt x="3429" y="31623"/>
                    <a:pt x="22606" y="30226"/>
                    <a:pt x="37592" y="29210"/>
                  </a:cubicBezTo>
                </a:path>
              </a:pathLst>
            </a:custGeom>
            <a:solidFill>
              <a:srgbClr val="004A44"/>
            </a:solidFill>
          </p:spPr>
        </p:sp>
        <p:sp>
          <p:nvSpPr>
            <p:cNvPr id="27" name="Freeform 27"/>
            <p:cNvSpPr/>
            <p:nvPr/>
          </p:nvSpPr>
          <p:spPr>
            <a:xfrm>
              <a:off x="195199" y="417195"/>
              <a:ext cx="192913" cy="21844"/>
            </a:xfrm>
            <a:custGeom>
              <a:avLst/>
              <a:gdLst/>
              <a:ahLst/>
              <a:cxnLst/>
              <a:rect l="l" t="t" r="r" b="b"/>
              <a:pathLst>
                <a:path w="192913" h="21844">
                  <a:moveTo>
                    <a:pt x="192913" y="21717"/>
                  </a:moveTo>
                  <a:cubicBezTo>
                    <a:pt x="190627" y="17018"/>
                    <a:pt x="187325" y="7620"/>
                    <a:pt x="183515" y="5207"/>
                  </a:cubicBezTo>
                  <a:cubicBezTo>
                    <a:pt x="176403" y="762"/>
                    <a:pt x="31115" y="0"/>
                    <a:pt x="16383" y="2921"/>
                  </a:cubicBezTo>
                  <a:cubicBezTo>
                    <a:pt x="5969" y="4953"/>
                    <a:pt x="3810" y="12954"/>
                    <a:pt x="0" y="21844"/>
                  </a:cubicBezTo>
                  <a:close/>
                </a:path>
              </a:pathLst>
            </a:custGeom>
            <a:solidFill>
              <a:srgbClr val="004A44"/>
            </a:solidFill>
          </p:spPr>
        </p:sp>
        <p:sp>
          <p:nvSpPr>
            <p:cNvPr id="28" name="Freeform 28"/>
            <p:cNvSpPr/>
            <p:nvPr/>
          </p:nvSpPr>
          <p:spPr>
            <a:xfrm>
              <a:off x="63500" y="467995"/>
              <a:ext cx="51689" cy="30607"/>
            </a:xfrm>
            <a:custGeom>
              <a:avLst/>
              <a:gdLst/>
              <a:ahLst/>
              <a:cxnLst/>
              <a:rect l="l" t="t" r="r" b="b"/>
              <a:pathLst>
                <a:path w="51689" h="30607">
                  <a:moveTo>
                    <a:pt x="51689" y="3937"/>
                  </a:moveTo>
                  <a:cubicBezTo>
                    <a:pt x="26670" y="2413"/>
                    <a:pt x="8636" y="0"/>
                    <a:pt x="0" y="27305"/>
                  </a:cubicBezTo>
                  <a:cubicBezTo>
                    <a:pt x="21717" y="28829"/>
                    <a:pt x="47498" y="30607"/>
                    <a:pt x="51689" y="3810"/>
                  </a:cubicBezTo>
                </a:path>
              </a:pathLst>
            </a:custGeom>
            <a:solidFill>
              <a:srgbClr val="004A44"/>
            </a:solidFill>
          </p:spPr>
        </p:sp>
        <p:sp>
          <p:nvSpPr>
            <p:cNvPr id="29" name="Freeform 29"/>
            <p:cNvSpPr/>
            <p:nvPr/>
          </p:nvSpPr>
          <p:spPr>
            <a:xfrm>
              <a:off x="162306" y="461391"/>
              <a:ext cx="258699" cy="34036"/>
            </a:xfrm>
            <a:custGeom>
              <a:avLst/>
              <a:gdLst/>
              <a:ahLst/>
              <a:cxnLst/>
              <a:rect l="l" t="t" r="r" b="b"/>
              <a:pathLst>
                <a:path w="258699" h="34036">
                  <a:moveTo>
                    <a:pt x="258699" y="34036"/>
                  </a:moveTo>
                  <a:lnTo>
                    <a:pt x="237617" y="10414"/>
                  </a:lnTo>
                  <a:cubicBezTo>
                    <a:pt x="200660" y="17653"/>
                    <a:pt x="35179" y="0"/>
                    <a:pt x="14097" y="12827"/>
                  </a:cubicBezTo>
                  <a:cubicBezTo>
                    <a:pt x="9906" y="15367"/>
                    <a:pt x="3683" y="28829"/>
                    <a:pt x="0" y="34036"/>
                  </a:cubicBezTo>
                  <a:close/>
                </a:path>
              </a:pathLst>
            </a:custGeom>
            <a:solidFill>
              <a:srgbClr val="004A44"/>
            </a:solidFill>
          </p:spPr>
        </p:sp>
        <p:sp>
          <p:nvSpPr>
            <p:cNvPr id="30" name="Freeform 30"/>
            <p:cNvSpPr/>
            <p:nvPr/>
          </p:nvSpPr>
          <p:spPr>
            <a:xfrm>
              <a:off x="467995" y="467995"/>
              <a:ext cx="51816" cy="31242"/>
            </a:xfrm>
            <a:custGeom>
              <a:avLst/>
              <a:gdLst/>
              <a:ahLst/>
              <a:cxnLst/>
              <a:rect l="l" t="t" r="r" b="b"/>
              <a:pathLst>
                <a:path w="51816" h="31242">
                  <a:moveTo>
                    <a:pt x="51816" y="27305"/>
                  </a:moveTo>
                  <a:cubicBezTo>
                    <a:pt x="43180" y="0"/>
                    <a:pt x="25019" y="2413"/>
                    <a:pt x="0" y="3937"/>
                  </a:cubicBezTo>
                  <a:cubicBezTo>
                    <a:pt x="8636" y="31242"/>
                    <a:pt x="26797" y="28829"/>
                    <a:pt x="51816" y="27305"/>
                  </a:cubicBezTo>
                </a:path>
              </a:pathLst>
            </a:custGeom>
            <a:solidFill>
              <a:srgbClr val="004A44"/>
            </a:solidFill>
          </p:spPr>
        </p:sp>
        <p:sp>
          <p:nvSpPr>
            <p:cNvPr id="31" name="Freeform 31"/>
            <p:cNvSpPr/>
            <p:nvPr/>
          </p:nvSpPr>
          <p:spPr>
            <a:xfrm>
              <a:off x="152273" y="62103"/>
              <a:ext cx="278257" cy="304292"/>
            </a:xfrm>
            <a:custGeom>
              <a:avLst/>
              <a:gdLst/>
              <a:ahLst/>
              <a:cxnLst/>
              <a:rect l="l" t="t" r="r" b="b"/>
              <a:pathLst>
                <a:path w="278257" h="304292">
                  <a:moveTo>
                    <a:pt x="221234" y="224028"/>
                  </a:moveTo>
                  <a:cubicBezTo>
                    <a:pt x="221234" y="216535"/>
                    <a:pt x="215138" y="210439"/>
                    <a:pt x="207645" y="210439"/>
                  </a:cubicBezTo>
                  <a:cubicBezTo>
                    <a:pt x="200152" y="210439"/>
                    <a:pt x="194056" y="216535"/>
                    <a:pt x="194056" y="224028"/>
                  </a:cubicBezTo>
                  <a:cubicBezTo>
                    <a:pt x="194056" y="231521"/>
                    <a:pt x="200152" y="237617"/>
                    <a:pt x="207645" y="237617"/>
                  </a:cubicBezTo>
                  <a:cubicBezTo>
                    <a:pt x="215138" y="237617"/>
                    <a:pt x="221234" y="231521"/>
                    <a:pt x="221234" y="224028"/>
                  </a:cubicBezTo>
                  <a:moveTo>
                    <a:pt x="84836" y="224028"/>
                  </a:moveTo>
                  <a:cubicBezTo>
                    <a:pt x="84836" y="216535"/>
                    <a:pt x="78740" y="210439"/>
                    <a:pt x="71247" y="210439"/>
                  </a:cubicBezTo>
                  <a:cubicBezTo>
                    <a:pt x="63754" y="210439"/>
                    <a:pt x="57658" y="216535"/>
                    <a:pt x="57658" y="224028"/>
                  </a:cubicBezTo>
                  <a:cubicBezTo>
                    <a:pt x="57658" y="231521"/>
                    <a:pt x="63754" y="237617"/>
                    <a:pt x="71247" y="237617"/>
                  </a:cubicBezTo>
                  <a:cubicBezTo>
                    <a:pt x="78740" y="237617"/>
                    <a:pt x="84836" y="231521"/>
                    <a:pt x="84836" y="224028"/>
                  </a:cubicBezTo>
                  <a:moveTo>
                    <a:pt x="50927" y="90805"/>
                  </a:moveTo>
                  <a:cubicBezTo>
                    <a:pt x="26670" y="98044"/>
                    <a:pt x="26670" y="161671"/>
                    <a:pt x="50927" y="168910"/>
                  </a:cubicBezTo>
                  <a:cubicBezTo>
                    <a:pt x="101219" y="163957"/>
                    <a:pt x="176784" y="178816"/>
                    <a:pt x="223901" y="169672"/>
                  </a:cubicBezTo>
                  <a:cubicBezTo>
                    <a:pt x="253746" y="163957"/>
                    <a:pt x="251968" y="98044"/>
                    <a:pt x="227838" y="90678"/>
                  </a:cubicBezTo>
                  <a:close/>
                  <a:moveTo>
                    <a:pt x="184023" y="42799"/>
                  </a:moveTo>
                  <a:lnTo>
                    <a:pt x="94742" y="42799"/>
                  </a:lnTo>
                  <a:lnTo>
                    <a:pt x="94742" y="61595"/>
                  </a:lnTo>
                  <a:lnTo>
                    <a:pt x="184150" y="61595"/>
                  </a:lnTo>
                  <a:close/>
                  <a:moveTo>
                    <a:pt x="135763" y="1397"/>
                  </a:moveTo>
                  <a:cubicBezTo>
                    <a:pt x="150749" y="0"/>
                    <a:pt x="248031" y="34925"/>
                    <a:pt x="257175" y="47244"/>
                  </a:cubicBezTo>
                  <a:cubicBezTo>
                    <a:pt x="278257" y="75438"/>
                    <a:pt x="276225" y="205486"/>
                    <a:pt x="267589" y="241681"/>
                  </a:cubicBezTo>
                  <a:cubicBezTo>
                    <a:pt x="263652" y="258064"/>
                    <a:pt x="235077" y="296799"/>
                    <a:pt x="218313" y="300609"/>
                  </a:cubicBezTo>
                  <a:cubicBezTo>
                    <a:pt x="203327" y="303911"/>
                    <a:pt x="68326" y="304292"/>
                    <a:pt x="55626" y="300609"/>
                  </a:cubicBezTo>
                  <a:cubicBezTo>
                    <a:pt x="0" y="261366"/>
                    <a:pt x="1270" y="186563"/>
                    <a:pt x="5080" y="124968"/>
                  </a:cubicBezTo>
                  <a:cubicBezTo>
                    <a:pt x="6985" y="94996"/>
                    <a:pt x="8636" y="49911"/>
                    <a:pt x="36957" y="34544"/>
                  </a:cubicBezTo>
                  <a:cubicBezTo>
                    <a:pt x="47879" y="28575"/>
                    <a:pt x="124968" y="2540"/>
                    <a:pt x="135763" y="1524"/>
                  </a:cubicBezTo>
                </a:path>
              </a:pathLst>
            </a:custGeom>
            <a:solidFill>
              <a:srgbClr val="004A44"/>
            </a:solidFill>
          </p:spPr>
        </p:sp>
        <p:sp>
          <p:nvSpPr>
            <p:cNvPr id="32" name="Freeform 32"/>
            <p:cNvSpPr/>
            <p:nvPr/>
          </p:nvSpPr>
          <p:spPr>
            <a:xfrm>
              <a:off x="162306" y="461391"/>
              <a:ext cx="258699" cy="34036"/>
            </a:xfrm>
            <a:custGeom>
              <a:avLst/>
              <a:gdLst/>
              <a:ahLst/>
              <a:cxnLst/>
              <a:rect l="l" t="t" r="r" b="b"/>
              <a:pathLst>
                <a:path w="258699" h="34036">
                  <a:moveTo>
                    <a:pt x="258699" y="34036"/>
                  </a:moveTo>
                  <a:lnTo>
                    <a:pt x="0" y="34036"/>
                  </a:lnTo>
                  <a:cubicBezTo>
                    <a:pt x="3683" y="28829"/>
                    <a:pt x="9906" y="15494"/>
                    <a:pt x="14097" y="12827"/>
                  </a:cubicBezTo>
                  <a:cubicBezTo>
                    <a:pt x="35179" y="0"/>
                    <a:pt x="200660" y="17653"/>
                    <a:pt x="237617" y="10414"/>
                  </a:cubicBezTo>
                  <a:close/>
                </a:path>
              </a:pathLst>
            </a:custGeom>
            <a:solidFill>
              <a:srgbClr val="004A44"/>
            </a:solidFill>
          </p:spPr>
        </p:sp>
        <p:sp>
          <p:nvSpPr>
            <p:cNvPr id="33" name="Freeform 33"/>
            <p:cNvSpPr/>
            <p:nvPr/>
          </p:nvSpPr>
          <p:spPr>
            <a:xfrm>
              <a:off x="359791" y="368427"/>
              <a:ext cx="122428" cy="146050"/>
            </a:xfrm>
            <a:custGeom>
              <a:avLst/>
              <a:gdLst/>
              <a:ahLst/>
              <a:cxnLst/>
              <a:rect l="l" t="t" r="r" b="b"/>
              <a:pathLst>
                <a:path w="122428" h="146050">
                  <a:moveTo>
                    <a:pt x="122428" y="140970"/>
                  </a:moveTo>
                  <a:cubicBezTo>
                    <a:pt x="107950" y="139192"/>
                    <a:pt x="83820" y="146050"/>
                    <a:pt x="73025" y="136398"/>
                  </a:cubicBezTo>
                  <a:lnTo>
                    <a:pt x="0" y="0"/>
                  </a:lnTo>
                  <a:lnTo>
                    <a:pt x="25781" y="4699"/>
                  </a:lnTo>
                  <a:close/>
                </a:path>
              </a:pathLst>
            </a:custGeom>
            <a:solidFill>
              <a:srgbClr val="004A44"/>
            </a:solidFill>
          </p:spPr>
        </p:sp>
        <p:sp>
          <p:nvSpPr>
            <p:cNvPr id="34" name="Freeform 34"/>
            <p:cNvSpPr/>
            <p:nvPr/>
          </p:nvSpPr>
          <p:spPr>
            <a:xfrm>
              <a:off x="101219" y="368427"/>
              <a:ext cx="122174" cy="146050"/>
            </a:xfrm>
            <a:custGeom>
              <a:avLst/>
              <a:gdLst/>
              <a:ahLst/>
              <a:cxnLst/>
              <a:rect l="l" t="t" r="r" b="b"/>
              <a:pathLst>
                <a:path w="122174" h="146050">
                  <a:moveTo>
                    <a:pt x="122174" y="0"/>
                  </a:moveTo>
                  <a:lnTo>
                    <a:pt x="49403" y="136398"/>
                  </a:lnTo>
                  <a:cubicBezTo>
                    <a:pt x="38608" y="146050"/>
                    <a:pt x="14351" y="139192"/>
                    <a:pt x="0" y="140970"/>
                  </a:cubicBezTo>
                  <a:lnTo>
                    <a:pt x="96520" y="4699"/>
                  </a:lnTo>
                  <a:close/>
                </a:path>
              </a:pathLst>
            </a:custGeom>
            <a:solidFill>
              <a:srgbClr val="004A44"/>
            </a:solidFill>
          </p:spPr>
        </p:sp>
        <p:sp>
          <p:nvSpPr>
            <p:cNvPr id="35" name="Freeform 35"/>
            <p:cNvSpPr/>
            <p:nvPr/>
          </p:nvSpPr>
          <p:spPr>
            <a:xfrm>
              <a:off x="195199" y="417195"/>
              <a:ext cx="192913" cy="21717"/>
            </a:xfrm>
            <a:custGeom>
              <a:avLst/>
              <a:gdLst/>
              <a:ahLst/>
              <a:cxnLst/>
              <a:rect l="l" t="t" r="r" b="b"/>
              <a:pathLst>
                <a:path w="192913" h="21717">
                  <a:moveTo>
                    <a:pt x="192913" y="21717"/>
                  </a:moveTo>
                  <a:lnTo>
                    <a:pt x="0" y="21717"/>
                  </a:lnTo>
                  <a:cubicBezTo>
                    <a:pt x="3810" y="12827"/>
                    <a:pt x="5969" y="4826"/>
                    <a:pt x="16383" y="2794"/>
                  </a:cubicBezTo>
                  <a:cubicBezTo>
                    <a:pt x="31115" y="0"/>
                    <a:pt x="176403" y="635"/>
                    <a:pt x="183515" y="5080"/>
                  </a:cubicBezTo>
                  <a:cubicBezTo>
                    <a:pt x="187325" y="7493"/>
                    <a:pt x="190627" y="16891"/>
                    <a:pt x="192913" y="21590"/>
                  </a:cubicBezTo>
                </a:path>
              </a:pathLst>
            </a:custGeom>
            <a:solidFill>
              <a:srgbClr val="004A44"/>
            </a:solidFill>
          </p:spPr>
        </p:sp>
        <p:sp>
          <p:nvSpPr>
            <p:cNvPr id="36" name="Freeform 36"/>
            <p:cNvSpPr/>
            <p:nvPr/>
          </p:nvSpPr>
          <p:spPr>
            <a:xfrm>
              <a:off x="222250" y="375666"/>
              <a:ext cx="138938" cy="16256"/>
            </a:xfrm>
            <a:custGeom>
              <a:avLst/>
              <a:gdLst/>
              <a:ahLst/>
              <a:cxnLst/>
              <a:rect l="l" t="t" r="r" b="b"/>
              <a:pathLst>
                <a:path w="138938" h="16256">
                  <a:moveTo>
                    <a:pt x="137668" y="16256"/>
                  </a:moveTo>
                  <a:lnTo>
                    <a:pt x="1143" y="16256"/>
                  </a:lnTo>
                  <a:cubicBezTo>
                    <a:pt x="0" y="9779"/>
                    <a:pt x="2794" y="4953"/>
                    <a:pt x="9017" y="2921"/>
                  </a:cubicBezTo>
                  <a:cubicBezTo>
                    <a:pt x="17907" y="127"/>
                    <a:pt x="113919" y="0"/>
                    <a:pt x="125730" y="2159"/>
                  </a:cubicBezTo>
                  <a:cubicBezTo>
                    <a:pt x="133858" y="3683"/>
                    <a:pt x="138938" y="7239"/>
                    <a:pt x="137541" y="16256"/>
                  </a:cubicBezTo>
                </a:path>
              </a:pathLst>
            </a:custGeom>
            <a:solidFill>
              <a:srgbClr val="004A44"/>
            </a:solidFill>
          </p:spPr>
        </p:sp>
        <p:sp>
          <p:nvSpPr>
            <p:cNvPr id="37" name="Freeform 37"/>
            <p:cNvSpPr/>
            <p:nvPr/>
          </p:nvSpPr>
          <p:spPr>
            <a:xfrm>
              <a:off x="63500" y="467868"/>
              <a:ext cx="51689" cy="30861"/>
            </a:xfrm>
            <a:custGeom>
              <a:avLst/>
              <a:gdLst/>
              <a:ahLst/>
              <a:cxnLst/>
              <a:rect l="l" t="t" r="r" b="b"/>
              <a:pathLst>
                <a:path w="51689" h="30861">
                  <a:moveTo>
                    <a:pt x="51689" y="4064"/>
                  </a:moveTo>
                  <a:cubicBezTo>
                    <a:pt x="47498" y="30861"/>
                    <a:pt x="21717" y="28956"/>
                    <a:pt x="0" y="27432"/>
                  </a:cubicBezTo>
                  <a:cubicBezTo>
                    <a:pt x="8636" y="0"/>
                    <a:pt x="26670" y="2540"/>
                    <a:pt x="51689" y="3937"/>
                  </a:cubicBezTo>
                </a:path>
              </a:pathLst>
            </a:custGeom>
            <a:solidFill>
              <a:srgbClr val="004A44"/>
            </a:solidFill>
          </p:spPr>
        </p:sp>
        <p:sp>
          <p:nvSpPr>
            <p:cNvPr id="38" name="Freeform 38"/>
            <p:cNvSpPr/>
            <p:nvPr/>
          </p:nvSpPr>
          <p:spPr>
            <a:xfrm>
              <a:off x="467995" y="467995"/>
              <a:ext cx="51816" cy="31242"/>
            </a:xfrm>
            <a:custGeom>
              <a:avLst/>
              <a:gdLst/>
              <a:ahLst/>
              <a:cxnLst/>
              <a:rect l="l" t="t" r="r" b="b"/>
              <a:pathLst>
                <a:path w="51816" h="31242">
                  <a:moveTo>
                    <a:pt x="51816" y="27305"/>
                  </a:moveTo>
                  <a:cubicBezTo>
                    <a:pt x="26797" y="28829"/>
                    <a:pt x="8636" y="31242"/>
                    <a:pt x="0" y="3937"/>
                  </a:cubicBezTo>
                  <a:cubicBezTo>
                    <a:pt x="25019" y="2413"/>
                    <a:pt x="43180" y="0"/>
                    <a:pt x="51816" y="27305"/>
                  </a:cubicBezTo>
                </a:path>
              </a:pathLst>
            </a:custGeom>
            <a:solidFill>
              <a:srgbClr val="004A44"/>
            </a:solidFill>
          </p:spPr>
        </p:sp>
        <p:sp>
          <p:nvSpPr>
            <p:cNvPr id="39" name="Freeform 39"/>
            <p:cNvSpPr/>
            <p:nvPr/>
          </p:nvSpPr>
          <p:spPr>
            <a:xfrm>
              <a:off x="430403" y="409702"/>
              <a:ext cx="37592" cy="31623"/>
            </a:xfrm>
            <a:custGeom>
              <a:avLst/>
              <a:gdLst/>
              <a:ahLst/>
              <a:cxnLst/>
              <a:rect l="l" t="t" r="r" b="b"/>
              <a:pathLst>
                <a:path w="37592" h="31623">
                  <a:moveTo>
                    <a:pt x="37592" y="29210"/>
                  </a:moveTo>
                  <a:cubicBezTo>
                    <a:pt x="22606" y="30226"/>
                    <a:pt x="3429" y="31623"/>
                    <a:pt x="0" y="12827"/>
                  </a:cubicBezTo>
                  <a:cubicBezTo>
                    <a:pt x="13462" y="0"/>
                    <a:pt x="37084" y="11049"/>
                    <a:pt x="37592" y="29210"/>
                  </a:cubicBezTo>
                </a:path>
              </a:pathLst>
            </a:custGeom>
            <a:solidFill>
              <a:srgbClr val="004A44"/>
            </a:solidFill>
          </p:spPr>
        </p:sp>
        <p:sp>
          <p:nvSpPr>
            <p:cNvPr id="40" name="Freeform 40"/>
            <p:cNvSpPr/>
            <p:nvPr/>
          </p:nvSpPr>
          <p:spPr>
            <a:xfrm>
              <a:off x="115316" y="416052"/>
              <a:ext cx="37592" cy="24765"/>
            </a:xfrm>
            <a:custGeom>
              <a:avLst/>
              <a:gdLst/>
              <a:ahLst/>
              <a:cxnLst/>
              <a:rect l="l" t="t" r="r" b="b"/>
              <a:pathLst>
                <a:path w="37592" h="24765">
                  <a:moveTo>
                    <a:pt x="37592" y="4064"/>
                  </a:moveTo>
                  <a:cubicBezTo>
                    <a:pt x="36703" y="24765"/>
                    <a:pt x="15875" y="24257"/>
                    <a:pt x="0" y="22860"/>
                  </a:cubicBezTo>
                  <a:cubicBezTo>
                    <a:pt x="3556" y="0"/>
                    <a:pt x="19050" y="127"/>
                    <a:pt x="37592" y="4064"/>
                  </a:cubicBezTo>
                </a:path>
              </a:pathLst>
            </a:custGeom>
            <a:solidFill>
              <a:srgbClr val="004A44"/>
            </a:solidFill>
          </p:spPr>
        </p:sp>
      </p:grpSp>
      <p:sp>
        <p:nvSpPr>
          <p:cNvPr id="41" name="Freeform 41"/>
          <p:cNvSpPr/>
          <p:nvPr/>
        </p:nvSpPr>
        <p:spPr>
          <a:xfrm>
            <a:off x="3876827" y="5380025"/>
            <a:ext cx="515064" cy="593017"/>
          </a:xfrm>
          <a:custGeom>
            <a:avLst/>
            <a:gdLst/>
            <a:ahLst/>
            <a:cxnLst/>
            <a:rect l="l" t="t" r="r" b="b"/>
            <a:pathLst>
              <a:path w="515064" h="593017">
                <a:moveTo>
                  <a:pt x="0" y="0"/>
                </a:moveTo>
                <a:lnTo>
                  <a:pt x="515065" y="0"/>
                </a:lnTo>
                <a:lnTo>
                  <a:pt x="515065" y="593017"/>
                </a:lnTo>
                <a:lnTo>
                  <a:pt x="0" y="5930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2" name="Group 42"/>
          <p:cNvGrpSpPr>
            <a:grpSpLocks noChangeAspect="1"/>
          </p:cNvGrpSpPr>
          <p:nvPr/>
        </p:nvGrpSpPr>
        <p:grpSpPr>
          <a:xfrm>
            <a:off x="4456805" y="5465988"/>
            <a:ext cx="745503" cy="421091"/>
            <a:chOff x="0" y="0"/>
            <a:chExt cx="745503" cy="421081"/>
          </a:xfrm>
        </p:grpSpPr>
        <p:sp>
          <p:nvSpPr>
            <p:cNvPr id="43" name="Freeform 43"/>
            <p:cNvSpPr/>
            <p:nvPr/>
          </p:nvSpPr>
          <p:spPr>
            <a:xfrm>
              <a:off x="63500" y="77724"/>
              <a:ext cx="70485" cy="23495"/>
            </a:xfrm>
            <a:custGeom>
              <a:avLst/>
              <a:gdLst/>
              <a:ahLst/>
              <a:cxnLst/>
              <a:rect l="l" t="t" r="r" b="b"/>
              <a:pathLst>
                <a:path w="70485" h="23495">
                  <a:moveTo>
                    <a:pt x="70485" y="23495"/>
                  </a:moveTo>
                  <a:lnTo>
                    <a:pt x="70485" y="0"/>
                  </a:lnTo>
                  <a:cubicBezTo>
                    <a:pt x="30226" y="1143"/>
                    <a:pt x="0" y="5969"/>
                    <a:pt x="0" y="11684"/>
                  </a:cubicBezTo>
                  <a:cubicBezTo>
                    <a:pt x="0" y="17399"/>
                    <a:pt x="30226" y="22225"/>
                    <a:pt x="70485" y="23368"/>
                  </a:cubicBezTo>
                </a:path>
              </a:pathLst>
            </a:custGeom>
            <a:solidFill>
              <a:srgbClr val="004A44"/>
            </a:solidFill>
          </p:spPr>
        </p:sp>
        <p:sp>
          <p:nvSpPr>
            <p:cNvPr id="44" name="Freeform 44"/>
            <p:cNvSpPr/>
            <p:nvPr/>
          </p:nvSpPr>
          <p:spPr>
            <a:xfrm>
              <a:off x="170688" y="77724"/>
              <a:ext cx="70485" cy="23368"/>
            </a:xfrm>
            <a:custGeom>
              <a:avLst/>
              <a:gdLst/>
              <a:ahLst/>
              <a:cxnLst/>
              <a:rect l="l" t="t" r="r" b="b"/>
              <a:pathLst>
                <a:path w="70485" h="23368">
                  <a:moveTo>
                    <a:pt x="70485" y="11684"/>
                  </a:moveTo>
                  <a:cubicBezTo>
                    <a:pt x="70485" y="5969"/>
                    <a:pt x="40259" y="1143"/>
                    <a:pt x="0" y="0"/>
                  </a:cubicBezTo>
                  <a:lnTo>
                    <a:pt x="0" y="23368"/>
                  </a:lnTo>
                  <a:cubicBezTo>
                    <a:pt x="40259" y="22225"/>
                    <a:pt x="70485" y="17399"/>
                    <a:pt x="70485" y="11684"/>
                  </a:cubicBezTo>
                </a:path>
              </a:pathLst>
            </a:custGeom>
            <a:solidFill>
              <a:srgbClr val="004A44"/>
            </a:solidFill>
          </p:spPr>
        </p:sp>
        <p:sp>
          <p:nvSpPr>
            <p:cNvPr id="45" name="Freeform 45"/>
            <p:cNvSpPr/>
            <p:nvPr/>
          </p:nvSpPr>
          <p:spPr>
            <a:xfrm>
              <a:off x="139192" y="63500"/>
              <a:ext cx="26289" cy="43053"/>
            </a:xfrm>
            <a:custGeom>
              <a:avLst/>
              <a:gdLst/>
              <a:ahLst/>
              <a:cxnLst/>
              <a:rect l="l" t="t" r="r" b="b"/>
              <a:pathLst>
                <a:path w="26289" h="43053">
                  <a:moveTo>
                    <a:pt x="26289" y="8509"/>
                  </a:moveTo>
                  <a:cubicBezTo>
                    <a:pt x="26289" y="3810"/>
                    <a:pt x="22479" y="0"/>
                    <a:pt x="17780" y="0"/>
                  </a:cubicBezTo>
                  <a:lnTo>
                    <a:pt x="8509" y="0"/>
                  </a:lnTo>
                  <a:cubicBezTo>
                    <a:pt x="3810" y="0"/>
                    <a:pt x="0" y="3810"/>
                    <a:pt x="0" y="8509"/>
                  </a:cubicBezTo>
                  <a:lnTo>
                    <a:pt x="0" y="43053"/>
                  </a:lnTo>
                  <a:lnTo>
                    <a:pt x="26289" y="43053"/>
                  </a:lnTo>
                  <a:close/>
                </a:path>
              </a:pathLst>
            </a:custGeom>
            <a:solidFill>
              <a:srgbClr val="004A44"/>
            </a:solidFill>
          </p:spPr>
        </p:sp>
        <p:sp>
          <p:nvSpPr>
            <p:cNvPr id="46" name="Freeform 46"/>
            <p:cNvSpPr/>
            <p:nvPr/>
          </p:nvSpPr>
          <p:spPr>
            <a:xfrm>
              <a:off x="504317" y="77724"/>
              <a:ext cx="70485" cy="23495"/>
            </a:xfrm>
            <a:custGeom>
              <a:avLst/>
              <a:gdLst/>
              <a:ahLst/>
              <a:cxnLst/>
              <a:rect l="l" t="t" r="r" b="b"/>
              <a:pathLst>
                <a:path w="70485" h="23495">
                  <a:moveTo>
                    <a:pt x="70485" y="23495"/>
                  </a:moveTo>
                  <a:lnTo>
                    <a:pt x="70485" y="0"/>
                  </a:lnTo>
                  <a:cubicBezTo>
                    <a:pt x="30226" y="1143"/>
                    <a:pt x="0" y="5969"/>
                    <a:pt x="0" y="11684"/>
                  </a:cubicBezTo>
                  <a:cubicBezTo>
                    <a:pt x="0" y="17399"/>
                    <a:pt x="30226" y="22225"/>
                    <a:pt x="70485" y="23368"/>
                  </a:cubicBezTo>
                </a:path>
              </a:pathLst>
            </a:custGeom>
            <a:solidFill>
              <a:srgbClr val="004A44"/>
            </a:solidFill>
          </p:spPr>
        </p:sp>
        <p:sp>
          <p:nvSpPr>
            <p:cNvPr id="47" name="Freeform 47"/>
            <p:cNvSpPr/>
            <p:nvPr/>
          </p:nvSpPr>
          <p:spPr>
            <a:xfrm>
              <a:off x="611505" y="77724"/>
              <a:ext cx="70485" cy="23368"/>
            </a:xfrm>
            <a:custGeom>
              <a:avLst/>
              <a:gdLst/>
              <a:ahLst/>
              <a:cxnLst/>
              <a:rect l="l" t="t" r="r" b="b"/>
              <a:pathLst>
                <a:path w="70485" h="23368">
                  <a:moveTo>
                    <a:pt x="70485" y="11684"/>
                  </a:moveTo>
                  <a:cubicBezTo>
                    <a:pt x="70485" y="5969"/>
                    <a:pt x="40259" y="1143"/>
                    <a:pt x="0" y="0"/>
                  </a:cubicBezTo>
                  <a:lnTo>
                    <a:pt x="0" y="23368"/>
                  </a:lnTo>
                  <a:cubicBezTo>
                    <a:pt x="40259" y="22225"/>
                    <a:pt x="70485" y="17399"/>
                    <a:pt x="70485" y="11684"/>
                  </a:cubicBezTo>
                </a:path>
              </a:pathLst>
            </a:custGeom>
            <a:solidFill>
              <a:srgbClr val="004A44"/>
            </a:solidFill>
          </p:spPr>
        </p:sp>
        <p:sp>
          <p:nvSpPr>
            <p:cNvPr id="48" name="Freeform 48"/>
            <p:cNvSpPr/>
            <p:nvPr/>
          </p:nvSpPr>
          <p:spPr>
            <a:xfrm>
              <a:off x="580009" y="63500"/>
              <a:ext cx="26289" cy="43053"/>
            </a:xfrm>
            <a:custGeom>
              <a:avLst/>
              <a:gdLst/>
              <a:ahLst/>
              <a:cxnLst/>
              <a:rect l="l" t="t" r="r" b="b"/>
              <a:pathLst>
                <a:path w="26289" h="43053">
                  <a:moveTo>
                    <a:pt x="26289" y="8509"/>
                  </a:moveTo>
                  <a:cubicBezTo>
                    <a:pt x="26289" y="3810"/>
                    <a:pt x="22479" y="0"/>
                    <a:pt x="17780" y="0"/>
                  </a:cubicBezTo>
                  <a:lnTo>
                    <a:pt x="8509" y="0"/>
                  </a:lnTo>
                  <a:cubicBezTo>
                    <a:pt x="3810" y="0"/>
                    <a:pt x="0" y="3810"/>
                    <a:pt x="0" y="8509"/>
                  </a:cubicBezTo>
                  <a:lnTo>
                    <a:pt x="0" y="43053"/>
                  </a:lnTo>
                  <a:lnTo>
                    <a:pt x="26289" y="43053"/>
                  </a:lnTo>
                  <a:close/>
                </a:path>
              </a:pathLst>
            </a:custGeom>
            <a:solidFill>
              <a:srgbClr val="004A44"/>
            </a:solidFill>
          </p:spPr>
        </p:sp>
        <p:sp>
          <p:nvSpPr>
            <p:cNvPr id="49" name="Freeform 49"/>
            <p:cNvSpPr/>
            <p:nvPr/>
          </p:nvSpPr>
          <p:spPr>
            <a:xfrm>
              <a:off x="121031" y="111252"/>
              <a:ext cx="503428" cy="246380"/>
            </a:xfrm>
            <a:custGeom>
              <a:avLst/>
              <a:gdLst/>
              <a:ahLst/>
              <a:cxnLst/>
              <a:rect l="l" t="t" r="r" b="b"/>
              <a:pathLst>
                <a:path w="503428" h="246380">
                  <a:moveTo>
                    <a:pt x="251587" y="86487"/>
                  </a:moveTo>
                  <a:lnTo>
                    <a:pt x="251714" y="86487"/>
                  </a:lnTo>
                  <a:cubicBezTo>
                    <a:pt x="273812" y="86487"/>
                    <a:pt x="291846" y="104521"/>
                    <a:pt x="291846" y="126746"/>
                  </a:cubicBezTo>
                  <a:cubicBezTo>
                    <a:pt x="291846" y="148971"/>
                    <a:pt x="273939" y="166878"/>
                    <a:pt x="251714" y="166878"/>
                  </a:cubicBezTo>
                  <a:lnTo>
                    <a:pt x="251587" y="166878"/>
                  </a:lnTo>
                  <a:cubicBezTo>
                    <a:pt x="229362" y="166878"/>
                    <a:pt x="211455" y="148844"/>
                    <a:pt x="211455" y="126746"/>
                  </a:cubicBezTo>
                  <a:cubicBezTo>
                    <a:pt x="211455" y="104648"/>
                    <a:pt x="229489" y="86487"/>
                    <a:pt x="251587" y="86487"/>
                  </a:cubicBezTo>
                  <a:moveTo>
                    <a:pt x="62611" y="41910"/>
                  </a:moveTo>
                  <a:lnTo>
                    <a:pt x="62611" y="7239"/>
                  </a:lnTo>
                  <a:cubicBezTo>
                    <a:pt x="62611" y="3175"/>
                    <a:pt x="59309" y="0"/>
                    <a:pt x="55372" y="0"/>
                  </a:cubicBezTo>
                  <a:lnTo>
                    <a:pt x="7239" y="0"/>
                  </a:lnTo>
                  <a:cubicBezTo>
                    <a:pt x="3175" y="0"/>
                    <a:pt x="0" y="3302"/>
                    <a:pt x="0" y="7239"/>
                  </a:cubicBezTo>
                  <a:lnTo>
                    <a:pt x="0" y="85598"/>
                  </a:lnTo>
                  <a:cubicBezTo>
                    <a:pt x="0" y="102870"/>
                    <a:pt x="14097" y="116967"/>
                    <a:pt x="31369" y="116967"/>
                  </a:cubicBezTo>
                  <a:cubicBezTo>
                    <a:pt x="48641" y="116967"/>
                    <a:pt x="62738" y="102997"/>
                    <a:pt x="62738" y="85598"/>
                  </a:cubicBezTo>
                  <a:lnTo>
                    <a:pt x="62738" y="78359"/>
                  </a:lnTo>
                  <a:lnTo>
                    <a:pt x="161925" y="116967"/>
                  </a:lnTo>
                  <a:lnTo>
                    <a:pt x="161925" y="126365"/>
                  </a:lnTo>
                  <a:cubicBezTo>
                    <a:pt x="161925" y="127254"/>
                    <a:pt x="161925" y="128270"/>
                    <a:pt x="161925" y="129159"/>
                  </a:cubicBezTo>
                  <a:cubicBezTo>
                    <a:pt x="130302" y="138176"/>
                    <a:pt x="112903" y="160528"/>
                    <a:pt x="103505" y="179959"/>
                  </a:cubicBezTo>
                  <a:cubicBezTo>
                    <a:pt x="90932" y="205867"/>
                    <a:pt x="90043" y="231775"/>
                    <a:pt x="90043" y="232791"/>
                  </a:cubicBezTo>
                  <a:cubicBezTo>
                    <a:pt x="89789" y="240157"/>
                    <a:pt x="95631" y="246126"/>
                    <a:pt x="102870" y="246380"/>
                  </a:cubicBezTo>
                  <a:lnTo>
                    <a:pt x="103251" y="246380"/>
                  </a:lnTo>
                  <a:cubicBezTo>
                    <a:pt x="110363" y="246380"/>
                    <a:pt x="116332" y="240665"/>
                    <a:pt x="116459" y="233553"/>
                  </a:cubicBezTo>
                  <a:cubicBezTo>
                    <a:pt x="116459" y="233299"/>
                    <a:pt x="117221" y="211709"/>
                    <a:pt x="127635" y="190881"/>
                  </a:cubicBezTo>
                  <a:cubicBezTo>
                    <a:pt x="133350" y="179324"/>
                    <a:pt x="140970" y="170180"/>
                    <a:pt x="150114" y="163703"/>
                  </a:cubicBezTo>
                  <a:cubicBezTo>
                    <a:pt x="155067" y="160274"/>
                    <a:pt x="160655" y="157480"/>
                    <a:pt x="166624" y="155448"/>
                  </a:cubicBezTo>
                  <a:cubicBezTo>
                    <a:pt x="178689" y="190881"/>
                    <a:pt x="212217" y="216281"/>
                    <a:pt x="251714" y="216281"/>
                  </a:cubicBezTo>
                  <a:cubicBezTo>
                    <a:pt x="291211" y="216281"/>
                    <a:pt x="324739" y="190881"/>
                    <a:pt x="336804" y="155448"/>
                  </a:cubicBezTo>
                  <a:cubicBezTo>
                    <a:pt x="342900" y="157480"/>
                    <a:pt x="348361" y="160147"/>
                    <a:pt x="353314" y="163703"/>
                  </a:cubicBezTo>
                  <a:cubicBezTo>
                    <a:pt x="362458" y="170180"/>
                    <a:pt x="370078" y="179324"/>
                    <a:pt x="375793" y="190881"/>
                  </a:cubicBezTo>
                  <a:cubicBezTo>
                    <a:pt x="386080" y="211709"/>
                    <a:pt x="386969" y="233172"/>
                    <a:pt x="386969" y="233553"/>
                  </a:cubicBezTo>
                  <a:cubicBezTo>
                    <a:pt x="387223" y="240665"/>
                    <a:pt x="393065" y="246380"/>
                    <a:pt x="400177" y="246380"/>
                  </a:cubicBezTo>
                  <a:lnTo>
                    <a:pt x="400558" y="246380"/>
                  </a:lnTo>
                  <a:cubicBezTo>
                    <a:pt x="407797" y="246126"/>
                    <a:pt x="413639" y="240157"/>
                    <a:pt x="413385" y="232791"/>
                  </a:cubicBezTo>
                  <a:cubicBezTo>
                    <a:pt x="413385" y="231775"/>
                    <a:pt x="412496" y="205994"/>
                    <a:pt x="399923" y="179959"/>
                  </a:cubicBezTo>
                  <a:cubicBezTo>
                    <a:pt x="390525" y="160528"/>
                    <a:pt x="373126" y="138176"/>
                    <a:pt x="341503" y="129159"/>
                  </a:cubicBezTo>
                  <a:cubicBezTo>
                    <a:pt x="341503" y="128270"/>
                    <a:pt x="341503" y="127254"/>
                    <a:pt x="341503" y="126365"/>
                  </a:cubicBezTo>
                  <a:lnTo>
                    <a:pt x="341503" y="116967"/>
                  </a:lnTo>
                  <a:lnTo>
                    <a:pt x="440690" y="78359"/>
                  </a:lnTo>
                  <a:lnTo>
                    <a:pt x="440690" y="85598"/>
                  </a:lnTo>
                  <a:cubicBezTo>
                    <a:pt x="440690" y="102870"/>
                    <a:pt x="454787" y="116967"/>
                    <a:pt x="472059" y="116967"/>
                  </a:cubicBezTo>
                  <a:cubicBezTo>
                    <a:pt x="489331" y="116967"/>
                    <a:pt x="503428" y="102997"/>
                    <a:pt x="503428" y="85598"/>
                  </a:cubicBezTo>
                  <a:lnTo>
                    <a:pt x="503428" y="7239"/>
                  </a:lnTo>
                  <a:cubicBezTo>
                    <a:pt x="503428" y="3175"/>
                    <a:pt x="500126" y="0"/>
                    <a:pt x="496189" y="0"/>
                  </a:cubicBezTo>
                  <a:lnTo>
                    <a:pt x="448056" y="0"/>
                  </a:lnTo>
                  <a:cubicBezTo>
                    <a:pt x="443992" y="0"/>
                    <a:pt x="440817" y="3302"/>
                    <a:pt x="440817" y="7239"/>
                  </a:cubicBezTo>
                  <a:lnTo>
                    <a:pt x="440817" y="41910"/>
                  </a:lnTo>
                  <a:lnTo>
                    <a:pt x="339598" y="49149"/>
                  </a:lnTo>
                  <a:lnTo>
                    <a:pt x="336550" y="38354"/>
                  </a:lnTo>
                  <a:cubicBezTo>
                    <a:pt x="333756" y="28321"/>
                    <a:pt x="324612" y="21336"/>
                    <a:pt x="314071" y="21336"/>
                  </a:cubicBezTo>
                  <a:lnTo>
                    <a:pt x="251714" y="21336"/>
                  </a:lnTo>
                  <a:lnTo>
                    <a:pt x="189357" y="21336"/>
                  </a:lnTo>
                  <a:cubicBezTo>
                    <a:pt x="178943" y="21336"/>
                    <a:pt x="169672" y="28321"/>
                    <a:pt x="166878" y="38354"/>
                  </a:cubicBezTo>
                  <a:lnTo>
                    <a:pt x="163830" y="49149"/>
                  </a:lnTo>
                  <a:close/>
                </a:path>
              </a:pathLst>
            </a:custGeom>
            <a:solidFill>
              <a:srgbClr val="004A44"/>
            </a:solidFill>
          </p:spPr>
        </p:sp>
        <p:sp>
          <p:nvSpPr>
            <p:cNvPr id="50" name="Freeform 50"/>
            <p:cNvSpPr/>
            <p:nvPr/>
          </p:nvSpPr>
          <p:spPr>
            <a:xfrm>
              <a:off x="340106" y="205359"/>
              <a:ext cx="65024" cy="65024"/>
            </a:xfrm>
            <a:custGeom>
              <a:avLst/>
              <a:gdLst/>
              <a:ahLst/>
              <a:cxnLst/>
              <a:rect l="l" t="t" r="r" b="b"/>
              <a:pathLst>
                <a:path w="65024" h="65024">
                  <a:moveTo>
                    <a:pt x="32512" y="65024"/>
                  </a:moveTo>
                  <a:cubicBezTo>
                    <a:pt x="50546" y="65024"/>
                    <a:pt x="65024" y="50419"/>
                    <a:pt x="65024" y="32512"/>
                  </a:cubicBezTo>
                  <a:cubicBezTo>
                    <a:pt x="65024" y="14605"/>
                    <a:pt x="50419" y="0"/>
                    <a:pt x="32512" y="0"/>
                  </a:cubicBezTo>
                  <a:cubicBezTo>
                    <a:pt x="14605" y="0"/>
                    <a:pt x="0" y="14605"/>
                    <a:pt x="0" y="32512"/>
                  </a:cubicBezTo>
                  <a:cubicBezTo>
                    <a:pt x="0" y="50419"/>
                    <a:pt x="14605" y="65024"/>
                    <a:pt x="32512" y="65024"/>
                  </a:cubicBezTo>
                </a:path>
              </a:pathLst>
            </a:custGeom>
            <a:solidFill>
              <a:srgbClr val="004A44"/>
            </a:solidFill>
          </p:spPr>
        </p:sp>
      </p:grpSp>
      <p:sp>
        <p:nvSpPr>
          <p:cNvPr id="51" name="Freeform 51"/>
          <p:cNvSpPr/>
          <p:nvPr/>
        </p:nvSpPr>
        <p:spPr>
          <a:xfrm>
            <a:off x="5262543" y="5404980"/>
            <a:ext cx="859488" cy="543115"/>
          </a:xfrm>
          <a:custGeom>
            <a:avLst/>
            <a:gdLst/>
            <a:ahLst/>
            <a:cxnLst/>
            <a:rect l="l" t="t" r="r" b="b"/>
            <a:pathLst>
              <a:path w="859488" h="543115">
                <a:moveTo>
                  <a:pt x="0" y="0"/>
                </a:moveTo>
                <a:lnTo>
                  <a:pt x="859489" y="0"/>
                </a:lnTo>
                <a:lnTo>
                  <a:pt x="859489" y="543116"/>
                </a:lnTo>
                <a:lnTo>
                  <a:pt x="0" y="5431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0" name="Group 60"/>
          <p:cNvGrpSpPr>
            <a:grpSpLocks noChangeAspect="1"/>
          </p:cNvGrpSpPr>
          <p:nvPr/>
        </p:nvGrpSpPr>
        <p:grpSpPr>
          <a:xfrm>
            <a:off x="7012886" y="2750229"/>
            <a:ext cx="181232" cy="346339"/>
            <a:chOff x="0" y="0"/>
            <a:chExt cx="181229" cy="346342"/>
          </a:xfrm>
        </p:grpSpPr>
        <p:sp>
          <p:nvSpPr>
            <p:cNvPr id="61" name="Freeform 61"/>
            <p:cNvSpPr/>
            <p:nvPr/>
          </p:nvSpPr>
          <p:spPr>
            <a:xfrm>
              <a:off x="85852" y="88900"/>
              <a:ext cx="9525" cy="178181"/>
            </a:xfrm>
            <a:custGeom>
              <a:avLst/>
              <a:gdLst/>
              <a:ahLst/>
              <a:cxnLst/>
              <a:rect l="l" t="t" r="r" b="b"/>
              <a:pathLst>
                <a:path w="9525" h="178181">
                  <a:moveTo>
                    <a:pt x="9525" y="0"/>
                  </a:moveTo>
                  <a:lnTo>
                    <a:pt x="9525" y="178181"/>
                  </a:lnTo>
                  <a:lnTo>
                    <a:pt x="0" y="178181"/>
                  </a:lnTo>
                  <a:lnTo>
                    <a:pt x="0" y="0"/>
                  </a:lnTo>
                  <a:close/>
                </a:path>
              </a:pathLst>
            </a:custGeom>
            <a:solidFill>
              <a:srgbClr val="004B45"/>
            </a:solidFill>
          </p:spPr>
        </p:sp>
        <p:sp>
          <p:nvSpPr>
            <p:cNvPr id="62" name="Freeform 62"/>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sp>
          <p:nvSpPr>
            <p:cNvPr id="63" name="Freeform 63"/>
            <p:cNvSpPr/>
            <p:nvPr/>
          </p:nvSpPr>
          <p:spPr>
            <a:xfrm>
              <a:off x="63500" y="2286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grpSp>
      <p:grpSp>
        <p:nvGrpSpPr>
          <p:cNvPr id="64" name="Group 64"/>
          <p:cNvGrpSpPr>
            <a:grpSpLocks noChangeAspect="1"/>
          </p:cNvGrpSpPr>
          <p:nvPr/>
        </p:nvGrpSpPr>
        <p:grpSpPr>
          <a:xfrm>
            <a:off x="7012886" y="3359829"/>
            <a:ext cx="181232" cy="524142"/>
            <a:chOff x="0" y="0"/>
            <a:chExt cx="181229" cy="524142"/>
          </a:xfrm>
        </p:grpSpPr>
        <p:sp>
          <p:nvSpPr>
            <p:cNvPr id="65" name="Freeform 65"/>
            <p:cNvSpPr/>
            <p:nvPr/>
          </p:nvSpPr>
          <p:spPr>
            <a:xfrm>
              <a:off x="85852" y="88900"/>
              <a:ext cx="9525" cy="359029"/>
            </a:xfrm>
            <a:custGeom>
              <a:avLst/>
              <a:gdLst/>
              <a:ahLst/>
              <a:cxnLst/>
              <a:rect l="l" t="t" r="r" b="b"/>
              <a:pathLst>
                <a:path w="9525" h="359029">
                  <a:moveTo>
                    <a:pt x="9525" y="0"/>
                  </a:moveTo>
                  <a:lnTo>
                    <a:pt x="9525" y="359029"/>
                  </a:lnTo>
                  <a:lnTo>
                    <a:pt x="0" y="359029"/>
                  </a:lnTo>
                  <a:lnTo>
                    <a:pt x="0" y="0"/>
                  </a:lnTo>
                  <a:close/>
                </a:path>
              </a:pathLst>
            </a:custGeom>
            <a:solidFill>
              <a:srgbClr val="004B45"/>
            </a:solidFill>
          </p:spPr>
        </p:sp>
        <p:sp>
          <p:nvSpPr>
            <p:cNvPr id="66" name="Freeform 66"/>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sp>
          <p:nvSpPr>
            <p:cNvPr id="67" name="Freeform 67"/>
            <p:cNvSpPr/>
            <p:nvPr/>
          </p:nvSpPr>
          <p:spPr>
            <a:xfrm>
              <a:off x="63500" y="2413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sp>
          <p:nvSpPr>
            <p:cNvPr id="68" name="Freeform 68"/>
            <p:cNvSpPr/>
            <p:nvPr/>
          </p:nvSpPr>
          <p:spPr>
            <a:xfrm>
              <a:off x="63500" y="4064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grpSp>
      <p:grpSp>
        <p:nvGrpSpPr>
          <p:cNvPr id="69" name="Group 69"/>
          <p:cNvGrpSpPr>
            <a:grpSpLocks noChangeAspect="1"/>
          </p:cNvGrpSpPr>
          <p:nvPr/>
        </p:nvGrpSpPr>
        <p:grpSpPr>
          <a:xfrm>
            <a:off x="7012886" y="4147223"/>
            <a:ext cx="181232" cy="359045"/>
            <a:chOff x="0" y="0"/>
            <a:chExt cx="181229" cy="359042"/>
          </a:xfrm>
        </p:grpSpPr>
        <p:sp>
          <p:nvSpPr>
            <p:cNvPr id="70" name="Freeform 70"/>
            <p:cNvSpPr/>
            <p:nvPr/>
          </p:nvSpPr>
          <p:spPr>
            <a:xfrm>
              <a:off x="85852" y="88900"/>
              <a:ext cx="9525" cy="179578"/>
            </a:xfrm>
            <a:custGeom>
              <a:avLst/>
              <a:gdLst/>
              <a:ahLst/>
              <a:cxnLst/>
              <a:rect l="l" t="t" r="r" b="b"/>
              <a:pathLst>
                <a:path w="9525" h="179578">
                  <a:moveTo>
                    <a:pt x="9525" y="0"/>
                  </a:moveTo>
                  <a:lnTo>
                    <a:pt x="9525" y="179578"/>
                  </a:lnTo>
                  <a:lnTo>
                    <a:pt x="0" y="179578"/>
                  </a:lnTo>
                  <a:lnTo>
                    <a:pt x="0" y="0"/>
                  </a:lnTo>
                  <a:close/>
                </a:path>
              </a:pathLst>
            </a:custGeom>
            <a:solidFill>
              <a:srgbClr val="004B45"/>
            </a:solidFill>
          </p:spPr>
        </p:sp>
        <p:sp>
          <p:nvSpPr>
            <p:cNvPr id="71" name="Freeform 71"/>
            <p:cNvSpPr/>
            <p:nvPr/>
          </p:nvSpPr>
          <p:spPr>
            <a:xfrm>
              <a:off x="63500" y="63500"/>
              <a:ext cx="54356" cy="54229"/>
            </a:xfrm>
            <a:custGeom>
              <a:avLst/>
              <a:gdLst/>
              <a:ahLst/>
              <a:cxnLst/>
              <a:rect l="l" t="t" r="r" b="b"/>
              <a:pathLst>
                <a:path w="54356" h="54229">
                  <a:moveTo>
                    <a:pt x="54229" y="27051"/>
                  </a:moveTo>
                  <a:cubicBezTo>
                    <a:pt x="54229" y="42037"/>
                    <a:pt x="42037" y="54229"/>
                    <a:pt x="27051" y="54229"/>
                  </a:cubicBezTo>
                  <a:cubicBezTo>
                    <a:pt x="12065" y="54229"/>
                    <a:pt x="0" y="42037"/>
                    <a:pt x="0" y="27051"/>
                  </a:cubicBezTo>
                  <a:cubicBezTo>
                    <a:pt x="0" y="12065"/>
                    <a:pt x="12192" y="0"/>
                    <a:pt x="27178" y="0"/>
                  </a:cubicBezTo>
                  <a:cubicBezTo>
                    <a:pt x="42164" y="0"/>
                    <a:pt x="54356" y="12192"/>
                    <a:pt x="54356" y="27051"/>
                  </a:cubicBezTo>
                </a:path>
              </a:pathLst>
            </a:custGeom>
            <a:solidFill>
              <a:srgbClr val="004B45"/>
            </a:solidFill>
          </p:spPr>
        </p:sp>
        <p:sp>
          <p:nvSpPr>
            <p:cNvPr id="72" name="Freeform 72"/>
            <p:cNvSpPr/>
            <p:nvPr/>
          </p:nvSpPr>
          <p:spPr>
            <a:xfrm>
              <a:off x="63500" y="241300"/>
              <a:ext cx="54356" cy="54229"/>
            </a:xfrm>
            <a:custGeom>
              <a:avLst/>
              <a:gdLst/>
              <a:ahLst/>
              <a:cxnLst/>
              <a:rect l="l" t="t" r="r" b="b"/>
              <a:pathLst>
                <a:path w="54356" h="54229">
                  <a:moveTo>
                    <a:pt x="54229" y="27051"/>
                  </a:moveTo>
                  <a:cubicBezTo>
                    <a:pt x="54229" y="42037"/>
                    <a:pt x="42037" y="54229"/>
                    <a:pt x="27051" y="54229"/>
                  </a:cubicBezTo>
                  <a:cubicBezTo>
                    <a:pt x="12065" y="54229"/>
                    <a:pt x="0" y="42037"/>
                    <a:pt x="0" y="27051"/>
                  </a:cubicBezTo>
                  <a:cubicBezTo>
                    <a:pt x="0" y="12065"/>
                    <a:pt x="12192" y="0"/>
                    <a:pt x="27178" y="0"/>
                  </a:cubicBezTo>
                  <a:cubicBezTo>
                    <a:pt x="42164" y="0"/>
                    <a:pt x="54356" y="12192"/>
                    <a:pt x="54356" y="27051"/>
                  </a:cubicBezTo>
                </a:path>
              </a:pathLst>
            </a:custGeom>
            <a:solidFill>
              <a:srgbClr val="004B45"/>
            </a:solidFill>
          </p:spPr>
        </p:sp>
      </p:grpSp>
      <p:grpSp>
        <p:nvGrpSpPr>
          <p:cNvPr id="73" name="Group 73"/>
          <p:cNvGrpSpPr>
            <a:grpSpLocks noChangeAspect="1"/>
          </p:cNvGrpSpPr>
          <p:nvPr/>
        </p:nvGrpSpPr>
        <p:grpSpPr>
          <a:xfrm>
            <a:off x="7012886" y="4782226"/>
            <a:ext cx="181232" cy="511445"/>
            <a:chOff x="0" y="0"/>
            <a:chExt cx="181229" cy="511442"/>
          </a:xfrm>
        </p:grpSpPr>
        <p:sp>
          <p:nvSpPr>
            <p:cNvPr id="74" name="Freeform 74"/>
            <p:cNvSpPr/>
            <p:nvPr/>
          </p:nvSpPr>
          <p:spPr>
            <a:xfrm>
              <a:off x="85852" y="101600"/>
              <a:ext cx="9525" cy="319278"/>
            </a:xfrm>
            <a:custGeom>
              <a:avLst/>
              <a:gdLst/>
              <a:ahLst/>
              <a:cxnLst/>
              <a:rect l="l" t="t" r="r" b="b"/>
              <a:pathLst>
                <a:path w="9525" h="319278">
                  <a:moveTo>
                    <a:pt x="9525" y="0"/>
                  </a:moveTo>
                  <a:lnTo>
                    <a:pt x="9525" y="319278"/>
                  </a:lnTo>
                  <a:lnTo>
                    <a:pt x="0" y="319278"/>
                  </a:lnTo>
                  <a:lnTo>
                    <a:pt x="0" y="0"/>
                  </a:lnTo>
                  <a:close/>
                </a:path>
              </a:pathLst>
            </a:custGeom>
            <a:solidFill>
              <a:srgbClr val="004B45"/>
            </a:solidFill>
          </p:spPr>
        </p:sp>
        <p:sp>
          <p:nvSpPr>
            <p:cNvPr id="75" name="Freeform 75"/>
            <p:cNvSpPr/>
            <p:nvPr/>
          </p:nvSpPr>
          <p:spPr>
            <a:xfrm>
              <a:off x="63500" y="635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sp>
          <p:nvSpPr>
            <p:cNvPr id="76" name="Freeform 76"/>
            <p:cNvSpPr/>
            <p:nvPr/>
          </p:nvSpPr>
          <p:spPr>
            <a:xfrm>
              <a:off x="63500" y="2159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sp>
          <p:nvSpPr>
            <p:cNvPr id="77" name="Freeform 77"/>
            <p:cNvSpPr/>
            <p:nvPr/>
          </p:nvSpPr>
          <p:spPr>
            <a:xfrm>
              <a:off x="63500" y="3937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grpSp>
      <p:grpSp>
        <p:nvGrpSpPr>
          <p:cNvPr id="78" name="Group 78"/>
          <p:cNvGrpSpPr>
            <a:grpSpLocks noChangeAspect="1"/>
          </p:cNvGrpSpPr>
          <p:nvPr/>
        </p:nvGrpSpPr>
        <p:grpSpPr>
          <a:xfrm>
            <a:off x="7012886" y="5861723"/>
            <a:ext cx="181232" cy="511445"/>
            <a:chOff x="0" y="0"/>
            <a:chExt cx="181229" cy="511442"/>
          </a:xfrm>
        </p:grpSpPr>
        <p:sp>
          <p:nvSpPr>
            <p:cNvPr id="79" name="Freeform 79"/>
            <p:cNvSpPr/>
            <p:nvPr/>
          </p:nvSpPr>
          <p:spPr>
            <a:xfrm>
              <a:off x="85852" y="88900"/>
              <a:ext cx="9525" cy="333629"/>
            </a:xfrm>
            <a:custGeom>
              <a:avLst/>
              <a:gdLst/>
              <a:ahLst/>
              <a:cxnLst/>
              <a:rect l="l" t="t" r="r" b="b"/>
              <a:pathLst>
                <a:path w="9525" h="333629">
                  <a:moveTo>
                    <a:pt x="9525" y="0"/>
                  </a:moveTo>
                  <a:lnTo>
                    <a:pt x="9525" y="333629"/>
                  </a:lnTo>
                  <a:lnTo>
                    <a:pt x="0" y="333629"/>
                  </a:lnTo>
                  <a:lnTo>
                    <a:pt x="0" y="0"/>
                  </a:lnTo>
                  <a:close/>
                </a:path>
              </a:pathLst>
            </a:custGeom>
            <a:solidFill>
              <a:srgbClr val="004B45"/>
            </a:solidFill>
          </p:spPr>
        </p:sp>
        <p:sp>
          <p:nvSpPr>
            <p:cNvPr id="80" name="Freeform 80"/>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sp>
          <p:nvSpPr>
            <p:cNvPr id="81" name="Freeform 81"/>
            <p:cNvSpPr/>
            <p:nvPr/>
          </p:nvSpPr>
          <p:spPr>
            <a:xfrm>
              <a:off x="63500" y="2286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sp>
          <p:nvSpPr>
            <p:cNvPr id="82" name="Freeform 82"/>
            <p:cNvSpPr/>
            <p:nvPr/>
          </p:nvSpPr>
          <p:spPr>
            <a:xfrm>
              <a:off x="63500" y="3937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004B45"/>
            </a:solidFill>
          </p:spPr>
        </p:sp>
      </p:grpSp>
      <p:sp>
        <p:nvSpPr>
          <p:cNvPr id="83" name="TextBox 83"/>
          <p:cNvSpPr txBox="1"/>
          <p:nvPr/>
        </p:nvSpPr>
        <p:spPr>
          <a:xfrm>
            <a:off x="958753" y="1323939"/>
            <a:ext cx="5770359" cy="1645920"/>
          </a:xfrm>
          <a:prstGeom prst="rect">
            <a:avLst/>
          </a:prstGeom>
        </p:spPr>
        <p:txBody>
          <a:bodyPr lIns="0" tIns="0" rIns="0" bIns="0" rtlCol="0" anchor="t">
            <a:spAutoFit/>
          </a:bodyPr>
          <a:lstStyle/>
          <a:p>
            <a:pPr algn="l">
              <a:lnSpc>
                <a:spcPts val="4230"/>
              </a:lnSpc>
            </a:pPr>
            <a:r>
              <a:rPr lang="en-US" sz="4700" b="1" spc="169" dirty="0">
                <a:solidFill>
                  <a:srgbClr val="CADB3E"/>
                </a:solidFill>
                <a:highlight>
                  <a:srgbClr val="004A44"/>
                </a:highlight>
                <a:latin typeface="Montserrat 2 Ultra-Bold" panose="020B0604020202020204" charset="-52"/>
                <a:ea typeface="Montserrat 2 Bold"/>
                <a:cs typeface="Montserrat 2 Bold"/>
                <a:sym typeface="Montserrat 2 Bold"/>
              </a:rPr>
              <a:t>EXPERIENCE IN INVESTMENT PROJECTS</a:t>
            </a:r>
          </a:p>
        </p:txBody>
      </p:sp>
      <p:sp>
        <p:nvSpPr>
          <p:cNvPr id="84" name="TextBox 84"/>
          <p:cNvSpPr txBox="1"/>
          <p:nvPr/>
        </p:nvSpPr>
        <p:spPr>
          <a:xfrm>
            <a:off x="6987578" y="4596946"/>
            <a:ext cx="2611203" cy="198901"/>
          </a:xfrm>
          <a:prstGeom prst="rect">
            <a:avLst/>
          </a:prstGeom>
        </p:spPr>
        <p:txBody>
          <a:bodyPr lIns="0" tIns="0" rIns="0" bIns="0" rtlCol="0" anchor="t">
            <a:spAutoFit/>
          </a:bodyPr>
          <a:lstStyle/>
          <a:p>
            <a:pPr algn="l">
              <a:lnSpc>
                <a:spcPts val="1518"/>
              </a:lnSpc>
            </a:pPr>
            <a:r>
              <a:rPr lang="en-US" sz="1300" b="1" dirty="0">
                <a:solidFill>
                  <a:srgbClr val="002922"/>
                </a:solidFill>
                <a:latin typeface="Montserrat 2 Ultra-Bold"/>
                <a:ea typeface="Montserrat 2 Ultra-Bold"/>
                <a:cs typeface="Montserrat 2 Ultra-Bold"/>
                <a:sym typeface="Montserrat 2 Ultra-Bold"/>
              </a:rPr>
              <a:t>Agricultural Sector – $0.13 bn</a:t>
            </a:r>
          </a:p>
        </p:txBody>
      </p:sp>
      <p:sp>
        <p:nvSpPr>
          <p:cNvPr id="85" name="TextBox 85"/>
          <p:cNvSpPr txBox="1"/>
          <p:nvPr/>
        </p:nvSpPr>
        <p:spPr>
          <a:xfrm>
            <a:off x="7582024" y="4849292"/>
            <a:ext cx="44596" cy="42739"/>
          </a:xfrm>
          <a:prstGeom prst="rect">
            <a:avLst/>
          </a:prstGeom>
        </p:spPr>
        <p:txBody>
          <a:bodyPr lIns="0" tIns="0" rIns="0" bIns="0" rtlCol="0" anchor="t">
            <a:spAutoFit/>
          </a:bodyPr>
          <a:lstStyle/>
          <a:p>
            <a:pPr algn="l">
              <a:lnSpc>
                <a:spcPts val="1284"/>
              </a:lnSpc>
            </a:pPr>
            <a:r>
              <a:rPr lang="en-US" sz="1100" spc="32">
                <a:solidFill>
                  <a:srgbClr val="231F20"/>
                </a:solidFill>
                <a:latin typeface="Montserrat 1"/>
                <a:ea typeface="Montserrat 1"/>
                <a:cs typeface="Montserrat 1"/>
                <a:sym typeface="Montserrat 1"/>
              </a:rPr>
              <a:t> </a:t>
            </a:r>
          </a:p>
        </p:txBody>
      </p:sp>
      <p:sp>
        <p:nvSpPr>
          <p:cNvPr id="86" name="TextBox 86"/>
          <p:cNvSpPr txBox="1"/>
          <p:nvPr/>
        </p:nvSpPr>
        <p:spPr>
          <a:xfrm>
            <a:off x="6987578" y="5317674"/>
            <a:ext cx="2619813" cy="557641"/>
          </a:xfrm>
          <a:prstGeom prst="rect">
            <a:avLst/>
          </a:prstGeom>
        </p:spPr>
        <p:txBody>
          <a:bodyPr lIns="0" tIns="0" rIns="0" bIns="0" rtlCol="0" anchor="t">
            <a:spAutoFit/>
          </a:bodyPr>
          <a:lstStyle/>
          <a:p>
            <a:pPr algn="l">
              <a:lnSpc>
                <a:spcPts val="2299"/>
              </a:lnSpc>
            </a:pPr>
            <a:r>
              <a:rPr lang="en-US" sz="1300" b="1" dirty="0">
                <a:solidFill>
                  <a:srgbClr val="002922"/>
                </a:solidFill>
                <a:latin typeface="Montserrat 2 Ultra-Bold"/>
                <a:ea typeface="Montserrat 2 Ultra-Bold"/>
                <a:cs typeface="Montserrat 2 Ultra-Bold"/>
                <a:sym typeface="Montserrat 2 Ultra-Bold"/>
              </a:rPr>
              <a:t>Defense Industry – $0.29 bn Municipal Projects – $0.24 bn</a:t>
            </a:r>
          </a:p>
        </p:txBody>
      </p:sp>
      <p:sp>
        <p:nvSpPr>
          <p:cNvPr id="87" name="TextBox 87"/>
          <p:cNvSpPr txBox="1"/>
          <p:nvPr/>
        </p:nvSpPr>
        <p:spPr>
          <a:xfrm>
            <a:off x="7693228" y="5995473"/>
            <a:ext cx="44596" cy="42739"/>
          </a:xfrm>
          <a:prstGeom prst="rect">
            <a:avLst/>
          </a:prstGeom>
        </p:spPr>
        <p:txBody>
          <a:bodyPr lIns="0" tIns="0" rIns="0" bIns="0" rtlCol="0" anchor="t">
            <a:spAutoFit/>
          </a:bodyPr>
          <a:lstStyle/>
          <a:p>
            <a:pPr algn="l">
              <a:lnSpc>
                <a:spcPts val="550"/>
              </a:lnSpc>
            </a:pPr>
            <a:r>
              <a:rPr lang="en-US" sz="1100" spc="32">
                <a:solidFill>
                  <a:srgbClr val="231F20"/>
                </a:solidFill>
                <a:latin typeface="Montserrat 1"/>
                <a:ea typeface="Montserrat 1"/>
                <a:cs typeface="Montserrat 1"/>
                <a:sym typeface="Montserrat 1"/>
              </a:rPr>
              <a:t> </a:t>
            </a:r>
          </a:p>
        </p:txBody>
      </p:sp>
      <p:sp>
        <p:nvSpPr>
          <p:cNvPr id="88" name="TextBox 88"/>
          <p:cNvSpPr txBox="1"/>
          <p:nvPr/>
        </p:nvSpPr>
        <p:spPr>
          <a:xfrm>
            <a:off x="6987578" y="3946074"/>
            <a:ext cx="3014377" cy="214354"/>
          </a:xfrm>
          <a:prstGeom prst="rect">
            <a:avLst/>
          </a:prstGeom>
        </p:spPr>
        <p:txBody>
          <a:bodyPr lIns="0" tIns="0" rIns="0" bIns="0" rtlCol="0" anchor="t">
            <a:spAutoFit/>
          </a:bodyPr>
          <a:lstStyle/>
          <a:p>
            <a:pPr algn="l">
              <a:lnSpc>
                <a:spcPts val="1820"/>
              </a:lnSpc>
            </a:pPr>
            <a:r>
              <a:rPr lang="en-US" sz="1300" b="1" spc="2" dirty="0">
                <a:solidFill>
                  <a:srgbClr val="002922"/>
                </a:solidFill>
                <a:latin typeface="Montserrat 2 Ultra-Bold"/>
                <a:ea typeface="Montserrat 2 Ultra-Bold"/>
                <a:cs typeface="Montserrat 2 Ultra-Bold"/>
                <a:sym typeface="Montserrat 2 Ultra-Bold"/>
              </a:rPr>
              <a:t>Infrastructure Projects – $0.30 bn</a:t>
            </a:r>
          </a:p>
        </p:txBody>
      </p:sp>
      <p:sp>
        <p:nvSpPr>
          <p:cNvPr id="89" name="TextBox 89"/>
          <p:cNvSpPr txBox="1"/>
          <p:nvPr/>
        </p:nvSpPr>
        <p:spPr>
          <a:xfrm>
            <a:off x="6992683" y="1239237"/>
            <a:ext cx="3770186" cy="198901"/>
          </a:xfrm>
          <a:prstGeom prst="rect">
            <a:avLst/>
          </a:prstGeom>
        </p:spPr>
        <p:txBody>
          <a:bodyPr lIns="0" tIns="0" rIns="0" bIns="0" rtlCol="0" anchor="t">
            <a:spAutoFit/>
          </a:bodyPr>
          <a:lstStyle/>
          <a:p>
            <a:pPr algn="l">
              <a:lnSpc>
                <a:spcPts val="1518"/>
              </a:lnSpc>
            </a:pPr>
            <a:r>
              <a:rPr lang="en-US" sz="1300" b="1" dirty="0">
                <a:solidFill>
                  <a:srgbClr val="002922"/>
                </a:solidFill>
                <a:latin typeface="Montserrat 2 Ultra-Bold"/>
                <a:ea typeface="Montserrat 2 Ultra-Bold"/>
                <a:cs typeface="Montserrat 2 Ultra-Bold"/>
                <a:sym typeface="Montserrat 2 Ultra-Bold"/>
              </a:rPr>
              <a:t>Expansion of Energy Capacities – $0.62 bn</a:t>
            </a:r>
          </a:p>
        </p:txBody>
      </p:sp>
      <p:sp>
        <p:nvSpPr>
          <p:cNvPr id="90" name="TextBox 90"/>
          <p:cNvSpPr txBox="1"/>
          <p:nvPr/>
        </p:nvSpPr>
        <p:spPr>
          <a:xfrm>
            <a:off x="9049683" y="1122169"/>
            <a:ext cx="44596" cy="42739"/>
          </a:xfrm>
          <a:prstGeom prst="rect">
            <a:avLst/>
          </a:prstGeom>
        </p:spPr>
        <p:txBody>
          <a:bodyPr lIns="0" tIns="0" rIns="0" bIns="0" rtlCol="0" anchor="t">
            <a:spAutoFit/>
          </a:bodyPr>
          <a:lstStyle/>
          <a:p>
            <a:pPr algn="l">
              <a:lnSpc>
                <a:spcPts val="1284"/>
              </a:lnSpc>
            </a:pPr>
            <a:r>
              <a:rPr lang="en-US" sz="1100" spc="32">
                <a:solidFill>
                  <a:srgbClr val="231F20"/>
                </a:solidFill>
                <a:latin typeface="Montserrat 1"/>
                <a:ea typeface="Montserrat 1"/>
                <a:cs typeface="Montserrat 1"/>
                <a:sym typeface="Montserrat 1"/>
              </a:rPr>
              <a:t> </a:t>
            </a:r>
          </a:p>
        </p:txBody>
      </p:sp>
      <p:sp>
        <p:nvSpPr>
          <p:cNvPr id="91" name="TextBox 91"/>
          <p:cNvSpPr txBox="1"/>
          <p:nvPr/>
        </p:nvSpPr>
        <p:spPr>
          <a:xfrm>
            <a:off x="6987578" y="2564949"/>
            <a:ext cx="4118267" cy="198901"/>
          </a:xfrm>
          <a:prstGeom prst="rect">
            <a:avLst/>
          </a:prstGeom>
        </p:spPr>
        <p:txBody>
          <a:bodyPr lIns="0" tIns="0" rIns="0" bIns="0" rtlCol="0" anchor="t">
            <a:spAutoFit/>
          </a:bodyPr>
          <a:lstStyle/>
          <a:p>
            <a:pPr algn="l">
              <a:lnSpc>
                <a:spcPts val="1518"/>
              </a:lnSpc>
            </a:pPr>
            <a:r>
              <a:rPr lang="en-US" sz="1300" b="1" dirty="0">
                <a:solidFill>
                  <a:srgbClr val="002922"/>
                </a:solidFill>
                <a:latin typeface="Montserrat 2 Ultra-Bold"/>
                <a:ea typeface="Montserrat 2 Ultra-Bold"/>
                <a:cs typeface="Montserrat 2 Ultra-Bold"/>
                <a:sym typeface="Montserrat 2 Ultra-Bold"/>
              </a:rPr>
              <a:t>Construction of Industrial Facilities – $0.09 bn</a:t>
            </a:r>
          </a:p>
        </p:txBody>
      </p:sp>
      <p:sp>
        <p:nvSpPr>
          <p:cNvPr id="92" name="TextBox 92"/>
          <p:cNvSpPr txBox="1"/>
          <p:nvPr/>
        </p:nvSpPr>
        <p:spPr>
          <a:xfrm>
            <a:off x="7440787" y="2817295"/>
            <a:ext cx="44596" cy="42739"/>
          </a:xfrm>
          <a:prstGeom prst="rect">
            <a:avLst/>
          </a:prstGeom>
        </p:spPr>
        <p:txBody>
          <a:bodyPr lIns="0" tIns="0" rIns="0" bIns="0" rtlCol="0" anchor="t">
            <a:spAutoFit/>
          </a:bodyPr>
          <a:lstStyle/>
          <a:p>
            <a:pPr algn="l">
              <a:lnSpc>
                <a:spcPts val="1284"/>
              </a:lnSpc>
            </a:pPr>
            <a:r>
              <a:rPr lang="en-US" sz="1100" spc="32">
                <a:solidFill>
                  <a:srgbClr val="231F20"/>
                </a:solidFill>
                <a:latin typeface="Montserrat 1"/>
                <a:ea typeface="Montserrat 1"/>
                <a:cs typeface="Montserrat 1"/>
                <a:sym typeface="Montserrat 1"/>
              </a:rPr>
              <a:t> </a:t>
            </a:r>
          </a:p>
        </p:txBody>
      </p:sp>
      <p:sp>
        <p:nvSpPr>
          <p:cNvPr id="93" name="TextBox 93"/>
          <p:cNvSpPr txBox="1"/>
          <p:nvPr/>
        </p:nvSpPr>
        <p:spPr>
          <a:xfrm>
            <a:off x="6987578" y="3187246"/>
            <a:ext cx="4481665" cy="198901"/>
          </a:xfrm>
          <a:prstGeom prst="rect">
            <a:avLst/>
          </a:prstGeom>
        </p:spPr>
        <p:txBody>
          <a:bodyPr lIns="0" tIns="0" rIns="0" bIns="0" rtlCol="0" anchor="t">
            <a:spAutoFit/>
          </a:bodyPr>
          <a:lstStyle/>
          <a:p>
            <a:pPr algn="l">
              <a:lnSpc>
                <a:spcPts val="1518"/>
              </a:lnSpc>
            </a:pPr>
            <a:r>
              <a:rPr lang="en-US" sz="1300" b="1" dirty="0">
                <a:solidFill>
                  <a:srgbClr val="002922"/>
                </a:solidFill>
                <a:latin typeface="Montserrat 2 Ultra-Bold"/>
                <a:ea typeface="Montserrat 2 Ultra-Bold"/>
                <a:cs typeface="Montserrat 2 Ultra-Bold"/>
                <a:sym typeface="Montserrat 2 Ultra-Bold"/>
              </a:rPr>
              <a:t>Residential &amp; Commercial Construction – $0.05 bn</a:t>
            </a:r>
          </a:p>
        </p:txBody>
      </p:sp>
      <p:sp>
        <p:nvSpPr>
          <p:cNvPr id="94" name="TextBox 94"/>
          <p:cNvSpPr txBox="1"/>
          <p:nvPr/>
        </p:nvSpPr>
        <p:spPr>
          <a:xfrm>
            <a:off x="8989266" y="3439592"/>
            <a:ext cx="44596" cy="42739"/>
          </a:xfrm>
          <a:prstGeom prst="rect">
            <a:avLst/>
          </a:prstGeom>
        </p:spPr>
        <p:txBody>
          <a:bodyPr lIns="0" tIns="0" rIns="0" bIns="0" rtlCol="0" anchor="t">
            <a:spAutoFit/>
          </a:bodyPr>
          <a:lstStyle/>
          <a:p>
            <a:pPr algn="l">
              <a:lnSpc>
                <a:spcPts val="1284"/>
              </a:lnSpc>
            </a:pPr>
            <a:r>
              <a:rPr lang="en-US" sz="1100" spc="32">
                <a:solidFill>
                  <a:srgbClr val="231F20"/>
                </a:solidFill>
                <a:latin typeface="Montserrat 1"/>
                <a:ea typeface="Montserrat 1"/>
                <a:cs typeface="Montserrat 1"/>
                <a:sym typeface="Montserrat 1"/>
              </a:rPr>
              <a:t> </a:t>
            </a:r>
          </a:p>
        </p:txBody>
      </p:sp>
      <p:sp>
        <p:nvSpPr>
          <p:cNvPr id="95" name="TextBox 95"/>
          <p:cNvSpPr txBox="1"/>
          <p:nvPr/>
        </p:nvSpPr>
        <p:spPr>
          <a:xfrm>
            <a:off x="7241581" y="4217470"/>
            <a:ext cx="659663" cy="217389"/>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Railways Roads</a:t>
            </a:r>
          </a:p>
        </p:txBody>
      </p:sp>
      <p:sp>
        <p:nvSpPr>
          <p:cNvPr id="96" name="TextBox 96"/>
          <p:cNvSpPr txBox="1"/>
          <p:nvPr/>
        </p:nvSpPr>
        <p:spPr>
          <a:xfrm>
            <a:off x="7241581" y="2807770"/>
            <a:ext cx="854450" cy="52264"/>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Oil</a:t>
            </a:r>
            <a:r>
              <a:rPr lang="en-US" sz="1100" spc="32">
                <a:solidFill>
                  <a:srgbClr val="000000"/>
                </a:solidFill>
                <a:latin typeface="Montserrat 1"/>
                <a:ea typeface="Montserrat 1"/>
                <a:cs typeface="Montserrat 1"/>
                <a:sym typeface="Montserrat 1"/>
              </a:rPr>
              <a:t> </a:t>
            </a:r>
            <a:r>
              <a:rPr lang="en-US" sz="1100" spc="32">
                <a:solidFill>
                  <a:srgbClr val="231F20"/>
                </a:solidFill>
                <a:latin typeface="Montserrat 1"/>
                <a:ea typeface="Montserrat 1"/>
                <a:cs typeface="Montserrat 1"/>
                <a:sym typeface="Montserrat 1"/>
              </a:rPr>
              <a:t>refining</a:t>
            </a:r>
          </a:p>
        </p:txBody>
      </p:sp>
      <p:sp>
        <p:nvSpPr>
          <p:cNvPr id="97" name="TextBox 97"/>
          <p:cNvSpPr txBox="1"/>
          <p:nvPr/>
        </p:nvSpPr>
        <p:spPr>
          <a:xfrm>
            <a:off x="7241581" y="2972895"/>
            <a:ext cx="1275893" cy="52264"/>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Food processing</a:t>
            </a:r>
          </a:p>
        </p:txBody>
      </p:sp>
      <p:sp>
        <p:nvSpPr>
          <p:cNvPr id="98" name="TextBox 98"/>
          <p:cNvSpPr txBox="1"/>
          <p:nvPr/>
        </p:nvSpPr>
        <p:spPr>
          <a:xfrm>
            <a:off x="7241581" y="4839767"/>
            <a:ext cx="1242431" cy="52264"/>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Own</a:t>
            </a:r>
            <a:r>
              <a:rPr lang="en-US" sz="1100" spc="32">
                <a:solidFill>
                  <a:srgbClr val="000000"/>
                </a:solidFill>
                <a:latin typeface="Montserrat 1"/>
                <a:ea typeface="Montserrat 1"/>
                <a:cs typeface="Montserrat 1"/>
                <a:sym typeface="Montserrat 1"/>
              </a:rPr>
              <a:t> </a:t>
            </a:r>
            <a:r>
              <a:rPr lang="en-US" sz="1100" spc="32">
                <a:solidFill>
                  <a:srgbClr val="231F20"/>
                </a:solidFill>
                <a:latin typeface="Montserrat 1"/>
                <a:ea typeface="Montserrat 1"/>
                <a:cs typeface="Montserrat 1"/>
                <a:sym typeface="Montserrat 1"/>
              </a:rPr>
              <a:t>generation</a:t>
            </a:r>
          </a:p>
        </p:txBody>
      </p:sp>
      <p:sp>
        <p:nvSpPr>
          <p:cNvPr id="99" name="TextBox 99"/>
          <p:cNvSpPr txBox="1"/>
          <p:nvPr/>
        </p:nvSpPr>
        <p:spPr>
          <a:xfrm>
            <a:off x="7241581" y="5004892"/>
            <a:ext cx="2643988" cy="217389"/>
          </a:xfrm>
          <a:prstGeom prst="rect">
            <a:avLst/>
          </a:prstGeom>
        </p:spPr>
        <p:txBody>
          <a:bodyPr lIns="0" tIns="0" rIns="0" bIns="0" rtlCol="0" anchor="t">
            <a:spAutoFit/>
          </a:bodyPr>
          <a:lstStyle/>
          <a:p>
            <a:pPr algn="l">
              <a:lnSpc>
                <a:spcPts val="1300"/>
              </a:lnSpc>
            </a:pPr>
            <a:r>
              <a:rPr lang="en-US" sz="1100" spc="32" dirty="0">
                <a:solidFill>
                  <a:srgbClr val="231F20"/>
                </a:solidFill>
                <a:latin typeface="Montserrat 1"/>
                <a:ea typeface="Montserrat 1"/>
                <a:cs typeface="Montserrat 1"/>
                <a:sym typeface="Montserrat 1"/>
              </a:rPr>
              <a:t>Production facilities &amp; equipment Agricultural and motor transport</a:t>
            </a:r>
          </a:p>
        </p:txBody>
      </p:sp>
      <p:sp>
        <p:nvSpPr>
          <p:cNvPr id="100" name="TextBox 100"/>
          <p:cNvSpPr txBox="1"/>
          <p:nvPr/>
        </p:nvSpPr>
        <p:spPr>
          <a:xfrm>
            <a:off x="7241581" y="3430067"/>
            <a:ext cx="2302802" cy="52264"/>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Residential complexes,hotels</a:t>
            </a:r>
          </a:p>
        </p:txBody>
      </p:sp>
      <p:sp>
        <p:nvSpPr>
          <p:cNvPr id="101" name="TextBox 101"/>
          <p:cNvSpPr txBox="1"/>
          <p:nvPr/>
        </p:nvSpPr>
        <p:spPr>
          <a:xfrm>
            <a:off x="7241581" y="3595192"/>
            <a:ext cx="2724998" cy="217389"/>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Shopping &amp; entertainment centers Logistics centers</a:t>
            </a:r>
          </a:p>
        </p:txBody>
      </p:sp>
      <p:sp>
        <p:nvSpPr>
          <p:cNvPr id="102" name="TextBox 102"/>
          <p:cNvSpPr txBox="1"/>
          <p:nvPr/>
        </p:nvSpPr>
        <p:spPr>
          <a:xfrm>
            <a:off x="7240748" y="1504885"/>
            <a:ext cx="3231490" cy="1000274"/>
          </a:xfrm>
          <a:prstGeom prst="rect">
            <a:avLst/>
          </a:prstGeom>
        </p:spPr>
        <p:txBody>
          <a:bodyPr lIns="0" tIns="0" rIns="0" bIns="0" rtlCol="0" anchor="t">
            <a:spAutoFit/>
          </a:bodyPr>
          <a:lstStyle/>
          <a:p>
            <a:pPr algn="l">
              <a:lnSpc>
                <a:spcPts val="1300"/>
              </a:lnSpc>
            </a:pPr>
            <a:r>
              <a:rPr lang="en-US" sz="1100" spc="32" dirty="0">
                <a:solidFill>
                  <a:srgbClr val="231F20"/>
                </a:solidFill>
                <a:latin typeface="Montserrat 1"/>
                <a:ea typeface="Montserrat 1"/>
                <a:cs typeface="Montserrat 1"/>
                <a:sym typeface="Montserrat 1"/>
              </a:rPr>
              <a:t>Electricity transmission system operation Wind generation </a:t>
            </a:r>
          </a:p>
          <a:p>
            <a:pPr algn="l">
              <a:lnSpc>
                <a:spcPts val="1300"/>
              </a:lnSpc>
            </a:pPr>
            <a:r>
              <a:rPr lang="en-US" sz="1100" spc="32" dirty="0">
                <a:solidFill>
                  <a:srgbClr val="231F20"/>
                </a:solidFill>
                <a:latin typeface="Montserrat 1"/>
                <a:ea typeface="Montserrat 1"/>
                <a:cs typeface="Montserrat 1"/>
                <a:sym typeface="Montserrat 1"/>
              </a:rPr>
              <a:t>Gas-piston generation </a:t>
            </a:r>
          </a:p>
          <a:p>
            <a:pPr algn="l">
              <a:lnSpc>
                <a:spcPts val="1300"/>
              </a:lnSpc>
            </a:pPr>
            <a:r>
              <a:rPr lang="en-US" sz="1100" spc="32" dirty="0">
                <a:solidFill>
                  <a:srgbClr val="231F20"/>
                </a:solidFill>
                <a:latin typeface="Montserrat 1"/>
                <a:ea typeface="Montserrat 1"/>
                <a:cs typeface="Montserrat 1"/>
                <a:sym typeface="Montserrat 1"/>
              </a:rPr>
              <a:t>Solar power </a:t>
            </a:r>
          </a:p>
          <a:p>
            <a:pPr algn="l">
              <a:lnSpc>
                <a:spcPts val="1300"/>
              </a:lnSpc>
            </a:pPr>
            <a:r>
              <a:rPr lang="en-US" sz="1100" spc="32" dirty="0">
                <a:solidFill>
                  <a:srgbClr val="231F20"/>
                </a:solidFill>
                <a:latin typeface="Montserrat 1"/>
                <a:ea typeface="Montserrat 1"/>
                <a:cs typeface="Montserrat 1"/>
                <a:sym typeface="Montserrat 1"/>
              </a:rPr>
              <a:t>Hydropower </a:t>
            </a:r>
          </a:p>
          <a:p>
            <a:pPr algn="l">
              <a:lnSpc>
                <a:spcPts val="1300"/>
              </a:lnSpc>
            </a:pPr>
            <a:r>
              <a:rPr lang="en-US" sz="1100" spc="32" dirty="0">
                <a:solidFill>
                  <a:srgbClr val="231F20"/>
                </a:solidFill>
                <a:latin typeface="Montserrat 1"/>
                <a:ea typeface="Montserrat 1"/>
                <a:cs typeface="Montserrat 1"/>
                <a:sym typeface="Montserrat 1"/>
              </a:rPr>
              <a:t>Nuclear sector</a:t>
            </a:r>
          </a:p>
        </p:txBody>
      </p:sp>
      <p:sp>
        <p:nvSpPr>
          <p:cNvPr id="103" name="TextBox 103"/>
          <p:cNvSpPr txBox="1"/>
          <p:nvPr/>
        </p:nvSpPr>
        <p:spPr>
          <a:xfrm>
            <a:off x="7241581" y="5919273"/>
            <a:ext cx="2284438" cy="52264"/>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Social</a:t>
            </a:r>
            <a:r>
              <a:rPr lang="en-US" sz="1100" spc="32">
                <a:solidFill>
                  <a:srgbClr val="000000"/>
                </a:solidFill>
                <a:latin typeface="Montserrat 1"/>
                <a:ea typeface="Montserrat 1"/>
                <a:cs typeface="Montserrat 1"/>
                <a:sym typeface="Montserrat 1"/>
              </a:rPr>
              <a:t> </a:t>
            </a:r>
            <a:r>
              <a:rPr lang="en-US" sz="1100" spc="32">
                <a:solidFill>
                  <a:srgbClr val="231F20"/>
                </a:solidFill>
                <a:latin typeface="Montserrat 1"/>
                <a:ea typeface="Montserrat 1"/>
                <a:cs typeface="Montserrat 1"/>
                <a:sym typeface="Montserrat 1"/>
              </a:rPr>
              <a:t>infrastructure</a:t>
            </a:r>
            <a:r>
              <a:rPr lang="en-US" sz="1100" spc="32">
                <a:solidFill>
                  <a:srgbClr val="000000"/>
                </a:solidFill>
                <a:latin typeface="Montserrat 1"/>
                <a:ea typeface="Montserrat 1"/>
                <a:cs typeface="Montserrat 1"/>
                <a:sym typeface="Montserrat 1"/>
              </a:rPr>
              <a:t> </a:t>
            </a:r>
            <a:r>
              <a:rPr lang="en-US" sz="1100" spc="32">
                <a:solidFill>
                  <a:srgbClr val="231F20"/>
                </a:solidFill>
                <a:latin typeface="Montserrat 1"/>
                <a:ea typeface="Montserrat 1"/>
                <a:cs typeface="Montserrat 1"/>
                <a:sym typeface="Montserrat 1"/>
              </a:rPr>
              <a:t>facilities</a:t>
            </a:r>
          </a:p>
        </p:txBody>
      </p:sp>
      <p:sp>
        <p:nvSpPr>
          <p:cNvPr id="104" name="TextBox 104"/>
          <p:cNvSpPr txBox="1"/>
          <p:nvPr/>
        </p:nvSpPr>
        <p:spPr>
          <a:xfrm>
            <a:off x="7241581" y="6084399"/>
            <a:ext cx="3521288" cy="217389"/>
          </a:xfrm>
          <a:prstGeom prst="rect">
            <a:avLst/>
          </a:prstGeom>
        </p:spPr>
        <p:txBody>
          <a:bodyPr lIns="0" tIns="0" rIns="0" bIns="0" rtlCol="0" anchor="t">
            <a:spAutoFit/>
          </a:bodyPr>
          <a:lstStyle/>
          <a:p>
            <a:pPr algn="l">
              <a:lnSpc>
                <a:spcPts val="1300"/>
              </a:lnSpc>
            </a:pPr>
            <a:r>
              <a:rPr lang="en-US" sz="1100" spc="32">
                <a:solidFill>
                  <a:srgbClr val="231F20"/>
                </a:solidFill>
                <a:latin typeface="Montserrat 1"/>
                <a:ea typeface="Montserrat 1"/>
                <a:cs typeface="Montserrat 1"/>
                <a:sym typeface="Montserrat 1"/>
              </a:rPr>
              <a:t>Infrastructure projects, incl. airport terminals Decentralized generation</a:t>
            </a:r>
          </a:p>
        </p:txBody>
      </p:sp>
      <p:pic>
        <p:nvPicPr>
          <p:cNvPr id="106" name="Рисунок 105">
            <a:extLst>
              <a:ext uri="{FF2B5EF4-FFF2-40B4-BE49-F238E27FC236}">
                <a16:creationId xmlns:a16="http://schemas.microsoft.com/office/drawing/2014/main" id="{3507E90B-46F3-018C-3B4C-E10E79050CF4}"/>
              </a:ext>
            </a:extLst>
          </p:cNvPr>
          <p:cNvPicPr>
            <a:picLocks noChangeAspect="1"/>
          </p:cNvPicPr>
          <p:nvPr/>
        </p:nvPicPr>
        <p:blipFill>
          <a:blip r:embed="rId6"/>
          <a:stretch>
            <a:fillRect/>
          </a:stretch>
        </p:blipFill>
        <p:spPr>
          <a:xfrm>
            <a:off x="9218565" y="171843"/>
            <a:ext cx="1530458" cy="592435"/>
          </a:xfrm>
          <a:prstGeom prst="rect">
            <a:avLst/>
          </a:prstGeom>
        </p:spPr>
      </p:pic>
      <p:pic>
        <p:nvPicPr>
          <p:cNvPr id="107" name="Рисунок 106">
            <a:extLst>
              <a:ext uri="{FF2B5EF4-FFF2-40B4-BE49-F238E27FC236}">
                <a16:creationId xmlns:a16="http://schemas.microsoft.com/office/drawing/2014/main" id="{195E46FD-277D-3A8A-7BA2-FF2B8F90244D}"/>
              </a:ext>
            </a:extLst>
          </p:cNvPr>
          <p:cNvPicPr>
            <a:picLocks noChangeAspect="1"/>
          </p:cNvPicPr>
          <p:nvPr/>
        </p:nvPicPr>
        <p:blipFill>
          <a:blip r:embed="rId7"/>
          <a:stretch>
            <a:fillRect/>
          </a:stretch>
        </p:blipFill>
        <p:spPr>
          <a:xfrm>
            <a:off x="10889665" y="171841"/>
            <a:ext cx="1154385" cy="576965"/>
          </a:xfrm>
          <a:prstGeom prst="rect">
            <a:avLst/>
          </a:prstGeom>
        </p:spPr>
      </p:pic>
      <p:grpSp>
        <p:nvGrpSpPr>
          <p:cNvPr id="118" name="Group 73">
            <a:extLst>
              <a:ext uri="{FF2B5EF4-FFF2-40B4-BE49-F238E27FC236}">
                <a16:creationId xmlns:a16="http://schemas.microsoft.com/office/drawing/2014/main" id="{E269AE20-EFDF-EE69-2076-FC8D6C67B598}"/>
              </a:ext>
            </a:extLst>
          </p:cNvPr>
          <p:cNvGrpSpPr>
            <a:grpSpLocks noChangeAspect="1"/>
          </p:cNvGrpSpPr>
          <p:nvPr/>
        </p:nvGrpSpPr>
        <p:grpSpPr>
          <a:xfrm>
            <a:off x="7006752" y="1493577"/>
            <a:ext cx="181232" cy="511445"/>
            <a:chOff x="0" y="0"/>
            <a:chExt cx="181229" cy="511442"/>
          </a:xfrm>
        </p:grpSpPr>
        <p:sp>
          <p:nvSpPr>
            <p:cNvPr id="119" name="Freeform 74">
              <a:extLst>
                <a:ext uri="{FF2B5EF4-FFF2-40B4-BE49-F238E27FC236}">
                  <a16:creationId xmlns:a16="http://schemas.microsoft.com/office/drawing/2014/main" id="{7FBE5376-6254-D8EC-11D3-A34ACABD5D31}"/>
                </a:ext>
              </a:extLst>
            </p:cNvPr>
            <p:cNvSpPr/>
            <p:nvPr/>
          </p:nvSpPr>
          <p:spPr>
            <a:xfrm>
              <a:off x="85852" y="101600"/>
              <a:ext cx="9525" cy="319278"/>
            </a:xfrm>
            <a:custGeom>
              <a:avLst/>
              <a:gdLst/>
              <a:ahLst/>
              <a:cxnLst/>
              <a:rect l="l" t="t" r="r" b="b"/>
              <a:pathLst>
                <a:path w="9525" h="319278">
                  <a:moveTo>
                    <a:pt x="9525" y="0"/>
                  </a:moveTo>
                  <a:lnTo>
                    <a:pt x="9525" y="319278"/>
                  </a:lnTo>
                  <a:lnTo>
                    <a:pt x="0" y="319278"/>
                  </a:lnTo>
                  <a:lnTo>
                    <a:pt x="0" y="0"/>
                  </a:lnTo>
                  <a:close/>
                </a:path>
              </a:pathLst>
            </a:custGeom>
            <a:solidFill>
              <a:srgbClr val="004B45"/>
            </a:solidFill>
          </p:spPr>
        </p:sp>
        <p:sp>
          <p:nvSpPr>
            <p:cNvPr id="120" name="Freeform 75">
              <a:extLst>
                <a:ext uri="{FF2B5EF4-FFF2-40B4-BE49-F238E27FC236}">
                  <a16:creationId xmlns:a16="http://schemas.microsoft.com/office/drawing/2014/main" id="{408F3E2A-3C14-6924-1771-6E17C8DC8AE2}"/>
                </a:ext>
              </a:extLst>
            </p:cNvPr>
            <p:cNvSpPr/>
            <p:nvPr/>
          </p:nvSpPr>
          <p:spPr>
            <a:xfrm>
              <a:off x="63500" y="635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sp>
          <p:nvSpPr>
            <p:cNvPr id="121" name="Freeform 76">
              <a:extLst>
                <a:ext uri="{FF2B5EF4-FFF2-40B4-BE49-F238E27FC236}">
                  <a16:creationId xmlns:a16="http://schemas.microsoft.com/office/drawing/2014/main" id="{0DEDD532-525E-C5BF-F434-E714EBBAF107}"/>
                </a:ext>
              </a:extLst>
            </p:cNvPr>
            <p:cNvSpPr/>
            <p:nvPr/>
          </p:nvSpPr>
          <p:spPr>
            <a:xfrm>
              <a:off x="63500" y="2159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sp>
          <p:nvSpPr>
            <p:cNvPr id="122" name="Freeform 77">
              <a:extLst>
                <a:ext uri="{FF2B5EF4-FFF2-40B4-BE49-F238E27FC236}">
                  <a16:creationId xmlns:a16="http://schemas.microsoft.com/office/drawing/2014/main" id="{608161D1-2735-6980-C209-E9FB493B0902}"/>
                </a:ext>
              </a:extLst>
            </p:cNvPr>
            <p:cNvSpPr/>
            <p:nvPr/>
          </p:nvSpPr>
          <p:spPr>
            <a:xfrm>
              <a:off x="63500" y="3937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grpSp>
      <p:grpSp>
        <p:nvGrpSpPr>
          <p:cNvPr id="123" name="Group 73">
            <a:extLst>
              <a:ext uri="{FF2B5EF4-FFF2-40B4-BE49-F238E27FC236}">
                <a16:creationId xmlns:a16="http://schemas.microsoft.com/office/drawing/2014/main" id="{4664CE6A-EE9D-8B11-27AB-98F2B955AF4D}"/>
              </a:ext>
            </a:extLst>
          </p:cNvPr>
          <p:cNvGrpSpPr>
            <a:grpSpLocks noChangeAspect="1"/>
          </p:cNvGrpSpPr>
          <p:nvPr/>
        </p:nvGrpSpPr>
        <p:grpSpPr>
          <a:xfrm>
            <a:off x="7006752" y="1986757"/>
            <a:ext cx="181232" cy="511445"/>
            <a:chOff x="0" y="0"/>
            <a:chExt cx="181229" cy="511442"/>
          </a:xfrm>
        </p:grpSpPr>
        <p:sp>
          <p:nvSpPr>
            <p:cNvPr id="124" name="Freeform 74">
              <a:extLst>
                <a:ext uri="{FF2B5EF4-FFF2-40B4-BE49-F238E27FC236}">
                  <a16:creationId xmlns:a16="http://schemas.microsoft.com/office/drawing/2014/main" id="{825BFE4B-7512-5344-0D40-FF4A628D7E0D}"/>
                </a:ext>
              </a:extLst>
            </p:cNvPr>
            <p:cNvSpPr/>
            <p:nvPr/>
          </p:nvSpPr>
          <p:spPr>
            <a:xfrm>
              <a:off x="85852" y="101600"/>
              <a:ext cx="9525" cy="319278"/>
            </a:xfrm>
            <a:custGeom>
              <a:avLst/>
              <a:gdLst/>
              <a:ahLst/>
              <a:cxnLst/>
              <a:rect l="l" t="t" r="r" b="b"/>
              <a:pathLst>
                <a:path w="9525" h="319278">
                  <a:moveTo>
                    <a:pt x="9525" y="0"/>
                  </a:moveTo>
                  <a:lnTo>
                    <a:pt x="9525" y="319278"/>
                  </a:lnTo>
                  <a:lnTo>
                    <a:pt x="0" y="319278"/>
                  </a:lnTo>
                  <a:lnTo>
                    <a:pt x="0" y="0"/>
                  </a:lnTo>
                  <a:close/>
                </a:path>
              </a:pathLst>
            </a:custGeom>
            <a:solidFill>
              <a:srgbClr val="004B45"/>
            </a:solidFill>
          </p:spPr>
        </p:sp>
        <p:sp>
          <p:nvSpPr>
            <p:cNvPr id="125" name="Freeform 75">
              <a:extLst>
                <a:ext uri="{FF2B5EF4-FFF2-40B4-BE49-F238E27FC236}">
                  <a16:creationId xmlns:a16="http://schemas.microsoft.com/office/drawing/2014/main" id="{064A1431-C071-21D0-8D2A-FD270BBDE8F1}"/>
                </a:ext>
              </a:extLst>
            </p:cNvPr>
            <p:cNvSpPr/>
            <p:nvPr/>
          </p:nvSpPr>
          <p:spPr>
            <a:xfrm>
              <a:off x="63500" y="635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sp>
          <p:nvSpPr>
            <p:cNvPr id="126" name="Freeform 76">
              <a:extLst>
                <a:ext uri="{FF2B5EF4-FFF2-40B4-BE49-F238E27FC236}">
                  <a16:creationId xmlns:a16="http://schemas.microsoft.com/office/drawing/2014/main" id="{EEA3286E-ECA5-A79D-B65E-5EBCFFC38C21}"/>
                </a:ext>
              </a:extLst>
            </p:cNvPr>
            <p:cNvSpPr/>
            <p:nvPr/>
          </p:nvSpPr>
          <p:spPr>
            <a:xfrm>
              <a:off x="63500" y="2159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sp>
          <p:nvSpPr>
            <p:cNvPr id="127" name="Freeform 77">
              <a:extLst>
                <a:ext uri="{FF2B5EF4-FFF2-40B4-BE49-F238E27FC236}">
                  <a16:creationId xmlns:a16="http://schemas.microsoft.com/office/drawing/2014/main" id="{E2286759-86C1-29C7-AE2F-C4B3F63C493B}"/>
                </a:ext>
              </a:extLst>
            </p:cNvPr>
            <p:cNvSpPr/>
            <p:nvPr/>
          </p:nvSpPr>
          <p:spPr>
            <a:xfrm>
              <a:off x="63500" y="393700"/>
              <a:ext cx="54356" cy="54229"/>
            </a:xfrm>
            <a:custGeom>
              <a:avLst/>
              <a:gdLst/>
              <a:ahLst/>
              <a:cxnLst/>
              <a:rect l="l" t="t" r="r" b="b"/>
              <a:pathLst>
                <a:path w="54356" h="54229">
                  <a:moveTo>
                    <a:pt x="54229" y="27178"/>
                  </a:moveTo>
                  <a:cubicBezTo>
                    <a:pt x="54229" y="42164"/>
                    <a:pt x="42037" y="54229"/>
                    <a:pt x="27051" y="54229"/>
                  </a:cubicBezTo>
                  <a:cubicBezTo>
                    <a:pt x="12065" y="54229"/>
                    <a:pt x="0" y="42164"/>
                    <a:pt x="0" y="27178"/>
                  </a:cubicBezTo>
                  <a:cubicBezTo>
                    <a:pt x="0" y="12192"/>
                    <a:pt x="12192" y="0"/>
                    <a:pt x="27178" y="0"/>
                  </a:cubicBezTo>
                  <a:cubicBezTo>
                    <a:pt x="42164" y="0"/>
                    <a:pt x="54356" y="12192"/>
                    <a:pt x="54356" y="27178"/>
                  </a:cubicBezTo>
                </a:path>
              </a:pathLst>
            </a:custGeom>
            <a:solidFill>
              <a:srgbClr val="004B45"/>
            </a:solidFill>
          </p:spPr>
        </p:sp>
      </p:grpSp>
      <p:pic>
        <p:nvPicPr>
          <p:cNvPr id="52" name="Рисунок 51">
            <a:extLst>
              <a:ext uri="{FF2B5EF4-FFF2-40B4-BE49-F238E27FC236}">
                <a16:creationId xmlns:a16="http://schemas.microsoft.com/office/drawing/2014/main" id="{45A3AE15-99E1-0D75-0C26-5CB69F48F37C}"/>
              </a:ext>
            </a:extLst>
          </p:cNvPr>
          <p:cNvPicPr>
            <a:picLocks noChangeAspect="1"/>
          </p:cNvPicPr>
          <p:nvPr/>
        </p:nvPicPr>
        <p:blipFill>
          <a:blip r:embed="rId8"/>
          <a:stretch>
            <a:fillRect/>
          </a:stretch>
        </p:blipFill>
        <p:spPr>
          <a:xfrm>
            <a:off x="170688" y="91529"/>
            <a:ext cx="831850" cy="831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a:extLst>
            <a:ext uri="{FF2B5EF4-FFF2-40B4-BE49-F238E27FC236}">
              <a16:creationId xmlns:a16="http://schemas.microsoft.com/office/drawing/2014/main" id="{B3199B38-7EC6-01E5-B663-AB33008A6670}"/>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B4E93D32-723B-9CE6-5D45-0C94170F9A21}"/>
              </a:ext>
            </a:extLst>
          </p:cNvPr>
          <p:cNvSpPr txBox="1"/>
          <p:nvPr/>
        </p:nvSpPr>
        <p:spPr>
          <a:xfrm>
            <a:off x="1843546" y="5556615"/>
            <a:ext cx="2973314" cy="368884"/>
          </a:xfrm>
          <a:prstGeom prst="rect">
            <a:avLst/>
          </a:prstGeom>
          <a:noFill/>
        </p:spPr>
        <p:txBody>
          <a:bodyPr wrap="square">
            <a:spAutoFit/>
          </a:bodyPr>
          <a:lstStyle/>
          <a:p>
            <a:pPr algn="ctr" defTabSz="912754">
              <a:defRPr/>
            </a:pPr>
            <a:endParaRPr lang="uk-UA" sz="1797" dirty="0">
              <a:solidFill>
                <a:schemeClr val="tx1">
                  <a:lumMod val="85000"/>
                  <a:lumOff val="15000"/>
                </a:schemeClr>
              </a:solidFill>
              <a:latin typeface="Calibri" panose="020F0502020204030204" pitchFamily="34" charset="0"/>
              <a:sym typeface="Montserrat Light"/>
            </a:endParaRPr>
          </a:p>
        </p:txBody>
      </p:sp>
      <p:sp>
        <p:nvSpPr>
          <p:cNvPr id="21" name="Прямоугольник: скругленные углы 9">
            <a:extLst>
              <a:ext uri="{FF2B5EF4-FFF2-40B4-BE49-F238E27FC236}">
                <a16:creationId xmlns:a16="http://schemas.microsoft.com/office/drawing/2014/main" id="{A7A906D8-2F43-69CE-FCD7-77548417E887}"/>
              </a:ext>
            </a:extLst>
          </p:cNvPr>
          <p:cNvSpPr/>
          <p:nvPr/>
        </p:nvSpPr>
        <p:spPr>
          <a:xfrm>
            <a:off x="1815786" y="2410389"/>
            <a:ext cx="3324100" cy="789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54">
              <a:defRPr/>
            </a:pPr>
            <a:endParaRPr lang="uk-UA" sz="1797" b="1" dirty="0">
              <a:solidFill>
                <a:schemeClr val="tx1">
                  <a:lumMod val="85000"/>
                  <a:lumOff val="15000"/>
                </a:schemeClr>
              </a:solidFill>
              <a:latin typeface="Calibri" panose="020F0502020204030204" pitchFamily="34" charset="0"/>
              <a:sym typeface="Montserrat Light"/>
            </a:endParaRPr>
          </a:p>
        </p:txBody>
      </p:sp>
      <p:sp>
        <p:nvSpPr>
          <p:cNvPr id="27" name="Прямоугольник: скругленные углы 9">
            <a:extLst>
              <a:ext uri="{FF2B5EF4-FFF2-40B4-BE49-F238E27FC236}">
                <a16:creationId xmlns:a16="http://schemas.microsoft.com/office/drawing/2014/main" id="{D40CDB05-44E9-38BE-8142-6BB61C0DCC67}"/>
              </a:ext>
            </a:extLst>
          </p:cNvPr>
          <p:cNvSpPr/>
          <p:nvPr/>
        </p:nvSpPr>
        <p:spPr>
          <a:xfrm>
            <a:off x="7527454" y="2554872"/>
            <a:ext cx="3324100" cy="789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54">
              <a:defRPr/>
            </a:pPr>
            <a:endParaRPr lang="uk-UA" sz="1797" b="1" dirty="0">
              <a:solidFill>
                <a:schemeClr val="tx1">
                  <a:lumMod val="85000"/>
                  <a:lumOff val="15000"/>
                </a:schemeClr>
              </a:solidFill>
              <a:latin typeface="Calibri" panose="020F0502020204030204" pitchFamily="34" charset="0"/>
              <a:sym typeface="Montserrat Light"/>
            </a:endParaRPr>
          </a:p>
        </p:txBody>
      </p:sp>
      <p:sp>
        <p:nvSpPr>
          <p:cNvPr id="2" name="Заголовок 1">
            <a:extLst>
              <a:ext uri="{FF2B5EF4-FFF2-40B4-BE49-F238E27FC236}">
                <a16:creationId xmlns:a16="http://schemas.microsoft.com/office/drawing/2014/main" id="{E15362C8-2340-C5AE-50F9-8A6777C7192B}"/>
              </a:ext>
            </a:extLst>
          </p:cNvPr>
          <p:cNvSpPr txBox="1">
            <a:spLocks/>
          </p:cNvSpPr>
          <p:nvPr/>
        </p:nvSpPr>
        <p:spPr>
          <a:xfrm>
            <a:off x="1190694" y="1103860"/>
            <a:ext cx="9660860" cy="537942"/>
          </a:xfrm>
          <a:prstGeom prst="rect">
            <a:avLst/>
          </a:prstGeom>
          <a:noFill/>
        </p:spPr>
        <p:txBody>
          <a:bodyPr vert="horz" lIns="91271" tIns="45635" rIns="91271" bIns="45635" rtlCol="0" anchor="b">
            <a:noAutofit/>
          </a:bodyPr>
          <a:lstStyle>
            <a:lvl1pPr algn="l" defTabSz="1828800" rtl="0" eaLnBrk="1" latinLnBrk="0" hangingPunct="1">
              <a:lnSpc>
                <a:spcPct val="80000"/>
              </a:lnSpc>
              <a:spcBef>
                <a:spcPct val="0"/>
              </a:spcBef>
              <a:buNone/>
              <a:defRPr sz="10000" kern="1200" cap="all" spc="200" baseline="0">
                <a:solidFill>
                  <a:schemeClr val="tx1">
                    <a:lumMod val="95000"/>
                    <a:lumOff val="5000"/>
                  </a:schemeClr>
                </a:solidFill>
                <a:latin typeface="+mj-lt"/>
                <a:ea typeface="+mj-ea"/>
                <a:cs typeface="+mj-cs"/>
              </a:defRPr>
            </a:lvl1pPr>
          </a:lstStyle>
          <a:p>
            <a:pPr defTabSz="912754">
              <a:lnSpc>
                <a:spcPct val="100000"/>
              </a:lnSpc>
              <a:defRPr/>
            </a:pPr>
            <a:r>
              <a:rPr lang="en-US" sz="4700" b="1" dirty="0">
                <a:solidFill>
                  <a:schemeClr val="bg1"/>
                </a:solidFill>
                <a:highlight>
                  <a:srgbClr val="004A44"/>
                </a:highlight>
                <a:latin typeface="Montserrat 2 Ultra-Bold" panose="020B0604020202020204" charset="-52"/>
                <a:sym typeface="Montserrat Light"/>
              </a:rPr>
              <a:t>OSCHADBANK </a:t>
            </a:r>
          </a:p>
          <a:p>
            <a:pPr defTabSz="912754">
              <a:lnSpc>
                <a:spcPct val="100000"/>
              </a:lnSpc>
              <a:defRPr/>
            </a:pPr>
            <a:r>
              <a:rPr lang="en-US" sz="4700" b="1" dirty="0">
                <a:solidFill>
                  <a:schemeClr val="bg1"/>
                </a:solidFill>
                <a:highlight>
                  <a:srgbClr val="004A44"/>
                </a:highlight>
                <a:latin typeface="Montserrat 2 Ultra-Bold" panose="020B0604020202020204" charset="-52"/>
                <a:sym typeface="Montserrat Light"/>
              </a:rPr>
              <a:t>support t0</a:t>
            </a:r>
            <a:r>
              <a:rPr lang="uk-UA" sz="4700" b="1" dirty="0">
                <a:solidFill>
                  <a:schemeClr val="bg1"/>
                </a:solidFill>
                <a:highlight>
                  <a:srgbClr val="004A44"/>
                </a:highlight>
                <a:latin typeface="Montserrat 2 Ultra-Bold" panose="020B0604020202020204" charset="-52"/>
                <a:sym typeface="Montserrat Light"/>
              </a:rPr>
              <a:t> </a:t>
            </a:r>
            <a:r>
              <a:rPr lang="en-US" sz="4700" b="1" dirty="0">
                <a:solidFill>
                  <a:schemeClr val="bg1"/>
                </a:solidFill>
                <a:highlight>
                  <a:srgbClr val="004A44"/>
                </a:highlight>
                <a:latin typeface="Montserrat 2 Ultra-Bold" panose="020B0604020202020204" charset="-52"/>
                <a:sym typeface="Montserrat Light"/>
              </a:rPr>
              <a:t>BUSINESS</a:t>
            </a:r>
            <a:r>
              <a:rPr lang="uk-UA" sz="4700" b="1" dirty="0">
                <a:solidFill>
                  <a:schemeClr val="bg1"/>
                </a:solidFill>
                <a:highlight>
                  <a:srgbClr val="004A44"/>
                </a:highlight>
                <a:latin typeface="Montserrat 2 Ultra-Bold" panose="020B0604020202020204" charset="-52"/>
                <a:sym typeface="Montserrat Light"/>
              </a:rPr>
              <a:t> </a:t>
            </a:r>
            <a:endParaRPr lang="en-US" sz="4700" b="1" dirty="0">
              <a:solidFill>
                <a:schemeClr val="bg1"/>
              </a:solidFill>
              <a:highlight>
                <a:srgbClr val="004A44"/>
              </a:highlight>
              <a:latin typeface="Montserrat 2 Ultra-Bold" panose="020B0604020202020204" charset="-52"/>
              <a:sym typeface="Montserrat Light"/>
            </a:endParaRPr>
          </a:p>
        </p:txBody>
      </p:sp>
      <p:sp>
        <p:nvSpPr>
          <p:cNvPr id="6" name="TextBox 5">
            <a:extLst>
              <a:ext uri="{FF2B5EF4-FFF2-40B4-BE49-F238E27FC236}">
                <a16:creationId xmlns:a16="http://schemas.microsoft.com/office/drawing/2014/main" id="{1744A417-7DA2-96DE-85E3-E85D9B9B2894}"/>
              </a:ext>
            </a:extLst>
          </p:cNvPr>
          <p:cNvSpPr txBox="1"/>
          <p:nvPr/>
        </p:nvSpPr>
        <p:spPr>
          <a:xfrm>
            <a:off x="5688665" y="1960244"/>
            <a:ext cx="3324100" cy="1628010"/>
          </a:xfrm>
          <a:prstGeom prst="rect">
            <a:avLst/>
          </a:prstGeom>
          <a:noFill/>
        </p:spPr>
        <p:txBody>
          <a:bodyPr wrap="square" rtlCol="0">
            <a:spAutoFit/>
          </a:bodyPr>
          <a:lstStyle/>
          <a:p>
            <a:pPr defTabSz="1216975" fontAlgn="base">
              <a:spcBef>
                <a:spcPct val="0"/>
              </a:spcBef>
              <a:spcAft>
                <a:spcPct val="0"/>
              </a:spcAft>
              <a:defRPr/>
            </a:pPr>
            <a:r>
              <a:rPr lang="en-US"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sym typeface="Montserrat Light"/>
              </a:rPr>
              <a:t>IFIs support</a:t>
            </a:r>
            <a:r>
              <a:rPr lang="en-US"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rPr>
              <a:t> </a:t>
            </a:r>
            <a:r>
              <a:rPr lang="en-US"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sym typeface="Montserrat Light"/>
              </a:rPr>
              <a:t>to</a:t>
            </a:r>
            <a:r>
              <a:rPr lang="ru-RU"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sym typeface="Montserrat Light"/>
              </a:rPr>
              <a:t> </a:t>
            </a:r>
            <a:r>
              <a:rPr lang="en-US"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sym typeface="Montserrat Light"/>
              </a:rPr>
              <a:t>SMEs in Ukraine </a:t>
            </a:r>
            <a:br>
              <a:rPr lang="en-US" sz="1996"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Montserrat Light"/>
              </a:rPr>
            </a:br>
            <a:r>
              <a:rPr lang="en-US" sz="1996"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rPr>
              <a:t>(risk sharing, grant facilities, technical support)</a:t>
            </a:r>
            <a:endParaRPr lang="uk-UA" sz="1996"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endParaRPr>
          </a:p>
        </p:txBody>
      </p:sp>
      <p:sp>
        <p:nvSpPr>
          <p:cNvPr id="8" name="TextBox 7">
            <a:extLst>
              <a:ext uri="{FF2B5EF4-FFF2-40B4-BE49-F238E27FC236}">
                <a16:creationId xmlns:a16="http://schemas.microsoft.com/office/drawing/2014/main" id="{F2307F3B-EA59-B789-26E4-AE8318CBC6BC}"/>
              </a:ext>
            </a:extLst>
          </p:cNvPr>
          <p:cNvSpPr txBox="1"/>
          <p:nvPr/>
        </p:nvSpPr>
        <p:spPr>
          <a:xfrm>
            <a:off x="1083279" y="1998973"/>
            <a:ext cx="3638629" cy="1320874"/>
          </a:xfrm>
          <a:prstGeom prst="rect">
            <a:avLst/>
          </a:prstGeom>
          <a:noFill/>
        </p:spPr>
        <p:txBody>
          <a:bodyPr wrap="square" rtlCol="0">
            <a:spAutoFit/>
          </a:bodyPr>
          <a:lstStyle/>
          <a:p>
            <a:pPr defTabSz="1216975" fontAlgn="base">
              <a:spcBef>
                <a:spcPct val="0"/>
              </a:spcBef>
              <a:spcAft>
                <a:spcPct val="0"/>
              </a:spcAft>
              <a:defRPr/>
            </a:pPr>
            <a:r>
              <a:rPr lang="en-US"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sym typeface="Montserrat Light"/>
              </a:rPr>
              <a:t>GOVERNMENT of UKRAINE </a:t>
            </a:r>
            <a:br>
              <a:rPr lang="en-US" sz="1996"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Montserrat Light"/>
              </a:rPr>
            </a:br>
            <a:r>
              <a:rPr lang="en-US" sz="1996"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rPr>
              <a:t>(risk sharing, grant facilities, subsidized loans)</a:t>
            </a:r>
            <a:endParaRPr lang="uk-UA" sz="1996"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endParaRPr>
          </a:p>
        </p:txBody>
      </p:sp>
      <p:sp>
        <p:nvSpPr>
          <p:cNvPr id="14" name="TextBox 13">
            <a:extLst>
              <a:ext uri="{FF2B5EF4-FFF2-40B4-BE49-F238E27FC236}">
                <a16:creationId xmlns:a16="http://schemas.microsoft.com/office/drawing/2014/main" id="{A8A27616-FAF8-126F-5CE4-4C9AF64DA28B}"/>
              </a:ext>
            </a:extLst>
          </p:cNvPr>
          <p:cNvSpPr txBox="1"/>
          <p:nvPr/>
        </p:nvSpPr>
        <p:spPr>
          <a:xfrm>
            <a:off x="932102" y="4689676"/>
            <a:ext cx="4652355" cy="1320874"/>
          </a:xfrm>
          <a:prstGeom prst="rect">
            <a:avLst/>
          </a:prstGeom>
          <a:noFill/>
        </p:spPr>
        <p:txBody>
          <a:bodyPr wrap="square" rtlCol="0">
            <a:spAutoFit/>
          </a:bodyPr>
          <a:lstStyle/>
          <a:p>
            <a:pPr defTabSz="1216975" fontAlgn="base">
              <a:spcBef>
                <a:spcPct val="0"/>
              </a:spcBef>
              <a:spcAft>
                <a:spcPct val="0"/>
              </a:spcAft>
              <a:defRPr/>
            </a:pPr>
            <a:r>
              <a:rPr lang="en-US"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sym typeface="Montserrat Light"/>
              </a:rPr>
              <a:t>LOCAL PARTNERS</a:t>
            </a:r>
            <a:br>
              <a:rPr lang="en-US" sz="1996"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Montserrat Light"/>
              </a:rPr>
            </a:br>
            <a:r>
              <a:rPr lang="en-US" sz="1996"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rPr>
              <a:t>(distributors of machinery, equipment, seeds, plant protection)</a:t>
            </a:r>
            <a:r>
              <a:rPr lang="en-US" sz="1996" b="1"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rPr>
              <a:t> </a:t>
            </a:r>
            <a:endParaRPr lang="uk-UA" sz="1996" b="1"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endParaRPr>
          </a:p>
        </p:txBody>
      </p:sp>
      <p:pic>
        <p:nvPicPr>
          <p:cNvPr id="17" name="Рисунок 16" descr="Значок 3 со сплошной заливкой">
            <a:extLst>
              <a:ext uri="{FF2B5EF4-FFF2-40B4-BE49-F238E27FC236}">
                <a16:creationId xmlns:a16="http://schemas.microsoft.com/office/drawing/2014/main" id="{95927DA2-3502-4244-28F8-D44C2FA85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456" y="4711534"/>
            <a:ext cx="685731" cy="685731"/>
          </a:xfrm>
          <a:prstGeom prst="rect">
            <a:avLst/>
          </a:prstGeom>
        </p:spPr>
      </p:pic>
      <p:pic>
        <p:nvPicPr>
          <p:cNvPr id="19" name="Рисунок 18" descr="Значок со сплошной заливкой">
            <a:extLst>
              <a:ext uri="{FF2B5EF4-FFF2-40B4-BE49-F238E27FC236}">
                <a16:creationId xmlns:a16="http://schemas.microsoft.com/office/drawing/2014/main" id="{EF55CCAC-5EB2-9AEC-85A8-0B8C175553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3703" y="2113137"/>
            <a:ext cx="685731" cy="685731"/>
          </a:xfrm>
          <a:prstGeom prst="rect">
            <a:avLst/>
          </a:prstGeom>
        </p:spPr>
      </p:pic>
      <p:pic>
        <p:nvPicPr>
          <p:cNvPr id="22" name="Рисунок 21" descr="Значок 1 со сплошной заливкой">
            <a:extLst>
              <a:ext uri="{FF2B5EF4-FFF2-40B4-BE49-F238E27FC236}">
                <a16:creationId xmlns:a16="http://schemas.microsoft.com/office/drawing/2014/main" id="{DCDF3F3D-91AA-F847-BEA4-6CD97A79A7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6371" y="2042950"/>
            <a:ext cx="685731" cy="685731"/>
          </a:xfrm>
          <a:prstGeom prst="rect">
            <a:avLst/>
          </a:prstGeom>
        </p:spPr>
      </p:pic>
      <p:sp>
        <p:nvSpPr>
          <p:cNvPr id="5" name="TextBox 4">
            <a:extLst>
              <a:ext uri="{FF2B5EF4-FFF2-40B4-BE49-F238E27FC236}">
                <a16:creationId xmlns:a16="http://schemas.microsoft.com/office/drawing/2014/main" id="{0904BF44-5FE6-AE1E-1399-8949E4CF923A}"/>
              </a:ext>
            </a:extLst>
          </p:cNvPr>
          <p:cNvSpPr txBox="1"/>
          <p:nvPr/>
        </p:nvSpPr>
        <p:spPr>
          <a:xfrm>
            <a:off x="5692378" y="4699490"/>
            <a:ext cx="3048551" cy="1013739"/>
          </a:xfrm>
          <a:prstGeom prst="rect">
            <a:avLst/>
          </a:prstGeom>
          <a:noFill/>
        </p:spPr>
        <p:txBody>
          <a:bodyPr wrap="square" rtlCol="0">
            <a:spAutoFit/>
          </a:bodyPr>
          <a:lstStyle/>
          <a:p>
            <a:pPr defTabSz="1216975" fontAlgn="base">
              <a:spcBef>
                <a:spcPct val="0"/>
              </a:spcBef>
              <a:spcAft>
                <a:spcPct val="0"/>
              </a:spcAft>
              <a:defRPr/>
            </a:pPr>
            <a:r>
              <a:rPr lang="en-US" sz="1996" b="1" dirty="0">
                <a:solidFill>
                  <a:schemeClr val="tx1">
                    <a:lumMod val="85000"/>
                    <a:lumOff val="15000"/>
                  </a:schemeClr>
                </a:solidFill>
                <a:latin typeface="Montserrat 2 Ultra-Bold" panose="020B0604020202020204" charset="-52"/>
                <a:ea typeface="Calibri" panose="020F0502020204030204" pitchFamily="34" charset="0"/>
                <a:cs typeface="Calibri" panose="020F0502020204030204" pitchFamily="34" charset="0"/>
                <a:sym typeface="Montserrat Light"/>
              </a:rPr>
              <a:t>MUNICIPALITIES</a:t>
            </a:r>
            <a:br>
              <a:rPr lang="en-US" sz="1996"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Montserrat Light"/>
              </a:rPr>
            </a:br>
            <a:r>
              <a:rPr lang="en-US" sz="1996"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rPr>
              <a:t>(compensation of % to local businesses)</a:t>
            </a:r>
            <a:r>
              <a:rPr lang="en-US" sz="1996" b="1"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rPr>
              <a:t> </a:t>
            </a:r>
            <a:endParaRPr lang="uk-UA" sz="1996" b="1" dirty="0">
              <a:solidFill>
                <a:schemeClr val="tx1">
                  <a:lumMod val="85000"/>
                  <a:lumOff val="15000"/>
                </a:schemeClr>
              </a:solidFill>
              <a:latin typeface="Montserrat 1 Bold" panose="020B0604020202020204" charset="-52"/>
              <a:ea typeface="Calibri" panose="020F0502020204030204" pitchFamily="34" charset="0"/>
              <a:cs typeface="Calibri" panose="020F0502020204030204" pitchFamily="34" charset="0"/>
              <a:sym typeface="Montserrat Light"/>
            </a:endParaRPr>
          </a:p>
        </p:txBody>
      </p:sp>
      <p:pic>
        <p:nvPicPr>
          <p:cNvPr id="18" name="Рисунок 17" descr="Значок 4 со сплошной заливкой">
            <a:extLst>
              <a:ext uri="{FF2B5EF4-FFF2-40B4-BE49-F238E27FC236}">
                <a16:creationId xmlns:a16="http://schemas.microsoft.com/office/drawing/2014/main" id="{72B5C797-691F-62B2-B256-33CD2E2648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3704" y="4747358"/>
            <a:ext cx="734961" cy="734961"/>
          </a:xfrm>
          <a:prstGeom prst="rect">
            <a:avLst/>
          </a:prstGeom>
        </p:spPr>
      </p:pic>
      <p:sp>
        <p:nvSpPr>
          <p:cNvPr id="7" name="TextBox 6">
            <a:extLst>
              <a:ext uri="{FF2B5EF4-FFF2-40B4-BE49-F238E27FC236}">
                <a16:creationId xmlns:a16="http://schemas.microsoft.com/office/drawing/2014/main" id="{AF72F22A-30E7-3A0A-721A-A0B55251A4E3}"/>
              </a:ext>
            </a:extLst>
          </p:cNvPr>
          <p:cNvSpPr txBox="1">
            <a:spLocks/>
          </p:cNvSpPr>
          <p:nvPr/>
        </p:nvSpPr>
        <p:spPr>
          <a:xfrm>
            <a:off x="715070" y="6333851"/>
            <a:ext cx="4681313" cy="3231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buNone/>
              <a:defRPr/>
            </a:pPr>
            <a:r>
              <a:rPr lang="en-US" sz="1397" dirty="0">
                <a:solidFill>
                  <a:schemeClr val="tx1">
                    <a:lumMod val="85000"/>
                    <a:lumOff val="15000"/>
                  </a:schemeClr>
                </a:solidFill>
                <a:latin typeface="Montserrat 1 Bold" panose="020B0604020202020204" charset="-52"/>
                <a:cs typeface="Calibri" panose="020F0502020204030204" pitchFamily="34" charset="0"/>
              </a:rPr>
              <a:t>IFI – International Financial Institutions</a:t>
            </a:r>
            <a:endParaRPr lang="uk-UA" sz="1397" dirty="0">
              <a:solidFill>
                <a:schemeClr val="tx1">
                  <a:lumMod val="85000"/>
                  <a:lumOff val="15000"/>
                </a:schemeClr>
              </a:solidFill>
              <a:latin typeface="Montserrat 1 Bold" panose="020B0604020202020204" charset="-52"/>
              <a:cs typeface="Calibri" panose="020F0502020204030204" pitchFamily="34" charset="0"/>
            </a:endParaRPr>
          </a:p>
        </p:txBody>
      </p:sp>
      <p:sp>
        <p:nvSpPr>
          <p:cNvPr id="23" name="Прямоугольник: скругленные углы 79">
            <a:extLst>
              <a:ext uri="{FF2B5EF4-FFF2-40B4-BE49-F238E27FC236}">
                <a16:creationId xmlns:a16="http://schemas.microsoft.com/office/drawing/2014/main" id="{479ED2D3-BCBC-E367-5A24-2093E294C750}"/>
              </a:ext>
            </a:extLst>
          </p:cNvPr>
          <p:cNvSpPr/>
          <p:nvPr/>
        </p:nvSpPr>
        <p:spPr>
          <a:xfrm>
            <a:off x="9330727" y="2367625"/>
            <a:ext cx="2348654" cy="44623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396" dirty="0">
                <a:solidFill>
                  <a:schemeClr val="tx1">
                    <a:lumMod val="85000"/>
                    <a:lumOff val="15000"/>
                  </a:schemeClr>
                </a:solidFill>
                <a:latin typeface="Montserrat 2 Bold" panose="020B0604020202020204" charset="-52"/>
              </a:rPr>
              <a:t>PRIORITIES</a:t>
            </a:r>
            <a:endParaRPr lang="uk-UA" sz="2396" dirty="0">
              <a:solidFill>
                <a:schemeClr val="tx1">
                  <a:lumMod val="85000"/>
                  <a:lumOff val="15000"/>
                </a:schemeClr>
              </a:solidFill>
              <a:latin typeface="Montserrat 2 Bold" panose="020B0604020202020204" charset="-52"/>
            </a:endParaRPr>
          </a:p>
        </p:txBody>
      </p:sp>
      <p:sp>
        <p:nvSpPr>
          <p:cNvPr id="24" name="Прямоугольник 106">
            <a:extLst>
              <a:ext uri="{FF2B5EF4-FFF2-40B4-BE49-F238E27FC236}">
                <a16:creationId xmlns:a16="http://schemas.microsoft.com/office/drawing/2014/main" id="{356E3646-7DC6-522F-DE76-EE724AE6AE08}"/>
              </a:ext>
            </a:extLst>
          </p:cNvPr>
          <p:cNvSpPr/>
          <p:nvPr/>
        </p:nvSpPr>
        <p:spPr>
          <a:xfrm>
            <a:off x="9330727" y="2878178"/>
            <a:ext cx="3041654" cy="2522911"/>
          </a:xfrm>
          <a:prstGeom prst="rect">
            <a:avLst/>
          </a:prstGeom>
        </p:spPr>
        <p:txBody>
          <a:bodyPr vert="horz" lIns="91271" tIns="45635" rIns="91271" bIns="45635" rtlCol="0">
            <a:normAutofit/>
          </a:bodyPr>
          <a:lstStyle/>
          <a:p>
            <a:pPr defTabSz="912754">
              <a:defRPr/>
            </a:pPr>
            <a:r>
              <a:rPr lang="en-US" dirty="0">
                <a:solidFill>
                  <a:schemeClr val="tx1">
                    <a:lumMod val="85000"/>
                    <a:lumOff val="15000"/>
                  </a:schemeClr>
                </a:solidFill>
                <a:latin typeface="Montserrat" panose="00000500000000000000" pitchFamily="2" charset="-52"/>
                <a:ea typeface="Calibri" panose="020F0502020204030204" pitchFamily="34" charset="0"/>
                <a:cs typeface="Calibri" panose="020F0502020204030204" pitchFamily="34" charset="0"/>
              </a:rPr>
              <a:t>Processing and manufacturing</a:t>
            </a:r>
          </a:p>
          <a:p>
            <a:pPr defTabSz="912754">
              <a:defRPr/>
            </a:pPr>
            <a:r>
              <a:rPr lang="en-US" dirty="0">
                <a:solidFill>
                  <a:schemeClr val="tx1">
                    <a:lumMod val="85000"/>
                    <a:lumOff val="15000"/>
                  </a:schemeClr>
                </a:solidFill>
                <a:latin typeface="Montserrat" panose="00000500000000000000" pitchFamily="2" charset="-52"/>
                <a:ea typeface="Calibri" panose="020F0502020204030204" pitchFamily="34" charset="0"/>
                <a:cs typeface="Calibri" panose="020F0502020204030204" pitchFamily="34" charset="0"/>
              </a:rPr>
              <a:t>Export-oriented</a:t>
            </a:r>
          </a:p>
          <a:p>
            <a:pPr defTabSz="912754">
              <a:defRPr/>
            </a:pPr>
            <a:r>
              <a:rPr lang="en-US" dirty="0">
                <a:solidFill>
                  <a:schemeClr val="tx1">
                    <a:lumMod val="85000"/>
                    <a:lumOff val="15000"/>
                  </a:schemeClr>
                </a:solidFill>
                <a:latin typeface="Montserrat" panose="00000500000000000000" pitchFamily="2" charset="-52"/>
                <a:ea typeface="Calibri" panose="020F0502020204030204" pitchFamily="34" charset="0"/>
                <a:cs typeface="Calibri" panose="020F0502020204030204" pitchFamily="34" charset="0"/>
              </a:rPr>
              <a:t>Relocated</a:t>
            </a:r>
          </a:p>
          <a:p>
            <a:pPr defTabSz="912754">
              <a:defRPr/>
            </a:pPr>
            <a:r>
              <a:rPr lang="en-US" dirty="0">
                <a:solidFill>
                  <a:schemeClr val="tx1">
                    <a:lumMod val="85000"/>
                    <a:lumOff val="15000"/>
                  </a:schemeClr>
                </a:solidFill>
                <a:latin typeface="Montserrat" panose="00000500000000000000" pitchFamily="2" charset="-52"/>
                <a:ea typeface="Calibri" panose="020F0502020204030204" pitchFamily="34" charset="0"/>
                <a:cs typeface="Calibri" panose="020F0502020204030204" pitchFamily="34" charset="0"/>
              </a:rPr>
              <a:t>De-occupied regions </a:t>
            </a:r>
          </a:p>
          <a:p>
            <a:pPr defTabSz="912754">
              <a:defRPr/>
            </a:pPr>
            <a:r>
              <a:rPr lang="en-US" dirty="0">
                <a:solidFill>
                  <a:schemeClr val="tx1">
                    <a:lumMod val="85000"/>
                    <a:lumOff val="15000"/>
                  </a:schemeClr>
                </a:solidFill>
                <a:latin typeface="Montserrat" panose="00000500000000000000" pitchFamily="2" charset="-52"/>
                <a:ea typeface="Calibri" panose="020F0502020204030204" pitchFamily="34" charset="0"/>
                <a:cs typeface="Calibri" panose="020F0502020204030204" pitchFamily="34" charset="0"/>
              </a:rPr>
              <a:t>Green finance</a:t>
            </a:r>
          </a:p>
        </p:txBody>
      </p:sp>
      <p:grpSp>
        <p:nvGrpSpPr>
          <p:cNvPr id="10" name="Group 2">
            <a:extLst>
              <a:ext uri="{FF2B5EF4-FFF2-40B4-BE49-F238E27FC236}">
                <a16:creationId xmlns:a16="http://schemas.microsoft.com/office/drawing/2014/main" id="{B04065F7-2AB8-FBD9-21BD-9693932EF84A}"/>
              </a:ext>
            </a:extLst>
          </p:cNvPr>
          <p:cNvGrpSpPr>
            <a:grpSpLocks noChangeAspect="1"/>
          </p:cNvGrpSpPr>
          <p:nvPr/>
        </p:nvGrpSpPr>
        <p:grpSpPr>
          <a:xfrm>
            <a:off x="9226130" y="2985233"/>
            <a:ext cx="54356" cy="3999742"/>
            <a:chOff x="63500" y="63500"/>
            <a:chExt cx="54356" cy="3999738"/>
          </a:xfrm>
          <a:solidFill>
            <a:srgbClr val="004A44"/>
          </a:solidFill>
        </p:grpSpPr>
        <p:sp>
          <p:nvSpPr>
            <p:cNvPr id="12" name="Freeform 3">
              <a:extLst>
                <a:ext uri="{FF2B5EF4-FFF2-40B4-BE49-F238E27FC236}">
                  <a16:creationId xmlns:a16="http://schemas.microsoft.com/office/drawing/2014/main" id="{2099E020-3B08-7E04-B9EA-0C2C8901384B}"/>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grpFill/>
          </p:spPr>
        </p:sp>
        <p:sp>
          <p:nvSpPr>
            <p:cNvPr id="15" name="Freeform 4">
              <a:extLst>
                <a:ext uri="{FF2B5EF4-FFF2-40B4-BE49-F238E27FC236}">
                  <a16:creationId xmlns:a16="http://schemas.microsoft.com/office/drawing/2014/main" id="{F4C14491-7A70-C477-DF04-A935F4E966FE}"/>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20" name="Freeform 5">
              <a:extLst>
                <a:ext uri="{FF2B5EF4-FFF2-40B4-BE49-F238E27FC236}">
                  <a16:creationId xmlns:a16="http://schemas.microsoft.com/office/drawing/2014/main" id="{986F8950-28CE-435C-0ABC-51A7918C1FAA}"/>
                </a:ext>
              </a:extLst>
            </p:cNvPr>
            <p:cNvSpPr/>
            <p:nvPr/>
          </p:nvSpPr>
          <p:spPr>
            <a:xfrm>
              <a:off x="63500" y="66699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26" name="Freeform 6">
              <a:extLst>
                <a:ext uri="{FF2B5EF4-FFF2-40B4-BE49-F238E27FC236}">
                  <a16:creationId xmlns:a16="http://schemas.microsoft.com/office/drawing/2014/main" id="{A63EB9D1-9707-A163-197F-042667DCFCC6}"/>
                </a:ext>
              </a:extLst>
            </p:cNvPr>
            <p:cNvSpPr/>
            <p:nvPr/>
          </p:nvSpPr>
          <p:spPr>
            <a:xfrm>
              <a:off x="63500" y="938328"/>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28" name="Freeform 7">
              <a:extLst>
                <a:ext uri="{FF2B5EF4-FFF2-40B4-BE49-F238E27FC236}">
                  <a16:creationId xmlns:a16="http://schemas.microsoft.com/office/drawing/2014/main" id="{09460152-6872-0E5B-5B0B-CFEC1D95DB0F}"/>
                </a:ext>
              </a:extLst>
            </p:cNvPr>
            <p:cNvSpPr/>
            <p:nvPr/>
          </p:nvSpPr>
          <p:spPr>
            <a:xfrm>
              <a:off x="63500" y="120966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29" name="Freeform 8">
              <a:extLst>
                <a:ext uri="{FF2B5EF4-FFF2-40B4-BE49-F238E27FC236}">
                  <a16:creationId xmlns:a16="http://schemas.microsoft.com/office/drawing/2014/main" id="{4D7E97E8-31FE-9ADC-5A8F-CE8F3E2A5243}"/>
                </a:ext>
              </a:extLst>
            </p:cNvPr>
            <p:cNvSpPr/>
            <p:nvPr/>
          </p:nvSpPr>
          <p:spPr>
            <a:xfrm>
              <a:off x="63500" y="1490289"/>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grpSp>
      <p:pic>
        <p:nvPicPr>
          <p:cNvPr id="30" name="Рисунок 29">
            <a:extLst>
              <a:ext uri="{FF2B5EF4-FFF2-40B4-BE49-F238E27FC236}">
                <a16:creationId xmlns:a16="http://schemas.microsoft.com/office/drawing/2014/main" id="{6FE05BC5-DA1A-0A3B-3B73-DDF78AB77DF1}"/>
              </a:ext>
            </a:extLst>
          </p:cNvPr>
          <p:cNvPicPr>
            <a:picLocks noChangeAspect="1"/>
          </p:cNvPicPr>
          <p:nvPr/>
        </p:nvPicPr>
        <p:blipFill>
          <a:blip r:embed="rId10"/>
          <a:stretch>
            <a:fillRect/>
          </a:stretch>
        </p:blipFill>
        <p:spPr>
          <a:xfrm>
            <a:off x="9218565" y="171843"/>
            <a:ext cx="1530458" cy="592435"/>
          </a:xfrm>
          <a:prstGeom prst="rect">
            <a:avLst/>
          </a:prstGeom>
        </p:spPr>
      </p:pic>
      <p:pic>
        <p:nvPicPr>
          <p:cNvPr id="31" name="Рисунок 30">
            <a:extLst>
              <a:ext uri="{FF2B5EF4-FFF2-40B4-BE49-F238E27FC236}">
                <a16:creationId xmlns:a16="http://schemas.microsoft.com/office/drawing/2014/main" id="{FACB3C58-0C07-A431-2559-2FB8EECE530C}"/>
              </a:ext>
            </a:extLst>
          </p:cNvPr>
          <p:cNvPicPr>
            <a:picLocks noChangeAspect="1"/>
          </p:cNvPicPr>
          <p:nvPr/>
        </p:nvPicPr>
        <p:blipFill>
          <a:blip r:embed="rId11"/>
          <a:stretch>
            <a:fillRect/>
          </a:stretch>
        </p:blipFill>
        <p:spPr>
          <a:xfrm>
            <a:off x="10889665" y="171841"/>
            <a:ext cx="1154385" cy="576965"/>
          </a:xfrm>
          <a:prstGeom prst="rect">
            <a:avLst/>
          </a:prstGeom>
        </p:spPr>
      </p:pic>
      <p:pic>
        <p:nvPicPr>
          <p:cNvPr id="3" name="Рисунок 2">
            <a:extLst>
              <a:ext uri="{FF2B5EF4-FFF2-40B4-BE49-F238E27FC236}">
                <a16:creationId xmlns:a16="http://schemas.microsoft.com/office/drawing/2014/main" id="{24232377-1D81-43C5-E3BC-059E7DA7B708}"/>
              </a:ext>
            </a:extLst>
          </p:cNvPr>
          <p:cNvPicPr>
            <a:picLocks noChangeAspect="1"/>
          </p:cNvPicPr>
          <p:nvPr/>
        </p:nvPicPr>
        <p:blipFill>
          <a:blip r:embed="rId12"/>
          <a:stretch>
            <a:fillRect/>
          </a:stretch>
        </p:blipFill>
        <p:spPr>
          <a:xfrm>
            <a:off x="170688" y="91529"/>
            <a:ext cx="831850" cy="831850"/>
          </a:xfrm>
          <a:prstGeom prst="rect">
            <a:avLst/>
          </a:prstGeom>
        </p:spPr>
      </p:pic>
    </p:spTree>
    <p:extLst>
      <p:ext uri="{BB962C8B-B14F-4D97-AF65-F5344CB8AC3E}">
        <p14:creationId xmlns:p14="http://schemas.microsoft.com/office/powerpoint/2010/main" val="3188162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A44"/>
        </a:solidFill>
        <a:effectLst/>
      </p:bgPr>
    </p:bg>
    <p:spTree>
      <p:nvGrpSpPr>
        <p:cNvPr id="1" name="">
          <a:extLst>
            <a:ext uri="{FF2B5EF4-FFF2-40B4-BE49-F238E27FC236}">
              <a16:creationId xmlns:a16="http://schemas.microsoft.com/office/drawing/2014/main" id="{0A4B63BA-3A79-029E-0971-F38043B0CBA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D3967C9-9617-3D1E-9221-FC5937370700}"/>
              </a:ext>
            </a:extLst>
          </p:cNvPr>
          <p:cNvSpPr txBox="1"/>
          <p:nvPr/>
        </p:nvSpPr>
        <p:spPr>
          <a:xfrm>
            <a:off x="4189574" y="1933613"/>
            <a:ext cx="7277283" cy="5047536"/>
          </a:xfrm>
          <a:prstGeom prst="rect">
            <a:avLst/>
          </a:prstGeom>
          <a:noFill/>
        </p:spPr>
        <p:txBody>
          <a:bodyPr wrap="square" rtlCol="0">
            <a:spAutoFit/>
          </a:bodyPr>
          <a:lstStyle/>
          <a:p>
            <a:pPr defTabSz="912754">
              <a:buClr>
                <a:schemeClr val="bg1"/>
              </a:buClr>
            </a:pPr>
            <a:r>
              <a:rPr lang="en-US" sz="2300" b="1" dirty="0">
                <a:solidFill>
                  <a:srgbClr val="CADB3E"/>
                </a:solidFill>
                <a:latin typeface="Montserrat 2 Ultra-Bold" panose="020B0604020202020204" charset="-52"/>
                <a:ea typeface="Calibri" panose="020F0502020204030204" pitchFamily="34" charset="0"/>
                <a:cs typeface="Calibri" panose="020F0502020204030204" pitchFamily="34" charset="0"/>
              </a:rPr>
              <a:t>REPUTATION</a:t>
            </a:r>
            <a:r>
              <a:rPr lang="en-US" sz="2300" dirty="0">
                <a:solidFill>
                  <a:schemeClr val="bg1"/>
                </a:solidFill>
                <a:latin typeface="Montserrat 1 Bold" panose="020B0604020202020204" charset="-52"/>
                <a:ea typeface="Calibri" panose="020F0502020204030204" pitchFamily="34" charset="0"/>
                <a:cs typeface="Calibri" panose="020F0502020204030204" pitchFamily="34" charset="0"/>
              </a:rPr>
              <a:t> </a:t>
            </a:r>
            <a:r>
              <a:rPr lang="en-US" sz="2300" dirty="0">
                <a:solidFill>
                  <a:schemeClr val="bg1"/>
                </a:solidFill>
                <a:latin typeface="Montserrat" panose="00000500000000000000" pitchFamily="2" charset="-52"/>
                <a:ea typeface="Calibri" panose="020F0502020204030204" pitchFamily="34" charset="0"/>
                <a:cs typeface="Calibri" panose="020F0502020204030204" pitchFamily="34" charset="0"/>
              </a:rPr>
              <a:t>and authority from the State of Ukraine</a:t>
            </a:r>
          </a:p>
          <a:p>
            <a:pPr defTabSz="912754">
              <a:buClr>
                <a:schemeClr val="bg1"/>
              </a:buClr>
            </a:pPr>
            <a:endParaRPr lang="en-US" sz="2300" dirty="0">
              <a:solidFill>
                <a:schemeClr val="bg1"/>
              </a:solidFill>
              <a:latin typeface="Montserrat 1 Bold" panose="020B0604020202020204" charset="-52"/>
              <a:ea typeface="Calibri" panose="020F0502020204030204" pitchFamily="34" charset="0"/>
              <a:cs typeface="Calibri" panose="020F0502020204030204" pitchFamily="34" charset="0"/>
            </a:endParaRPr>
          </a:p>
          <a:p>
            <a:pPr defTabSz="912754">
              <a:buClr>
                <a:schemeClr val="bg1"/>
              </a:buClr>
            </a:pPr>
            <a:r>
              <a:rPr lang="en-US" sz="2300" b="1" dirty="0">
                <a:solidFill>
                  <a:srgbClr val="CADB3E"/>
                </a:solidFill>
                <a:latin typeface="Montserrat 2 Ultra-Bold" panose="020B0604020202020204" charset="-52"/>
                <a:ea typeface="Calibri" panose="020F0502020204030204" pitchFamily="34" charset="0"/>
                <a:cs typeface="Calibri" panose="020F0502020204030204" pitchFamily="34" charset="0"/>
              </a:rPr>
              <a:t>EXPERTISE</a:t>
            </a:r>
            <a:r>
              <a:rPr lang="en-US" sz="2300" dirty="0">
                <a:solidFill>
                  <a:schemeClr val="bg1"/>
                </a:solidFill>
                <a:latin typeface="Montserrat 1 Bold" panose="020B0604020202020204" charset="-52"/>
                <a:ea typeface="Calibri" panose="020F0502020204030204" pitchFamily="34" charset="0"/>
                <a:cs typeface="Calibri" panose="020F0502020204030204" pitchFamily="34" charset="0"/>
              </a:rPr>
              <a:t> </a:t>
            </a:r>
            <a:r>
              <a:rPr lang="en-US" sz="2300" dirty="0">
                <a:solidFill>
                  <a:schemeClr val="bg1"/>
                </a:solidFill>
                <a:latin typeface="Montserrat" panose="00000500000000000000" pitchFamily="2" charset="-52"/>
                <a:ea typeface="Calibri" panose="020F0502020204030204" pitchFamily="34" charset="0"/>
                <a:cs typeface="Calibri" panose="020F0502020204030204" pitchFamily="34" charset="0"/>
              </a:rPr>
              <a:t>of grant programs to SMEs</a:t>
            </a:r>
          </a:p>
          <a:p>
            <a:pPr defTabSz="912754">
              <a:buClr>
                <a:schemeClr val="bg1"/>
              </a:buClr>
            </a:pPr>
            <a:endParaRPr lang="en-US" sz="2300" dirty="0">
              <a:solidFill>
                <a:schemeClr val="bg1"/>
              </a:solidFill>
              <a:latin typeface="Montserrat 1 Bold" panose="020B0604020202020204" charset="-52"/>
              <a:ea typeface="Calibri" panose="020F0502020204030204" pitchFamily="34" charset="0"/>
              <a:cs typeface="Calibri" panose="020F0502020204030204" pitchFamily="34" charset="0"/>
            </a:endParaRPr>
          </a:p>
          <a:p>
            <a:pPr defTabSz="912754">
              <a:buClr>
                <a:schemeClr val="bg1"/>
              </a:buClr>
            </a:pPr>
            <a:r>
              <a:rPr lang="en-US" sz="2300" b="1" dirty="0">
                <a:solidFill>
                  <a:srgbClr val="CADB3E"/>
                </a:solidFill>
                <a:latin typeface="Montserrat 2 Ultra-Bold" panose="020B0604020202020204" charset="-52"/>
                <a:ea typeface="Calibri" panose="020F0502020204030204" pitchFamily="34" charset="0"/>
                <a:cs typeface="Calibri" panose="020F0502020204030204" pitchFamily="34" charset="0"/>
              </a:rPr>
              <a:t>WIDE NETWORK </a:t>
            </a:r>
            <a:r>
              <a:rPr lang="en-US" sz="2300" dirty="0">
                <a:solidFill>
                  <a:schemeClr val="bg1"/>
                </a:solidFill>
                <a:latin typeface="Montserrat" panose="00000500000000000000" pitchFamily="2" charset="-52"/>
                <a:ea typeface="Calibri" panose="020F0502020204030204" pitchFamily="34" charset="0"/>
                <a:cs typeface="Calibri" panose="020F0502020204030204" pitchFamily="34" charset="0"/>
              </a:rPr>
              <a:t>of branches and transparency servicing</a:t>
            </a:r>
          </a:p>
          <a:p>
            <a:pPr defTabSz="912754">
              <a:buClr>
                <a:schemeClr val="bg1"/>
              </a:buClr>
            </a:pPr>
            <a:endParaRPr lang="en-US" sz="2300" dirty="0">
              <a:solidFill>
                <a:schemeClr val="bg1"/>
              </a:solidFill>
              <a:latin typeface="Montserrat 1 Bold" panose="020B0604020202020204" charset="-52"/>
              <a:ea typeface="Calibri" panose="020F0502020204030204" pitchFamily="34" charset="0"/>
              <a:cs typeface="Calibri" panose="020F0502020204030204" pitchFamily="34" charset="0"/>
            </a:endParaRPr>
          </a:p>
          <a:p>
            <a:pPr defTabSz="912754">
              <a:buClr>
                <a:schemeClr val="bg1"/>
              </a:buClr>
            </a:pPr>
            <a:r>
              <a:rPr lang="en-US" sz="2300" b="1" kern="100" dirty="0">
                <a:solidFill>
                  <a:srgbClr val="CADB3E"/>
                </a:solidFill>
                <a:latin typeface="Montserrat 2 Ultra-Bold" panose="020B0604020202020204" charset="-52"/>
                <a:ea typeface="Calibri" panose="020F0502020204030204" pitchFamily="34" charset="0"/>
                <a:cs typeface="Calibri" panose="020F0502020204030204" pitchFamily="34" charset="0"/>
              </a:rPr>
              <a:t>HUGE CLIENT BASE</a:t>
            </a:r>
            <a:r>
              <a:rPr lang="en-US" sz="2300" kern="100" dirty="0">
                <a:solidFill>
                  <a:srgbClr val="CADB3E"/>
                </a:solidFill>
                <a:latin typeface="Montserrat 2 Ultra-Bold" panose="020B0604020202020204" charset="-52"/>
                <a:ea typeface="Calibri" panose="020F0502020204030204" pitchFamily="34" charset="0"/>
                <a:cs typeface="Calibri" panose="020F0502020204030204" pitchFamily="34" charset="0"/>
              </a:rPr>
              <a:t> </a:t>
            </a:r>
            <a:r>
              <a:rPr lang="en-US" sz="2300" kern="100" dirty="0">
                <a:solidFill>
                  <a:schemeClr val="bg1"/>
                </a:solidFill>
                <a:latin typeface="Montserrat" panose="00000500000000000000" pitchFamily="2" charset="-52"/>
                <a:ea typeface="Calibri" panose="020F0502020204030204" pitchFamily="34" charset="0"/>
                <a:cs typeface="Calibri" panose="020F0502020204030204" pitchFamily="34" charset="0"/>
              </a:rPr>
              <a:t>quick partner awareness and distribution </a:t>
            </a:r>
          </a:p>
          <a:p>
            <a:pPr defTabSz="912754">
              <a:buClr>
                <a:schemeClr val="bg1"/>
              </a:buClr>
            </a:pPr>
            <a:endParaRPr lang="en-US" sz="2300" b="1" kern="100" dirty="0">
              <a:solidFill>
                <a:schemeClr val="bg1"/>
              </a:solidFill>
              <a:latin typeface="Montserrat" panose="00000500000000000000" pitchFamily="2" charset="-52"/>
              <a:ea typeface="Calibri" panose="020F0502020204030204" pitchFamily="34" charset="0"/>
              <a:cs typeface="Calibri" panose="020F0502020204030204" pitchFamily="34" charset="0"/>
            </a:endParaRPr>
          </a:p>
          <a:p>
            <a:pPr defTabSz="912754">
              <a:buClr>
                <a:schemeClr val="bg1"/>
              </a:buClr>
            </a:pPr>
            <a:r>
              <a:rPr lang="en-US" sz="2300" b="1" dirty="0">
                <a:solidFill>
                  <a:srgbClr val="CADB3E"/>
                </a:solidFill>
                <a:latin typeface="Montserrat 2 Ultra-Bold" panose="020B0604020202020204" charset="-52"/>
                <a:ea typeface="Calibri" panose="020F0502020204030204" pitchFamily="34" charset="0"/>
                <a:cs typeface="Calibri" panose="020F0502020204030204" pitchFamily="34" charset="0"/>
              </a:rPr>
              <a:t>AUTOMATION</a:t>
            </a:r>
            <a:r>
              <a:rPr lang="en-US" sz="2300" dirty="0">
                <a:solidFill>
                  <a:schemeClr val="bg1"/>
                </a:solidFill>
                <a:latin typeface="Montserrat 1 Bold" panose="020B0604020202020204" charset="-52"/>
                <a:ea typeface="Calibri" panose="020F0502020204030204" pitchFamily="34" charset="0"/>
                <a:cs typeface="Calibri" panose="020F0502020204030204" pitchFamily="34" charset="0"/>
              </a:rPr>
              <a:t> </a:t>
            </a:r>
            <a:r>
              <a:rPr lang="en-US" sz="2300" dirty="0">
                <a:solidFill>
                  <a:schemeClr val="bg1"/>
                </a:solidFill>
                <a:latin typeface="Montserrat" panose="00000500000000000000" pitchFamily="2" charset="-52"/>
                <a:ea typeface="Calibri" panose="020F0502020204030204" pitchFamily="34" charset="0"/>
                <a:cs typeface="Calibri" panose="020F0502020204030204" pitchFamily="34" charset="0"/>
              </a:rPr>
              <a:t>of the process of application verification</a:t>
            </a:r>
          </a:p>
          <a:p>
            <a:pPr defTabSz="912754">
              <a:buClr>
                <a:schemeClr val="bg1"/>
              </a:buClr>
            </a:pPr>
            <a:endParaRPr lang="en-US" sz="2300" kern="100" dirty="0">
              <a:solidFill>
                <a:schemeClr val="bg1"/>
              </a:solidFill>
              <a:latin typeface="Montserrat" panose="00000500000000000000" pitchFamily="2" charset="-52"/>
              <a:ea typeface="Calibri" panose="020F0502020204030204" pitchFamily="34" charset="0"/>
              <a:cs typeface="Calibri" panose="020F0502020204030204" pitchFamily="34" charset="0"/>
            </a:endParaRPr>
          </a:p>
        </p:txBody>
      </p:sp>
      <p:sp>
        <p:nvSpPr>
          <p:cNvPr id="11" name="Прямоугольник 21">
            <a:extLst>
              <a:ext uri="{FF2B5EF4-FFF2-40B4-BE49-F238E27FC236}">
                <a16:creationId xmlns:a16="http://schemas.microsoft.com/office/drawing/2014/main" id="{5B1C29DB-8DAD-06DD-0B66-35466855B692}"/>
              </a:ext>
            </a:extLst>
          </p:cNvPr>
          <p:cNvSpPr/>
          <p:nvPr/>
        </p:nvSpPr>
        <p:spPr>
          <a:xfrm>
            <a:off x="2436535" y="937977"/>
            <a:ext cx="7547259" cy="830997"/>
          </a:xfrm>
          <a:prstGeom prst="rect">
            <a:avLst/>
          </a:prstGeom>
          <a:noFill/>
        </p:spPr>
        <p:txBody>
          <a:bodyPr wrap="none">
            <a:spAutoFit/>
          </a:bodyPr>
          <a:lstStyle/>
          <a:p>
            <a:pPr defTabSz="912754">
              <a:defRPr/>
            </a:pPr>
            <a:r>
              <a:rPr lang="en-US" sz="4700" b="1" spc="200" dirty="0">
                <a:solidFill>
                  <a:schemeClr val="bg1"/>
                </a:solidFill>
                <a:latin typeface="Montserrat 2 Ultra-Bold" panose="020B0604020202020204" charset="-52"/>
                <a:ea typeface="Calibri" panose="020F0502020204030204" pitchFamily="34" charset="0"/>
                <a:cs typeface="Calibri" panose="020F0502020204030204" pitchFamily="34" charset="0"/>
              </a:rPr>
              <a:t>WHY OSCHADBANK</a:t>
            </a:r>
            <a:r>
              <a:rPr lang="uk-UA" sz="4700" b="1" spc="200" dirty="0">
                <a:solidFill>
                  <a:schemeClr val="bg1"/>
                </a:solidFill>
                <a:latin typeface="Montserrat 2 Ultra-Bold" panose="020B0604020202020204" charset="-52"/>
                <a:ea typeface="Calibri" panose="020F0502020204030204" pitchFamily="34" charset="0"/>
                <a:cs typeface="Calibri" panose="020F0502020204030204" pitchFamily="34" charset="0"/>
              </a:rPr>
              <a:t>?</a:t>
            </a:r>
            <a:endParaRPr lang="uk-UA" sz="4700" dirty="0">
              <a:solidFill>
                <a:schemeClr val="bg1"/>
              </a:solidFill>
              <a:latin typeface="Montserrat 2 Ultra-Bold" panose="020B0604020202020204" charset="-52"/>
              <a:ea typeface="Segoe UI Black" panose="020B0A02040204020203" pitchFamily="34" charset="0"/>
              <a:sym typeface="Montserrat Light"/>
            </a:endParaRPr>
          </a:p>
        </p:txBody>
      </p:sp>
      <p:grpSp>
        <p:nvGrpSpPr>
          <p:cNvPr id="4" name="Group 2">
            <a:extLst>
              <a:ext uri="{FF2B5EF4-FFF2-40B4-BE49-F238E27FC236}">
                <a16:creationId xmlns:a16="http://schemas.microsoft.com/office/drawing/2014/main" id="{2D203B58-25BB-58A2-D976-0E8091458615}"/>
              </a:ext>
            </a:extLst>
          </p:cNvPr>
          <p:cNvGrpSpPr>
            <a:grpSpLocks noChangeAspect="1"/>
          </p:cNvGrpSpPr>
          <p:nvPr/>
        </p:nvGrpSpPr>
        <p:grpSpPr>
          <a:xfrm>
            <a:off x="4043553" y="2266950"/>
            <a:ext cx="55753" cy="3999742"/>
            <a:chOff x="62103" y="63500"/>
            <a:chExt cx="55753" cy="3999738"/>
          </a:xfrm>
        </p:grpSpPr>
        <p:sp>
          <p:nvSpPr>
            <p:cNvPr id="5" name="Freeform 3">
              <a:extLst>
                <a:ext uri="{FF2B5EF4-FFF2-40B4-BE49-F238E27FC236}">
                  <a16:creationId xmlns:a16="http://schemas.microsoft.com/office/drawing/2014/main" id="{E110D8CC-9CFD-1871-5611-5CB012B8AA24}"/>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solidFill>
              <a:srgbClr val="CADB3E"/>
            </a:solidFill>
          </p:spPr>
        </p:sp>
        <p:sp>
          <p:nvSpPr>
            <p:cNvPr id="7" name="Freeform 4">
              <a:extLst>
                <a:ext uri="{FF2B5EF4-FFF2-40B4-BE49-F238E27FC236}">
                  <a16:creationId xmlns:a16="http://schemas.microsoft.com/office/drawing/2014/main" id="{6E9C1F99-8E4F-DEC8-922C-6FF85708AC9F}"/>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10" name="Freeform 5">
              <a:extLst>
                <a:ext uri="{FF2B5EF4-FFF2-40B4-BE49-F238E27FC236}">
                  <a16:creationId xmlns:a16="http://schemas.microsoft.com/office/drawing/2014/main" id="{699AC9ED-3E42-A298-489F-EEE1BF4ED16B}"/>
                </a:ext>
              </a:extLst>
            </p:cNvPr>
            <p:cNvSpPr/>
            <p:nvPr/>
          </p:nvSpPr>
          <p:spPr>
            <a:xfrm>
              <a:off x="63500" y="1041019"/>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13" name="Freeform 6">
              <a:extLst>
                <a:ext uri="{FF2B5EF4-FFF2-40B4-BE49-F238E27FC236}">
                  <a16:creationId xmlns:a16="http://schemas.microsoft.com/office/drawing/2014/main" id="{1B6245F0-BC6F-11D0-6641-CE4A3D93046D}"/>
                </a:ext>
              </a:extLst>
            </p:cNvPr>
            <p:cNvSpPr/>
            <p:nvPr/>
          </p:nvSpPr>
          <p:spPr>
            <a:xfrm>
              <a:off x="63500" y="281939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15" name="Freeform 7">
              <a:extLst>
                <a:ext uri="{FF2B5EF4-FFF2-40B4-BE49-F238E27FC236}">
                  <a16:creationId xmlns:a16="http://schemas.microsoft.com/office/drawing/2014/main" id="{26E76892-75E5-3B30-7368-9591ADF3E745}"/>
                </a:ext>
              </a:extLst>
            </p:cNvPr>
            <p:cNvSpPr/>
            <p:nvPr/>
          </p:nvSpPr>
          <p:spPr>
            <a:xfrm>
              <a:off x="63500" y="176034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16" name="Freeform 8">
              <a:extLst>
                <a:ext uri="{FF2B5EF4-FFF2-40B4-BE49-F238E27FC236}">
                  <a16:creationId xmlns:a16="http://schemas.microsoft.com/office/drawing/2014/main" id="{EA40C879-7EA2-44DA-F082-D6F83BC58AF5}"/>
                </a:ext>
              </a:extLst>
            </p:cNvPr>
            <p:cNvSpPr/>
            <p:nvPr/>
          </p:nvSpPr>
          <p:spPr>
            <a:xfrm>
              <a:off x="62103" y="3883584"/>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grpSp>
      <p:pic>
        <p:nvPicPr>
          <p:cNvPr id="18" name="Рисунок 17">
            <a:extLst>
              <a:ext uri="{FF2B5EF4-FFF2-40B4-BE49-F238E27FC236}">
                <a16:creationId xmlns:a16="http://schemas.microsoft.com/office/drawing/2014/main" id="{1498CCFE-6C19-E0C3-8C61-E9C577F16D82}"/>
              </a:ext>
            </a:extLst>
          </p:cNvPr>
          <p:cNvPicPr>
            <a:picLocks noChangeAspect="1"/>
          </p:cNvPicPr>
          <p:nvPr/>
        </p:nvPicPr>
        <p:blipFill>
          <a:blip r:embed="rId3"/>
          <a:stretch>
            <a:fillRect/>
          </a:stretch>
        </p:blipFill>
        <p:spPr>
          <a:xfrm>
            <a:off x="9218565" y="171843"/>
            <a:ext cx="1530458" cy="592435"/>
          </a:xfrm>
          <a:prstGeom prst="rect">
            <a:avLst/>
          </a:prstGeom>
        </p:spPr>
      </p:pic>
      <p:pic>
        <p:nvPicPr>
          <p:cNvPr id="19" name="Рисунок 18">
            <a:extLst>
              <a:ext uri="{FF2B5EF4-FFF2-40B4-BE49-F238E27FC236}">
                <a16:creationId xmlns:a16="http://schemas.microsoft.com/office/drawing/2014/main" id="{6919D74B-070A-8CB5-9F87-822A5B63E5B0}"/>
              </a:ext>
            </a:extLst>
          </p:cNvPr>
          <p:cNvPicPr>
            <a:picLocks noChangeAspect="1"/>
          </p:cNvPicPr>
          <p:nvPr/>
        </p:nvPicPr>
        <p:blipFill>
          <a:blip r:embed="rId4"/>
          <a:stretch>
            <a:fillRect/>
          </a:stretch>
        </p:blipFill>
        <p:spPr>
          <a:xfrm>
            <a:off x="10889665" y="171841"/>
            <a:ext cx="1154385" cy="576965"/>
          </a:xfrm>
          <a:prstGeom prst="rect">
            <a:avLst/>
          </a:prstGeom>
        </p:spPr>
      </p:pic>
      <p:pic>
        <p:nvPicPr>
          <p:cNvPr id="2" name="Рисунок 1">
            <a:extLst>
              <a:ext uri="{FF2B5EF4-FFF2-40B4-BE49-F238E27FC236}">
                <a16:creationId xmlns:a16="http://schemas.microsoft.com/office/drawing/2014/main" id="{BE9B0F2A-9144-B517-1786-C5321AED19EA}"/>
              </a:ext>
            </a:extLst>
          </p:cNvPr>
          <p:cNvPicPr>
            <a:picLocks noChangeAspect="1"/>
          </p:cNvPicPr>
          <p:nvPr/>
        </p:nvPicPr>
        <p:blipFill>
          <a:blip r:embed="rId5"/>
          <a:stretch>
            <a:fillRect/>
          </a:stretch>
        </p:blipFill>
        <p:spPr>
          <a:xfrm>
            <a:off x="170688" y="91529"/>
            <a:ext cx="831850" cy="831850"/>
          </a:xfrm>
          <a:prstGeom prst="rect">
            <a:avLst/>
          </a:prstGeom>
        </p:spPr>
      </p:pic>
    </p:spTree>
    <p:extLst>
      <p:ext uri="{BB962C8B-B14F-4D97-AF65-F5344CB8AC3E}">
        <p14:creationId xmlns:p14="http://schemas.microsoft.com/office/powerpoint/2010/main" val="1053672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F7EAC06B-9D70-7C16-C638-FABF95E7D52A}"/>
              </a:ext>
            </a:extLst>
          </p:cNvPr>
          <p:cNvSpPr/>
          <p:nvPr/>
        </p:nvSpPr>
        <p:spPr>
          <a:xfrm>
            <a:off x="0" y="1898650"/>
            <a:ext cx="12230100" cy="4946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2" name="Title 1"/>
          <p:cNvSpPr>
            <a:spLocks noGrp="1"/>
          </p:cNvSpPr>
          <p:nvPr>
            <p:ph type="title"/>
          </p:nvPr>
        </p:nvSpPr>
        <p:spPr>
          <a:xfrm>
            <a:off x="1238250" y="424544"/>
            <a:ext cx="10323678" cy="948806"/>
          </a:xfrm>
        </p:spPr>
        <p:txBody>
          <a:bodyPr>
            <a:noAutofit/>
          </a:bodyPr>
          <a:lstStyle/>
          <a:p>
            <a:pPr algn="l"/>
            <a:r>
              <a:rPr lang="en-US" sz="4400" b="1" dirty="0">
                <a:solidFill>
                  <a:schemeClr val="bg1"/>
                </a:solidFill>
                <a:highlight>
                  <a:srgbClr val="004A44"/>
                </a:highlight>
                <a:latin typeface="Montserrat 2 Ultra-Bold" panose="020B0604020202020204" charset="-52"/>
              </a:rPr>
              <a:t>SWEDISH COMPANIES </a:t>
            </a:r>
            <a:br>
              <a:rPr lang="en-US" sz="4400" b="1" dirty="0">
                <a:solidFill>
                  <a:schemeClr val="bg1"/>
                </a:solidFill>
                <a:highlight>
                  <a:srgbClr val="004A44"/>
                </a:highlight>
                <a:latin typeface="Montserrat 2 Ultra-Bold" panose="020B0604020202020204" charset="-52"/>
              </a:rPr>
            </a:br>
            <a:r>
              <a:rPr lang="en-US" sz="4400" b="1" dirty="0">
                <a:solidFill>
                  <a:schemeClr val="bg1"/>
                </a:solidFill>
                <a:highlight>
                  <a:srgbClr val="004A44"/>
                </a:highlight>
                <a:latin typeface="Montserrat 2 Ultra-Bold" panose="020B0604020202020204" charset="-52"/>
              </a:rPr>
              <a:t>OPERATING IN UKRAINE</a:t>
            </a:r>
          </a:p>
        </p:txBody>
      </p:sp>
      <p:sp>
        <p:nvSpPr>
          <p:cNvPr id="4" name="Subtitle 3"/>
          <p:cNvSpPr>
            <a:spLocks noGrp="1"/>
          </p:cNvSpPr>
          <p:nvPr>
            <p:ph type="subTitle" idx="13"/>
          </p:nvPr>
        </p:nvSpPr>
        <p:spPr>
          <a:xfrm>
            <a:off x="429647" y="2145269"/>
            <a:ext cx="11396301" cy="641224"/>
          </a:xfrm>
        </p:spPr>
        <p:txBody>
          <a:bodyPr>
            <a:normAutofit/>
          </a:bodyPr>
          <a:lstStyle/>
          <a:p>
            <a:r>
              <a:rPr sz="2800" b="1" dirty="0">
                <a:solidFill>
                  <a:srgbClr val="004A44"/>
                </a:solidFill>
                <a:latin typeface="Montserrat 2 Bold" panose="020B0604020202020204" charset="-52"/>
              </a:rPr>
              <a:t>Resilience, Commitment, and Key Business Sectors</a:t>
            </a:r>
          </a:p>
        </p:txBody>
      </p:sp>
      <p:sp>
        <p:nvSpPr>
          <p:cNvPr id="8" name="TextBox 7"/>
          <p:cNvSpPr txBox="1"/>
          <p:nvPr/>
        </p:nvSpPr>
        <p:spPr>
          <a:xfrm>
            <a:off x="264997" y="2786493"/>
            <a:ext cx="11296931" cy="3633854"/>
          </a:xfrm>
          <a:prstGeom prst="rect">
            <a:avLst/>
          </a:prstGeom>
          <a:noFill/>
          <a:ln>
            <a:noFill/>
          </a:ln>
        </p:spPr>
        <p:txBody>
          <a:bodyPr wrap="square" lIns="253530" tIns="0" rIns="0" bIns="253530" anchor="t">
            <a:spAutoFit/>
          </a:bodyPr>
          <a:lstStyle/>
          <a:p>
            <a:pPr marL="182547">
              <a:spcAft>
                <a:spcPts val="1065"/>
              </a:spcAft>
              <a:buSzPct val="88888"/>
            </a:pPr>
            <a:r>
              <a:rPr sz="1600" b="1" dirty="0">
                <a:latin typeface="Montserrat 2 Bold" panose="020B0604020202020204" charset="-52"/>
              </a:rPr>
              <a:t>Over 80 Swedish Companies Active</a:t>
            </a:r>
            <a:r>
              <a:rPr sz="1600" b="1" dirty="0">
                <a:latin typeface="Montserrat 1" panose="020B0604020202020204" charset="-52"/>
              </a:rPr>
              <a:t>:</a:t>
            </a:r>
            <a:r>
              <a:rPr sz="1600" dirty="0">
                <a:latin typeface="Montserrat 1" panose="020B0604020202020204" charset="-52"/>
              </a:rPr>
              <a:t> </a:t>
            </a:r>
            <a:r>
              <a:rPr sz="1400" dirty="0">
                <a:latin typeface="Montserrat" panose="00000500000000000000" pitchFamily="2" charset="-52"/>
              </a:rPr>
              <a:t>A diverse array of over 80 Swedish enterprises are actively engaged in Ukraine, spanning critical sectors such as machinery, healthcare, telecommunications, retail, and food processing. Notable names include ABB, Electrolux, Volvo, Ericsson, Scania, and Chumak, each contributing to the local economy and workforce</a:t>
            </a:r>
            <a:r>
              <a:rPr sz="1600" dirty="0">
                <a:latin typeface="Montserrat 1" panose="020B0604020202020204" charset="-52"/>
              </a:rPr>
              <a:t>.</a:t>
            </a:r>
            <a:endParaRPr lang="en-US" sz="1600" dirty="0">
              <a:latin typeface="Montserrat 1" panose="020B0604020202020204" charset="-52"/>
            </a:endParaRPr>
          </a:p>
          <a:p>
            <a:pPr marL="182547">
              <a:spcAft>
                <a:spcPts val="1065"/>
              </a:spcAft>
              <a:buSzPct val="88888"/>
            </a:pPr>
            <a:r>
              <a:rPr sz="1600" b="1" dirty="0">
                <a:latin typeface="Montserrat 2 Bold" panose="020B0604020202020204" charset="-52"/>
              </a:rPr>
              <a:t>Strong Presence in Reconstruction-Relevant Sectors</a:t>
            </a:r>
            <a:r>
              <a:rPr sz="1600" b="1" dirty="0">
                <a:latin typeface="Montserrat 1" panose="020B0604020202020204" charset="-52"/>
              </a:rPr>
              <a:t>:</a:t>
            </a:r>
            <a:r>
              <a:rPr sz="1600" dirty="0">
                <a:latin typeface="Montserrat 1" panose="020B0604020202020204" charset="-52"/>
              </a:rPr>
              <a:t> </a:t>
            </a:r>
            <a:r>
              <a:rPr sz="1400" dirty="0">
                <a:latin typeface="Montserrat 1" panose="020B0604020202020204" charset="-52"/>
              </a:rPr>
              <a:t>Swedish firms are strategically positioned in sectors essential for Ukraine's post-war recovery, including infrastructure development, </a:t>
            </a:r>
            <a:r>
              <a:rPr sz="1400" dirty="0" err="1">
                <a:latin typeface="Montserrat 1" panose="020B0604020202020204" charset="-52"/>
              </a:rPr>
              <a:t>agritech</a:t>
            </a:r>
            <a:r>
              <a:rPr sz="1400" dirty="0">
                <a:latin typeface="Montserrat 1" panose="020B0604020202020204" charset="-52"/>
              </a:rPr>
              <a:t> innovations, pharmaceuticals, and sustainable energy solutions. Their involvement is crucial for rebuilding and modernizing the economy.</a:t>
            </a:r>
            <a:endParaRPr lang="en-US" sz="1400" dirty="0">
              <a:latin typeface="Montserrat 1" panose="020B0604020202020204" charset="-52"/>
            </a:endParaRPr>
          </a:p>
          <a:p>
            <a:pPr marL="182547">
              <a:spcAft>
                <a:spcPts val="1065"/>
              </a:spcAft>
              <a:buSzPct val="88888"/>
            </a:pPr>
            <a:r>
              <a:rPr sz="1600" b="1" dirty="0">
                <a:latin typeface="Montserrat 2 Bold" panose="020B0604020202020204" charset="-52"/>
              </a:rPr>
              <a:t>Diplomatic &amp; Trade Support from Sweden</a:t>
            </a:r>
            <a:r>
              <a:rPr sz="1600" b="1" dirty="0">
                <a:latin typeface="Montserrat 1" panose="020B0604020202020204" charset="-52"/>
              </a:rPr>
              <a:t>:</a:t>
            </a:r>
            <a:r>
              <a:rPr sz="1600" dirty="0">
                <a:latin typeface="Montserrat 1" panose="020B0604020202020204" charset="-52"/>
              </a:rPr>
              <a:t> </a:t>
            </a:r>
            <a:r>
              <a:rPr sz="1400" dirty="0">
                <a:latin typeface="Montserrat 1" panose="020B0604020202020204" charset="-52"/>
              </a:rPr>
              <a:t>The Swedish government plays a proactive role in fostering bilateral trade relations through initiatives like the Swedish Business Sector’s Recovery Engagement and various grant programs. These efforts are designed to bolster Swedish investments and support Ukraine's economic resilience.</a:t>
            </a:r>
            <a:endParaRPr lang="en-US" sz="1400" dirty="0">
              <a:latin typeface="Montserrat 1" panose="020B0604020202020204" charset="-52"/>
            </a:endParaRPr>
          </a:p>
          <a:p>
            <a:pPr marL="182547">
              <a:spcAft>
                <a:spcPts val="1065"/>
              </a:spcAft>
              <a:buSzPct val="88888"/>
            </a:pPr>
            <a:r>
              <a:rPr sz="1600" b="1" dirty="0" err="1">
                <a:latin typeface="Montserrat 2 Bold" panose="020B0604020202020204" charset="-52"/>
              </a:rPr>
              <a:t>Chumak</a:t>
            </a:r>
            <a:r>
              <a:rPr sz="1600" b="1" dirty="0">
                <a:latin typeface="Montserrat 2 Bold" panose="020B0604020202020204" charset="-52"/>
              </a:rPr>
              <a:t>: A Case Study of Resilience</a:t>
            </a:r>
            <a:r>
              <a:rPr sz="1600" b="1" dirty="0">
                <a:latin typeface="Montserrat 1" panose="020B0604020202020204" charset="-52"/>
              </a:rPr>
              <a:t>:</a:t>
            </a:r>
            <a:r>
              <a:rPr sz="1600" dirty="0">
                <a:latin typeface="Montserrat 1" panose="020B0604020202020204" charset="-52"/>
              </a:rPr>
              <a:t> </a:t>
            </a:r>
            <a:r>
              <a:rPr sz="1400" dirty="0">
                <a:latin typeface="Montserrat 1" panose="020B0604020202020204" charset="-52"/>
              </a:rPr>
              <a:t>Chumak, a prominent food processing company with Swedish origins, exemplifies the enduring commitment of Swedish businesses in Ukraine. Its operations in southern Ukraine persist despite ongoing conflict, showcasing the potential for sustainable investment and the importance of local partnerships.</a:t>
            </a:r>
            <a:endParaRPr sz="1600" dirty="0">
              <a:latin typeface="Montserrat 1" panose="020B0604020202020204" charset="-52"/>
            </a:endParaRPr>
          </a:p>
        </p:txBody>
      </p:sp>
      <p:pic>
        <p:nvPicPr>
          <p:cNvPr id="3" name="Рисунок 2">
            <a:extLst>
              <a:ext uri="{FF2B5EF4-FFF2-40B4-BE49-F238E27FC236}">
                <a16:creationId xmlns:a16="http://schemas.microsoft.com/office/drawing/2014/main" id="{4B8E356B-9D82-05CA-4B83-025DE64E49C7}"/>
              </a:ext>
            </a:extLst>
          </p:cNvPr>
          <p:cNvPicPr>
            <a:picLocks noChangeAspect="1"/>
          </p:cNvPicPr>
          <p:nvPr/>
        </p:nvPicPr>
        <p:blipFill>
          <a:blip r:embed="rId3"/>
          <a:stretch>
            <a:fillRect/>
          </a:stretch>
        </p:blipFill>
        <p:spPr>
          <a:xfrm>
            <a:off x="9218565" y="171843"/>
            <a:ext cx="1530458" cy="592435"/>
          </a:xfrm>
          <a:prstGeom prst="rect">
            <a:avLst/>
          </a:prstGeom>
        </p:spPr>
      </p:pic>
      <p:pic>
        <p:nvPicPr>
          <p:cNvPr id="9" name="Рисунок 8">
            <a:extLst>
              <a:ext uri="{FF2B5EF4-FFF2-40B4-BE49-F238E27FC236}">
                <a16:creationId xmlns:a16="http://schemas.microsoft.com/office/drawing/2014/main" id="{9731A68A-535D-F793-BE73-EE85DB4F4B20}"/>
              </a:ext>
            </a:extLst>
          </p:cNvPr>
          <p:cNvPicPr>
            <a:picLocks noChangeAspect="1"/>
          </p:cNvPicPr>
          <p:nvPr/>
        </p:nvPicPr>
        <p:blipFill>
          <a:blip r:embed="rId4"/>
          <a:stretch>
            <a:fillRect/>
          </a:stretch>
        </p:blipFill>
        <p:spPr>
          <a:xfrm>
            <a:off x="10889664" y="208534"/>
            <a:ext cx="1154385" cy="576965"/>
          </a:xfrm>
          <a:prstGeom prst="rect">
            <a:avLst/>
          </a:prstGeom>
        </p:spPr>
      </p:pic>
      <p:cxnSp>
        <p:nvCxnSpPr>
          <p:cNvPr id="11" name="Прямая соединительная линия 10">
            <a:extLst>
              <a:ext uri="{FF2B5EF4-FFF2-40B4-BE49-F238E27FC236}">
                <a16:creationId xmlns:a16="http://schemas.microsoft.com/office/drawing/2014/main" id="{5A1E648D-AF8A-12B0-6229-3ECA96A48520}"/>
              </a:ext>
            </a:extLst>
          </p:cNvPr>
          <p:cNvCxnSpPr>
            <a:cxnSpLocks/>
          </p:cNvCxnSpPr>
          <p:nvPr/>
        </p:nvCxnSpPr>
        <p:spPr>
          <a:xfrm>
            <a:off x="537864" y="2611233"/>
            <a:ext cx="9698609" cy="0"/>
          </a:xfrm>
          <a:prstGeom prst="line">
            <a:avLst/>
          </a:prstGeom>
          <a:ln w="19050">
            <a:solidFill>
              <a:srgbClr val="004A44"/>
            </a:solidFill>
          </a:ln>
        </p:spPr>
        <p:style>
          <a:lnRef idx="1">
            <a:schemeClr val="accent1"/>
          </a:lnRef>
          <a:fillRef idx="0">
            <a:schemeClr val="accent1"/>
          </a:fillRef>
          <a:effectRef idx="0">
            <a:schemeClr val="accent1"/>
          </a:effectRef>
          <a:fontRef idx="minor">
            <a:schemeClr val="tx1"/>
          </a:fontRef>
        </p:style>
      </p:cxnSp>
      <p:pic>
        <p:nvPicPr>
          <p:cNvPr id="13" name="Рисунок 12">
            <a:extLst>
              <a:ext uri="{FF2B5EF4-FFF2-40B4-BE49-F238E27FC236}">
                <a16:creationId xmlns:a16="http://schemas.microsoft.com/office/drawing/2014/main" id="{E5C816CC-EF7E-0CD9-81F2-205B3B4130EF}"/>
              </a:ext>
            </a:extLst>
          </p:cNvPr>
          <p:cNvPicPr>
            <a:picLocks noChangeAspect="1"/>
          </p:cNvPicPr>
          <p:nvPr/>
        </p:nvPicPr>
        <p:blipFill>
          <a:blip r:embed="rId5"/>
          <a:stretch>
            <a:fillRect/>
          </a:stretch>
        </p:blipFill>
        <p:spPr>
          <a:xfrm>
            <a:off x="170688" y="91529"/>
            <a:ext cx="831850" cy="831850"/>
          </a:xfrm>
          <a:prstGeom prst="rect">
            <a:avLst/>
          </a:prstGeom>
        </p:spPr>
      </p:pic>
      <p:grpSp>
        <p:nvGrpSpPr>
          <p:cNvPr id="14" name="Group 2">
            <a:extLst>
              <a:ext uri="{FF2B5EF4-FFF2-40B4-BE49-F238E27FC236}">
                <a16:creationId xmlns:a16="http://schemas.microsoft.com/office/drawing/2014/main" id="{1165C418-4D81-42FA-176B-8B4E86DE806A}"/>
              </a:ext>
            </a:extLst>
          </p:cNvPr>
          <p:cNvGrpSpPr>
            <a:grpSpLocks noChangeAspect="1"/>
          </p:cNvGrpSpPr>
          <p:nvPr/>
        </p:nvGrpSpPr>
        <p:grpSpPr>
          <a:xfrm>
            <a:off x="515150" y="2851351"/>
            <a:ext cx="58820" cy="3999742"/>
            <a:chOff x="61614" y="63500"/>
            <a:chExt cx="58820" cy="3999738"/>
          </a:xfrm>
          <a:solidFill>
            <a:srgbClr val="004A44"/>
          </a:solidFill>
        </p:grpSpPr>
        <p:sp>
          <p:nvSpPr>
            <p:cNvPr id="15" name="Freeform 3">
              <a:extLst>
                <a:ext uri="{FF2B5EF4-FFF2-40B4-BE49-F238E27FC236}">
                  <a16:creationId xmlns:a16="http://schemas.microsoft.com/office/drawing/2014/main" id="{4D6C0102-29CE-A1FD-84E4-855D1FC706E1}"/>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grpFill/>
          </p:spPr>
        </p:sp>
        <p:sp>
          <p:nvSpPr>
            <p:cNvPr id="16" name="Freeform 4">
              <a:extLst>
                <a:ext uri="{FF2B5EF4-FFF2-40B4-BE49-F238E27FC236}">
                  <a16:creationId xmlns:a16="http://schemas.microsoft.com/office/drawing/2014/main" id="{6B7B6564-296D-B1A5-213E-C87E2BD7D33B}"/>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18" name="Freeform 6">
              <a:extLst>
                <a:ext uri="{FF2B5EF4-FFF2-40B4-BE49-F238E27FC236}">
                  <a16:creationId xmlns:a16="http://schemas.microsoft.com/office/drawing/2014/main" id="{DB4AA9D9-C8C9-534C-17DB-6F0253695F86}"/>
                </a:ext>
              </a:extLst>
            </p:cNvPr>
            <p:cNvSpPr/>
            <p:nvPr/>
          </p:nvSpPr>
          <p:spPr>
            <a:xfrm>
              <a:off x="63500" y="2793141"/>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19" name="Freeform 7">
              <a:extLst>
                <a:ext uri="{FF2B5EF4-FFF2-40B4-BE49-F238E27FC236}">
                  <a16:creationId xmlns:a16="http://schemas.microsoft.com/office/drawing/2014/main" id="{39F57C55-5D3C-90E3-8D2B-50DA09504E0F}"/>
                </a:ext>
              </a:extLst>
            </p:cNvPr>
            <p:cNvSpPr/>
            <p:nvPr/>
          </p:nvSpPr>
          <p:spPr>
            <a:xfrm>
              <a:off x="61614" y="113238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20" name="Freeform 8">
              <a:extLst>
                <a:ext uri="{FF2B5EF4-FFF2-40B4-BE49-F238E27FC236}">
                  <a16:creationId xmlns:a16="http://schemas.microsoft.com/office/drawing/2014/main" id="{3F66B7AF-1BE3-8D14-9281-CF12158C1D36}"/>
                </a:ext>
              </a:extLst>
            </p:cNvPr>
            <p:cNvSpPr/>
            <p:nvPr/>
          </p:nvSpPr>
          <p:spPr>
            <a:xfrm>
              <a:off x="66078" y="195379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5" name="Rectangle 4"/>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latin typeface="Montserrat" panose="00000500000000000000" pitchFamily="2" charset="-52"/>
            </a:endParaRPr>
          </a:p>
        </p:txBody>
      </p:sp>
      <p:sp>
        <p:nvSpPr>
          <p:cNvPr id="6" name="Rectangle 5"/>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0">
              <a:latin typeface="Montserrat" panose="00000500000000000000" pitchFamily="2" charset="-52"/>
            </a:endParaRPr>
          </a:p>
        </p:txBody>
      </p:sp>
      <p:sp>
        <p:nvSpPr>
          <p:cNvPr id="8" name="TextBox 7"/>
          <p:cNvSpPr txBox="1"/>
          <p:nvPr/>
        </p:nvSpPr>
        <p:spPr>
          <a:xfrm>
            <a:off x="211951" y="2423495"/>
            <a:ext cx="11560951" cy="4141685"/>
          </a:xfrm>
          <a:prstGeom prst="rect">
            <a:avLst/>
          </a:prstGeom>
          <a:noFill/>
          <a:ln>
            <a:noFill/>
          </a:ln>
        </p:spPr>
        <p:txBody>
          <a:bodyPr wrap="square" lIns="253530" tIns="0" rIns="0" bIns="253530" anchor="t">
            <a:spAutoFit/>
          </a:bodyPr>
          <a:lstStyle/>
          <a:p>
            <a:pPr marL="304244" indent="-121697">
              <a:spcAft>
                <a:spcPts val="1065"/>
              </a:spcAft>
              <a:buSzPct val="100000"/>
              <a:buFont typeface="Arial"/>
              <a:buChar char="•"/>
            </a:pPr>
            <a:r>
              <a:rPr sz="2000" b="1" dirty="0">
                <a:latin typeface="Montserrat 1 Bold" panose="020B0604020202020204" charset="-52"/>
                <a:cs typeface="Montserrat 1 Semi-Bold" panose="020B0604020202020204" charset="0"/>
              </a:rPr>
              <a:t>Volatile GDP Performance:</a:t>
            </a:r>
            <a:r>
              <a:rPr sz="2000" dirty="0">
                <a:latin typeface="Montserrat 1 Bold" panose="020B0604020202020204" charset="-52"/>
                <a:cs typeface="Montserrat 1 Semi-Bold" panose="020B0604020202020204" charset="0"/>
              </a:rPr>
              <a:t> </a:t>
            </a:r>
            <a:r>
              <a:rPr dirty="0">
                <a:latin typeface="Montserrat" panose="00000500000000000000" pitchFamily="2" charset="-52"/>
                <a:cs typeface="Montserrat 1 Semi-Bold" panose="020B0604020202020204" charset="0"/>
              </a:rPr>
              <a:t>Ukraine's GDP contracted by ~30% in 2022, followed by ~5–6% recovery in 2023. Continued growth expected in 2024–2025 despite war-related constraints.</a:t>
            </a:r>
          </a:p>
          <a:p>
            <a:pPr marL="304244" lvl="1" indent="-121697">
              <a:spcBef>
                <a:spcPts val="1597"/>
              </a:spcBef>
              <a:buSzPct val="100000"/>
              <a:buFont typeface="Arial"/>
              <a:buChar char="•"/>
            </a:pPr>
            <a:r>
              <a:rPr sz="2000" b="1" dirty="0">
                <a:latin typeface="Montserrat 1 Bold" panose="020B0604020202020204" charset="-52"/>
                <a:cs typeface="Montserrat 1 Semi-Bold" panose="020B0604020202020204" charset="0"/>
              </a:rPr>
              <a:t>High and Fluctuating Inflation:</a:t>
            </a:r>
            <a:r>
              <a:rPr sz="2000" dirty="0">
                <a:latin typeface="Montserrat 1 Bold" panose="020B0604020202020204" charset="-52"/>
                <a:cs typeface="Montserrat 1 Semi-Bold" panose="020B0604020202020204" charset="0"/>
              </a:rPr>
              <a:t> </a:t>
            </a:r>
            <a:r>
              <a:rPr dirty="0">
                <a:latin typeface="Montserrat" panose="00000500000000000000" pitchFamily="2" charset="-52"/>
                <a:cs typeface="Montserrat 1 Semi-Bold" panose="020B0604020202020204" charset="0"/>
              </a:rPr>
              <a:t>Annual inflation peaked post-invasion but is easing gradually. IMF projects 2025 inflation around 12.6%.</a:t>
            </a:r>
          </a:p>
          <a:p>
            <a:pPr marL="304244" lvl="1" indent="-121697">
              <a:spcBef>
                <a:spcPts val="1597"/>
              </a:spcBef>
              <a:buSzPct val="100000"/>
              <a:buFont typeface="Arial"/>
              <a:buChar char="•"/>
            </a:pPr>
            <a:r>
              <a:rPr sz="2000" b="1" dirty="0">
                <a:latin typeface="Montserrat 1 Bold" panose="020B0604020202020204" charset="-52"/>
                <a:cs typeface="Montserrat 1 Semi-Bold" panose="020B0604020202020204" charset="0"/>
              </a:rPr>
              <a:t>Current Account and Budget Deficit:</a:t>
            </a:r>
            <a:r>
              <a:rPr sz="2000" dirty="0">
                <a:latin typeface="Montserrat 1 Bold" panose="020B0604020202020204" charset="-52"/>
                <a:cs typeface="Montserrat 1 Semi-Bold" panose="020B0604020202020204" charset="0"/>
              </a:rPr>
              <a:t> </a:t>
            </a:r>
            <a:r>
              <a:rPr dirty="0">
                <a:latin typeface="Montserrat" panose="00000500000000000000" pitchFamily="2" charset="-52"/>
                <a:cs typeface="Montserrat 1 Semi-Bold" panose="020B0604020202020204" charset="0"/>
              </a:rPr>
              <a:t>The current account deficit widened to ~8.1% of GDP in 2024. Budget deficit reached 17.6% of GDP, excluding grants.</a:t>
            </a:r>
          </a:p>
          <a:p>
            <a:pPr marL="304244" lvl="1" indent="-121697">
              <a:spcBef>
                <a:spcPts val="1597"/>
              </a:spcBef>
              <a:buSzPct val="100000"/>
              <a:buFont typeface="Arial"/>
              <a:buChar char="•"/>
            </a:pPr>
            <a:r>
              <a:rPr sz="2000" b="1" dirty="0">
                <a:latin typeface="Montserrat 1 Bold" panose="020B0604020202020204" charset="-52"/>
                <a:cs typeface="Montserrat 1 Semi-Bold" panose="020B0604020202020204" charset="0"/>
              </a:rPr>
              <a:t>Foreign Direct Investment (FDI):</a:t>
            </a:r>
            <a:r>
              <a:rPr sz="2000" dirty="0">
                <a:latin typeface="Montserrat 1 Bold" panose="020B0604020202020204" charset="-52"/>
                <a:cs typeface="Montserrat 1 Semi-Bold" panose="020B0604020202020204" charset="0"/>
              </a:rPr>
              <a:t> </a:t>
            </a:r>
            <a:r>
              <a:rPr dirty="0">
                <a:latin typeface="Montserrat" panose="00000500000000000000" pitchFamily="2" charset="-52"/>
                <a:cs typeface="Montserrat 1 Semi-Bold" panose="020B0604020202020204" charset="0"/>
              </a:rPr>
              <a:t>Net FDI inflows recovered to USD 4.2B in 2023, totaling ~USD 8.3B since 2022. Structural risks still deter major capital inflows.</a:t>
            </a:r>
          </a:p>
          <a:p>
            <a:pPr marL="304244" lvl="1" indent="-121697">
              <a:spcBef>
                <a:spcPts val="1597"/>
              </a:spcBef>
              <a:buSzPct val="100000"/>
              <a:buFont typeface="Arial"/>
              <a:buChar char="•"/>
            </a:pPr>
            <a:r>
              <a:rPr sz="2000" b="1" dirty="0">
                <a:latin typeface="Montserrat 1 Bold" panose="020B0604020202020204" charset="-52"/>
                <a:cs typeface="Montserrat 1 Semi-Bold" panose="020B0604020202020204" charset="0"/>
              </a:rPr>
              <a:t>Mounting Infrastructure Damage:</a:t>
            </a:r>
            <a:r>
              <a:rPr sz="2000" dirty="0">
                <a:latin typeface="Montserrat 1 Bold" panose="020B0604020202020204" charset="-52"/>
                <a:cs typeface="Montserrat 1 Semi-Bold" panose="020B0604020202020204" charset="0"/>
              </a:rPr>
              <a:t> </a:t>
            </a:r>
            <a:r>
              <a:rPr dirty="0">
                <a:latin typeface="Montserrat" panose="00000500000000000000" pitchFamily="2" charset="-52"/>
                <a:cs typeface="Montserrat 1 Semi-Bold" panose="020B0604020202020204" charset="0"/>
              </a:rPr>
              <a:t>War-related damages to infrastructure and capital stock are estimated at ~USD 155B (87% of 2023 GDP), complicating recovery and investment.</a:t>
            </a:r>
            <a:endParaRPr sz="1900" dirty="0">
              <a:latin typeface="Montserrat" panose="00000500000000000000" pitchFamily="2" charset="-52"/>
              <a:cs typeface="Montserrat 1 Semi-Bold" panose="020B0604020202020204" charset="0"/>
            </a:endParaRPr>
          </a:p>
        </p:txBody>
      </p:sp>
      <p:pic>
        <p:nvPicPr>
          <p:cNvPr id="10" name="Рисунок 9">
            <a:extLst>
              <a:ext uri="{FF2B5EF4-FFF2-40B4-BE49-F238E27FC236}">
                <a16:creationId xmlns:a16="http://schemas.microsoft.com/office/drawing/2014/main" id="{63088408-7760-6391-946F-8F7D48F563E8}"/>
              </a:ext>
            </a:extLst>
          </p:cNvPr>
          <p:cNvPicPr>
            <a:picLocks noChangeAspect="1"/>
          </p:cNvPicPr>
          <p:nvPr/>
        </p:nvPicPr>
        <p:blipFill>
          <a:blip r:embed="rId3"/>
          <a:stretch>
            <a:fillRect/>
          </a:stretch>
        </p:blipFill>
        <p:spPr>
          <a:xfrm>
            <a:off x="9218565" y="171843"/>
            <a:ext cx="1530458" cy="592435"/>
          </a:xfrm>
          <a:prstGeom prst="rect">
            <a:avLst/>
          </a:prstGeom>
        </p:spPr>
      </p:pic>
      <p:pic>
        <p:nvPicPr>
          <p:cNvPr id="11" name="Рисунок 10" descr="Изображение выглядит как текст, Шрифт, снимок экрана, Графика&#10;&#10;Автоматически созданное описание">
            <a:extLst>
              <a:ext uri="{FF2B5EF4-FFF2-40B4-BE49-F238E27FC236}">
                <a16:creationId xmlns:a16="http://schemas.microsoft.com/office/drawing/2014/main" id="{783F48E6-8584-8784-58BC-ED339FE973D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9665" y="171841"/>
            <a:ext cx="1154385" cy="576966"/>
          </a:xfrm>
          <a:prstGeom prst="rect">
            <a:avLst/>
          </a:prstGeom>
        </p:spPr>
      </p:pic>
      <p:sp>
        <p:nvSpPr>
          <p:cNvPr id="12" name="AutoShape 2" descr="В сессионном зале Рады установили флаг ЕС">
            <a:extLst>
              <a:ext uri="{FF2B5EF4-FFF2-40B4-BE49-F238E27FC236}">
                <a16:creationId xmlns:a16="http://schemas.microsoft.com/office/drawing/2014/main" id="{EDA26C9F-3629-A93E-B193-DC4EFB04E6AA}"/>
              </a:ext>
            </a:extLst>
          </p:cNvPr>
          <p:cNvSpPr>
            <a:spLocks noChangeAspect="1" noChangeArrowheads="1"/>
          </p:cNvSpPr>
          <p:nvPr/>
        </p:nvSpPr>
        <p:spPr bwMode="auto">
          <a:xfrm>
            <a:off x="107982" y="-72097"/>
            <a:ext cx="152118" cy="152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635" tIns="22818" rIns="45635" bIns="22818" numCol="1" anchor="t" anchorCtr="0" compatLnSpc="1">
            <a:prstTxWarp prst="textNoShape">
              <a:avLst/>
            </a:prstTxWarp>
          </a:bodyPr>
          <a:lstStyle/>
          <a:p>
            <a:endParaRPr lang="uk-UA" sz="898"/>
          </a:p>
        </p:txBody>
      </p:sp>
      <p:pic>
        <p:nvPicPr>
          <p:cNvPr id="13" name="Рисунок 12">
            <a:extLst>
              <a:ext uri="{FF2B5EF4-FFF2-40B4-BE49-F238E27FC236}">
                <a16:creationId xmlns:a16="http://schemas.microsoft.com/office/drawing/2014/main" id="{829A722D-A7A6-FCE2-9A67-25D3629B27D2}"/>
              </a:ext>
            </a:extLst>
          </p:cNvPr>
          <p:cNvPicPr>
            <a:picLocks noChangeAspect="1"/>
          </p:cNvPicPr>
          <p:nvPr/>
        </p:nvPicPr>
        <p:blipFill>
          <a:blip r:embed="rId5"/>
          <a:stretch>
            <a:fillRect/>
          </a:stretch>
        </p:blipFill>
        <p:spPr>
          <a:xfrm>
            <a:off x="10889665" y="171841"/>
            <a:ext cx="1154385" cy="576965"/>
          </a:xfrm>
          <a:prstGeom prst="rect">
            <a:avLst/>
          </a:prstGeom>
        </p:spPr>
      </p:pic>
      <p:pic>
        <p:nvPicPr>
          <p:cNvPr id="14" name="Рисунок 13">
            <a:extLst>
              <a:ext uri="{FF2B5EF4-FFF2-40B4-BE49-F238E27FC236}">
                <a16:creationId xmlns:a16="http://schemas.microsoft.com/office/drawing/2014/main" id="{B08A13B9-8A14-E2FC-E04E-8609A066397C}"/>
              </a:ext>
            </a:extLst>
          </p:cNvPr>
          <p:cNvPicPr>
            <a:picLocks noChangeAspect="1"/>
          </p:cNvPicPr>
          <p:nvPr/>
        </p:nvPicPr>
        <p:blipFill>
          <a:blip r:embed="rId6"/>
          <a:stretch>
            <a:fillRect/>
          </a:stretch>
        </p:blipFill>
        <p:spPr>
          <a:xfrm>
            <a:off x="170688" y="91529"/>
            <a:ext cx="831850" cy="831850"/>
          </a:xfrm>
          <a:prstGeom prst="rect">
            <a:avLst/>
          </a:prstGeom>
        </p:spPr>
      </p:pic>
      <p:sp>
        <p:nvSpPr>
          <p:cNvPr id="15" name="TextBox 14">
            <a:extLst>
              <a:ext uri="{FF2B5EF4-FFF2-40B4-BE49-F238E27FC236}">
                <a16:creationId xmlns:a16="http://schemas.microsoft.com/office/drawing/2014/main" id="{BABD4C5B-192C-5DF0-2A9E-63BF52D7B3C9}"/>
              </a:ext>
            </a:extLst>
          </p:cNvPr>
          <p:cNvSpPr txBox="1"/>
          <p:nvPr/>
        </p:nvSpPr>
        <p:spPr>
          <a:xfrm>
            <a:off x="1125162" y="803888"/>
            <a:ext cx="9220200" cy="1323439"/>
          </a:xfrm>
          <a:prstGeom prst="rect">
            <a:avLst/>
          </a:prstGeom>
          <a:noFill/>
        </p:spPr>
        <p:txBody>
          <a:bodyPr wrap="square">
            <a:spAutoFit/>
          </a:bodyPr>
          <a:lstStyle/>
          <a:p>
            <a:r>
              <a:rPr lang="en-US" sz="4000" b="1" dirty="0">
                <a:solidFill>
                  <a:schemeClr val="bg1"/>
                </a:solidFill>
                <a:highlight>
                  <a:srgbClr val="004A44"/>
                </a:highlight>
                <a:latin typeface="Montserrat 2 Ultra-Bold" panose="020B0604020202020204" charset="-52"/>
                <a:cs typeface="Montserrat 1 Semi-Bold" panose="020B0604020202020204" charset="0"/>
              </a:rPr>
              <a:t>UKRAINE’S MACROECONOMIC </a:t>
            </a:r>
          </a:p>
          <a:p>
            <a:r>
              <a:rPr lang="en-US" sz="4000" b="1" dirty="0">
                <a:solidFill>
                  <a:schemeClr val="bg1"/>
                </a:solidFill>
                <a:highlight>
                  <a:srgbClr val="004A44"/>
                </a:highlight>
                <a:latin typeface="Montserrat 2 Ultra-Bold" panose="020B0604020202020204" charset="-52"/>
                <a:cs typeface="Montserrat 1 Semi-Bold" panose="020B0604020202020204" charset="0"/>
              </a:rPr>
              <a:t>INDICATORS (2020–2024)</a:t>
            </a:r>
            <a:endParaRPr lang="uk-UA" sz="4000" dirty="0">
              <a:highlight>
                <a:srgbClr val="004A44"/>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4091D81F-58F5-48AE-B636-5AA954CB8417}"/>
              </a:ext>
            </a:extLst>
          </p:cNvPr>
          <p:cNvSpPr/>
          <p:nvPr/>
        </p:nvSpPr>
        <p:spPr>
          <a:xfrm>
            <a:off x="0" y="2279650"/>
            <a:ext cx="12230100" cy="4565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2" name="Title 1"/>
          <p:cNvSpPr>
            <a:spLocks noGrp="1"/>
          </p:cNvSpPr>
          <p:nvPr>
            <p:ph type="title"/>
          </p:nvPr>
        </p:nvSpPr>
        <p:spPr>
          <a:xfrm>
            <a:off x="1398752" y="726711"/>
            <a:ext cx="7838863" cy="837818"/>
          </a:xfrm>
        </p:spPr>
        <p:txBody>
          <a:bodyPr>
            <a:noAutofit/>
          </a:bodyPr>
          <a:lstStyle/>
          <a:p>
            <a:pPr algn="l"/>
            <a:r>
              <a:rPr sz="4400" b="1" dirty="0">
                <a:solidFill>
                  <a:schemeClr val="bg1"/>
                </a:solidFill>
                <a:highlight>
                  <a:srgbClr val="004A44"/>
                </a:highlight>
                <a:latin typeface="Montserrat 2 Ultra-Bold" panose="020B0604020202020204" charset="-52"/>
              </a:rPr>
              <a:t>I</a:t>
            </a:r>
            <a:r>
              <a:rPr lang="en-US" sz="4400" b="1" dirty="0">
                <a:solidFill>
                  <a:schemeClr val="bg1"/>
                </a:solidFill>
                <a:highlight>
                  <a:srgbClr val="004A44"/>
                </a:highlight>
                <a:latin typeface="Montserrat 2 Ultra-Bold" panose="020B0604020202020204" charset="-52"/>
              </a:rPr>
              <a:t>NVESTMENTS</a:t>
            </a:r>
            <a:r>
              <a:rPr sz="4400" b="1" dirty="0">
                <a:solidFill>
                  <a:schemeClr val="bg1"/>
                </a:solidFill>
                <a:highlight>
                  <a:srgbClr val="004A44"/>
                </a:highlight>
                <a:latin typeface="Montserrat 2 Ultra-Bold" panose="020B0604020202020204" charset="-52"/>
              </a:rPr>
              <a:t> O</a:t>
            </a:r>
            <a:r>
              <a:rPr lang="en-US" sz="4400" b="1" dirty="0">
                <a:solidFill>
                  <a:schemeClr val="bg1"/>
                </a:solidFill>
                <a:highlight>
                  <a:srgbClr val="004A44"/>
                </a:highlight>
                <a:latin typeface="Montserrat 2 Ultra-Bold" panose="020B0604020202020204" charset="-52"/>
              </a:rPr>
              <a:t>PPORTUNITIES IN</a:t>
            </a:r>
            <a:r>
              <a:rPr sz="4400" b="1" dirty="0">
                <a:solidFill>
                  <a:schemeClr val="bg1"/>
                </a:solidFill>
                <a:highlight>
                  <a:srgbClr val="004A44"/>
                </a:highlight>
                <a:latin typeface="Montserrat 2 Ultra-Bold" panose="020B0604020202020204" charset="-52"/>
              </a:rPr>
              <a:t> U</a:t>
            </a:r>
            <a:r>
              <a:rPr lang="en-US" sz="4400" b="1" dirty="0">
                <a:solidFill>
                  <a:schemeClr val="bg1"/>
                </a:solidFill>
                <a:highlight>
                  <a:srgbClr val="004A44"/>
                </a:highlight>
                <a:latin typeface="Montserrat 2 Ultra-Bold" panose="020B0604020202020204" charset="-52"/>
              </a:rPr>
              <a:t>KRAINE</a:t>
            </a:r>
            <a:endParaRPr sz="4400" b="1" dirty="0">
              <a:solidFill>
                <a:schemeClr val="bg1"/>
              </a:solidFill>
              <a:highlight>
                <a:srgbClr val="004A44"/>
              </a:highlight>
              <a:latin typeface="Montserrat 2 Ultra-Bold" panose="020B0604020202020204" charset="-52"/>
            </a:endParaRPr>
          </a:p>
        </p:txBody>
      </p:sp>
      <p:sp>
        <p:nvSpPr>
          <p:cNvPr id="4" name="Subtitle 3"/>
          <p:cNvSpPr>
            <a:spLocks noGrp="1"/>
          </p:cNvSpPr>
          <p:nvPr>
            <p:ph type="subTitle" idx="13"/>
          </p:nvPr>
        </p:nvSpPr>
        <p:spPr>
          <a:xfrm>
            <a:off x="499225" y="2463600"/>
            <a:ext cx="11396301" cy="641224"/>
          </a:xfrm>
        </p:spPr>
        <p:txBody>
          <a:bodyPr>
            <a:normAutofit/>
          </a:bodyPr>
          <a:lstStyle/>
          <a:p>
            <a:r>
              <a:rPr sz="2800" b="1" dirty="0">
                <a:solidFill>
                  <a:srgbClr val="004A44"/>
                </a:solidFill>
                <a:latin typeface="Montserrat 2 Bold" panose="020B0604020202020204" charset="-52"/>
              </a:rPr>
              <a:t>Strategic Sectors for Swedish Business Engagement</a:t>
            </a:r>
          </a:p>
        </p:txBody>
      </p:sp>
      <p:sp>
        <p:nvSpPr>
          <p:cNvPr id="5" name="Rectangle 4"/>
          <p:cNvSpPr/>
          <p:nvPr/>
        </p:nvSpPr>
        <p:spPr>
          <a:xfrm>
            <a:off x="334575" y="3194049"/>
            <a:ext cx="11560951" cy="307308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p>
        </p:txBody>
      </p:sp>
      <p:sp>
        <p:nvSpPr>
          <p:cNvPr id="8" name="TextBox 7"/>
          <p:cNvSpPr txBox="1"/>
          <p:nvPr/>
        </p:nvSpPr>
        <p:spPr>
          <a:xfrm>
            <a:off x="359150" y="3119113"/>
            <a:ext cx="11560951" cy="3726187"/>
          </a:xfrm>
          <a:prstGeom prst="rect">
            <a:avLst/>
          </a:prstGeom>
          <a:noFill/>
          <a:ln>
            <a:noFill/>
          </a:ln>
        </p:spPr>
        <p:txBody>
          <a:bodyPr wrap="square" lIns="253530" tIns="0" rIns="0" bIns="253530" anchor="t">
            <a:spAutoFit/>
          </a:bodyPr>
          <a:lstStyle/>
          <a:p>
            <a:pPr marL="182547">
              <a:spcAft>
                <a:spcPts val="1065"/>
              </a:spcAft>
              <a:buSzPct val="100000"/>
            </a:pPr>
            <a:r>
              <a:rPr sz="1600" b="1" dirty="0">
                <a:latin typeface="Montserrat 2 Bold" panose="020B0604020202020204" charset="-52"/>
              </a:rPr>
              <a:t>Infrastructure &amp; Reconstruction</a:t>
            </a:r>
            <a:r>
              <a:rPr sz="1700" b="1" dirty="0">
                <a:latin typeface="Montserrat" panose="00000500000000000000" pitchFamily="2" charset="-52"/>
              </a:rPr>
              <a:t>:</a:t>
            </a:r>
            <a:r>
              <a:rPr sz="1700" dirty="0">
                <a:latin typeface="Montserrat" panose="00000500000000000000" pitchFamily="2" charset="-52"/>
              </a:rPr>
              <a:t> </a:t>
            </a:r>
            <a:r>
              <a:rPr sz="1400" dirty="0">
                <a:latin typeface="Montserrat" panose="00000500000000000000" pitchFamily="2" charset="-52"/>
              </a:rPr>
              <a:t>Rebuilding roads, bridges, rail, water systems, and public buildings opens major procurement and PPP opportunities, especially via donor-funded projects.</a:t>
            </a:r>
          </a:p>
          <a:p>
            <a:pPr marL="182547" lvl="1">
              <a:spcBef>
                <a:spcPts val="1597"/>
              </a:spcBef>
              <a:buSzPct val="100000"/>
            </a:pPr>
            <a:r>
              <a:rPr sz="1600" b="1" dirty="0">
                <a:latin typeface="Montserrat 2 Bold" panose="020B0604020202020204" charset="-52"/>
              </a:rPr>
              <a:t>Renewables &amp; Energy Security</a:t>
            </a:r>
            <a:r>
              <a:rPr sz="1700" b="1" dirty="0">
                <a:latin typeface="Montserrat" panose="00000500000000000000" pitchFamily="2" charset="-52"/>
              </a:rPr>
              <a:t>:</a:t>
            </a:r>
            <a:r>
              <a:rPr sz="1700" dirty="0">
                <a:latin typeface="Montserrat" panose="00000500000000000000" pitchFamily="2" charset="-52"/>
              </a:rPr>
              <a:t> </a:t>
            </a:r>
            <a:r>
              <a:rPr sz="1400" dirty="0">
                <a:latin typeface="Montserrat" panose="00000500000000000000" pitchFamily="2" charset="-52"/>
              </a:rPr>
              <a:t>Solar, wind, and grid modernization projects are priorities. Ukraine seeks partnerships to decentralize and rebuild its energy systems.</a:t>
            </a:r>
          </a:p>
          <a:p>
            <a:pPr marL="182547" lvl="1">
              <a:spcBef>
                <a:spcPts val="1597"/>
              </a:spcBef>
              <a:buSzPct val="100000"/>
            </a:pPr>
            <a:r>
              <a:rPr sz="1600" b="1" dirty="0">
                <a:latin typeface="Montserrat 2 Bold" panose="020B0604020202020204" charset="-52"/>
              </a:rPr>
              <a:t>Agriculture &amp; Food Processing</a:t>
            </a:r>
            <a:r>
              <a:rPr sz="1700" b="1" dirty="0">
                <a:latin typeface="Montserrat" panose="00000500000000000000" pitchFamily="2" charset="-52"/>
              </a:rPr>
              <a:t>:</a:t>
            </a:r>
            <a:r>
              <a:rPr sz="1700" dirty="0">
                <a:latin typeface="Montserrat" panose="00000500000000000000" pitchFamily="2" charset="-52"/>
              </a:rPr>
              <a:t> </a:t>
            </a:r>
            <a:r>
              <a:rPr sz="1400" dirty="0">
                <a:latin typeface="Montserrat" panose="00000500000000000000" pitchFamily="2" charset="-52"/>
              </a:rPr>
              <a:t>As a major global grain exporter, Ukraine needs investment in logistics, storage, </a:t>
            </a:r>
            <a:r>
              <a:rPr sz="1400" dirty="0" err="1">
                <a:latin typeface="Montserrat" panose="00000500000000000000" pitchFamily="2" charset="-52"/>
              </a:rPr>
              <a:t>agritech</a:t>
            </a:r>
            <a:r>
              <a:rPr sz="1400" dirty="0">
                <a:latin typeface="Montserrat" panose="00000500000000000000" pitchFamily="2" charset="-52"/>
              </a:rPr>
              <a:t>, and resilient food chains after war disruption.</a:t>
            </a:r>
          </a:p>
          <a:p>
            <a:pPr marL="182547" lvl="1">
              <a:spcBef>
                <a:spcPts val="1597"/>
              </a:spcBef>
              <a:buSzPct val="100000"/>
            </a:pPr>
            <a:r>
              <a:rPr sz="1600" b="1" dirty="0">
                <a:latin typeface="Montserrat 2 Bold" panose="020B0604020202020204" charset="-52"/>
              </a:rPr>
              <a:t>Health, MedTech, and Pharmaceuticals</a:t>
            </a:r>
            <a:r>
              <a:rPr sz="1700" b="1" dirty="0">
                <a:latin typeface="Montserrat" panose="00000500000000000000" pitchFamily="2" charset="-52"/>
              </a:rPr>
              <a:t>:</a:t>
            </a:r>
            <a:r>
              <a:rPr sz="1700" dirty="0">
                <a:latin typeface="Montserrat" panose="00000500000000000000" pitchFamily="2" charset="-52"/>
              </a:rPr>
              <a:t> </a:t>
            </a:r>
            <a:r>
              <a:rPr sz="1400" dirty="0">
                <a:latin typeface="Montserrat" panose="00000500000000000000" pitchFamily="2" charset="-52"/>
              </a:rPr>
              <a:t>There is urgent demand for healthcare infrastructure, equipment, and digital health services to replace war-damaged facilities.</a:t>
            </a:r>
          </a:p>
          <a:p>
            <a:pPr marL="182547" lvl="1">
              <a:spcBef>
                <a:spcPts val="1597"/>
              </a:spcBef>
              <a:buSzPct val="100000"/>
            </a:pPr>
            <a:r>
              <a:rPr sz="1600" b="1" dirty="0">
                <a:latin typeface="Montserrat 2 Bold" panose="020B0604020202020204" charset="-52"/>
              </a:rPr>
              <a:t>IT, Cybersecurity, and Digital Finance</a:t>
            </a:r>
            <a:r>
              <a:rPr sz="1700" b="1" dirty="0">
                <a:latin typeface="Montserrat" panose="00000500000000000000" pitchFamily="2" charset="-52"/>
              </a:rPr>
              <a:t>:</a:t>
            </a:r>
            <a:r>
              <a:rPr sz="1700" dirty="0">
                <a:latin typeface="Montserrat" panose="00000500000000000000" pitchFamily="2" charset="-52"/>
              </a:rPr>
              <a:t> </a:t>
            </a:r>
            <a:r>
              <a:rPr sz="1400" dirty="0">
                <a:latin typeface="Montserrat" panose="00000500000000000000" pitchFamily="2" charset="-52"/>
              </a:rPr>
              <a:t>Ukraine is strong in software talent and is a growth market for fintech, digital infrastructure, and cross-border digital services.</a:t>
            </a:r>
            <a:endParaRPr sz="1700" dirty="0">
              <a:latin typeface="Montserrat" panose="00000500000000000000" pitchFamily="2" charset="-52"/>
            </a:endParaRPr>
          </a:p>
        </p:txBody>
      </p:sp>
      <p:pic>
        <p:nvPicPr>
          <p:cNvPr id="3" name="Рисунок 2">
            <a:extLst>
              <a:ext uri="{FF2B5EF4-FFF2-40B4-BE49-F238E27FC236}">
                <a16:creationId xmlns:a16="http://schemas.microsoft.com/office/drawing/2014/main" id="{C7BF9490-94A5-6687-D3C1-2B313BEC7B22}"/>
              </a:ext>
            </a:extLst>
          </p:cNvPr>
          <p:cNvPicPr>
            <a:picLocks noChangeAspect="1"/>
          </p:cNvPicPr>
          <p:nvPr/>
        </p:nvPicPr>
        <p:blipFill>
          <a:blip r:embed="rId3"/>
          <a:stretch>
            <a:fillRect/>
          </a:stretch>
        </p:blipFill>
        <p:spPr>
          <a:xfrm>
            <a:off x="9218565" y="171843"/>
            <a:ext cx="1530458" cy="592435"/>
          </a:xfrm>
          <a:prstGeom prst="rect">
            <a:avLst/>
          </a:prstGeom>
        </p:spPr>
      </p:pic>
      <p:pic>
        <p:nvPicPr>
          <p:cNvPr id="9" name="Рисунок 8">
            <a:extLst>
              <a:ext uri="{FF2B5EF4-FFF2-40B4-BE49-F238E27FC236}">
                <a16:creationId xmlns:a16="http://schemas.microsoft.com/office/drawing/2014/main" id="{D571AC1A-52D2-BDC2-9408-15FBA5283594}"/>
              </a:ext>
            </a:extLst>
          </p:cNvPr>
          <p:cNvPicPr>
            <a:picLocks noChangeAspect="1"/>
          </p:cNvPicPr>
          <p:nvPr/>
        </p:nvPicPr>
        <p:blipFill>
          <a:blip r:embed="rId4"/>
          <a:stretch>
            <a:fillRect/>
          </a:stretch>
        </p:blipFill>
        <p:spPr>
          <a:xfrm>
            <a:off x="10889665" y="171841"/>
            <a:ext cx="1154385" cy="576965"/>
          </a:xfrm>
          <a:prstGeom prst="rect">
            <a:avLst/>
          </a:prstGeom>
        </p:spPr>
      </p:pic>
      <p:cxnSp>
        <p:nvCxnSpPr>
          <p:cNvPr id="10" name="Прямая соединительная линия 9">
            <a:extLst>
              <a:ext uri="{FF2B5EF4-FFF2-40B4-BE49-F238E27FC236}">
                <a16:creationId xmlns:a16="http://schemas.microsoft.com/office/drawing/2014/main" id="{B54F0A35-EF9C-A0F4-CF1D-DE3C9CAC3BDE}"/>
              </a:ext>
            </a:extLst>
          </p:cNvPr>
          <p:cNvCxnSpPr>
            <a:cxnSpLocks/>
          </p:cNvCxnSpPr>
          <p:nvPr/>
        </p:nvCxnSpPr>
        <p:spPr>
          <a:xfrm>
            <a:off x="640969" y="2965450"/>
            <a:ext cx="9665081" cy="0"/>
          </a:xfrm>
          <a:prstGeom prst="line">
            <a:avLst/>
          </a:prstGeom>
          <a:ln w="19050">
            <a:solidFill>
              <a:srgbClr val="004A44"/>
            </a:solidFill>
          </a:ln>
        </p:spPr>
        <p:style>
          <a:lnRef idx="1">
            <a:schemeClr val="accent1"/>
          </a:lnRef>
          <a:fillRef idx="0">
            <a:schemeClr val="accent1"/>
          </a:fillRef>
          <a:effectRef idx="0">
            <a:schemeClr val="accent1"/>
          </a:effectRef>
          <a:fontRef idx="minor">
            <a:schemeClr val="tx1"/>
          </a:fontRef>
        </p:style>
      </p:cxnSp>
      <p:pic>
        <p:nvPicPr>
          <p:cNvPr id="11" name="Рисунок 10">
            <a:extLst>
              <a:ext uri="{FF2B5EF4-FFF2-40B4-BE49-F238E27FC236}">
                <a16:creationId xmlns:a16="http://schemas.microsoft.com/office/drawing/2014/main" id="{B51E50B0-8178-0A77-6531-C6D2513AE50B}"/>
              </a:ext>
            </a:extLst>
          </p:cNvPr>
          <p:cNvPicPr>
            <a:picLocks noChangeAspect="1"/>
          </p:cNvPicPr>
          <p:nvPr/>
        </p:nvPicPr>
        <p:blipFill>
          <a:blip r:embed="rId5"/>
          <a:stretch>
            <a:fillRect/>
          </a:stretch>
        </p:blipFill>
        <p:spPr>
          <a:xfrm>
            <a:off x="170688" y="91529"/>
            <a:ext cx="831850" cy="831850"/>
          </a:xfrm>
          <a:prstGeom prst="rect">
            <a:avLst/>
          </a:prstGeom>
        </p:spPr>
      </p:pic>
      <p:grpSp>
        <p:nvGrpSpPr>
          <p:cNvPr id="13" name="Group 2">
            <a:extLst>
              <a:ext uri="{FF2B5EF4-FFF2-40B4-BE49-F238E27FC236}">
                <a16:creationId xmlns:a16="http://schemas.microsoft.com/office/drawing/2014/main" id="{69D3D6C1-2A5D-2CF6-9EAB-54F0537EEFE4}"/>
              </a:ext>
            </a:extLst>
          </p:cNvPr>
          <p:cNvGrpSpPr>
            <a:grpSpLocks noChangeAspect="1"/>
          </p:cNvGrpSpPr>
          <p:nvPr/>
        </p:nvGrpSpPr>
        <p:grpSpPr>
          <a:xfrm>
            <a:off x="586613" y="3194050"/>
            <a:ext cx="55816" cy="3999742"/>
            <a:chOff x="62484" y="63500"/>
            <a:chExt cx="55816" cy="3999738"/>
          </a:xfrm>
          <a:solidFill>
            <a:srgbClr val="004A44"/>
          </a:solidFill>
        </p:grpSpPr>
        <p:sp>
          <p:nvSpPr>
            <p:cNvPr id="14" name="Freeform 3">
              <a:extLst>
                <a:ext uri="{FF2B5EF4-FFF2-40B4-BE49-F238E27FC236}">
                  <a16:creationId xmlns:a16="http://schemas.microsoft.com/office/drawing/2014/main" id="{B3A7CADB-1879-46AF-A6B6-49DCAB822179}"/>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grpFill/>
          </p:spPr>
        </p:sp>
        <p:sp>
          <p:nvSpPr>
            <p:cNvPr id="15" name="Freeform 4">
              <a:extLst>
                <a:ext uri="{FF2B5EF4-FFF2-40B4-BE49-F238E27FC236}">
                  <a16:creationId xmlns:a16="http://schemas.microsoft.com/office/drawing/2014/main" id="{91CE5747-9D3D-7327-A109-7FC364152F28}"/>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16" name="Freeform 6">
              <a:extLst>
                <a:ext uri="{FF2B5EF4-FFF2-40B4-BE49-F238E27FC236}">
                  <a16:creationId xmlns:a16="http://schemas.microsoft.com/office/drawing/2014/main" id="{DCC749D5-6271-803A-015E-14AAE1985DD1}"/>
                </a:ext>
              </a:extLst>
            </p:cNvPr>
            <p:cNvSpPr/>
            <p:nvPr/>
          </p:nvSpPr>
          <p:spPr>
            <a:xfrm>
              <a:off x="63500" y="2288034"/>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17" name="Freeform 7">
              <a:extLst>
                <a:ext uri="{FF2B5EF4-FFF2-40B4-BE49-F238E27FC236}">
                  <a16:creationId xmlns:a16="http://schemas.microsoft.com/office/drawing/2014/main" id="{81EDCD0E-C8C5-3A4A-B3AD-CCFEBCBED792}"/>
                </a:ext>
              </a:extLst>
            </p:cNvPr>
            <p:cNvSpPr/>
            <p:nvPr/>
          </p:nvSpPr>
          <p:spPr>
            <a:xfrm>
              <a:off x="63944" y="902961"/>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18" name="Freeform 8">
              <a:extLst>
                <a:ext uri="{FF2B5EF4-FFF2-40B4-BE49-F238E27FC236}">
                  <a16:creationId xmlns:a16="http://schemas.microsoft.com/office/drawing/2014/main" id="{2F95C23A-382D-925A-A1A4-A4DD8AE26127}"/>
                </a:ext>
              </a:extLst>
            </p:cNvPr>
            <p:cNvSpPr/>
            <p:nvPr/>
          </p:nvSpPr>
          <p:spPr>
            <a:xfrm>
              <a:off x="62484" y="1579951"/>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grpSp>
      <p:sp>
        <p:nvSpPr>
          <p:cNvPr id="19" name="Freeform 6">
            <a:extLst>
              <a:ext uri="{FF2B5EF4-FFF2-40B4-BE49-F238E27FC236}">
                <a16:creationId xmlns:a16="http://schemas.microsoft.com/office/drawing/2014/main" id="{C7EE6457-47D5-6854-01A4-FDCD98FBEB0B}"/>
              </a:ext>
            </a:extLst>
          </p:cNvPr>
          <p:cNvSpPr/>
          <p:nvPr/>
        </p:nvSpPr>
        <p:spPr>
          <a:xfrm>
            <a:off x="587629" y="6074939"/>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004A44"/>
          </a:solid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C68388C8-7ECE-FE35-2FE9-CB4147C63F46}"/>
              </a:ext>
            </a:extLst>
          </p:cNvPr>
          <p:cNvSpPr/>
          <p:nvPr/>
        </p:nvSpPr>
        <p:spPr>
          <a:xfrm>
            <a:off x="0" y="1822450"/>
            <a:ext cx="12230100" cy="5022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2" name="Title 1"/>
          <p:cNvSpPr>
            <a:spLocks noGrp="1"/>
          </p:cNvSpPr>
          <p:nvPr>
            <p:ph type="title"/>
          </p:nvPr>
        </p:nvSpPr>
        <p:spPr>
          <a:xfrm>
            <a:off x="1233385" y="448976"/>
            <a:ext cx="10810664" cy="948806"/>
          </a:xfrm>
        </p:spPr>
        <p:txBody>
          <a:bodyPr>
            <a:noAutofit/>
          </a:bodyPr>
          <a:lstStyle/>
          <a:p>
            <a:pPr algn="l"/>
            <a:r>
              <a:rPr sz="4400" b="1" dirty="0">
                <a:solidFill>
                  <a:schemeClr val="bg1"/>
                </a:solidFill>
                <a:highlight>
                  <a:srgbClr val="004A44"/>
                </a:highlight>
                <a:latin typeface="Montserrat 2 Ultra-Bold" panose="020B0604020202020204" charset="-52"/>
              </a:rPr>
              <a:t>B</a:t>
            </a:r>
            <a:r>
              <a:rPr lang="en-US" sz="4400" b="1" dirty="0">
                <a:solidFill>
                  <a:schemeClr val="bg1"/>
                </a:solidFill>
                <a:highlight>
                  <a:srgbClr val="004A44"/>
                </a:highlight>
                <a:latin typeface="Montserrat 2 Ultra-Bold" panose="020B0604020202020204" charset="-52"/>
              </a:rPr>
              <a:t>ANKING</a:t>
            </a:r>
            <a:r>
              <a:rPr sz="4400" b="1" dirty="0">
                <a:solidFill>
                  <a:schemeClr val="bg1"/>
                </a:solidFill>
                <a:highlight>
                  <a:srgbClr val="004A44"/>
                </a:highlight>
                <a:latin typeface="Montserrat 2 Ultra-Bold" panose="020B0604020202020204" charset="-52"/>
              </a:rPr>
              <a:t> S</a:t>
            </a:r>
            <a:r>
              <a:rPr lang="en-US" sz="4400" b="1" dirty="0">
                <a:solidFill>
                  <a:schemeClr val="bg1"/>
                </a:solidFill>
                <a:highlight>
                  <a:srgbClr val="004A44"/>
                </a:highlight>
                <a:latin typeface="Montserrat 2 Ultra-Bold" panose="020B0604020202020204" charset="-52"/>
              </a:rPr>
              <a:t>YSTEM </a:t>
            </a:r>
            <a:br>
              <a:rPr lang="en-US" sz="4400" b="1" dirty="0">
                <a:solidFill>
                  <a:schemeClr val="bg1"/>
                </a:solidFill>
                <a:highlight>
                  <a:srgbClr val="004A44"/>
                </a:highlight>
                <a:latin typeface="Montserrat 2 Ultra-Bold" panose="020B0604020202020204" charset="-52"/>
              </a:rPr>
            </a:br>
            <a:r>
              <a:rPr sz="4400" b="1" dirty="0">
                <a:solidFill>
                  <a:schemeClr val="bg1"/>
                </a:solidFill>
                <a:highlight>
                  <a:srgbClr val="004A44"/>
                </a:highlight>
                <a:latin typeface="Montserrat 2 Ultra-Bold" panose="020B0604020202020204" charset="-52"/>
              </a:rPr>
              <a:t>S</a:t>
            </a:r>
            <a:r>
              <a:rPr lang="en-US" sz="4400" b="1" dirty="0">
                <a:solidFill>
                  <a:schemeClr val="bg1"/>
                </a:solidFill>
                <a:highlight>
                  <a:srgbClr val="004A44"/>
                </a:highlight>
                <a:latin typeface="Montserrat 2 Ultra-Bold" panose="020B0604020202020204" charset="-52"/>
              </a:rPr>
              <a:t>UPPORT</a:t>
            </a:r>
            <a:r>
              <a:rPr sz="4400" b="1" dirty="0">
                <a:solidFill>
                  <a:schemeClr val="bg1"/>
                </a:solidFill>
                <a:highlight>
                  <a:srgbClr val="004A44"/>
                </a:highlight>
                <a:latin typeface="Montserrat 2 Ultra-Bold" panose="020B0604020202020204" charset="-52"/>
              </a:rPr>
              <a:t> </a:t>
            </a:r>
            <a:r>
              <a:rPr lang="en-US" sz="4400" b="1" dirty="0">
                <a:solidFill>
                  <a:schemeClr val="bg1"/>
                </a:solidFill>
                <a:highlight>
                  <a:srgbClr val="004A44"/>
                </a:highlight>
                <a:latin typeface="Montserrat 2 Ultra-Bold" panose="020B0604020202020204" charset="-52"/>
              </a:rPr>
              <a:t>FOR</a:t>
            </a:r>
            <a:r>
              <a:rPr sz="4400" b="1" dirty="0">
                <a:solidFill>
                  <a:schemeClr val="bg1"/>
                </a:solidFill>
                <a:highlight>
                  <a:srgbClr val="004A44"/>
                </a:highlight>
                <a:latin typeface="Montserrat 2 Ultra-Bold" panose="020B0604020202020204" charset="-52"/>
              </a:rPr>
              <a:t> I</a:t>
            </a:r>
            <a:r>
              <a:rPr lang="en-US" sz="4400" b="1" dirty="0">
                <a:solidFill>
                  <a:schemeClr val="bg1"/>
                </a:solidFill>
                <a:highlight>
                  <a:srgbClr val="004A44"/>
                </a:highlight>
                <a:latin typeface="Montserrat 2 Ultra-Bold" panose="020B0604020202020204" charset="-52"/>
              </a:rPr>
              <a:t>NVESTORS</a:t>
            </a:r>
            <a:endParaRPr sz="4400" b="1" dirty="0">
              <a:solidFill>
                <a:schemeClr val="bg1"/>
              </a:solidFill>
              <a:highlight>
                <a:srgbClr val="004A44"/>
              </a:highlight>
              <a:latin typeface="Montserrat 2 Ultra-Bold" panose="020B0604020202020204" charset="-52"/>
            </a:endParaRPr>
          </a:p>
        </p:txBody>
      </p:sp>
      <p:sp>
        <p:nvSpPr>
          <p:cNvPr id="4" name="Subtitle 3"/>
          <p:cNvSpPr>
            <a:spLocks noGrp="1"/>
          </p:cNvSpPr>
          <p:nvPr>
            <p:ph type="subTitle" idx="13"/>
          </p:nvPr>
        </p:nvSpPr>
        <p:spPr>
          <a:xfrm>
            <a:off x="545201" y="2099715"/>
            <a:ext cx="11396301" cy="641224"/>
          </a:xfrm>
        </p:spPr>
        <p:txBody>
          <a:bodyPr>
            <a:normAutofit/>
          </a:bodyPr>
          <a:lstStyle/>
          <a:p>
            <a:r>
              <a:rPr sz="2800" b="1" dirty="0">
                <a:solidFill>
                  <a:srgbClr val="004A44"/>
                </a:solidFill>
                <a:latin typeface="Montserrat 2 Bold" panose="020B0604020202020204" charset="-52"/>
              </a:rPr>
              <a:t>Financial Infrastructure &amp; Risk Mitigation Tools in Ukraine</a:t>
            </a:r>
          </a:p>
        </p:txBody>
      </p:sp>
      <p:sp>
        <p:nvSpPr>
          <p:cNvPr id="8" name="TextBox 7"/>
          <p:cNvSpPr txBox="1"/>
          <p:nvPr/>
        </p:nvSpPr>
        <p:spPr>
          <a:xfrm>
            <a:off x="334574" y="2897427"/>
            <a:ext cx="11560951" cy="3495354"/>
          </a:xfrm>
          <a:prstGeom prst="rect">
            <a:avLst/>
          </a:prstGeom>
          <a:noFill/>
          <a:ln>
            <a:noFill/>
          </a:ln>
        </p:spPr>
        <p:txBody>
          <a:bodyPr wrap="square" lIns="253530" tIns="0" rIns="0" bIns="253530" anchor="t">
            <a:spAutoFit/>
          </a:bodyPr>
          <a:lstStyle/>
          <a:p>
            <a:pPr marL="182547">
              <a:spcAft>
                <a:spcPts val="1065"/>
              </a:spcAft>
              <a:buSzPct val="100000"/>
            </a:pPr>
            <a:r>
              <a:rPr sz="1600" b="1" dirty="0">
                <a:latin typeface="Montserrat 2 Bold" panose="020B0604020202020204" charset="-52"/>
              </a:rPr>
              <a:t>Financing &amp; Credit Facilities</a:t>
            </a:r>
            <a:r>
              <a:rPr sz="1400" b="1" dirty="0">
                <a:latin typeface="Montserrat" panose="00000500000000000000" pitchFamily="2" charset="-52"/>
              </a:rPr>
              <a:t>:</a:t>
            </a:r>
            <a:r>
              <a:rPr sz="1400" dirty="0">
                <a:latin typeface="Montserrat" panose="00000500000000000000" pitchFamily="2" charset="-52"/>
              </a:rPr>
              <a:t> Ukrainian and partner banks can provide working capital, project loans, and syndicated financing for reconstruction and private ventures.</a:t>
            </a:r>
          </a:p>
          <a:p>
            <a:pPr marL="182547" lvl="1">
              <a:spcBef>
                <a:spcPts val="1597"/>
              </a:spcBef>
              <a:buSzPct val="100000"/>
            </a:pPr>
            <a:r>
              <a:rPr sz="1600" b="1" dirty="0">
                <a:latin typeface="Montserrat 2 Bold" panose="020B0604020202020204" charset="-52"/>
              </a:rPr>
              <a:t>Currency Operations &amp; Hedging</a:t>
            </a:r>
            <a:r>
              <a:rPr sz="1400" b="1" dirty="0">
                <a:latin typeface="Montserrat" panose="00000500000000000000" pitchFamily="2" charset="-52"/>
              </a:rPr>
              <a:t>:</a:t>
            </a:r>
            <a:r>
              <a:rPr sz="1400" dirty="0">
                <a:latin typeface="Montserrat" panose="00000500000000000000" pitchFamily="2" charset="-52"/>
              </a:rPr>
              <a:t> Banks facilitate foreign exchange transactions and can offer hedging tools to mitigate currency volatility and inflation risk.</a:t>
            </a:r>
          </a:p>
          <a:p>
            <a:pPr marL="182547" lvl="1">
              <a:spcBef>
                <a:spcPts val="1597"/>
              </a:spcBef>
              <a:buSzPct val="100000"/>
            </a:pPr>
            <a:r>
              <a:rPr sz="1600" b="1" dirty="0">
                <a:latin typeface="Montserrat 2 Bold" panose="020B0604020202020204" charset="-52"/>
              </a:rPr>
              <a:t>Public Procurement Integration</a:t>
            </a:r>
            <a:r>
              <a:rPr sz="1400" b="1" dirty="0">
                <a:latin typeface="Montserrat" panose="00000500000000000000" pitchFamily="2" charset="-52"/>
              </a:rPr>
              <a:t>:</a:t>
            </a:r>
            <a:r>
              <a:rPr sz="1400" dirty="0">
                <a:latin typeface="Montserrat" panose="00000500000000000000" pitchFamily="2" charset="-52"/>
              </a:rPr>
              <a:t> Banking infrastructure is aligned with donor-funded project disbursement systems, easing access to government and international tenders.</a:t>
            </a:r>
          </a:p>
          <a:p>
            <a:pPr marL="182547" lvl="1">
              <a:spcBef>
                <a:spcPts val="1597"/>
              </a:spcBef>
              <a:buSzPct val="100000"/>
            </a:pPr>
            <a:r>
              <a:rPr sz="1600" b="1" dirty="0">
                <a:latin typeface="Montserrat 2 Bold" panose="020B0604020202020204" charset="-52"/>
              </a:rPr>
              <a:t>Guarantees &amp; Risk Sharing</a:t>
            </a:r>
            <a:r>
              <a:rPr sz="1400" b="1" dirty="0">
                <a:latin typeface="Montserrat" panose="00000500000000000000" pitchFamily="2" charset="-52"/>
              </a:rPr>
              <a:t>:</a:t>
            </a:r>
            <a:r>
              <a:rPr sz="1400" dirty="0">
                <a:latin typeface="Montserrat" panose="00000500000000000000" pitchFamily="2" charset="-52"/>
              </a:rPr>
              <a:t> With support from IFIs and the state, banks participate in credit guarantee schemes that reduce risk for foreign investors.</a:t>
            </a:r>
          </a:p>
          <a:p>
            <a:pPr marL="182547" lvl="1">
              <a:spcBef>
                <a:spcPts val="1597"/>
              </a:spcBef>
              <a:buSzPct val="100000"/>
            </a:pPr>
            <a:r>
              <a:rPr sz="1600" b="1" dirty="0">
                <a:latin typeface="Montserrat 2 Bold" panose="020B0604020202020204" charset="-52"/>
              </a:rPr>
              <a:t>Digital Services &amp; Advisory</a:t>
            </a:r>
            <a:r>
              <a:rPr sz="1400" b="1" dirty="0">
                <a:latin typeface="Montserrat" panose="00000500000000000000" pitchFamily="2" charset="-52"/>
              </a:rPr>
              <a:t>:</a:t>
            </a:r>
            <a:r>
              <a:rPr sz="1400" dirty="0">
                <a:latin typeface="Montserrat" panose="00000500000000000000" pitchFamily="2" charset="-52"/>
              </a:rPr>
              <a:t> Modern fintech platforms and advisory support on compliance, taxation, and local regulations streamline cross-border investment.</a:t>
            </a:r>
          </a:p>
        </p:txBody>
      </p:sp>
      <p:pic>
        <p:nvPicPr>
          <p:cNvPr id="3" name="Рисунок 2">
            <a:extLst>
              <a:ext uri="{FF2B5EF4-FFF2-40B4-BE49-F238E27FC236}">
                <a16:creationId xmlns:a16="http://schemas.microsoft.com/office/drawing/2014/main" id="{58FA2D35-B45C-32A4-9E5C-CE688C83332C}"/>
              </a:ext>
            </a:extLst>
          </p:cNvPr>
          <p:cNvPicPr>
            <a:picLocks noChangeAspect="1"/>
          </p:cNvPicPr>
          <p:nvPr/>
        </p:nvPicPr>
        <p:blipFill>
          <a:blip r:embed="rId3"/>
          <a:stretch>
            <a:fillRect/>
          </a:stretch>
        </p:blipFill>
        <p:spPr>
          <a:xfrm>
            <a:off x="9218565" y="171843"/>
            <a:ext cx="1530458" cy="592435"/>
          </a:xfrm>
          <a:prstGeom prst="rect">
            <a:avLst/>
          </a:prstGeom>
        </p:spPr>
      </p:pic>
      <p:pic>
        <p:nvPicPr>
          <p:cNvPr id="9" name="Рисунок 8">
            <a:extLst>
              <a:ext uri="{FF2B5EF4-FFF2-40B4-BE49-F238E27FC236}">
                <a16:creationId xmlns:a16="http://schemas.microsoft.com/office/drawing/2014/main" id="{1219CA7C-C0E1-23F2-16D2-E494305572C0}"/>
              </a:ext>
            </a:extLst>
          </p:cNvPr>
          <p:cNvPicPr>
            <a:picLocks noChangeAspect="1"/>
          </p:cNvPicPr>
          <p:nvPr/>
        </p:nvPicPr>
        <p:blipFill>
          <a:blip r:embed="rId4"/>
          <a:stretch>
            <a:fillRect/>
          </a:stretch>
        </p:blipFill>
        <p:spPr>
          <a:xfrm>
            <a:off x="10889665" y="171841"/>
            <a:ext cx="1154385" cy="576965"/>
          </a:xfrm>
          <a:prstGeom prst="rect">
            <a:avLst/>
          </a:prstGeom>
        </p:spPr>
      </p:pic>
      <p:cxnSp>
        <p:nvCxnSpPr>
          <p:cNvPr id="10" name="Прямая соединительная линия 9">
            <a:extLst>
              <a:ext uri="{FF2B5EF4-FFF2-40B4-BE49-F238E27FC236}">
                <a16:creationId xmlns:a16="http://schemas.microsoft.com/office/drawing/2014/main" id="{F58B5DEA-4991-2303-640C-A6111451327B}"/>
              </a:ext>
            </a:extLst>
          </p:cNvPr>
          <p:cNvCxnSpPr>
            <a:cxnSpLocks/>
          </p:cNvCxnSpPr>
          <p:nvPr/>
        </p:nvCxnSpPr>
        <p:spPr>
          <a:xfrm>
            <a:off x="704850" y="2584450"/>
            <a:ext cx="8513715" cy="0"/>
          </a:xfrm>
          <a:prstGeom prst="line">
            <a:avLst/>
          </a:prstGeom>
          <a:ln w="19050">
            <a:solidFill>
              <a:srgbClr val="004A44"/>
            </a:solidFill>
          </a:ln>
        </p:spPr>
        <p:style>
          <a:lnRef idx="1">
            <a:schemeClr val="accent1"/>
          </a:lnRef>
          <a:fillRef idx="0">
            <a:schemeClr val="accent1"/>
          </a:fillRef>
          <a:effectRef idx="0">
            <a:schemeClr val="accent1"/>
          </a:effectRef>
          <a:fontRef idx="minor">
            <a:schemeClr val="tx1"/>
          </a:fontRef>
        </p:style>
      </p:cxnSp>
      <p:pic>
        <p:nvPicPr>
          <p:cNvPr id="11" name="Рисунок 10">
            <a:extLst>
              <a:ext uri="{FF2B5EF4-FFF2-40B4-BE49-F238E27FC236}">
                <a16:creationId xmlns:a16="http://schemas.microsoft.com/office/drawing/2014/main" id="{2AD67A28-D733-0726-8A84-80D323E870BB}"/>
              </a:ext>
            </a:extLst>
          </p:cNvPr>
          <p:cNvPicPr>
            <a:picLocks noChangeAspect="1"/>
          </p:cNvPicPr>
          <p:nvPr/>
        </p:nvPicPr>
        <p:blipFill>
          <a:blip r:embed="rId5"/>
          <a:stretch>
            <a:fillRect/>
          </a:stretch>
        </p:blipFill>
        <p:spPr>
          <a:xfrm>
            <a:off x="170688" y="91529"/>
            <a:ext cx="831850" cy="831850"/>
          </a:xfrm>
          <a:prstGeom prst="rect">
            <a:avLst/>
          </a:prstGeom>
        </p:spPr>
      </p:pic>
      <p:grpSp>
        <p:nvGrpSpPr>
          <p:cNvPr id="14" name="Group 2">
            <a:extLst>
              <a:ext uri="{FF2B5EF4-FFF2-40B4-BE49-F238E27FC236}">
                <a16:creationId xmlns:a16="http://schemas.microsoft.com/office/drawing/2014/main" id="{4162EA12-751C-F115-491C-910EAF9A10C2}"/>
              </a:ext>
            </a:extLst>
          </p:cNvPr>
          <p:cNvGrpSpPr>
            <a:grpSpLocks noChangeAspect="1"/>
          </p:cNvGrpSpPr>
          <p:nvPr/>
        </p:nvGrpSpPr>
        <p:grpSpPr>
          <a:xfrm>
            <a:off x="586613" y="2965450"/>
            <a:ext cx="55372" cy="3999742"/>
            <a:chOff x="62484" y="63500"/>
            <a:chExt cx="55372" cy="3999738"/>
          </a:xfrm>
          <a:solidFill>
            <a:srgbClr val="004A44"/>
          </a:solidFill>
        </p:grpSpPr>
        <p:sp>
          <p:nvSpPr>
            <p:cNvPr id="15" name="Freeform 3">
              <a:extLst>
                <a:ext uri="{FF2B5EF4-FFF2-40B4-BE49-F238E27FC236}">
                  <a16:creationId xmlns:a16="http://schemas.microsoft.com/office/drawing/2014/main" id="{0B7DAD24-B760-D669-DC59-7D6BD26618F7}"/>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grpFill/>
          </p:spPr>
        </p:sp>
        <p:sp>
          <p:nvSpPr>
            <p:cNvPr id="16" name="Freeform 4">
              <a:extLst>
                <a:ext uri="{FF2B5EF4-FFF2-40B4-BE49-F238E27FC236}">
                  <a16:creationId xmlns:a16="http://schemas.microsoft.com/office/drawing/2014/main" id="{D62C14A2-92B4-449D-E026-9260018550E3}"/>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17" name="Freeform 6">
              <a:extLst>
                <a:ext uri="{FF2B5EF4-FFF2-40B4-BE49-F238E27FC236}">
                  <a16:creationId xmlns:a16="http://schemas.microsoft.com/office/drawing/2014/main" id="{14BE8463-3302-39C1-35D6-6129CDA5FBAE}"/>
                </a:ext>
              </a:extLst>
            </p:cNvPr>
            <p:cNvSpPr/>
            <p:nvPr/>
          </p:nvSpPr>
          <p:spPr>
            <a:xfrm>
              <a:off x="63500" y="2197098"/>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18" name="Freeform 7">
              <a:extLst>
                <a:ext uri="{FF2B5EF4-FFF2-40B4-BE49-F238E27FC236}">
                  <a16:creationId xmlns:a16="http://schemas.microsoft.com/office/drawing/2014/main" id="{26811818-3865-5B4A-F1A9-4ACF63B67AD2}"/>
                </a:ext>
              </a:extLst>
            </p:cNvPr>
            <p:cNvSpPr/>
            <p:nvPr/>
          </p:nvSpPr>
          <p:spPr>
            <a:xfrm>
              <a:off x="63500" y="88079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19" name="Freeform 8">
              <a:extLst>
                <a:ext uri="{FF2B5EF4-FFF2-40B4-BE49-F238E27FC236}">
                  <a16:creationId xmlns:a16="http://schemas.microsoft.com/office/drawing/2014/main" id="{9946F382-0621-F1FC-EC02-62FBBF0929CA}"/>
                </a:ext>
              </a:extLst>
            </p:cNvPr>
            <p:cNvSpPr/>
            <p:nvPr/>
          </p:nvSpPr>
          <p:spPr>
            <a:xfrm>
              <a:off x="62484" y="153006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grpSp>
      <p:sp>
        <p:nvSpPr>
          <p:cNvPr id="20" name="Freeform 6">
            <a:extLst>
              <a:ext uri="{FF2B5EF4-FFF2-40B4-BE49-F238E27FC236}">
                <a16:creationId xmlns:a16="http://schemas.microsoft.com/office/drawing/2014/main" id="{7381A767-B7E2-54F2-A190-5EDAA1ED0212}"/>
              </a:ext>
            </a:extLst>
          </p:cNvPr>
          <p:cNvSpPr/>
          <p:nvPr/>
        </p:nvSpPr>
        <p:spPr>
          <a:xfrm>
            <a:off x="587629" y="575679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004A44"/>
          </a:solid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12" name="Прямокутник 11">
            <a:extLst>
              <a:ext uri="{FF2B5EF4-FFF2-40B4-BE49-F238E27FC236}">
                <a16:creationId xmlns:a16="http://schemas.microsoft.com/office/drawing/2014/main" id="{D6AF2BDD-93E7-1046-FEAE-F2C9AAECC591}"/>
              </a:ext>
            </a:extLst>
          </p:cNvPr>
          <p:cNvSpPr/>
          <p:nvPr/>
        </p:nvSpPr>
        <p:spPr>
          <a:xfrm>
            <a:off x="0" y="1822450"/>
            <a:ext cx="12230100" cy="5022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2" name="Title 1"/>
          <p:cNvSpPr>
            <a:spLocks noGrp="1"/>
          </p:cNvSpPr>
          <p:nvPr>
            <p:ph type="title"/>
          </p:nvPr>
        </p:nvSpPr>
        <p:spPr>
          <a:xfrm>
            <a:off x="1314450" y="460323"/>
            <a:ext cx="10310453" cy="948806"/>
          </a:xfrm>
        </p:spPr>
        <p:txBody>
          <a:bodyPr>
            <a:noAutofit/>
          </a:bodyPr>
          <a:lstStyle/>
          <a:p>
            <a:pPr algn="l"/>
            <a:r>
              <a:rPr sz="4400" b="1" dirty="0">
                <a:solidFill>
                  <a:schemeClr val="bg1"/>
                </a:solidFill>
                <a:highlight>
                  <a:srgbClr val="004A44"/>
                </a:highlight>
                <a:latin typeface="Montserrat 2 Ultra-Bold" panose="020B0604020202020204" charset="-52"/>
              </a:rPr>
              <a:t>B</a:t>
            </a:r>
            <a:r>
              <a:rPr lang="en-US" sz="4400" b="1" dirty="0">
                <a:solidFill>
                  <a:schemeClr val="bg1"/>
                </a:solidFill>
                <a:highlight>
                  <a:srgbClr val="004A44"/>
                </a:highlight>
                <a:latin typeface="Montserrat 2 Ultra-Bold" panose="020B0604020202020204" charset="-52"/>
              </a:rPr>
              <a:t>UILDING</a:t>
            </a:r>
            <a:r>
              <a:rPr sz="4400" b="1" dirty="0">
                <a:solidFill>
                  <a:schemeClr val="bg1"/>
                </a:solidFill>
                <a:highlight>
                  <a:srgbClr val="004A44"/>
                </a:highlight>
                <a:latin typeface="Montserrat 2 Ultra-Bold" panose="020B0604020202020204" charset="-52"/>
              </a:rPr>
              <a:t> </a:t>
            </a:r>
            <a:r>
              <a:rPr lang="en-US" sz="4400" b="1" dirty="0">
                <a:solidFill>
                  <a:schemeClr val="bg1"/>
                </a:solidFill>
                <a:highlight>
                  <a:srgbClr val="004A44"/>
                </a:highlight>
                <a:latin typeface="Montserrat 2 Ultra-Bold" panose="020B0604020202020204" charset="-52"/>
              </a:rPr>
              <a:t>THE </a:t>
            </a:r>
            <a:r>
              <a:rPr sz="4400" b="1" dirty="0">
                <a:solidFill>
                  <a:schemeClr val="bg1"/>
                </a:solidFill>
                <a:highlight>
                  <a:srgbClr val="004A44"/>
                </a:highlight>
                <a:latin typeface="Montserrat 2 Ultra-Bold" panose="020B0604020202020204" charset="-52"/>
              </a:rPr>
              <a:t>F</a:t>
            </a:r>
            <a:r>
              <a:rPr lang="en-US" sz="4400" b="1" dirty="0">
                <a:solidFill>
                  <a:schemeClr val="bg1"/>
                </a:solidFill>
                <a:highlight>
                  <a:srgbClr val="004A44"/>
                </a:highlight>
                <a:latin typeface="Montserrat 2 Ultra-Bold" panose="020B0604020202020204" charset="-52"/>
              </a:rPr>
              <a:t>UTURE</a:t>
            </a:r>
            <a:r>
              <a:rPr sz="4400" b="1" dirty="0">
                <a:solidFill>
                  <a:schemeClr val="bg1"/>
                </a:solidFill>
                <a:highlight>
                  <a:srgbClr val="004A44"/>
                </a:highlight>
                <a:latin typeface="Montserrat 2 Ultra-Bold" panose="020B0604020202020204" charset="-52"/>
              </a:rPr>
              <a:t> </a:t>
            </a:r>
            <a:br>
              <a:rPr lang="en-US" sz="4400" b="1" dirty="0">
                <a:solidFill>
                  <a:schemeClr val="bg1"/>
                </a:solidFill>
                <a:highlight>
                  <a:srgbClr val="004A44"/>
                </a:highlight>
                <a:latin typeface="Montserrat 2 Ultra-Bold" panose="020B0604020202020204" charset="-52"/>
              </a:rPr>
            </a:br>
            <a:r>
              <a:rPr sz="4400" b="1" dirty="0">
                <a:solidFill>
                  <a:schemeClr val="bg1"/>
                </a:solidFill>
                <a:highlight>
                  <a:srgbClr val="004A44"/>
                </a:highlight>
                <a:latin typeface="Montserrat 2 Ultra-Bold" panose="020B0604020202020204" charset="-52"/>
              </a:rPr>
              <a:t>T</a:t>
            </a:r>
            <a:r>
              <a:rPr lang="en-US" sz="4400" b="1" dirty="0">
                <a:solidFill>
                  <a:schemeClr val="bg1"/>
                </a:solidFill>
                <a:highlight>
                  <a:srgbClr val="004A44"/>
                </a:highlight>
                <a:latin typeface="Montserrat 2 Ultra-Bold" panose="020B0604020202020204" charset="-52"/>
              </a:rPr>
              <a:t>OGETHER</a:t>
            </a:r>
            <a:endParaRPr sz="4400" b="1" dirty="0">
              <a:solidFill>
                <a:schemeClr val="bg1"/>
              </a:solidFill>
              <a:highlight>
                <a:srgbClr val="004A44"/>
              </a:highlight>
              <a:latin typeface="Montserrat 2 Ultra-Bold" panose="020B0604020202020204" charset="-52"/>
            </a:endParaRPr>
          </a:p>
        </p:txBody>
      </p:sp>
      <p:sp>
        <p:nvSpPr>
          <p:cNvPr id="4" name="Subtitle 3"/>
          <p:cNvSpPr>
            <a:spLocks noGrp="1"/>
          </p:cNvSpPr>
          <p:nvPr>
            <p:ph type="subTitle" idx="13"/>
          </p:nvPr>
        </p:nvSpPr>
        <p:spPr>
          <a:xfrm>
            <a:off x="592963" y="2024379"/>
            <a:ext cx="7625887" cy="641224"/>
          </a:xfrm>
        </p:spPr>
        <p:txBody>
          <a:bodyPr>
            <a:normAutofit/>
          </a:bodyPr>
          <a:lstStyle/>
          <a:p>
            <a:r>
              <a:rPr sz="2800" b="1" dirty="0">
                <a:solidFill>
                  <a:srgbClr val="004A44"/>
                </a:solidFill>
                <a:latin typeface="Montserrat 2 Bold" panose="020B0604020202020204" charset="-52"/>
              </a:rPr>
              <a:t>Final Thoughts and Call to Action</a:t>
            </a:r>
          </a:p>
        </p:txBody>
      </p:sp>
      <p:sp>
        <p:nvSpPr>
          <p:cNvPr id="5" name="Rectangle 4"/>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p>
        </p:txBody>
      </p:sp>
      <p:sp>
        <p:nvSpPr>
          <p:cNvPr id="6" name="Rectangle 5"/>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0"/>
          </a:p>
        </p:txBody>
      </p:sp>
      <p:sp>
        <p:nvSpPr>
          <p:cNvPr id="7" name="Rectangle 6"/>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p>
        </p:txBody>
      </p:sp>
      <p:sp>
        <p:nvSpPr>
          <p:cNvPr id="8" name="TextBox 7"/>
          <p:cNvSpPr txBox="1"/>
          <p:nvPr/>
        </p:nvSpPr>
        <p:spPr>
          <a:xfrm>
            <a:off x="483099" y="2992122"/>
            <a:ext cx="11560951" cy="3495354"/>
          </a:xfrm>
          <a:prstGeom prst="rect">
            <a:avLst/>
          </a:prstGeom>
          <a:noFill/>
          <a:ln>
            <a:noFill/>
          </a:ln>
        </p:spPr>
        <p:txBody>
          <a:bodyPr wrap="square" lIns="253530" tIns="0" rIns="0" bIns="253530" anchor="t">
            <a:spAutoFit/>
          </a:bodyPr>
          <a:lstStyle/>
          <a:p>
            <a:pPr marL="182547">
              <a:spcAft>
                <a:spcPts val="1065"/>
              </a:spcAft>
              <a:buSzPct val="100000"/>
            </a:pPr>
            <a:r>
              <a:rPr sz="1600" b="1" dirty="0">
                <a:latin typeface="Montserrat 2 Bold" panose="020B0604020202020204" charset="-52"/>
              </a:rPr>
              <a:t>Time to Lead, Not Wait</a:t>
            </a:r>
            <a:r>
              <a:rPr sz="1400" b="1" dirty="0">
                <a:latin typeface="Montserrat" panose="00000500000000000000" pitchFamily="2" charset="-52"/>
              </a:rPr>
              <a:t>:</a:t>
            </a:r>
            <a:r>
              <a:rPr sz="1400" dirty="0">
                <a:latin typeface="Montserrat" panose="00000500000000000000" pitchFamily="2" charset="-52"/>
              </a:rPr>
              <a:t> Early movers secure strategic advantages. The groundwork for investment is laid — through reforms, donor funding, and banking stability.</a:t>
            </a:r>
          </a:p>
          <a:p>
            <a:pPr marL="182547" lvl="1">
              <a:spcBef>
                <a:spcPts val="1597"/>
              </a:spcBef>
              <a:buSzPct val="100000"/>
            </a:pPr>
            <a:r>
              <a:rPr sz="1600" b="1" dirty="0">
                <a:latin typeface="Montserrat 2 Bold" panose="020B0604020202020204" charset="-52"/>
              </a:rPr>
              <a:t>Swedish Expertise Meets Ukrainian Need</a:t>
            </a:r>
            <a:r>
              <a:rPr sz="1400" b="1" dirty="0">
                <a:latin typeface="Montserrat" panose="00000500000000000000" pitchFamily="2" charset="-52"/>
              </a:rPr>
              <a:t>:</a:t>
            </a:r>
            <a:r>
              <a:rPr sz="1400" dirty="0">
                <a:latin typeface="Montserrat" panose="00000500000000000000" pitchFamily="2" charset="-52"/>
              </a:rPr>
              <a:t> Swedish know-how in green tech, industrial design, healthcare, and fintech perfectly aligns with Ukraine’s recovery sectors.</a:t>
            </a:r>
          </a:p>
          <a:p>
            <a:pPr marL="182547" lvl="1">
              <a:spcBef>
                <a:spcPts val="1597"/>
              </a:spcBef>
              <a:buSzPct val="100000"/>
            </a:pPr>
            <a:r>
              <a:rPr sz="1600" b="1" dirty="0">
                <a:latin typeface="Montserrat 2 Bold" panose="020B0604020202020204" charset="-52"/>
              </a:rPr>
              <a:t>Risk Can Be Managed Strategically</a:t>
            </a:r>
            <a:r>
              <a:rPr sz="1400" b="1" dirty="0">
                <a:latin typeface="Montserrat" panose="00000500000000000000" pitchFamily="2" charset="-52"/>
              </a:rPr>
              <a:t>:</a:t>
            </a:r>
            <a:r>
              <a:rPr sz="1400" dirty="0">
                <a:latin typeface="Montserrat" panose="00000500000000000000" pitchFamily="2" charset="-52"/>
              </a:rPr>
              <a:t> Public-private support frameworks are in place — including guarantees, phased models, and donor alignment. The risk is real but reducible.</a:t>
            </a:r>
          </a:p>
          <a:p>
            <a:pPr marL="182547" lvl="1">
              <a:spcBef>
                <a:spcPts val="1597"/>
              </a:spcBef>
              <a:buSzPct val="100000"/>
            </a:pPr>
            <a:r>
              <a:rPr sz="1600" b="1" dirty="0">
                <a:latin typeface="Montserrat 2 Bold" panose="020B0604020202020204" charset="-52"/>
              </a:rPr>
              <a:t>Engage With Local Ecosystem</a:t>
            </a:r>
            <a:r>
              <a:rPr sz="1400" b="1" dirty="0">
                <a:latin typeface="Montserrat" panose="00000500000000000000" pitchFamily="2" charset="-52"/>
              </a:rPr>
              <a:t>:</a:t>
            </a:r>
            <a:r>
              <a:rPr sz="1400" dirty="0">
                <a:latin typeface="Montserrat" panose="00000500000000000000" pitchFamily="2" charset="-52"/>
              </a:rPr>
              <a:t> Use Swedish-Ukrainian business networks, diplomatic channels, and financial partners to navigate the local terrain with confidence.</a:t>
            </a:r>
          </a:p>
          <a:p>
            <a:pPr marL="182547" lvl="1">
              <a:spcBef>
                <a:spcPts val="1597"/>
              </a:spcBef>
              <a:buSzPct val="100000"/>
            </a:pPr>
            <a:r>
              <a:rPr sz="1600" b="1" dirty="0">
                <a:latin typeface="Montserrat 2 Bold" panose="020B0604020202020204" charset="-52"/>
              </a:rPr>
              <a:t>Build Long-Term Partnerships</a:t>
            </a:r>
            <a:r>
              <a:rPr sz="1400" b="1" dirty="0">
                <a:latin typeface="Montserrat" panose="00000500000000000000" pitchFamily="2" charset="-52"/>
              </a:rPr>
              <a:t>:</a:t>
            </a:r>
            <a:r>
              <a:rPr sz="1400" dirty="0">
                <a:latin typeface="Montserrat" panose="00000500000000000000" pitchFamily="2" charset="-52"/>
              </a:rPr>
              <a:t> Ukraine isn’t a one-off market. Reconstruction will span a decade or more — with long-term ROI for those who stay committed.</a:t>
            </a:r>
          </a:p>
        </p:txBody>
      </p:sp>
      <p:pic>
        <p:nvPicPr>
          <p:cNvPr id="3" name="Рисунок 2">
            <a:extLst>
              <a:ext uri="{FF2B5EF4-FFF2-40B4-BE49-F238E27FC236}">
                <a16:creationId xmlns:a16="http://schemas.microsoft.com/office/drawing/2014/main" id="{A5C1A8B0-FE5E-D679-492B-A1B9B96DE03F}"/>
              </a:ext>
            </a:extLst>
          </p:cNvPr>
          <p:cNvPicPr>
            <a:picLocks noChangeAspect="1"/>
          </p:cNvPicPr>
          <p:nvPr/>
        </p:nvPicPr>
        <p:blipFill>
          <a:blip r:embed="rId3"/>
          <a:stretch>
            <a:fillRect/>
          </a:stretch>
        </p:blipFill>
        <p:spPr>
          <a:xfrm>
            <a:off x="9218565" y="171843"/>
            <a:ext cx="1530458" cy="592435"/>
          </a:xfrm>
          <a:prstGeom prst="rect">
            <a:avLst/>
          </a:prstGeom>
        </p:spPr>
      </p:pic>
      <p:pic>
        <p:nvPicPr>
          <p:cNvPr id="9" name="Рисунок 8">
            <a:extLst>
              <a:ext uri="{FF2B5EF4-FFF2-40B4-BE49-F238E27FC236}">
                <a16:creationId xmlns:a16="http://schemas.microsoft.com/office/drawing/2014/main" id="{C97AAB2B-0C69-4B9F-7317-B130086175BB}"/>
              </a:ext>
            </a:extLst>
          </p:cNvPr>
          <p:cNvPicPr>
            <a:picLocks noChangeAspect="1"/>
          </p:cNvPicPr>
          <p:nvPr/>
        </p:nvPicPr>
        <p:blipFill>
          <a:blip r:embed="rId4"/>
          <a:stretch>
            <a:fillRect/>
          </a:stretch>
        </p:blipFill>
        <p:spPr>
          <a:xfrm>
            <a:off x="10889665" y="171841"/>
            <a:ext cx="1154385" cy="576965"/>
          </a:xfrm>
          <a:prstGeom prst="rect">
            <a:avLst/>
          </a:prstGeom>
        </p:spPr>
      </p:pic>
      <p:cxnSp>
        <p:nvCxnSpPr>
          <p:cNvPr id="10" name="Прямая соединительная линия 9">
            <a:extLst>
              <a:ext uri="{FF2B5EF4-FFF2-40B4-BE49-F238E27FC236}">
                <a16:creationId xmlns:a16="http://schemas.microsoft.com/office/drawing/2014/main" id="{65CC09A4-4670-677B-A18B-6D4600BCA7F8}"/>
              </a:ext>
            </a:extLst>
          </p:cNvPr>
          <p:cNvCxnSpPr>
            <a:cxnSpLocks/>
          </p:cNvCxnSpPr>
          <p:nvPr/>
        </p:nvCxnSpPr>
        <p:spPr>
          <a:xfrm>
            <a:off x="704850" y="2508250"/>
            <a:ext cx="6823837" cy="0"/>
          </a:xfrm>
          <a:prstGeom prst="line">
            <a:avLst/>
          </a:prstGeom>
          <a:ln w="19050">
            <a:solidFill>
              <a:srgbClr val="004A44"/>
            </a:solidFill>
          </a:ln>
        </p:spPr>
        <p:style>
          <a:lnRef idx="1">
            <a:schemeClr val="accent1"/>
          </a:lnRef>
          <a:fillRef idx="0">
            <a:schemeClr val="accent1"/>
          </a:fillRef>
          <a:effectRef idx="0">
            <a:schemeClr val="accent1"/>
          </a:effectRef>
          <a:fontRef idx="minor">
            <a:schemeClr val="tx1"/>
          </a:fontRef>
        </p:style>
      </p:cxnSp>
      <p:pic>
        <p:nvPicPr>
          <p:cNvPr id="11" name="Рисунок 10">
            <a:extLst>
              <a:ext uri="{FF2B5EF4-FFF2-40B4-BE49-F238E27FC236}">
                <a16:creationId xmlns:a16="http://schemas.microsoft.com/office/drawing/2014/main" id="{C7F45D84-7C62-E728-1E1A-8B0E6019E1AC}"/>
              </a:ext>
            </a:extLst>
          </p:cNvPr>
          <p:cNvPicPr>
            <a:picLocks noChangeAspect="1"/>
          </p:cNvPicPr>
          <p:nvPr/>
        </p:nvPicPr>
        <p:blipFill>
          <a:blip r:embed="rId5"/>
          <a:stretch>
            <a:fillRect/>
          </a:stretch>
        </p:blipFill>
        <p:spPr>
          <a:xfrm>
            <a:off x="170688" y="91529"/>
            <a:ext cx="831850" cy="831850"/>
          </a:xfrm>
          <a:prstGeom prst="rect">
            <a:avLst/>
          </a:prstGeom>
        </p:spPr>
      </p:pic>
      <p:grpSp>
        <p:nvGrpSpPr>
          <p:cNvPr id="13" name="Group 2">
            <a:extLst>
              <a:ext uri="{FF2B5EF4-FFF2-40B4-BE49-F238E27FC236}">
                <a16:creationId xmlns:a16="http://schemas.microsoft.com/office/drawing/2014/main" id="{66FB2872-B6F4-235A-A657-F5869AD9BB1B}"/>
              </a:ext>
            </a:extLst>
          </p:cNvPr>
          <p:cNvGrpSpPr>
            <a:grpSpLocks noChangeAspect="1"/>
          </p:cNvGrpSpPr>
          <p:nvPr/>
        </p:nvGrpSpPr>
        <p:grpSpPr>
          <a:xfrm>
            <a:off x="704850" y="3089637"/>
            <a:ext cx="55372" cy="3999742"/>
            <a:chOff x="62484" y="63500"/>
            <a:chExt cx="55372" cy="3999738"/>
          </a:xfrm>
          <a:solidFill>
            <a:srgbClr val="004A44"/>
          </a:solidFill>
        </p:grpSpPr>
        <p:sp>
          <p:nvSpPr>
            <p:cNvPr id="14" name="Freeform 3">
              <a:extLst>
                <a:ext uri="{FF2B5EF4-FFF2-40B4-BE49-F238E27FC236}">
                  <a16:creationId xmlns:a16="http://schemas.microsoft.com/office/drawing/2014/main" id="{0B968B80-8DD8-D8B6-90DD-1ECD883FE5C2}"/>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grpFill/>
          </p:spPr>
        </p:sp>
        <p:sp>
          <p:nvSpPr>
            <p:cNvPr id="15" name="Freeform 4">
              <a:extLst>
                <a:ext uri="{FF2B5EF4-FFF2-40B4-BE49-F238E27FC236}">
                  <a16:creationId xmlns:a16="http://schemas.microsoft.com/office/drawing/2014/main" id="{B3AE1B50-C892-8D97-9CD0-00E3B0302B2E}"/>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16" name="Freeform 6">
              <a:extLst>
                <a:ext uri="{FF2B5EF4-FFF2-40B4-BE49-F238E27FC236}">
                  <a16:creationId xmlns:a16="http://schemas.microsoft.com/office/drawing/2014/main" id="{56D86EE6-8168-B9C8-0143-29E66C6A7BF2}"/>
                </a:ext>
              </a:extLst>
            </p:cNvPr>
            <p:cNvSpPr/>
            <p:nvPr/>
          </p:nvSpPr>
          <p:spPr>
            <a:xfrm>
              <a:off x="63500" y="2197098"/>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17" name="Freeform 7">
              <a:extLst>
                <a:ext uri="{FF2B5EF4-FFF2-40B4-BE49-F238E27FC236}">
                  <a16:creationId xmlns:a16="http://schemas.microsoft.com/office/drawing/2014/main" id="{5B743D21-8E62-B046-24DD-C39A83E0676B}"/>
                </a:ext>
              </a:extLst>
            </p:cNvPr>
            <p:cNvSpPr/>
            <p:nvPr/>
          </p:nvSpPr>
          <p:spPr>
            <a:xfrm>
              <a:off x="63500" y="88079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18" name="Freeform 8">
              <a:extLst>
                <a:ext uri="{FF2B5EF4-FFF2-40B4-BE49-F238E27FC236}">
                  <a16:creationId xmlns:a16="http://schemas.microsoft.com/office/drawing/2014/main" id="{58B86CC5-8598-D8BE-FE2B-DC1E0ECBECE5}"/>
                </a:ext>
              </a:extLst>
            </p:cNvPr>
            <p:cNvSpPr/>
            <p:nvPr/>
          </p:nvSpPr>
          <p:spPr>
            <a:xfrm>
              <a:off x="62484" y="153006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grpSp>
      <p:sp>
        <p:nvSpPr>
          <p:cNvPr id="19" name="Freeform 6">
            <a:extLst>
              <a:ext uri="{FF2B5EF4-FFF2-40B4-BE49-F238E27FC236}">
                <a16:creationId xmlns:a16="http://schemas.microsoft.com/office/drawing/2014/main" id="{73668D1F-28CA-359B-5103-6D2D7CB953CC}"/>
              </a:ext>
            </a:extLst>
          </p:cNvPr>
          <p:cNvSpPr/>
          <p:nvPr/>
        </p:nvSpPr>
        <p:spPr>
          <a:xfrm>
            <a:off x="705866" y="5863098"/>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004A44"/>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19" name="Прямоугольник 3">
            <a:extLst>
              <a:ext uri="{FF2B5EF4-FFF2-40B4-BE49-F238E27FC236}">
                <a16:creationId xmlns:a16="http://schemas.microsoft.com/office/drawing/2014/main" id="{9F30493B-78A6-511F-1D5B-6446EA55D437}"/>
              </a:ext>
            </a:extLst>
          </p:cNvPr>
          <p:cNvSpPr/>
          <p:nvPr/>
        </p:nvSpPr>
        <p:spPr>
          <a:xfrm>
            <a:off x="1629638" y="3051301"/>
            <a:ext cx="10048577" cy="7426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912754">
              <a:defRPr/>
            </a:pPr>
            <a:endParaRPr lang="uk-UA" sz="1797">
              <a:solidFill>
                <a:prstClr val="white"/>
              </a:solidFill>
              <a:latin typeface="Calibri" panose="020F0502020204030204" pitchFamily="34" charset="0"/>
            </a:endParaRPr>
          </a:p>
        </p:txBody>
      </p:sp>
      <p:sp>
        <p:nvSpPr>
          <p:cNvPr id="7" name="TextBox 6">
            <a:extLst>
              <a:ext uri="{FF2B5EF4-FFF2-40B4-BE49-F238E27FC236}">
                <a16:creationId xmlns:a16="http://schemas.microsoft.com/office/drawing/2014/main" id="{8E0EB7AD-0776-4FA4-BABE-32343FA2F0BA}"/>
              </a:ext>
            </a:extLst>
          </p:cNvPr>
          <p:cNvSpPr txBox="1"/>
          <p:nvPr/>
        </p:nvSpPr>
        <p:spPr>
          <a:xfrm>
            <a:off x="510904" y="5676408"/>
            <a:ext cx="11016811" cy="1349184"/>
          </a:xfrm>
          <a:prstGeom prst="rect">
            <a:avLst/>
          </a:prstGeom>
        </p:spPr>
        <p:txBody>
          <a:bodyPr vert="horz" lIns="91271" tIns="45635" rIns="91271" bIns="45635" rtlCol="0">
            <a:noAutofit/>
          </a:bodyPr>
          <a:lstStyle/>
          <a:p>
            <a:pPr algn="ctr" defTabSz="912754">
              <a:lnSpc>
                <a:spcPct val="90000"/>
              </a:lnSpc>
              <a:spcAft>
                <a:spcPts val="599"/>
              </a:spcAft>
              <a:defRPr/>
            </a:pPr>
            <a:r>
              <a:rPr lang="en-US" sz="5740" dirty="0">
                <a:solidFill>
                  <a:schemeClr val="tx1">
                    <a:lumMod val="85000"/>
                    <a:lumOff val="15000"/>
                  </a:schemeClr>
                </a:solidFill>
                <a:latin typeface="Arial Black" panose="020B0A04020102020204" pitchFamily="34" charset="0"/>
              </a:rPr>
              <a:t>GLORY to UKRAINE</a:t>
            </a:r>
          </a:p>
        </p:txBody>
      </p:sp>
      <p:pic>
        <p:nvPicPr>
          <p:cNvPr id="12" name="Рисунок 11">
            <a:extLst>
              <a:ext uri="{FF2B5EF4-FFF2-40B4-BE49-F238E27FC236}">
                <a16:creationId xmlns:a16="http://schemas.microsoft.com/office/drawing/2014/main" id="{B5C9072A-F11D-7632-4D2F-E5AD8D364934}"/>
              </a:ext>
            </a:extLst>
          </p:cNvPr>
          <p:cNvPicPr>
            <a:picLocks noChangeAspect="1"/>
          </p:cNvPicPr>
          <p:nvPr/>
        </p:nvPicPr>
        <p:blipFill>
          <a:blip r:embed="rId2"/>
          <a:stretch>
            <a:fillRect/>
          </a:stretch>
        </p:blipFill>
        <p:spPr>
          <a:xfrm>
            <a:off x="2881050" y="790118"/>
            <a:ext cx="6346306" cy="4522367"/>
          </a:xfrm>
          <a:prstGeom prst="rect">
            <a:avLst/>
          </a:prstGeom>
          <a:ln>
            <a:noFill/>
          </a:ln>
          <a:effectLst>
            <a:softEdge rad="112500"/>
          </a:effectLst>
        </p:spPr>
      </p:pic>
    </p:spTree>
    <p:extLst>
      <p:ext uri="{BB962C8B-B14F-4D97-AF65-F5344CB8AC3E}">
        <p14:creationId xmlns:p14="http://schemas.microsoft.com/office/powerpoint/2010/main" val="747527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A44"/>
        </a:solidFill>
        <a:effectLst/>
      </p:bgPr>
    </p:bg>
    <p:spTree>
      <p:nvGrpSpPr>
        <p:cNvPr id="1" name="">
          <a:extLst>
            <a:ext uri="{FF2B5EF4-FFF2-40B4-BE49-F238E27FC236}">
              <a16:creationId xmlns:a16="http://schemas.microsoft.com/office/drawing/2014/main" id="{5DA6B892-C319-115A-9A9E-93F87A928200}"/>
            </a:ext>
          </a:extLst>
        </p:cNvPr>
        <p:cNvGrpSpPr/>
        <p:nvPr/>
      </p:nvGrpSpPr>
      <p:grpSpPr>
        <a:xfrm>
          <a:off x="0" y="0"/>
          <a:ext cx="0" cy="0"/>
          <a:chOff x="0" y="0"/>
          <a:chExt cx="0" cy="0"/>
        </a:xfrm>
      </p:grpSpPr>
      <p:sp>
        <p:nvSpPr>
          <p:cNvPr id="19" name="Прямоугольник 3">
            <a:extLst>
              <a:ext uri="{FF2B5EF4-FFF2-40B4-BE49-F238E27FC236}">
                <a16:creationId xmlns:a16="http://schemas.microsoft.com/office/drawing/2014/main" id="{720C9262-54F1-FE1E-B804-FEA27634150A}"/>
              </a:ext>
            </a:extLst>
          </p:cNvPr>
          <p:cNvSpPr/>
          <p:nvPr/>
        </p:nvSpPr>
        <p:spPr>
          <a:xfrm>
            <a:off x="1629638" y="3051301"/>
            <a:ext cx="10048577" cy="7426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912754">
              <a:defRPr/>
            </a:pPr>
            <a:endParaRPr lang="uk-UA" sz="1797">
              <a:solidFill>
                <a:prstClr val="white"/>
              </a:solidFill>
              <a:latin typeface="Calibri" panose="020F0502020204030204" pitchFamily="34" charset="0"/>
            </a:endParaRPr>
          </a:p>
        </p:txBody>
      </p:sp>
      <p:sp>
        <p:nvSpPr>
          <p:cNvPr id="7" name="TextBox 6">
            <a:extLst>
              <a:ext uri="{FF2B5EF4-FFF2-40B4-BE49-F238E27FC236}">
                <a16:creationId xmlns:a16="http://schemas.microsoft.com/office/drawing/2014/main" id="{3D21F11C-B0D6-665F-22F9-FA6C3D58F689}"/>
              </a:ext>
            </a:extLst>
          </p:cNvPr>
          <p:cNvSpPr txBox="1"/>
          <p:nvPr/>
        </p:nvSpPr>
        <p:spPr>
          <a:xfrm>
            <a:off x="606644" y="2660650"/>
            <a:ext cx="11016811" cy="1349184"/>
          </a:xfrm>
          <a:prstGeom prst="rect">
            <a:avLst/>
          </a:prstGeom>
        </p:spPr>
        <p:txBody>
          <a:bodyPr vert="horz" lIns="91271" tIns="45635" rIns="91271" bIns="45635" rtlCol="0">
            <a:noAutofit/>
          </a:bodyPr>
          <a:lstStyle/>
          <a:p>
            <a:pPr algn="ctr" defTabSz="912754">
              <a:lnSpc>
                <a:spcPct val="90000"/>
              </a:lnSpc>
              <a:spcAft>
                <a:spcPts val="599"/>
              </a:spcAft>
              <a:defRPr/>
            </a:pPr>
            <a:r>
              <a:rPr lang="en-US" sz="5740" dirty="0">
                <a:solidFill>
                  <a:schemeClr val="bg1"/>
                </a:solidFill>
                <a:latin typeface="Montserrat 2 Ultra-Bold" panose="020B0604020202020204" charset="-52"/>
              </a:rPr>
              <a:t>ANNEXES</a:t>
            </a:r>
          </a:p>
        </p:txBody>
      </p:sp>
    </p:spTree>
    <p:extLst>
      <p:ext uri="{BB962C8B-B14F-4D97-AF65-F5344CB8AC3E}">
        <p14:creationId xmlns:p14="http://schemas.microsoft.com/office/powerpoint/2010/main" val="199494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170BD38-B84B-9A52-AFEE-BEF09AFFA4C6}"/>
              </a:ext>
            </a:extLst>
          </p:cNvPr>
          <p:cNvSpPr/>
          <p:nvPr/>
        </p:nvSpPr>
        <p:spPr>
          <a:xfrm>
            <a:off x="0" y="-8739"/>
            <a:ext cx="5738065" cy="6845300"/>
          </a:xfrm>
          <a:prstGeom prst="rect">
            <a:avLst/>
          </a:prstGeom>
          <a:solidFill>
            <a:srgbClr val="CA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graphicFrame>
        <p:nvGraphicFramePr>
          <p:cNvPr id="31" name="Діаграма 30"/>
          <p:cNvGraphicFramePr/>
          <p:nvPr>
            <p:extLst>
              <p:ext uri="{D42A27DB-BD31-4B8C-83A1-F6EECF244321}">
                <p14:modId xmlns:p14="http://schemas.microsoft.com/office/powerpoint/2010/main" val="3901573521"/>
              </p:ext>
            </p:extLst>
          </p:nvPr>
        </p:nvGraphicFramePr>
        <p:xfrm>
          <a:off x="6143521" y="4534835"/>
          <a:ext cx="5512026" cy="2269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Діаграма 17"/>
          <p:cNvGraphicFramePr/>
          <p:nvPr>
            <p:extLst>
              <p:ext uri="{D42A27DB-BD31-4B8C-83A1-F6EECF244321}">
                <p14:modId xmlns:p14="http://schemas.microsoft.com/office/powerpoint/2010/main" val="1337719542"/>
              </p:ext>
            </p:extLst>
          </p:nvPr>
        </p:nvGraphicFramePr>
        <p:xfrm>
          <a:off x="328034" y="1929652"/>
          <a:ext cx="4794176" cy="2388433"/>
        </p:xfrm>
        <a:graphic>
          <a:graphicData uri="http://schemas.openxmlformats.org/drawingml/2006/chart">
            <c:chart xmlns:c="http://schemas.openxmlformats.org/drawingml/2006/chart" xmlns:r="http://schemas.openxmlformats.org/officeDocument/2006/relationships" r:id="rId4"/>
          </a:graphicData>
        </a:graphic>
      </p:graphicFrame>
      <p:sp>
        <p:nvSpPr>
          <p:cNvPr id="15" name="Овал 14"/>
          <p:cNvSpPr/>
          <p:nvPr/>
        </p:nvSpPr>
        <p:spPr>
          <a:xfrm>
            <a:off x="198550" y="2075281"/>
            <a:ext cx="503067" cy="2156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en-US" sz="1098" b="1" dirty="0">
                <a:solidFill>
                  <a:schemeClr val="tx1"/>
                </a:solidFill>
                <a:latin typeface="Montserrat 1 Bold" panose="020B0604020202020204" charset="-52"/>
                <a:ea typeface="Open Sans Bold" panose="020B0604020202020204" charset="0"/>
                <a:cs typeface="Calibri" panose="020F0502020204030204" pitchFamily="34" charset="0"/>
              </a:rPr>
              <a:t>x</a:t>
            </a:r>
            <a:endParaRPr lang="uk-UA" sz="1597" b="1" dirty="0">
              <a:solidFill>
                <a:schemeClr val="tx1"/>
              </a:solidFill>
              <a:latin typeface="Montserrat 1 Bold" panose="020B0604020202020204" charset="-52"/>
              <a:ea typeface="Open Sans Bold" panose="020B0604020202020204" charset="0"/>
              <a:cs typeface="Calibri" panose="020F0502020204030204" pitchFamily="34" charset="0"/>
            </a:endParaRPr>
          </a:p>
        </p:txBody>
      </p:sp>
      <p:graphicFrame>
        <p:nvGraphicFramePr>
          <p:cNvPr id="9" name="Діаграма 8"/>
          <p:cNvGraphicFramePr/>
          <p:nvPr>
            <p:extLst>
              <p:ext uri="{D42A27DB-BD31-4B8C-83A1-F6EECF244321}">
                <p14:modId xmlns:p14="http://schemas.microsoft.com/office/powerpoint/2010/main" val="1761010149"/>
              </p:ext>
            </p:extLst>
          </p:nvPr>
        </p:nvGraphicFramePr>
        <p:xfrm>
          <a:off x="278856" y="4797918"/>
          <a:ext cx="4891059" cy="20386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Діаграма 19"/>
          <p:cNvGraphicFramePr/>
          <p:nvPr>
            <p:extLst>
              <p:ext uri="{D42A27DB-BD31-4B8C-83A1-F6EECF244321}">
                <p14:modId xmlns:p14="http://schemas.microsoft.com/office/powerpoint/2010/main" val="1477684796"/>
              </p:ext>
            </p:extLst>
          </p:nvPr>
        </p:nvGraphicFramePr>
        <p:xfrm>
          <a:off x="5850775" y="1566254"/>
          <a:ext cx="5785919" cy="2553506"/>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10763250" y="4797918"/>
            <a:ext cx="757396" cy="307328"/>
          </a:xfrm>
          <a:prstGeom prst="rect">
            <a:avLst/>
          </a:prstGeom>
          <a:noFill/>
        </p:spPr>
        <p:txBody>
          <a:bodyPr wrap="square" rtlCol="0">
            <a:spAutoFit/>
          </a:bodyPr>
          <a:lstStyle/>
          <a:p>
            <a:r>
              <a:rPr lang="en-US" sz="1397" b="1" dirty="0">
                <a:latin typeface="Montserrat 1 Bold" panose="020B0604020202020204" charset="-52"/>
                <a:cs typeface="Calibri" panose="020F0502020204030204" pitchFamily="34" charset="0"/>
              </a:rPr>
              <a:t>48.6</a:t>
            </a:r>
            <a:r>
              <a:rPr lang="uk-UA" sz="1397" b="1" dirty="0">
                <a:latin typeface="Montserrat 1 Bold" panose="020B0604020202020204" charset="-52"/>
                <a:cs typeface="Calibri" panose="020F0502020204030204" pitchFamily="34" charset="0"/>
              </a:rPr>
              <a:t>%</a:t>
            </a:r>
            <a:endParaRPr lang="en-US" sz="1397" b="1" dirty="0">
              <a:latin typeface="Montserrat 1 Bold" panose="020B0604020202020204" charset="-52"/>
              <a:cs typeface="Calibri" panose="020F0502020204030204" pitchFamily="34" charset="0"/>
            </a:endParaRPr>
          </a:p>
        </p:txBody>
      </p:sp>
      <p:sp>
        <p:nvSpPr>
          <p:cNvPr id="10" name="TextBox 9"/>
          <p:cNvSpPr txBox="1"/>
          <p:nvPr/>
        </p:nvSpPr>
        <p:spPr>
          <a:xfrm>
            <a:off x="4310352" y="2252647"/>
            <a:ext cx="535519" cy="307328"/>
          </a:xfrm>
          <a:prstGeom prst="rect">
            <a:avLst/>
          </a:prstGeom>
          <a:noFill/>
        </p:spPr>
        <p:txBody>
          <a:bodyPr wrap="square" rtlCol="0">
            <a:spAutoFit/>
          </a:bodyPr>
          <a:lstStyle/>
          <a:p>
            <a:r>
              <a:rPr lang="uk-UA" sz="1397" b="1" dirty="0">
                <a:latin typeface="Montserrat 1 Bold" panose="020B0604020202020204" charset="-52"/>
                <a:cs typeface="Calibri" panose="020F0502020204030204" pitchFamily="34" charset="0"/>
              </a:rPr>
              <a:t>1</a:t>
            </a:r>
            <a:r>
              <a:rPr lang="en-US" sz="1397" b="1" dirty="0">
                <a:latin typeface="Montserrat 1 Bold" panose="020B0604020202020204" charset="-52"/>
                <a:cs typeface="Calibri" panose="020F0502020204030204" pitchFamily="34" charset="0"/>
              </a:rPr>
              <a:t>9.9</a:t>
            </a:r>
          </a:p>
        </p:txBody>
      </p:sp>
      <p:sp>
        <p:nvSpPr>
          <p:cNvPr id="48" name="Прямокутник 47"/>
          <p:cNvSpPr/>
          <p:nvPr/>
        </p:nvSpPr>
        <p:spPr>
          <a:xfrm>
            <a:off x="1223323" y="-29276"/>
            <a:ext cx="6275833" cy="1569660"/>
          </a:xfrm>
          <a:prstGeom prst="rect">
            <a:avLst/>
          </a:prstGeom>
          <a:noFill/>
        </p:spPr>
        <p:txBody>
          <a:bodyPr wrap="square">
            <a:spAutoFit/>
          </a:bodyPr>
          <a:lstStyle/>
          <a:p>
            <a:pPr defTabSz="912754">
              <a:defRPr/>
            </a:pPr>
            <a:r>
              <a:rPr lang="en-US" sz="4700" dirty="0">
                <a:latin typeface="Montserrat 2 Ultra-Bold" panose="020B0604020202020204" charset="-52"/>
                <a:ea typeface="Open Sans Bold Bold" panose="020B0604020202020204" charset="0"/>
                <a:cs typeface="Calibri" panose="020F0502020204030204" pitchFamily="34" charset="0"/>
              </a:rPr>
              <a:t>PROFITABILITY INDICATORS</a:t>
            </a:r>
            <a:endParaRPr lang="uk-UA" sz="4700" dirty="0">
              <a:latin typeface="Montserrat 2 Ultra-Bold" panose="020B0604020202020204" charset="-52"/>
              <a:cs typeface="Calibri" panose="020F0502020204030204" pitchFamily="34" charset="0"/>
            </a:endParaRPr>
          </a:p>
        </p:txBody>
      </p:sp>
      <p:sp>
        <p:nvSpPr>
          <p:cNvPr id="49" name="TextBox 48"/>
          <p:cNvSpPr txBox="1"/>
          <p:nvPr/>
        </p:nvSpPr>
        <p:spPr>
          <a:xfrm>
            <a:off x="5810250" y="938947"/>
            <a:ext cx="7363496" cy="338554"/>
          </a:xfrm>
          <a:prstGeom prst="rect">
            <a:avLst/>
          </a:prstGeom>
          <a:noFill/>
        </p:spPr>
        <p:txBody>
          <a:bodyPr wrap="square" rtlCol="0">
            <a:spAutoFit/>
          </a:bodyPr>
          <a:lstStyle/>
          <a:p>
            <a:pPr defTabSz="608533">
              <a:defRPr/>
            </a:pPr>
            <a:r>
              <a:rPr lang="en-US" sz="1600" dirty="0">
                <a:solidFill>
                  <a:srgbClr val="004A44"/>
                </a:solidFill>
                <a:latin typeface="Montserrat 2 Bold" panose="020B0604020202020204" charset="-52"/>
                <a:ea typeface="Open Sans Bold" panose="020B0604020202020204" charset="0"/>
                <a:cs typeface="Open Sans Bold" panose="020B0604020202020204" charset="0"/>
              </a:rPr>
              <a:t>As of September 1, 2025</a:t>
            </a:r>
            <a:endParaRPr lang="uk-UA" sz="1600" dirty="0">
              <a:solidFill>
                <a:srgbClr val="004A44"/>
              </a:solidFill>
              <a:latin typeface="Montserrat 2 Bold" panose="020B0604020202020204" charset="-52"/>
              <a:ea typeface="Open Sans Bold" panose="020B0604020202020204" charset="0"/>
              <a:cs typeface="Open Sans Bold" panose="020B0604020202020204" charset="0"/>
            </a:endParaRPr>
          </a:p>
        </p:txBody>
      </p:sp>
      <p:sp>
        <p:nvSpPr>
          <p:cNvPr id="52" name="Заголовок 5"/>
          <p:cNvSpPr txBox="1">
            <a:spLocks/>
          </p:cNvSpPr>
          <p:nvPr/>
        </p:nvSpPr>
        <p:spPr bwMode="gray">
          <a:xfrm>
            <a:off x="299497" y="4550325"/>
            <a:ext cx="4621100"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lgn="l" defTabSz="1218026" rtl="0" eaLnBrk="1" fontAlgn="base" hangingPunct="1">
              <a:spcBef>
                <a:spcPct val="0"/>
              </a:spcBef>
              <a:spcAft>
                <a:spcPct val="0"/>
              </a:spcAft>
              <a:tabLst>
                <a:tab pos="367135" algn="l"/>
              </a:tabLst>
              <a:defRPr lang="x-none" sz="2667" b="0" baseline="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pPr defTabSz="810596">
              <a:tabLst>
                <a:tab pos="244328" algn="l"/>
              </a:tabLst>
              <a:defRPr/>
            </a:pPr>
            <a:r>
              <a:rPr lang="en-US" sz="1198" dirty="0">
                <a:solidFill>
                  <a:schemeClr val="tx1"/>
                </a:solidFill>
                <a:latin typeface="Montserrat 1 Bold" panose="020B0604020202020204" charset="-52"/>
                <a:ea typeface="Open Sans Bold" panose="020B0604020202020204" charset="0"/>
                <a:cs typeface="Calibri" panose="020F0502020204030204" pitchFamily="34" charset="0"/>
              </a:rPr>
              <a:t>* Net commission income and currency trading result</a:t>
            </a:r>
          </a:p>
        </p:txBody>
      </p:sp>
      <p:sp>
        <p:nvSpPr>
          <p:cNvPr id="53" name="Заголовок 5"/>
          <p:cNvSpPr txBox="1">
            <a:spLocks/>
          </p:cNvSpPr>
          <p:nvPr/>
        </p:nvSpPr>
        <p:spPr bwMode="gray">
          <a:xfrm>
            <a:off x="790893" y="2090908"/>
            <a:ext cx="2192793"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lgn="l" defTabSz="1218026" rtl="0" eaLnBrk="1" fontAlgn="base" hangingPunct="1">
              <a:spcBef>
                <a:spcPct val="0"/>
              </a:spcBef>
              <a:spcAft>
                <a:spcPct val="0"/>
              </a:spcAft>
              <a:tabLst>
                <a:tab pos="367135" algn="l"/>
              </a:tabLst>
              <a:defRPr lang="x-none" sz="2667" b="0" baseline="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pPr defTabSz="810596">
              <a:tabLst>
                <a:tab pos="244328" algn="l"/>
              </a:tabLst>
              <a:defRPr/>
            </a:pPr>
            <a:r>
              <a:rPr lang="en-US" sz="1198" dirty="0">
                <a:solidFill>
                  <a:schemeClr val="tx1"/>
                </a:solidFill>
                <a:latin typeface="Montserrat 1 Bold" panose="020B0604020202020204" charset="-52"/>
                <a:ea typeface="Open Sans Bold" panose="020B0604020202020204" charset="0"/>
                <a:cs typeface="Calibri" panose="020F0502020204030204" pitchFamily="34" charset="0"/>
              </a:rPr>
              <a:t>Net interest margin</a:t>
            </a:r>
          </a:p>
        </p:txBody>
      </p:sp>
      <p:sp>
        <p:nvSpPr>
          <p:cNvPr id="54" name="Прямоугольник: скругленные углы 55">
            <a:extLst>
              <a:ext uri="{FF2B5EF4-FFF2-40B4-BE49-F238E27FC236}">
                <a16:creationId xmlns:a16="http://schemas.microsoft.com/office/drawing/2014/main" id="{5C58A348-841A-24C1-9267-1FCE31A8269B}"/>
              </a:ext>
            </a:extLst>
          </p:cNvPr>
          <p:cNvSpPr/>
          <p:nvPr/>
        </p:nvSpPr>
        <p:spPr>
          <a:xfrm>
            <a:off x="-133175" y="1697963"/>
            <a:ext cx="2699853" cy="2933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8533">
              <a:defRPr/>
            </a:pPr>
            <a:r>
              <a:rPr lang="en-US" sz="1397" dirty="0">
                <a:solidFill>
                  <a:schemeClr val="tx1"/>
                </a:solidFill>
                <a:latin typeface="Montserrat 2 Bold" panose="020B0604020202020204" charset="-52"/>
                <a:ea typeface="Open Sans Bold" panose="020B0604020202020204" charset="0"/>
                <a:cs typeface="Open Sans Bold" panose="020B0604020202020204" charset="0"/>
              </a:rPr>
              <a:t>Net interest income</a:t>
            </a:r>
            <a:endParaRPr lang="uk-UA" sz="1397" dirty="0">
              <a:solidFill>
                <a:schemeClr val="tx1"/>
              </a:solidFill>
              <a:latin typeface="Montserrat 2 Bold" panose="020B0604020202020204" charset="-52"/>
              <a:ea typeface="Open Sans Bold" panose="020B0604020202020204" charset="0"/>
              <a:cs typeface="Open Sans Bold" panose="020B0604020202020204" charset="0"/>
            </a:endParaRPr>
          </a:p>
        </p:txBody>
      </p:sp>
      <p:sp>
        <p:nvSpPr>
          <p:cNvPr id="55" name="Прямоугольник: скругленные углы 56">
            <a:extLst>
              <a:ext uri="{FF2B5EF4-FFF2-40B4-BE49-F238E27FC236}">
                <a16:creationId xmlns:a16="http://schemas.microsoft.com/office/drawing/2014/main" id="{6E2EFE02-8123-B7FD-3B1B-05CD7DAA6D56}"/>
              </a:ext>
            </a:extLst>
          </p:cNvPr>
          <p:cNvSpPr/>
          <p:nvPr/>
        </p:nvSpPr>
        <p:spPr>
          <a:xfrm>
            <a:off x="-161677" y="4250185"/>
            <a:ext cx="4250514" cy="3042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8533">
              <a:defRPr/>
            </a:pPr>
            <a:r>
              <a:rPr lang="en-US" sz="1397" dirty="0">
                <a:solidFill>
                  <a:schemeClr val="tx1"/>
                </a:solidFill>
                <a:latin typeface="Montserrat 2 Bold" panose="020B0604020202020204" charset="-52"/>
                <a:ea typeface="Open Sans Bold" panose="020B0604020202020204" charset="0"/>
                <a:cs typeface="Open Sans Bold" panose="020B0604020202020204" charset="0"/>
              </a:rPr>
              <a:t>Net non-interest operating income*</a:t>
            </a:r>
            <a:endParaRPr lang="uk-UA" sz="1397" dirty="0">
              <a:solidFill>
                <a:schemeClr val="tx1"/>
              </a:solidFill>
              <a:latin typeface="Montserrat 2 Bold" panose="020B0604020202020204" charset="-52"/>
              <a:ea typeface="Open Sans Bold" panose="020B0604020202020204" charset="0"/>
              <a:cs typeface="Open Sans Bold" panose="020B0604020202020204" charset="0"/>
            </a:endParaRPr>
          </a:p>
        </p:txBody>
      </p:sp>
      <p:sp>
        <p:nvSpPr>
          <p:cNvPr id="60" name="Прямоугольник: скругленные углы 61">
            <a:extLst>
              <a:ext uri="{FF2B5EF4-FFF2-40B4-BE49-F238E27FC236}">
                <a16:creationId xmlns:a16="http://schemas.microsoft.com/office/drawing/2014/main" id="{D866EECA-2FC8-D4FC-ACB9-73B2053609DB}"/>
              </a:ext>
            </a:extLst>
          </p:cNvPr>
          <p:cNvSpPr/>
          <p:nvPr/>
        </p:nvSpPr>
        <p:spPr>
          <a:xfrm>
            <a:off x="5810250" y="4318514"/>
            <a:ext cx="3439053" cy="29008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8533">
              <a:defRPr/>
            </a:pPr>
            <a:r>
              <a:rPr lang="en-US" sz="1397" b="1" dirty="0">
                <a:solidFill>
                  <a:schemeClr val="tx1"/>
                </a:solidFill>
                <a:latin typeface="Montserrat 2 Bold" panose="020B0604020202020204" charset="-52"/>
                <a:ea typeface="Open Sans Bold" panose="020B0604020202020204" charset="0"/>
                <a:cs typeface="Open Sans Bold" panose="020B0604020202020204" charset="0"/>
              </a:rPr>
              <a:t>The rate of return on equity</a:t>
            </a:r>
            <a:endParaRPr lang="uk-UA" sz="1397" b="1" dirty="0">
              <a:solidFill>
                <a:schemeClr val="tx1"/>
              </a:solidFill>
              <a:latin typeface="Montserrat 2 Bold" panose="020B0604020202020204" charset="-52"/>
              <a:ea typeface="Open Sans Bold" panose="020B0604020202020204" charset="0"/>
              <a:cs typeface="Open Sans Bold" panose="020B0604020202020204" charset="0"/>
            </a:endParaRPr>
          </a:p>
        </p:txBody>
      </p:sp>
      <p:sp>
        <p:nvSpPr>
          <p:cNvPr id="62" name="TextBox 6"/>
          <p:cNvSpPr txBox="1"/>
          <p:nvPr/>
        </p:nvSpPr>
        <p:spPr>
          <a:xfrm>
            <a:off x="165997" y="4944655"/>
            <a:ext cx="474427" cy="256480"/>
          </a:xfrm>
          <a:prstGeom prst="rect">
            <a:avLst/>
          </a:prstGeom>
        </p:spPr>
        <p:txBody>
          <a:bodyPr lIns="0" tIns="0" rIns="0" bIns="0" rtlCol="0" anchor="t">
            <a:spAutoFit/>
          </a:bodyPr>
          <a:lstStyle/>
          <a:p>
            <a:pPr algn="ctr" defTabSz="608533">
              <a:lnSpc>
                <a:spcPts val="1025"/>
              </a:lnSpc>
              <a:defRPr/>
            </a:pPr>
            <a:r>
              <a:rPr lang="en-US" sz="898" dirty="0">
                <a:latin typeface="Montserrat 1 Bold" panose="020B0604020202020204" charset="-52"/>
                <a:ea typeface="Open Sans Bold Bold" panose="020B0604020202020204" charset="0"/>
                <a:cs typeface="Calibri" panose="020F0502020204030204" pitchFamily="34" charset="0"/>
              </a:rPr>
              <a:t>UAH, </a:t>
            </a:r>
            <a:r>
              <a:rPr lang="en-US" sz="898" dirty="0" err="1">
                <a:latin typeface="Montserrat 1 Bold" panose="020B0604020202020204" charset="-52"/>
                <a:ea typeface="Open Sans Bold Bold" panose="020B0604020202020204" charset="0"/>
                <a:cs typeface="Calibri" panose="020F0502020204030204" pitchFamily="34" charset="0"/>
              </a:rPr>
              <a:t>bn</a:t>
            </a:r>
            <a:endParaRPr lang="en-US" sz="898" dirty="0">
              <a:latin typeface="Montserrat 1 Bold" panose="020B0604020202020204" charset="-52"/>
              <a:ea typeface="Open Sans Bold Bold" panose="020B0604020202020204" charset="0"/>
              <a:cs typeface="Calibri" panose="020F0502020204030204" pitchFamily="34" charset="0"/>
            </a:endParaRPr>
          </a:p>
        </p:txBody>
      </p:sp>
      <p:sp>
        <p:nvSpPr>
          <p:cNvPr id="63" name="TextBox 6"/>
          <p:cNvSpPr txBox="1"/>
          <p:nvPr/>
        </p:nvSpPr>
        <p:spPr>
          <a:xfrm>
            <a:off x="198550" y="2558698"/>
            <a:ext cx="474427" cy="256480"/>
          </a:xfrm>
          <a:prstGeom prst="rect">
            <a:avLst/>
          </a:prstGeom>
        </p:spPr>
        <p:txBody>
          <a:bodyPr lIns="0" tIns="0" rIns="0" bIns="0" rtlCol="0" anchor="t">
            <a:spAutoFit/>
          </a:bodyPr>
          <a:lstStyle/>
          <a:p>
            <a:pPr algn="ctr" defTabSz="608533">
              <a:lnSpc>
                <a:spcPts val="1025"/>
              </a:lnSpc>
              <a:defRPr/>
            </a:pPr>
            <a:r>
              <a:rPr lang="en-US" sz="898" dirty="0">
                <a:latin typeface="Montserrat 1 Bold" panose="020B0604020202020204" charset="-52"/>
                <a:ea typeface="Open Sans Bold Bold" panose="020B0604020202020204" charset="0"/>
                <a:cs typeface="Calibri" panose="020F0502020204030204" pitchFamily="34" charset="0"/>
              </a:rPr>
              <a:t>UAH, </a:t>
            </a:r>
            <a:r>
              <a:rPr lang="en-US" sz="898" dirty="0" err="1">
                <a:latin typeface="Montserrat 1 Bold" panose="020B0604020202020204" charset="-52"/>
                <a:ea typeface="Open Sans Bold Bold" panose="020B0604020202020204" charset="0"/>
                <a:cs typeface="Calibri" panose="020F0502020204030204" pitchFamily="34" charset="0"/>
              </a:rPr>
              <a:t>bn</a:t>
            </a:r>
            <a:endParaRPr lang="en-US" sz="898" dirty="0">
              <a:latin typeface="Montserrat 1 Bold" panose="020B0604020202020204" charset="-52"/>
              <a:ea typeface="Open Sans Bold Bold" panose="020B0604020202020204" charset="0"/>
              <a:cs typeface="Calibri" panose="020F0502020204030204" pitchFamily="34" charset="0"/>
            </a:endParaRPr>
          </a:p>
        </p:txBody>
      </p:sp>
      <p:sp>
        <p:nvSpPr>
          <p:cNvPr id="46" name="Прямоугольник: скругленные углы 57">
            <a:extLst>
              <a:ext uri="{FF2B5EF4-FFF2-40B4-BE49-F238E27FC236}">
                <a16:creationId xmlns:a16="http://schemas.microsoft.com/office/drawing/2014/main" id="{3069D879-99D4-F81C-D654-CAD8F561526E}"/>
              </a:ext>
            </a:extLst>
          </p:cNvPr>
          <p:cNvSpPr/>
          <p:nvPr/>
        </p:nvSpPr>
        <p:spPr>
          <a:xfrm>
            <a:off x="5962650" y="1719694"/>
            <a:ext cx="2042724" cy="27163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8533">
              <a:defRPr/>
            </a:pPr>
            <a:r>
              <a:rPr lang="en-US" sz="1397" dirty="0">
                <a:solidFill>
                  <a:schemeClr val="tx1"/>
                </a:solidFill>
                <a:latin typeface="Montserrat 2 Bold" panose="020B0604020202020204" charset="-52"/>
                <a:ea typeface="Open Sans Bold" panose="020B0604020202020204" charset="0"/>
                <a:cs typeface="Open Sans Bold" panose="020B0604020202020204" charset="0"/>
              </a:rPr>
              <a:t>Profit (before tax)</a:t>
            </a:r>
            <a:endParaRPr lang="uk-UA" sz="1397" dirty="0">
              <a:solidFill>
                <a:schemeClr val="tx1"/>
              </a:solidFill>
              <a:latin typeface="Montserrat 2 Bold" panose="020B0604020202020204" charset="-52"/>
              <a:ea typeface="Open Sans Bold" panose="020B0604020202020204" charset="0"/>
              <a:cs typeface="Open Sans Bold" panose="020B0604020202020204" charset="0"/>
            </a:endParaRPr>
          </a:p>
        </p:txBody>
      </p:sp>
      <p:sp>
        <p:nvSpPr>
          <p:cNvPr id="57" name="TextBox 6"/>
          <p:cNvSpPr txBox="1"/>
          <p:nvPr/>
        </p:nvSpPr>
        <p:spPr>
          <a:xfrm>
            <a:off x="6044883" y="2058446"/>
            <a:ext cx="799187" cy="128240"/>
          </a:xfrm>
          <a:prstGeom prst="rect">
            <a:avLst/>
          </a:prstGeom>
        </p:spPr>
        <p:txBody>
          <a:bodyPr wrap="square" lIns="0" tIns="0" rIns="0" bIns="0" rtlCol="0" anchor="t">
            <a:spAutoFit/>
          </a:bodyPr>
          <a:lstStyle/>
          <a:p>
            <a:pPr algn="ctr" defTabSz="608533">
              <a:lnSpc>
                <a:spcPts val="1025"/>
              </a:lnSpc>
              <a:defRPr/>
            </a:pPr>
            <a:r>
              <a:rPr lang="en-US" sz="898" dirty="0">
                <a:latin typeface="Montserrat 1 Bold" panose="020B0604020202020204" charset="-52"/>
                <a:ea typeface="Open Sans Bold Bold" panose="020B0604020202020204" charset="0"/>
                <a:cs typeface="Calibri" panose="020F0502020204030204" pitchFamily="34" charset="0"/>
              </a:rPr>
              <a:t>UAH, </a:t>
            </a:r>
            <a:r>
              <a:rPr lang="en-US" sz="898" dirty="0" err="1">
                <a:latin typeface="Montserrat 1 Bold" panose="020B0604020202020204" charset="-52"/>
                <a:ea typeface="Open Sans Bold Bold" panose="020B0604020202020204" charset="0"/>
                <a:cs typeface="Calibri" panose="020F0502020204030204" pitchFamily="34" charset="0"/>
              </a:rPr>
              <a:t>bn</a:t>
            </a:r>
            <a:endParaRPr lang="en-US" sz="898" dirty="0">
              <a:latin typeface="Montserrat 1 Bold" panose="020B0604020202020204" charset="-52"/>
              <a:ea typeface="Open Sans Bold Bold" panose="020B0604020202020204" charset="0"/>
              <a:cs typeface="Calibri" panose="020F0502020204030204" pitchFamily="34" charset="0"/>
            </a:endParaRPr>
          </a:p>
        </p:txBody>
      </p:sp>
      <p:sp>
        <p:nvSpPr>
          <p:cNvPr id="5" name="Овал 4">
            <a:extLst>
              <a:ext uri="{FF2B5EF4-FFF2-40B4-BE49-F238E27FC236}">
                <a16:creationId xmlns:a16="http://schemas.microsoft.com/office/drawing/2014/main" id="{6D0E73B2-F202-1376-1F86-0E7E08723F5F}"/>
              </a:ext>
            </a:extLst>
          </p:cNvPr>
          <p:cNvSpPr/>
          <p:nvPr/>
        </p:nvSpPr>
        <p:spPr>
          <a:xfrm>
            <a:off x="498283" y="3444047"/>
            <a:ext cx="718469" cy="245169"/>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uk-UA" sz="1098" b="1" dirty="0">
                <a:solidFill>
                  <a:schemeClr val="bg1"/>
                </a:solidFill>
                <a:latin typeface="Montserrat 1 Bold" panose="020B0604020202020204" charset="-52"/>
                <a:ea typeface="Open Sans Bold" panose="020B0604020202020204" charset="0"/>
                <a:cs typeface="Calibri" panose="020F0502020204030204" pitchFamily="34" charset="0"/>
              </a:rPr>
              <a:t>4</a:t>
            </a: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a:t>
            </a:r>
            <a:r>
              <a:rPr lang="uk-UA" sz="1098" b="1" dirty="0">
                <a:solidFill>
                  <a:schemeClr val="bg1"/>
                </a:solidFill>
                <a:latin typeface="Montserrat 1 Bold" panose="020B0604020202020204" charset="-52"/>
                <a:ea typeface="Open Sans Bold" panose="020B0604020202020204" charset="0"/>
                <a:cs typeface="Calibri" panose="020F0502020204030204" pitchFamily="34" charset="0"/>
              </a:rPr>
              <a:t>2</a:t>
            </a: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a:t>
            </a:r>
            <a:endParaRPr lang="uk-UA" sz="1597" b="1" dirty="0">
              <a:solidFill>
                <a:schemeClr val="bg1"/>
              </a:solidFill>
              <a:latin typeface="Montserrat 1 Bold" panose="020B0604020202020204" charset="-52"/>
              <a:ea typeface="Open Sans Bold" panose="020B0604020202020204" charset="0"/>
              <a:cs typeface="Calibri" panose="020F0502020204030204" pitchFamily="34" charset="0"/>
            </a:endParaRPr>
          </a:p>
        </p:txBody>
      </p:sp>
      <p:sp>
        <p:nvSpPr>
          <p:cNvPr id="6" name="Овал 5">
            <a:extLst>
              <a:ext uri="{FF2B5EF4-FFF2-40B4-BE49-F238E27FC236}">
                <a16:creationId xmlns:a16="http://schemas.microsoft.com/office/drawing/2014/main" id="{860EDDCC-1245-5409-264F-CA54B3B0F984}"/>
              </a:ext>
            </a:extLst>
          </p:cNvPr>
          <p:cNvSpPr/>
          <p:nvPr/>
        </p:nvSpPr>
        <p:spPr>
          <a:xfrm>
            <a:off x="1244913" y="3391595"/>
            <a:ext cx="718667" cy="25153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6.4%</a:t>
            </a:r>
            <a:endParaRPr lang="uk-UA" sz="1597" b="1" dirty="0">
              <a:solidFill>
                <a:schemeClr val="bg1"/>
              </a:solidFill>
              <a:latin typeface="Montserrat 1 Bold" panose="020B0604020202020204" charset="-52"/>
              <a:ea typeface="Open Sans Bold" panose="020B0604020202020204" charset="0"/>
              <a:cs typeface="Calibri" panose="020F0502020204030204" pitchFamily="34" charset="0"/>
            </a:endParaRPr>
          </a:p>
        </p:txBody>
      </p:sp>
      <p:sp>
        <p:nvSpPr>
          <p:cNvPr id="7" name="Овал 6">
            <a:extLst>
              <a:ext uri="{FF2B5EF4-FFF2-40B4-BE49-F238E27FC236}">
                <a16:creationId xmlns:a16="http://schemas.microsoft.com/office/drawing/2014/main" id="{90AD0596-4346-1409-0110-7846021472AC}"/>
              </a:ext>
            </a:extLst>
          </p:cNvPr>
          <p:cNvSpPr/>
          <p:nvPr/>
        </p:nvSpPr>
        <p:spPr>
          <a:xfrm>
            <a:off x="1975565" y="3362876"/>
            <a:ext cx="718667" cy="25153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uk-UA" sz="1098" b="1" dirty="0">
                <a:solidFill>
                  <a:schemeClr val="bg1"/>
                </a:solidFill>
                <a:latin typeface="Montserrat 1 Bold" panose="020B0604020202020204" charset="-52"/>
                <a:ea typeface="Open Sans Bold" panose="020B0604020202020204" charset="0"/>
                <a:cs typeface="Calibri" panose="020F0502020204030204" pitchFamily="34" charset="0"/>
              </a:rPr>
              <a:t>6</a:t>
            </a: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a:t>
            </a:r>
            <a:r>
              <a:rPr lang="uk-UA" sz="1098" b="1" dirty="0">
                <a:solidFill>
                  <a:schemeClr val="bg1"/>
                </a:solidFill>
                <a:latin typeface="Montserrat 1 Bold" panose="020B0604020202020204" charset="-52"/>
                <a:ea typeface="Open Sans Bold" panose="020B0604020202020204" charset="0"/>
                <a:cs typeface="Calibri" panose="020F0502020204030204" pitchFamily="34" charset="0"/>
              </a:rPr>
              <a:t>7</a:t>
            </a: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a:t>
            </a:r>
            <a:endParaRPr lang="uk-UA" sz="1597" b="1" dirty="0">
              <a:solidFill>
                <a:schemeClr val="bg1"/>
              </a:solidFill>
              <a:latin typeface="Montserrat 1 Bold" panose="020B0604020202020204" charset="-52"/>
              <a:ea typeface="Open Sans Bold" panose="020B0604020202020204" charset="0"/>
              <a:cs typeface="Calibri" panose="020F0502020204030204" pitchFamily="34" charset="0"/>
            </a:endParaRPr>
          </a:p>
        </p:txBody>
      </p:sp>
      <p:sp>
        <p:nvSpPr>
          <p:cNvPr id="11" name="Овал 10">
            <a:extLst>
              <a:ext uri="{FF2B5EF4-FFF2-40B4-BE49-F238E27FC236}">
                <a16:creationId xmlns:a16="http://schemas.microsoft.com/office/drawing/2014/main" id="{B0582C03-D541-4B0F-6BAD-2321E4A8EF1F}"/>
              </a:ext>
            </a:extLst>
          </p:cNvPr>
          <p:cNvSpPr/>
          <p:nvPr/>
        </p:nvSpPr>
        <p:spPr>
          <a:xfrm>
            <a:off x="2725111" y="3140062"/>
            <a:ext cx="718667" cy="25153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7.</a:t>
            </a:r>
            <a:r>
              <a:rPr lang="uk-UA" sz="1098" b="1" dirty="0">
                <a:solidFill>
                  <a:schemeClr val="bg1"/>
                </a:solidFill>
                <a:latin typeface="Montserrat 1 Bold" panose="020B0604020202020204" charset="-52"/>
                <a:ea typeface="Open Sans Bold" panose="020B0604020202020204" charset="0"/>
                <a:cs typeface="Calibri" panose="020F0502020204030204" pitchFamily="34" charset="0"/>
              </a:rPr>
              <a:t>1</a:t>
            </a: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a:t>
            </a:r>
            <a:endParaRPr lang="uk-UA" sz="1098" b="1" dirty="0">
              <a:solidFill>
                <a:schemeClr val="bg1"/>
              </a:solidFill>
              <a:latin typeface="Montserrat 1 Bold" panose="020B0604020202020204" charset="-52"/>
              <a:ea typeface="Open Sans Bold" panose="020B0604020202020204" charset="0"/>
              <a:cs typeface="Calibri" panose="020F0502020204030204" pitchFamily="34" charset="0"/>
            </a:endParaRPr>
          </a:p>
        </p:txBody>
      </p:sp>
      <p:sp>
        <p:nvSpPr>
          <p:cNvPr id="12" name="Овал 11">
            <a:extLst>
              <a:ext uri="{FF2B5EF4-FFF2-40B4-BE49-F238E27FC236}">
                <a16:creationId xmlns:a16="http://schemas.microsoft.com/office/drawing/2014/main" id="{35B86589-1068-C7DA-BCFC-B9FFE4885ED9}"/>
              </a:ext>
            </a:extLst>
          </p:cNvPr>
          <p:cNvSpPr/>
          <p:nvPr/>
        </p:nvSpPr>
        <p:spPr>
          <a:xfrm>
            <a:off x="3469233" y="2967465"/>
            <a:ext cx="718667" cy="25153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en-US" sz="1098" b="1" dirty="0">
                <a:solidFill>
                  <a:schemeClr val="bg1"/>
                </a:solidFill>
                <a:latin typeface="Montserrat 1 Bold" panose="020B0604020202020204" charset="-52"/>
                <a:ea typeface="Open Sans Bold" panose="020B0604020202020204" charset="0"/>
                <a:cs typeface="Calibri" panose="020F0502020204030204" pitchFamily="34" charset="0"/>
              </a:rPr>
              <a:t>7.5%</a:t>
            </a:r>
            <a:endParaRPr lang="uk-UA" sz="1098" b="1" dirty="0">
              <a:solidFill>
                <a:schemeClr val="bg1"/>
              </a:solidFill>
              <a:latin typeface="Montserrat 1 Bold" panose="020B0604020202020204" charset="-52"/>
              <a:ea typeface="Open Sans Bold" panose="020B0604020202020204" charset="0"/>
              <a:cs typeface="Calibri" panose="020F0502020204030204" pitchFamily="34" charset="0"/>
            </a:endParaRPr>
          </a:p>
        </p:txBody>
      </p:sp>
      <p:sp>
        <p:nvSpPr>
          <p:cNvPr id="21" name="Овал 20">
            <a:extLst>
              <a:ext uri="{FF2B5EF4-FFF2-40B4-BE49-F238E27FC236}">
                <a16:creationId xmlns:a16="http://schemas.microsoft.com/office/drawing/2014/main" id="{D44CBC55-D647-86E6-6E5E-493BC5B8FCE9}"/>
              </a:ext>
            </a:extLst>
          </p:cNvPr>
          <p:cNvSpPr/>
          <p:nvPr/>
        </p:nvSpPr>
        <p:spPr>
          <a:xfrm>
            <a:off x="4218779" y="3184131"/>
            <a:ext cx="718667" cy="25153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533">
              <a:defRPr/>
            </a:pPr>
            <a:r>
              <a:rPr lang="uk-UA" sz="1098" b="1" dirty="0">
                <a:solidFill>
                  <a:schemeClr val="tx1"/>
                </a:solidFill>
                <a:latin typeface="Montserrat 1 Bold" panose="020B0604020202020204" charset="-52"/>
                <a:ea typeface="Open Sans Bold" panose="020B0604020202020204" charset="0"/>
                <a:cs typeface="Calibri" panose="020F0502020204030204" pitchFamily="34" charset="0"/>
              </a:rPr>
              <a:t>8</a:t>
            </a:r>
            <a:r>
              <a:rPr lang="en-US" sz="1098" b="1" dirty="0">
                <a:solidFill>
                  <a:schemeClr val="tx1"/>
                </a:solidFill>
                <a:latin typeface="Montserrat 1 Bold" panose="020B0604020202020204" charset="-52"/>
                <a:ea typeface="Open Sans Bold" panose="020B0604020202020204" charset="0"/>
                <a:cs typeface="Calibri" panose="020F0502020204030204" pitchFamily="34" charset="0"/>
              </a:rPr>
              <a:t>.1%</a:t>
            </a:r>
            <a:endParaRPr lang="uk-UA" sz="1098" b="1" dirty="0">
              <a:solidFill>
                <a:schemeClr val="tx1"/>
              </a:solidFill>
              <a:latin typeface="Montserrat 1 Bold" panose="020B0604020202020204" charset="-52"/>
              <a:ea typeface="Open Sans Bold" panose="020B0604020202020204" charset="0"/>
              <a:cs typeface="Calibri" panose="020F0502020204030204" pitchFamily="34" charset="0"/>
            </a:endParaRPr>
          </a:p>
        </p:txBody>
      </p:sp>
      <p:pic>
        <p:nvPicPr>
          <p:cNvPr id="4" name="Рисунок 3">
            <a:extLst>
              <a:ext uri="{FF2B5EF4-FFF2-40B4-BE49-F238E27FC236}">
                <a16:creationId xmlns:a16="http://schemas.microsoft.com/office/drawing/2014/main" id="{AE5A8826-B6B9-627B-3D91-16812452C0C1}"/>
              </a:ext>
            </a:extLst>
          </p:cNvPr>
          <p:cNvPicPr>
            <a:picLocks noChangeAspect="1"/>
          </p:cNvPicPr>
          <p:nvPr/>
        </p:nvPicPr>
        <p:blipFill>
          <a:blip r:embed="rId7"/>
          <a:stretch>
            <a:fillRect/>
          </a:stretch>
        </p:blipFill>
        <p:spPr>
          <a:xfrm>
            <a:off x="9218565" y="171843"/>
            <a:ext cx="1530458" cy="592435"/>
          </a:xfrm>
          <a:prstGeom prst="rect">
            <a:avLst/>
          </a:prstGeom>
        </p:spPr>
      </p:pic>
      <p:pic>
        <p:nvPicPr>
          <p:cNvPr id="13" name="Рисунок 12">
            <a:extLst>
              <a:ext uri="{FF2B5EF4-FFF2-40B4-BE49-F238E27FC236}">
                <a16:creationId xmlns:a16="http://schemas.microsoft.com/office/drawing/2014/main" id="{DA275C8B-26ED-FBFC-227A-ED39157DFF72}"/>
              </a:ext>
            </a:extLst>
          </p:cNvPr>
          <p:cNvPicPr>
            <a:picLocks noChangeAspect="1"/>
          </p:cNvPicPr>
          <p:nvPr/>
        </p:nvPicPr>
        <p:blipFill>
          <a:blip r:embed="rId8"/>
          <a:stretch>
            <a:fillRect/>
          </a:stretch>
        </p:blipFill>
        <p:spPr>
          <a:xfrm>
            <a:off x="10889665" y="171841"/>
            <a:ext cx="1154385" cy="576965"/>
          </a:xfrm>
          <a:prstGeom prst="rect">
            <a:avLst/>
          </a:prstGeom>
        </p:spPr>
      </p:pic>
      <p:sp>
        <p:nvSpPr>
          <p:cNvPr id="3" name="TextBox 2">
            <a:extLst>
              <a:ext uri="{FF2B5EF4-FFF2-40B4-BE49-F238E27FC236}">
                <a16:creationId xmlns:a16="http://schemas.microsoft.com/office/drawing/2014/main" id="{8FFA2C0E-7970-204B-81FB-8D23209CD2D8}"/>
              </a:ext>
            </a:extLst>
          </p:cNvPr>
          <p:cNvSpPr txBox="1"/>
          <p:nvPr/>
        </p:nvSpPr>
        <p:spPr>
          <a:xfrm>
            <a:off x="10749023" y="2042904"/>
            <a:ext cx="535519" cy="307328"/>
          </a:xfrm>
          <a:prstGeom prst="rect">
            <a:avLst/>
          </a:prstGeom>
          <a:noFill/>
        </p:spPr>
        <p:txBody>
          <a:bodyPr wrap="square" rtlCol="0">
            <a:spAutoFit/>
          </a:bodyPr>
          <a:lstStyle/>
          <a:p>
            <a:r>
              <a:rPr lang="uk-UA" sz="1397" b="1" dirty="0">
                <a:latin typeface="Montserrat 1 Bold" panose="020B0604020202020204" charset="-52"/>
                <a:cs typeface="Calibri" panose="020F0502020204030204" pitchFamily="34" charset="0"/>
              </a:rPr>
              <a:t>1</a:t>
            </a:r>
            <a:r>
              <a:rPr lang="en-US" sz="1397" b="1" dirty="0">
                <a:latin typeface="Montserrat 1 Bold" panose="020B0604020202020204" charset="-52"/>
                <a:cs typeface="Calibri" panose="020F0502020204030204" pitchFamily="34" charset="0"/>
              </a:rPr>
              <a:t>5.6</a:t>
            </a:r>
          </a:p>
        </p:txBody>
      </p:sp>
      <p:sp>
        <p:nvSpPr>
          <p:cNvPr id="14" name="TextBox 13">
            <a:extLst>
              <a:ext uri="{FF2B5EF4-FFF2-40B4-BE49-F238E27FC236}">
                <a16:creationId xmlns:a16="http://schemas.microsoft.com/office/drawing/2014/main" id="{B2800486-F897-6776-3379-A5D9F6BDD22F}"/>
              </a:ext>
            </a:extLst>
          </p:cNvPr>
          <p:cNvSpPr txBox="1"/>
          <p:nvPr/>
        </p:nvSpPr>
        <p:spPr>
          <a:xfrm>
            <a:off x="4390618" y="5327650"/>
            <a:ext cx="676908" cy="307328"/>
          </a:xfrm>
          <a:prstGeom prst="rect">
            <a:avLst/>
          </a:prstGeom>
          <a:noFill/>
        </p:spPr>
        <p:txBody>
          <a:bodyPr wrap="square" rtlCol="0">
            <a:spAutoFit/>
          </a:bodyPr>
          <a:lstStyle/>
          <a:p>
            <a:r>
              <a:rPr lang="en-US" sz="1397" b="1" dirty="0">
                <a:latin typeface="Montserrat 1 Bold" panose="020B0604020202020204" charset="-52"/>
                <a:cs typeface="Calibri" panose="020F0502020204030204" pitchFamily="34" charset="0"/>
              </a:rPr>
              <a:t>5.79</a:t>
            </a:r>
          </a:p>
        </p:txBody>
      </p:sp>
      <p:pic>
        <p:nvPicPr>
          <p:cNvPr id="16" name="Рисунок 15">
            <a:extLst>
              <a:ext uri="{FF2B5EF4-FFF2-40B4-BE49-F238E27FC236}">
                <a16:creationId xmlns:a16="http://schemas.microsoft.com/office/drawing/2014/main" id="{4B3CA7EF-7937-E73A-927B-7837A475E27E}"/>
              </a:ext>
            </a:extLst>
          </p:cNvPr>
          <p:cNvPicPr>
            <a:picLocks noChangeAspect="1"/>
          </p:cNvPicPr>
          <p:nvPr/>
        </p:nvPicPr>
        <p:blipFill>
          <a:blip r:embed="rId9"/>
          <a:stretch>
            <a:fillRect/>
          </a:stretch>
        </p:blipFill>
        <p:spPr>
          <a:xfrm>
            <a:off x="170688" y="91529"/>
            <a:ext cx="831850" cy="831850"/>
          </a:xfrm>
          <a:prstGeom prst="rect">
            <a:avLst/>
          </a:prstGeom>
        </p:spPr>
      </p:pic>
      <p:cxnSp>
        <p:nvCxnSpPr>
          <p:cNvPr id="19" name="Прямая соединительная линия 18">
            <a:extLst>
              <a:ext uri="{FF2B5EF4-FFF2-40B4-BE49-F238E27FC236}">
                <a16:creationId xmlns:a16="http://schemas.microsoft.com/office/drawing/2014/main" id="{6BC9581C-9DA8-3C53-4668-3855DB85DCD7}"/>
              </a:ext>
            </a:extLst>
          </p:cNvPr>
          <p:cNvCxnSpPr/>
          <p:nvPr/>
        </p:nvCxnSpPr>
        <p:spPr>
          <a:xfrm>
            <a:off x="95250" y="1411875"/>
            <a:ext cx="1203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56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41591" y="2295496"/>
            <a:ext cx="10546109" cy="3352790"/>
            <a:chOff x="0" y="0"/>
            <a:chExt cx="10546105" cy="3352787"/>
          </a:xfrm>
        </p:grpSpPr>
        <p:sp>
          <p:nvSpPr>
            <p:cNvPr id="3" name="Freeform 3"/>
            <p:cNvSpPr/>
            <p:nvPr/>
          </p:nvSpPr>
          <p:spPr>
            <a:xfrm>
              <a:off x="65024" y="69850"/>
              <a:ext cx="10410825" cy="3213100"/>
            </a:xfrm>
            <a:custGeom>
              <a:avLst/>
              <a:gdLst/>
              <a:ahLst/>
              <a:cxnLst/>
              <a:rect l="l" t="t" r="r" b="b"/>
              <a:pathLst>
                <a:path w="10410825" h="3213100">
                  <a:moveTo>
                    <a:pt x="0" y="0"/>
                  </a:moveTo>
                  <a:lnTo>
                    <a:pt x="0" y="3213100"/>
                  </a:lnTo>
                  <a:lnTo>
                    <a:pt x="10410825" y="3213100"/>
                  </a:lnTo>
                  <a:lnTo>
                    <a:pt x="10410825" y="0"/>
                  </a:lnTo>
                  <a:close/>
                </a:path>
              </a:pathLst>
            </a:custGeom>
            <a:noFill/>
          </p:spPr>
        </p:sp>
        <p:sp>
          <p:nvSpPr>
            <p:cNvPr id="4" name="Freeform 4"/>
            <p:cNvSpPr/>
            <p:nvPr/>
          </p:nvSpPr>
          <p:spPr>
            <a:xfrm>
              <a:off x="74168" y="624332"/>
              <a:ext cx="1718183" cy="533400"/>
            </a:xfrm>
            <a:custGeom>
              <a:avLst/>
              <a:gdLst/>
              <a:ahLst/>
              <a:cxnLst/>
              <a:rect l="l" t="t" r="r" b="b"/>
              <a:pathLst>
                <a:path w="1718183" h="533400">
                  <a:moveTo>
                    <a:pt x="1718183" y="533400"/>
                  </a:moveTo>
                  <a:lnTo>
                    <a:pt x="0" y="533400"/>
                  </a:lnTo>
                  <a:lnTo>
                    <a:pt x="0" y="0"/>
                  </a:lnTo>
                  <a:lnTo>
                    <a:pt x="1718183" y="0"/>
                  </a:lnTo>
                  <a:close/>
                </a:path>
              </a:pathLst>
            </a:custGeom>
            <a:solidFill>
              <a:srgbClr val="CADB3E"/>
            </a:solidFill>
          </p:spPr>
        </p:sp>
        <p:sp>
          <p:nvSpPr>
            <p:cNvPr id="5" name="Freeform 5"/>
            <p:cNvSpPr/>
            <p:nvPr/>
          </p:nvSpPr>
          <p:spPr>
            <a:xfrm>
              <a:off x="63500" y="2215515"/>
              <a:ext cx="1718056" cy="533400"/>
            </a:xfrm>
            <a:custGeom>
              <a:avLst/>
              <a:gdLst/>
              <a:ahLst/>
              <a:cxnLst/>
              <a:rect l="l" t="t" r="r" b="b"/>
              <a:pathLst>
                <a:path w="1718056" h="533400">
                  <a:moveTo>
                    <a:pt x="1718056" y="533400"/>
                  </a:moveTo>
                  <a:lnTo>
                    <a:pt x="0" y="533400"/>
                  </a:lnTo>
                  <a:lnTo>
                    <a:pt x="0" y="0"/>
                  </a:lnTo>
                  <a:lnTo>
                    <a:pt x="1718056" y="0"/>
                  </a:lnTo>
                  <a:close/>
                </a:path>
              </a:pathLst>
            </a:custGeom>
            <a:solidFill>
              <a:srgbClr val="CADB3E"/>
            </a:solidFill>
          </p:spPr>
        </p:sp>
        <p:sp>
          <p:nvSpPr>
            <p:cNvPr id="6" name="Freeform 6"/>
            <p:cNvSpPr/>
            <p:nvPr/>
          </p:nvSpPr>
          <p:spPr>
            <a:xfrm>
              <a:off x="67437" y="1701419"/>
              <a:ext cx="10408412" cy="12700"/>
            </a:xfrm>
            <a:custGeom>
              <a:avLst/>
              <a:gdLst/>
              <a:ahLst/>
              <a:cxnLst/>
              <a:rect l="l" t="t" r="r" b="b"/>
              <a:pathLst>
                <a:path w="10408412" h="12700">
                  <a:moveTo>
                    <a:pt x="0" y="0"/>
                  </a:moveTo>
                  <a:lnTo>
                    <a:pt x="10408412" y="0"/>
                  </a:lnTo>
                  <a:lnTo>
                    <a:pt x="10408412" y="12700"/>
                  </a:lnTo>
                  <a:lnTo>
                    <a:pt x="0" y="12700"/>
                  </a:lnTo>
                  <a:close/>
                </a:path>
              </a:pathLst>
            </a:custGeom>
            <a:solidFill>
              <a:srgbClr val="002922"/>
            </a:solidFill>
          </p:spPr>
        </p:sp>
        <p:sp>
          <p:nvSpPr>
            <p:cNvPr id="7" name="Freeform 7"/>
            <p:cNvSpPr/>
            <p:nvPr/>
          </p:nvSpPr>
          <p:spPr>
            <a:xfrm>
              <a:off x="65024" y="63500"/>
              <a:ext cx="10408412" cy="12700"/>
            </a:xfrm>
            <a:custGeom>
              <a:avLst/>
              <a:gdLst/>
              <a:ahLst/>
              <a:cxnLst/>
              <a:rect l="l" t="t" r="r" b="b"/>
              <a:pathLst>
                <a:path w="10408412" h="12700">
                  <a:moveTo>
                    <a:pt x="0" y="0"/>
                  </a:moveTo>
                  <a:lnTo>
                    <a:pt x="10408412" y="0"/>
                  </a:lnTo>
                  <a:lnTo>
                    <a:pt x="10408412" y="12700"/>
                  </a:lnTo>
                  <a:lnTo>
                    <a:pt x="0" y="12700"/>
                  </a:lnTo>
                  <a:close/>
                </a:path>
              </a:pathLst>
            </a:custGeom>
            <a:solidFill>
              <a:srgbClr val="002922"/>
            </a:solidFill>
          </p:spPr>
        </p:sp>
        <p:sp>
          <p:nvSpPr>
            <p:cNvPr id="8" name="Freeform 8"/>
            <p:cNvSpPr/>
            <p:nvPr/>
          </p:nvSpPr>
          <p:spPr>
            <a:xfrm>
              <a:off x="74168" y="3276600"/>
              <a:ext cx="10408412" cy="12700"/>
            </a:xfrm>
            <a:custGeom>
              <a:avLst/>
              <a:gdLst/>
              <a:ahLst/>
              <a:cxnLst/>
              <a:rect l="l" t="t" r="r" b="b"/>
              <a:pathLst>
                <a:path w="10408412" h="12700">
                  <a:moveTo>
                    <a:pt x="0" y="0"/>
                  </a:moveTo>
                  <a:lnTo>
                    <a:pt x="10408412" y="0"/>
                  </a:lnTo>
                  <a:lnTo>
                    <a:pt x="10408412" y="12700"/>
                  </a:lnTo>
                  <a:lnTo>
                    <a:pt x="0" y="12700"/>
                  </a:lnTo>
                  <a:close/>
                </a:path>
              </a:pathLst>
            </a:custGeom>
            <a:solidFill>
              <a:srgbClr val="002922"/>
            </a:solidFill>
          </p:spPr>
        </p:sp>
      </p:grpSp>
      <p:sp>
        <p:nvSpPr>
          <p:cNvPr id="9" name="TextBox 9"/>
          <p:cNvSpPr txBox="1"/>
          <p:nvPr/>
        </p:nvSpPr>
        <p:spPr>
          <a:xfrm>
            <a:off x="3227289" y="669522"/>
            <a:ext cx="5901195" cy="795020"/>
          </a:xfrm>
          <a:prstGeom prst="rect">
            <a:avLst/>
          </a:prstGeom>
        </p:spPr>
        <p:txBody>
          <a:bodyPr lIns="0" tIns="0" rIns="0" bIns="0" rtlCol="0" anchor="t">
            <a:spAutoFit/>
          </a:bodyPr>
          <a:lstStyle/>
          <a:p>
            <a:pPr algn="l">
              <a:lnSpc>
                <a:spcPts val="6580"/>
              </a:lnSpc>
            </a:pPr>
            <a:r>
              <a:rPr lang="en-US" sz="4700" b="1" spc="169" dirty="0">
                <a:solidFill>
                  <a:srgbClr val="002922"/>
                </a:solidFill>
                <a:latin typeface="Montserrat 2 Ultra-Bold" panose="020B0604020202020204" charset="-52"/>
                <a:ea typeface="Montserrat 2 Bold"/>
                <a:cs typeface="Montserrat 2 Bold"/>
                <a:sym typeface="Montserrat 2 Bold"/>
              </a:rPr>
              <a:t>CREDIT RATINGS</a:t>
            </a:r>
          </a:p>
        </p:txBody>
      </p:sp>
      <p:sp>
        <p:nvSpPr>
          <p:cNvPr id="10" name="TextBox 10"/>
          <p:cNvSpPr txBox="1"/>
          <p:nvPr/>
        </p:nvSpPr>
        <p:spPr>
          <a:xfrm>
            <a:off x="1033929" y="2983020"/>
            <a:ext cx="865651" cy="420605"/>
          </a:xfrm>
          <a:prstGeom prst="rect">
            <a:avLst/>
          </a:prstGeom>
        </p:spPr>
        <p:txBody>
          <a:bodyPr lIns="0" tIns="0" rIns="0" bIns="0" rtlCol="0" anchor="t">
            <a:spAutoFit/>
          </a:bodyPr>
          <a:lstStyle/>
          <a:p>
            <a:pPr algn="l">
              <a:lnSpc>
                <a:spcPts val="3499"/>
              </a:lnSpc>
            </a:pPr>
            <a:r>
              <a:rPr lang="en-US" sz="2499" b="1" dirty="0">
                <a:solidFill>
                  <a:srgbClr val="FFFFFF"/>
                </a:solidFill>
                <a:latin typeface="Montserrat 2 Ultra-Bold"/>
                <a:ea typeface="Montserrat 2 Ultra-Bold"/>
                <a:cs typeface="Montserrat 2 Ultra-Bold"/>
                <a:sym typeface="Montserrat 2 Ultra-Bold"/>
              </a:rPr>
              <a:t>Fitch</a:t>
            </a:r>
          </a:p>
        </p:txBody>
      </p:sp>
      <p:sp>
        <p:nvSpPr>
          <p:cNvPr id="11" name="TextBox 11"/>
          <p:cNvSpPr txBox="1"/>
          <p:nvPr/>
        </p:nvSpPr>
        <p:spPr>
          <a:xfrm>
            <a:off x="1033929" y="4570666"/>
            <a:ext cx="1600014" cy="420605"/>
          </a:xfrm>
          <a:prstGeom prst="rect">
            <a:avLst/>
          </a:prstGeom>
        </p:spPr>
        <p:txBody>
          <a:bodyPr wrap="square" lIns="0" tIns="0" rIns="0" bIns="0" rtlCol="0" anchor="t">
            <a:spAutoFit/>
          </a:bodyPr>
          <a:lstStyle/>
          <a:p>
            <a:pPr algn="l">
              <a:lnSpc>
                <a:spcPts val="3499"/>
              </a:lnSpc>
            </a:pPr>
            <a:r>
              <a:rPr lang="en-US" sz="2499" b="1" dirty="0">
                <a:solidFill>
                  <a:srgbClr val="FFFFFF"/>
                </a:solidFill>
                <a:latin typeface="Montserrat 2 Ultra-Bold"/>
                <a:ea typeface="Montserrat 2 Ultra-Bold"/>
                <a:cs typeface="Montserrat 2 Ultra-Bold"/>
                <a:sym typeface="Montserrat 2 Ultra-Bold"/>
              </a:rPr>
              <a:t>Moody ’s</a:t>
            </a:r>
          </a:p>
        </p:txBody>
      </p:sp>
      <p:sp>
        <p:nvSpPr>
          <p:cNvPr id="12" name="TextBox 12"/>
          <p:cNvSpPr txBox="1"/>
          <p:nvPr/>
        </p:nvSpPr>
        <p:spPr>
          <a:xfrm>
            <a:off x="3307232" y="2480567"/>
            <a:ext cx="3281601" cy="1388983"/>
          </a:xfrm>
          <a:prstGeom prst="rect">
            <a:avLst/>
          </a:prstGeom>
        </p:spPr>
        <p:txBody>
          <a:bodyPr lIns="0" tIns="0" rIns="0" bIns="0" rtlCol="0" anchor="t">
            <a:spAutoFit/>
          </a:bodyPr>
          <a:lstStyle/>
          <a:p>
            <a:pPr algn="l">
              <a:lnSpc>
                <a:spcPts val="2999"/>
              </a:lnSpc>
            </a:pPr>
            <a:r>
              <a:rPr lang="en-US" sz="2499" b="1" dirty="0">
                <a:solidFill>
                  <a:srgbClr val="00665E"/>
                </a:solidFill>
                <a:latin typeface="Montserrat 2 Ultra-Bold"/>
                <a:ea typeface="Montserrat 2 Ultra-Bold"/>
                <a:cs typeface="Montserrat 2 Ultra-Bold"/>
                <a:sym typeface="Montserrat 2 Ultra-Bold"/>
              </a:rPr>
              <a:t>LT FC/LC IDR </a:t>
            </a:r>
            <a:r>
              <a:rPr lang="en-US" sz="2499" b="1" dirty="0">
                <a:solidFill>
                  <a:srgbClr val="002922"/>
                </a:solidFill>
                <a:latin typeface="Montserrat 2 Ultra-Bold"/>
                <a:ea typeface="Montserrat 2 Ultra-Bold"/>
                <a:cs typeface="Montserrat 2 Ultra-Bold"/>
                <a:sym typeface="Montserrat 2 Ultra-Bold"/>
              </a:rPr>
              <a:t>ST FC IDR</a:t>
            </a:r>
          </a:p>
          <a:p>
            <a:pPr algn="l">
              <a:lnSpc>
                <a:spcPts val="6249"/>
              </a:lnSpc>
            </a:pPr>
            <a:r>
              <a:rPr lang="en-US" sz="2499" b="1" dirty="0">
                <a:solidFill>
                  <a:srgbClr val="00665E"/>
                </a:solidFill>
                <a:latin typeface="Montserrat 2 Ultra-Bold"/>
                <a:ea typeface="Montserrat 2 Ultra-Bold"/>
                <a:cs typeface="Montserrat 2 Ultra-Bold"/>
                <a:sym typeface="Montserrat 2 Ultra-Bold"/>
              </a:rPr>
              <a:t>National long-term</a:t>
            </a:r>
          </a:p>
        </p:txBody>
      </p:sp>
      <p:sp>
        <p:nvSpPr>
          <p:cNvPr id="13" name="TextBox 13"/>
          <p:cNvSpPr txBox="1"/>
          <p:nvPr/>
        </p:nvSpPr>
        <p:spPr>
          <a:xfrm>
            <a:off x="3296603" y="4075081"/>
            <a:ext cx="3847309" cy="1068305"/>
          </a:xfrm>
          <a:prstGeom prst="rect">
            <a:avLst/>
          </a:prstGeom>
        </p:spPr>
        <p:txBody>
          <a:bodyPr lIns="0" tIns="0" rIns="0" bIns="0" rtlCol="0" anchor="t">
            <a:spAutoFit/>
          </a:bodyPr>
          <a:lstStyle/>
          <a:p>
            <a:pPr algn="l">
              <a:lnSpc>
                <a:spcPts val="6249"/>
              </a:lnSpc>
            </a:pPr>
            <a:r>
              <a:rPr lang="en-US" sz="2499" b="1">
                <a:solidFill>
                  <a:srgbClr val="00665E"/>
                </a:solidFill>
                <a:latin typeface="Montserrat 2 Ultra-Bold"/>
                <a:ea typeface="Montserrat 2 Ultra-Bold"/>
                <a:cs typeface="Montserrat 2 Ultra-Bold"/>
                <a:sym typeface="Montserrat 2 Ultra-Bold"/>
              </a:rPr>
              <a:t>LT FC/LC bank deposit</a:t>
            </a:r>
          </a:p>
          <a:p>
            <a:pPr algn="l">
              <a:lnSpc>
                <a:spcPts val="1249"/>
              </a:lnSpc>
            </a:pPr>
            <a:r>
              <a:rPr lang="en-US" sz="2499" b="1">
                <a:solidFill>
                  <a:srgbClr val="002922"/>
                </a:solidFill>
                <a:latin typeface="Montserrat 2 Ultra-Bold"/>
                <a:ea typeface="Montserrat 2 Ultra-Bold"/>
                <a:cs typeface="Montserrat 2 Ultra-Bold"/>
                <a:sym typeface="Montserrat 2 Ultra-Bold"/>
              </a:rPr>
              <a:t>BCA</a:t>
            </a:r>
          </a:p>
        </p:txBody>
      </p:sp>
      <p:sp>
        <p:nvSpPr>
          <p:cNvPr id="14" name="TextBox 14"/>
          <p:cNvSpPr txBox="1"/>
          <p:nvPr/>
        </p:nvSpPr>
        <p:spPr>
          <a:xfrm>
            <a:off x="7883702" y="2551015"/>
            <a:ext cx="2833068" cy="1855316"/>
          </a:xfrm>
          <a:prstGeom prst="rect">
            <a:avLst/>
          </a:prstGeom>
        </p:spPr>
        <p:txBody>
          <a:bodyPr lIns="0" tIns="0" rIns="0" bIns="0" rtlCol="0" anchor="t">
            <a:spAutoFit/>
          </a:bodyPr>
          <a:lstStyle/>
          <a:p>
            <a:pPr algn="l">
              <a:lnSpc>
                <a:spcPts val="2999"/>
              </a:lnSpc>
            </a:pPr>
            <a:r>
              <a:rPr lang="en-US" sz="2499" b="1" dirty="0">
                <a:solidFill>
                  <a:srgbClr val="00665E"/>
                </a:solidFill>
                <a:latin typeface="Montserrat 2 Ultra-Bold"/>
                <a:ea typeface="Montserrat 2 Ultra-Bold"/>
                <a:cs typeface="Montserrat 2 Ultra-Bold"/>
                <a:sym typeface="Montserrat 2 Ultra-Bold"/>
              </a:rPr>
              <a:t>CCC/CCC+ </a:t>
            </a:r>
            <a:r>
              <a:rPr lang="en-US" sz="2499" b="1" dirty="0">
                <a:solidFill>
                  <a:srgbClr val="002922"/>
                </a:solidFill>
                <a:latin typeface="Montserrat 2 Ultra-Bold"/>
                <a:ea typeface="Montserrat 2 Ultra-Bold"/>
                <a:cs typeface="Montserrat 2 Ultra-Bold"/>
                <a:sym typeface="Montserrat 2 Ultra-Bold"/>
              </a:rPr>
              <a:t>CCC-</a:t>
            </a:r>
          </a:p>
          <a:p>
            <a:pPr algn="l">
              <a:lnSpc>
                <a:spcPts val="6249"/>
              </a:lnSpc>
            </a:pPr>
            <a:r>
              <a:rPr lang="en-US" sz="2499" b="1" dirty="0">
                <a:solidFill>
                  <a:srgbClr val="00665E"/>
                </a:solidFill>
                <a:latin typeface="Montserrat 2 Ultra-Bold"/>
                <a:ea typeface="Montserrat 2 Ultra-Bold"/>
                <a:cs typeface="Montserrat 2 Ultra-Bold"/>
                <a:sym typeface="Montserrat 2 Ultra-Bold"/>
              </a:rPr>
              <a:t>A</a:t>
            </a:r>
            <a:r>
              <a:rPr lang="en-US" sz="2499" b="1" dirty="0">
                <a:solidFill>
                  <a:srgbClr val="FFFFFF"/>
                </a:solidFill>
                <a:latin typeface="Montserrat 2 Ultra-Bold"/>
                <a:ea typeface="Montserrat 2 Ultra-Bold"/>
                <a:cs typeface="Montserrat 2 Ultra-Bold"/>
                <a:sym typeface="Montserrat 2 Ultra-Bold"/>
              </a:rPr>
              <a:t> </a:t>
            </a:r>
            <a:endParaRPr lang="uk-UA" sz="2499" b="1" dirty="0">
              <a:solidFill>
                <a:srgbClr val="FFFFFF"/>
              </a:solidFill>
              <a:latin typeface="Montserrat 2 Ultra-Bold"/>
              <a:ea typeface="Montserrat 2 Ultra-Bold"/>
              <a:cs typeface="Montserrat 2 Ultra-Bold"/>
              <a:sym typeface="Montserrat 2 Ultra-Bold"/>
            </a:endParaRPr>
          </a:p>
          <a:p>
            <a:pPr algn="l">
              <a:lnSpc>
                <a:spcPts val="6249"/>
              </a:lnSpc>
            </a:pPr>
            <a:r>
              <a:rPr lang="en-US" sz="2499" b="1" dirty="0">
                <a:solidFill>
                  <a:srgbClr val="00665E"/>
                </a:solidFill>
                <a:latin typeface="Montserrat 2 Ultra-Bold"/>
                <a:ea typeface="Montserrat 2 Ultra-Bold"/>
                <a:cs typeface="Montserrat 2 Ultra-Bold"/>
                <a:sym typeface="Montserrat 2 Ultra-Bold"/>
              </a:rPr>
              <a:t>A+(</a:t>
            </a:r>
            <a:r>
              <a:rPr lang="en-US" sz="2499" b="1" dirty="0" err="1">
                <a:solidFill>
                  <a:srgbClr val="00665E"/>
                </a:solidFill>
                <a:latin typeface="Montserrat 2 Ultra-Bold"/>
                <a:ea typeface="Montserrat 2 Ultra-Bold"/>
                <a:cs typeface="Montserrat 2 Ultra-Bold"/>
                <a:sym typeface="Montserrat 2 Ultra-Bold"/>
              </a:rPr>
              <a:t>ukr</a:t>
            </a:r>
            <a:r>
              <a:rPr lang="en-US" sz="2499" b="1" dirty="0">
                <a:solidFill>
                  <a:srgbClr val="00665E"/>
                </a:solidFill>
                <a:latin typeface="Montserrat 2 Ultra-Bold"/>
                <a:ea typeface="Montserrat 2 Ultra-Bold"/>
                <a:cs typeface="Montserrat 2 Ultra-Bold"/>
                <a:sym typeface="Montserrat 2 Ultra-Bold"/>
              </a:rPr>
              <a:t>)(stable)</a:t>
            </a:r>
          </a:p>
        </p:txBody>
      </p:sp>
      <p:sp>
        <p:nvSpPr>
          <p:cNvPr id="15" name="TextBox 15"/>
          <p:cNvSpPr txBox="1"/>
          <p:nvPr/>
        </p:nvSpPr>
        <p:spPr>
          <a:xfrm>
            <a:off x="7857030" y="4184650"/>
            <a:ext cx="840391" cy="1068305"/>
          </a:xfrm>
          <a:prstGeom prst="rect">
            <a:avLst/>
          </a:prstGeom>
        </p:spPr>
        <p:txBody>
          <a:bodyPr lIns="0" tIns="0" rIns="0" bIns="0" rtlCol="0" anchor="t">
            <a:spAutoFit/>
          </a:bodyPr>
          <a:lstStyle/>
          <a:p>
            <a:pPr algn="l">
              <a:lnSpc>
                <a:spcPts val="6249"/>
              </a:lnSpc>
            </a:pPr>
            <a:r>
              <a:rPr lang="en-US" sz="2499" b="1" dirty="0">
                <a:solidFill>
                  <a:srgbClr val="00665E"/>
                </a:solidFill>
                <a:latin typeface="Montserrat 2 Ultra-Bold"/>
                <a:ea typeface="Montserrat 2 Ultra-Bold"/>
                <a:cs typeface="Montserrat 2 Ultra-Bold"/>
                <a:sym typeface="Montserrat 2 Ultra-Bold"/>
              </a:rPr>
              <a:t>Caa3</a:t>
            </a:r>
          </a:p>
          <a:p>
            <a:pPr algn="l">
              <a:lnSpc>
                <a:spcPts val="1249"/>
              </a:lnSpc>
            </a:pPr>
            <a:r>
              <a:rPr lang="en-US" sz="2499" b="1" dirty="0">
                <a:solidFill>
                  <a:srgbClr val="002922"/>
                </a:solidFill>
                <a:latin typeface="Montserrat 2 Ultra-Bold"/>
                <a:ea typeface="Montserrat 2 Ultra-Bold"/>
                <a:cs typeface="Montserrat 2 Ultra-Bold"/>
                <a:sym typeface="Montserrat 2 Ultra-Bold"/>
              </a:rPr>
              <a:t>Ca</a:t>
            </a:r>
          </a:p>
        </p:txBody>
      </p:sp>
      <p:pic>
        <p:nvPicPr>
          <p:cNvPr id="16" name="Рисунок 15">
            <a:extLst>
              <a:ext uri="{FF2B5EF4-FFF2-40B4-BE49-F238E27FC236}">
                <a16:creationId xmlns:a16="http://schemas.microsoft.com/office/drawing/2014/main" id="{62B8A513-D957-5919-A016-A325D75D3720}"/>
              </a:ext>
            </a:extLst>
          </p:cNvPr>
          <p:cNvPicPr>
            <a:picLocks noChangeAspect="1"/>
          </p:cNvPicPr>
          <p:nvPr/>
        </p:nvPicPr>
        <p:blipFill>
          <a:blip r:embed="rId2"/>
          <a:stretch>
            <a:fillRect/>
          </a:stretch>
        </p:blipFill>
        <p:spPr>
          <a:xfrm>
            <a:off x="9218565" y="171843"/>
            <a:ext cx="1530458" cy="592435"/>
          </a:xfrm>
          <a:prstGeom prst="rect">
            <a:avLst/>
          </a:prstGeom>
        </p:spPr>
      </p:pic>
      <p:pic>
        <p:nvPicPr>
          <p:cNvPr id="17" name="Рисунок 16">
            <a:extLst>
              <a:ext uri="{FF2B5EF4-FFF2-40B4-BE49-F238E27FC236}">
                <a16:creationId xmlns:a16="http://schemas.microsoft.com/office/drawing/2014/main" id="{33959D50-B3EF-CF47-8CB6-9352F53ECE9D}"/>
              </a:ext>
            </a:extLst>
          </p:cNvPr>
          <p:cNvPicPr>
            <a:picLocks noChangeAspect="1"/>
          </p:cNvPicPr>
          <p:nvPr/>
        </p:nvPicPr>
        <p:blipFill>
          <a:blip r:embed="rId3"/>
          <a:stretch>
            <a:fillRect/>
          </a:stretch>
        </p:blipFill>
        <p:spPr>
          <a:xfrm>
            <a:off x="10889665" y="171841"/>
            <a:ext cx="1154385" cy="576965"/>
          </a:xfrm>
          <a:prstGeom prst="rect">
            <a:avLst/>
          </a:prstGeom>
        </p:spPr>
      </p:pic>
      <p:pic>
        <p:nvPicPr>
          <p:cNvPr id="18" name="Рисунок 17">
            <a:extLst>
              <a:ext uri="{FF2B5EF4-FFF2-40B4-BE49-F238E27FC236}">
                <a16:creationId xmlns:a16="http://schemas.microsoft.com/office/drawing/2014/main" id="{74B84547-B78F-B4B9-186A-812F399B07C2}"/>
              </a:ext>
            </a:extLst>
          </p:cNvPr>
          <p:cNvPicPr>
            <a:picLocks noChangeAspect="1"/>
          </p:cNvPicPr>
          <p:nvPr/>
        </p:nvPicPr>
        <p:blipFill>
          <a:blip r:embed="rId4"/>
          <a:stretch>
            <a:fillRect/>
          </a:stretch>
        </p:blipFill>
        <p:spPr>
          <a:xfrm>
            <a:off x="170688" y="91529"/>
            <a:ext cx="831850" cy="8318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A4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513220" y="2776871"/>
            <a:ext cx="181242" cy="4126640"/>
            <a:chOff x="0" y="0"/>
            <a:chExt cx="181242" cy="4126636"/>
          </a:xfrm>
        </p:grpSpPr>
        <p:sp>
          <p:nvSpPr>
            <p:cNvPr id="3" name="Freeform 3"/>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solidFill>
              <a:srgbClr val="CADB3E"/>
            </a:solidFill>
          </p:spPr>
        </p:sp>
        <p:sp>
          <p:nvSpPr>
            <p:cNvPr id="4" name="Freeform 4"/>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5" name="Freeform 5"/>
            <p:cNvSpPr/>
            <p:nvPr/>
          </p:nvSpPr>
          <p:spPr>
            <a:xfrm>
              <a:off x="63500" y="5588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6" name="Freeform 6"/>
            <p:cNvSpPr/>
            <p:nvPr/>
          </p:nvSpPr>
          <p:spPr>
            <a:xfrm>
              <a:off x="63500" y="10922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7" name="Freeform 7"/>
            <p:cNvSpPr/>
            <p:nvPr/>
          </p:nvSpPr>
          <p:spPr>
            <a:xfrm>
              <a:off x="63500" y="1587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8" name="Freeform 8"/>
            <p:cNvSpPr/>
            <p:nvPr/>
          </p:nvSpPr>
          <p:spPr>
            <a:xfrm>
              <a:off x="63500" y="21082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grpSp>
      <p:sp>
        <p:nvSpPr>
          <p:cNvPr id="9" name="TextBox 9"/>
          <p:cNvSpPr txBox="1"/>
          <p:nvPr/>
        </p:nvSpPr>
        <p:spPr>
          <a:xfrm>
            <a:off x="2354070" y="1249672"/>
            <a:ext cx="7609313" cy="1117101"/>
          </a:xfrm>
          <a:prstGeom prst="rect">
            <a:avLst/>
          </a:prstGeom>
        </p:spPr>
        <p:txBody>
          <a:bodyPr wrap="square" lIns="0" tIns="0" rIns="0" bIns="0" rtlCol="0" anchor="t">
            <a:spAutoFit/>
          </a:bodyPr>
          <a:lstStyle/>
          <a:p>
            <a:pPr algn="ctr">
              <a:lnSpc>
                <a:spcPts val="4320"/>
              </a:lnSpc>
            </a:pPr>
            <a:r>
              <a:rPr lang="en-US" sz="4700" b="1" spc="172" dirty="0">
                <a:solidFill>
                  <a:srgbClr val="FFFFFF"/>
                </a:solidFill>
                <a:latin typeface="Montserrat 2 Ultra-Bold" panose="020B0604020202020204" charset="-52"/>
                <a:ea typeface="Montserrat 2 Bold"/>
                <a:cs typeface="Montserrat 2 Bold"/>
                <a:sym typeface="Montserrat 2 Bold"/>
              </a:rPr>
              <a:t>COOPERATION WITH MARKET LEADERS</a:t>
            </a:r>
          </a:p>
        </p:txBody>
      </p:sp>
      <p:sp>
        <p:nvSpPr>
          <p:cNvPr id="10" name="TextBox 10"/>
          <p:cNvSpPr txBox="1"/>
          <p:nvPr/>
        </p:nvSpPr>
        <p:spPr>
          <a:xfrm>
            <a:off x="3875599" y="2598153"/>
            <a:ext cx="4566256" cy="2509761"/>
          </a:xfrm>
          <a:prstGeom prst="rect">
            <a:avLst/>
          </a:prstGeom>
        </p:spPr>
        <p:txBody>
          <a:bodyPr lIns="0" tIns="0" rIns="0" bIns="0" rtlCol="0" anchor="t">
            <a:spAutoFit/>
          </a:bodyPr>
          <a:lstStyle/>
          <a:p>
            <a:pPr algn="l">
              <a:lnSpc>
                <a:spcPts val="4000"/>
              </a:lnSpc>
            </a:pPr>
            <a:r>
              <a:rPr lang="en-US" sz="2499" b="1" spc="2" dirty="0">
                <a:solidFill>
                  <a:srgbClr val="CADB3E"/>
                </a:solidFill>
                <a:latin typeface="Montserrat 2 Ultra-Bold"/>
                <a:ea typeface="Montserrat 2 Ultra-Bold"/>
                <a:cs typeface="Montserrat 2 Ultra-Bold"/>
                <a:sym typeface="Montserrat 2 Ultra-Bold"/>
              </a:rPr>
              <a:t>Oil &amp; Chemical Industry Agribusiness Trade </a:t>
            </a:r>
            <a:r>
              <a:rPr lang="en-US" sz="2499" spc="2" dirty="0">
                <a:solidFill>
                  <a:srgbClr val="CADB3E"/>
                </a:solidFill>
                <a:latin typeface="Montserrat 2"/>
                <a:ea typeface="Montserrat 2"/>
                <a:cs typeface="Montserrat 2"/>
                <a:sym typeface="Montserrat 2"/>
              </a:rPr>
              <a:t>| including food trade </a:t>
            </a:r>
            <a:r>
              <a:rPr lang="en-US" sz="2499" b="1" spc="2" dirty="0">
                <a:solidFill>
                  <a:srgbClr val="CADB3E"/>
                </a:solidFill>
                <a:latin typeface="Montserrat 2 Ultra-Bold"/>
                <a:ea typeface="Montserrat 2 Ultra-Bold"/>
                <a:cs typeface="Montserrat 2 Ultra-Bold"/>
                <a:sym typeface="Montserrat 2 Ultra-Bold"/>
              </a:rPr>
              <a:t>Manufacturing Defense sector contracts</a:t>
            </a:r>
          </a:p>
        </p:txBody>
      </p:sp>
      <p:pic>
        <p:nvPicPr>
          <p:cNvPr id="11" name="Рисунок 10">
            <a:extLst>
              <a:ext uri="{FF2B5EF4-FFF2-40B4-BE49-F238E27FC236}">
                <a16:creationId xmlns:a16="http://schemas.microsoft.com/office/drawing/2014/main" id="{18EC5788-0ECA-B337-E478-B0C4A40C6C19}"/>
              </a:ext>
            </a:extLst>
          </p:cNvPr>
          <p:cNvPicPr>
            <a:picLocks noChangeAspect="1"/>
          </p:cNvPicPr>
          <p:nvPr/>
        </p:nvPicPr>
        <p:blipFill>
          <a:blip r:embed="rId2"/>
          <a:stretch>
            <a:fillRect/>
          </a:stretch>
        </p:blipFill>
        <p:spPr>
          <a:xfrm>
            <a:off x="9218565" y="171843"/>
            <a:ext cx="1530458" cy="592435"/>
          </a:xfrm>
          <a:prstGeom prst="rect">
            <a:avLst/>
          </a:prstGeom>
        </p:spPr>
      </p:pic>
      <p:pic>
        <p:nvPicPr>
          <p:cNvPr id="12" name="Рисунок 11">
            <a:extLst>
              <a:ext uri="{FF2B5EF4-FFF2-40B4-BE49-F238E27FC236}">
                <a16:creationId xmlns:a16="http://schemas.microsoft.com/office/drawing/2014/main" id="{84CBEBC0-B13A-04BD-E9C4-8EED95F2AF62}"/>
              </a:ext>
            </a:extLst>
          </p:cNvPr>
          <p:cNvPicPr>
            <a:picLocks noChangeAspect="1"/>
          </p:cNvPicPr>
          <p:nvPr/>
        </p:nvPicPr>
        <p:blipFill>
          <a:blip r:embed="rId3"/>
          <a:stretch>
            <a:fillRect/>
          </a:stretch>
        </p:blipFill>
        <p:spPr>
          <a:xfrm>
            <a:off x="10889665" y="171841"/>
            <a:ext cx="1154385" cy="576965"/>
          </a:xfrm>
          <a:prstGeom prst="rect">
            <a:avLst/>
          </a:prstGeom>
        </p:spPr>
      </p:pic>
      <p:pic>
        <p:nvPicPr>
          <p:cNvPr id="13" name="Рисунок 12">
            <a:extLst>
              <a:ext uri="{FF2B5EF4-FFF2-40B4-BE49-F238E27FC236}">
                <a16:creationId xmlns:a16="http://schemas.microsoft.com/office/drawing/2014/main" id="{8DBC2B31-9163-7174-00B9-2D98DC93A280}"/>
              </a:ext>
            </a:extLst>
          </p:cNvPr>
          <p:cNvPicPr>
            <a:picLocks noChangeAspect="1"/>
          </p:cNvPicPr>
          <p:nvPr/>
        </p:nvPicPr>
        <p:blipFill>
          <a:blip r:embed="rId4"/>
          <a:stretch>
            <a:fillRect/>
          </a:stretch>
        </p:blipFill>
        <p:spPr>
          <a:xfrm>
            <a:off x="170688" y="91529"/>
            <a:ext cx="831850" cy="8318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Прямокутник 48">
            <a:extLst>
              <a:ext uri="{FF2B5EF4-FFF2-40B4-BE49-F238E27FC236}">
                <a16:creationId xmlns:a16="http://schemas.microsoft.com/office/drawing/2014/main" id="{B51DEADD-B5A7-388A-F824-4C21756A34AC}"/>
              </a:ext>
            </a:extLst>
          </p:cNvPr>
          <p:cNvSpPr/>
          <p:nvPr/>
        </p:nvSpPr>
        <p:spPr>
          <a:xfrm>
            <a:off x="0" y="1"/>
            <a:ext cx="6113288" cy="6836560"/>
          </a:xfrm>
          <a:prstGeom prst="rect">
            <a:avLst/>
          </a:prstGeom>
          <a:solidFill>
            <a:srgbClr val="CA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2" name="Прямоугольник 106">
            <a:extLst>
              <a:ext uri="{FF2B5EF4-FFF2-40B4-BE49-F238E27FC236}">
                <a16:creationId xmlns:a16="http://schemas.microsoft.com/office/drawing/2014/main" id="{B6010A77-04B6-0C90-3145-AA74C048905A}"/>
              </a:ext>
            </a:extLst>
          </p:cNvPr>
          <p:cNvSpPr/>
          <p:nvPr/>
        </p:nvSpPr>
        <p:spPr>
          <a:xfrm>
            <a:off x="712138" y="2349303"/>
            <a:ext cx="5402912" cy="4495997"/>
          </a:xfrm>
          <a:prstGeom prst="rect">
            <a:avLst/>
          </a:prstGeom>
        </p:spPr>
        <p:txBody>
          <a:bodyPr vert="horz" lIns="91271" tIns="45635" rIns="91271" bIns="45635" rtlCol="0">
            <a:normAutofit/>
          </a:bodyPr>
          <a:lstStyle/>
          <a:p>
            <a:pPr defTabSz="912754">
              <a:defRPr/>
            </a:pPr>
            <a:r>
              <a:rPr lang="en-US" sz="2496" dirty="0">
                <a:solidFill>
                  <a:srgbClr val="002922"/>
                </a:solidFill>
                <a:latin typeface="Montserrat" panose="00000500000000000000" pitchFamily="2" charset="-52"/>
                <a:cs typeface="Calibri" panose="020F0502020204030204" pitchFamily="34" charset="0"/>
              </a:rPr>
              <a:t>Processing and manufacturing</a:t>
            </a:r>
            <a:br>
              <a:rPr lang="en-US" sz="2496" dirty="0">
                <a:solidFill>
                  <a:srgbClr val="002922"/>
                </a:solidFill>
                <a:latin typeface="Montserrat" panose="00000500000000000000" pitchFamily="2" charset="-52"/>
                <a:cs typeface="Calibri" panose="020F0502020204030204" pitchFamily="34" charset="0"/>
              </a:rPr>
            </a:br>
            <a:endParaRPr lang="en-US" sz="2496" dirty="0">
              <a:solidFill>
                <a:srgbClr val="002922"/>
              </a:solidFill>
              <a:latin typeface="Montserrat" panose="00000500000000000000" pitchFamily="2" charset="-52"/>
              <a:cs typeface="Calibri" panose="020F0502020204030204" pitchFamily="34" charset="0"/>
            </a:endParaRPr>
          </a:p>
          <a:p>
            <a:pPr defTabSz="912754">
              <a:defRPr/>
            </a:pPr>
            <a:r>
              <a:rPr lang="en-US" sz="2496" dirty="0">
                <a:solidFill>
                  <a:srgbClr val="002922"/>
                </a:solidFill>
                <a:latin typeface="Montserrat" panose="00000500000000000000" pitchFamily="2" charset="-52"/>
                <a:cs typeface="Calibri" panose="020F0502020204030204" pitchFamily="34" charset="0"/>
              </a:rPr>
              <a:t>Export-oriented</a:t>
            </a:r>
            <a:br>
              <a:rPr lang="en-US" sz="2496" dirty="0">
                <a:solidFill>
                  <a:srgbClr val="002922"/>
                </a:solidFill>
                <a:latin typeface="Montserrat" panose="00000500000000000000" pitchFamily="2" charset="-52"/>
                <a:cs typeface="Calibri" panose="020F0502020204030204" pitchFamily="34" charset="0"/>
              </a:rPr>
            </a:br>
            <a:endParaRPr lang="en-US" sz="2496" dirty="0">
              <a:solidFill>
                <a:srgbClr val="002922"/>
              </a:solidFill>
              <a:latin typeface="Montserrat" panose="00000500000000000000" pitchFamily="2" charset="-52"/>
              <a:cs typeface="Calibri" panose="020F0502020204030204" pitchFamily="34" charset="0"/>
            </a:endParaRPr>
          </a:p>
          <a:p>
            <a:pPr defTabSz="912754">
              <a:defRPr/>
            </a:pPr>
            <a:r>
              <a:rPr lang="en-US" sz="2496" dirty="0">
                <a:solidFill>
                  <a:srgbClr val="002922"/>
                </a:solidFill>
                <a:latin typeface="Montserrat" panose="00000500000000000000" pitchFamily="2" charset="-52"/>
                <a:cs typeface="Calibri" panose="020F0502020204030204" pitchFamily="34" charset="0"/>
              </a:rPr>
              <a:t>Relocated</a:t>
            </a:r>
            <a:br>
              <a:rPr lang="en-US" sz="2496" dirty="0">
                <a:solidFill>
                  <a:srgbClr val="002922"/>
                </a:solidFill>
                <a:latin typeface="Montserrat" panose="00000500000000000000" pitchFamily="2" charset="-52"/>
                <a:cs typeface="Calibri" panose="020F0502020204030204" pitchFamily="34" charset="0"/>
              </a:rPr>
            </a:br>
            <a:endParaRPr lang="en-US" sz="2496" dirty="0">
              <a:solidFill>
                <a:srgbClr val="002922"/>
              </a:solidFill>
              <a:latin typeface="Montserrat" panose="00000500000000000000" pitchFamily="2" charset="-52"/>
              <a:cs typeface="Calibri" panose="020F0502020204030204" pitchFamily="34" charset="0"/>
            </a:endParaRPr>
          </a:p>
          <a:p>
            <a:pPr defTabSz="912754">
              <a:defRPr/>
            </a:pPr>
            <a:r>
              <a:rPr lang="en-US" sz="2496" dirty="0">
                <a:solidFill>
                  <a:srgbClr val="002922"/>
                </a:solidFill>
                <a:latin typeface="Montserrat" panose="00000500000000000000" pitchFamily="2" charset="-52"/>
                <a:cs typeface="Calibri" panose="020F0502020204030204" pitchFamily="34" charset="0"/>
              </a:rPr>
              <a:t>De-occupied regions </a:t>
            </a:r>
            <a:br>
              <a:rPr lang="en-US" sz="2496" dirty="0">
                <a:solidFill>
                  <a:srgbClr val="002922"/>
                </a:solidFill>
                <a:latin typeface="Montserrat" panose="00000500000000000000" pitchFamily="2" charset="-52"/>
                <a:cs typeface="Calibri" panose="020F0502020204030204" pitchFamily="34" charset="0"/>
              </a:rPr>
            </a:br>
            <a:endParaRPr lang="en-US" sz="2496" dirty="0">
              <a:solidFill>
                <a:srgbClr val="002922"/>
              </a:solidFill>
              <a:latin typeface="Montserrat" panose="00000500000000000000" pitchFamily="2" charset="-52"/>
              <a:cs typeface="Calibri" panose="020F0502020204030204" pitchFamily="34" charset="0"/>
            </a:endParaRPr>
          </a:p>
          <a:p>
            <a:pPr defTabSz="912754">
              <a:defRPr/>
            </a:pPr>
            <a:r>
              <a:rPr lang="en-US" sz="2496" dirty="0">
                <a:solidFill>
                  <a:srgbClr val="002922"/>
                </a:solidFill>
                <a:latin typeface="Montserrat" panose="00000500000000000000" pitchFamily="2" charset="-52"/>
                <a:cs typeface="Calibri" panose="020F0502020204030204" pitchFamily="34" charset="0"/>
              </a:rPr>
              <a:t>Green finance</a:t>
            </a:r>
          </a:p>
          <a:p>
            <a:pPr defTabSz="912754">
              <a:defRPr/>
            </a:pPr>
            <a:endParaRPr lang="en-US" sz="2496" dirty="0">
              <a:solidFill>
                <a:srgbClr val="002922"/>
              </a:solidFill>
              <a:latin typeface="Montserrat" panose="00000500000000000000" pitchFamily="2" charset="-52"/>
              <a:cs typeface="Calibri" panose="020F0502020204030204" pitchFamily="34" charset="0"/>
            </a:endParaRPr>
          </a:p>
          <a:p>
            <a:pPr defTabSz="912754">
              <a:defRPr/>
            </a:pPr>
            <a:r>
              <a:rPr lang="en-US" sz="2496" dirty="0">
                <a:solidFill>
                  <a:srgbClr val="002922"/>
                </a:solidFill>
                <a:latin typeface="Montserrat" panose="00000500000000000000" pitchFamily="2" charset="-52"/>
                <a:cs typeface="Calibri" panose="020F0502020204030204" pitchFamily="34" charset="0"/>
              </a:rPr>
              <a:t>International Companies</a:t>
            </a:r>
          </a:p>
        </p:txBody>
      </p:sp>
      <p:sp>
        <p:nvSpPr>
          <p:cNvPr id="26" name="object 6">
            <a:extLst>
              <a:ext uri="{FF2B5EF4-FFF2-40B4-BE49-F238E27FC236}">
                <a16:creationId xmlns:a16="http://schemas.microsoft.com/office/drawing/2014/main" id="{7E1D6EBA-7A7D-732E-B9E6-3716A3E85754}"/>
              </a:ext>
            </a:extLst>
          </p:cNvPr>
          <p:cNvSpPr/>
          <p:nvPr/>
        </p:nvSpPr>
        <p:spPr>
          <a:xfrm rot="5400000" flipV="1">
            <a:off x="4224818" y="4004550"/>
            <a:ext cx="4562957" cy="37714"/>
          </a:xfrm>
          <a:custGeom>
            <a:avLst/>
            <a:gdLst/>
            <a:ahLst/>
            <a:cxnLst/>
            <a:rect l="l" t="t" r="r" b="b"/>
            <a:pathLst>
              <a:path w="4020820" h="75565">
                <a:moveTo>
                  <a:pt x="0" y="0"/>
                </a:moveTo>
                <a:lnTo>
                  <a:pt x="0" y="75390"/>
                </a:lnTo>
                <a:lnTo>
                  <a:pt x="4020819" y="75390"/>
                </a:lnTo>
                <a:lnTo>
                  <a:pt x="4020819" y="0"/>
                </a:lnTo>
                <a:lnTo>
                  <a:pt x="0" y="0"/>
                </a:lnTo>
                <a:close/>
              </a:path>
            </a:pathLst>
          </a:custGeom>
          <a:solidFill>
            <a:schemeClr val="bg1"/>
          </a:solidFill>
          <a:ln>
            <a:solidFill>
              <a:schemeClr val="bg1"/>
            </a:solidFill>
          </a:ln>
        </p:spPr>
        <p:txBody>
          <a:bodyPr wrap="square" lIns="0" tIns="0" rIns="0" bIns="0" rtlCol="0"/>
          <a:lstStyle/>
          <a:p>
            <a:pPr defTabSz="1216975" fontAlgn="base">
              <a:spcBef>
                <a:spcPct val="0"/>
              </a:spcBef>
              <a:spcAft>
                <a:spcPct val="0"/>
              </a:spcAft>
              <a:defRPr/>
            </a:pPr>
            <a:endParaRPr sz="742" dirty="0">
              <a:solidFill>
                <a:schemeClr val="bg1"/>
              </a:solidFill>
              <a:latin typeface="Arial Narrow" panose="020B0606020202030204" pitchFamily="34" charset="0"/>
            </a:endParaRPr>
          </a:p>
        </p:txBody>
      </p:sp>
      <p:sp>
        <p:nvSpPr>
          <p:cNvPr id="16" name="TextBox 15">
            <a:extLst>
              <a:ext uri="{FF2B5EF4-FFF2-40B4-BE49-F238E27FC236}">
                <a16:creationId xmlns:a16="http://schemas.microsoft.com/office/drawing/2014/main" id="{42789C06-F666-77D1-B333-D1BFA9B59758}"/>
              </a:ext>
            </a:extLst>
          </p:cNvPr>
          <p:cNvSpPr txBox="1"/>
          <p:nvPr/>
        </p:nvSpPr>
        <p:spPr>
          <a:xfrm>
            <a:off x="6825689" y="3606970"/>
            <a:ext cx="5170190" cy="2765372"/>
          </a:xfrm>
          <a:prstGeom prst="rect">
            <a:avLst/>
          </a:prstGeom>
          <a:noFill/>
        </p:spPr>
        <p:txBody>
          <a:bodyPr wrap="square">
            <a:spAutoFit/>
          </a:bodyPr>
          <a:lstStyle/>
          <a:p>
            <a:pPr defTabSz="912754">
              <a:defRPr/>
            </a:pPr>
            <a:r>
              <a:rPr lang="en-US" sz="2496" dirty="0">
                <a:solidFill>
                  <a:schemeClr val="tx1">
                    <a:lumMod val="85000"/>
                    <a:lumOff val="15000"/>
                  </a:schemeClr>
                </a:solidFill>
                <a:latin typeface="Montserrat" panose="00000500000000000000" pitchFamily="2" charset="-52"/>
                <a:cs typeface="Calibri" panose="020F0502020204030204" pitchFamily="34" charset="0"/>
              </a:rPr>
              <a:t>State/ Municipalities</a:t>
            </a:r>
            <a:br>
              <a:rPr lang="en-US" sz="2496" dirty="0">
                <a:solidFill>
                  <a:schemeClr val="tx1">
                    <a:lumMod val="85000"/>
                    <a:lumOff val="15000"/>
                  </a:schemeClr>
                </a:solidFill>
                <a:latin typeface="Montserrat" panose="00000500000000000000" pitchFamily="2" charset="-52"/>
                <a:cs typeface="Calibri" panose="020F0502020204030204" pitchFamily="34" charset="0"/>
              </a:rPr>
            </a:br>
            <a:endParaRPr lang="en-US" sz="2496" dirty="0">
              <a:solidFill>
                <a:schemeClr val="tx1">
                  <a:lumMod val="85000"/>
                  <a:lumOff val="15000"/>
                </a:schemeClr>
              </a:solidFill>
              <a:latin typeface="Montserrat" panose="00000500000000000000" pitchFamily="2" charset="-52"/>
              <a:cs typeface="Calibri" panose="020F0502020204030204" pitchFamily="34" charset="0"/>
            </a:endParaRPr>
          </a:p>
          <a:p>
            <a:pPr defTabSz="912754">
              <a:defRPr/>
            </a:pPr>
            <a:r>
              <a:rPr lang="en-US" sz="2496" dirty="0">
                <a:solidFill>
                  <a:schemeClr val="tx1">
                    <a:lumMod val="85000"/>
                    <a:lumOff val="15000"/>
                  </a:schemeClr>
                </a:solidFill>
                <a:latin typeface="Montserrat" panose="00000500000000000000" pitchFamily="2" charset="-52"/>
                <a:cs typeface="Calibri" panose="020F0502020204030204" pitchFamily="34" charset="0"/>
              </a:rPr>
              <a:t>International FIs</a:t>
            </a:r>
            <a:br>
              <a:rPr lang="en-US" sz="2496" dirty="0">
                <a:solidFill>
                  <a:schemeClr val="tx1">
                    <a:lumMod val="85000"/>
                    <a:lumOff val="15000"/>
                  </a:schemeClr>
                </a:solidFill>
                <a:latin typeface="Montserrat" panose="00000500000000000000" pitchFamily="2" charset="-52"/>
                <a:cs typeface="Calibri" panose="020F0502020204030204" pitchFamily="34" charset="0"/>
              </a:rPr>
            </a:br>
            <a:endParaRPr lang="en-US" sz="2496" dirty="0">
              <a:solidFill>
                <a:schemeClr val="tx1">
                  <a:lumMod val="85000"/>
                  <a:lumOff val="15000"/>
                </a:schemeClr>
              </a:solidFill>
              <a:latin typeface="Montserrat" panose="00000500000000000000" pitchFamily="2" charset="-52"/>
              <a:cs typeface="Calibri" panose="020F0502020204030204" pitchFamily="34" charset="0"/>
            </a:endParaRPr>
          </a:p>
          <a:p>
            <a:pPr defTabSz="912754">
              <a:defRPr/>
            </a:pPr>
            <a:r>
              <a:rPr lang="en-US" sz="2496" dirty="0">
                <a:solidFill>
                  <a:schemeClr val="tx1">
                    <a:lumMod val="85000"/>
                    <a:lumOff val="15000"/>
                  </a:schemeClr>
                </a:solidFill>
                <a:latin typeface="Montserrat" panose="00000500000000000000" pitchFamily="2" charset="-52"/>
                <a:cs typeface="Calibri" panose="020F0502020204030204" pitchFamily="34" charset="0"/>
              </a:rPr>
              <a:t>Local partners</a:t>
            </a:r>
            <a:br>
              <a:rPr lang="en-US" sz="3294" b="1" dirty="0">
                <a:solidFill>
                  <a:schemeClr val="bg1"/>
                </a:solidFill>
                <a:latin typeface="Calibri" panose="020F0502020204030204" pitchFamily="34" charset="0"/>
                <a:cs typeface="Calibri" panose="020F0502020204030204" pitchFamily="34" charset="0"/>
              </a:rPr>
            </a:br>
            <a:endParaRPr lang="en-US" sz="2196" b="1" dirty="0">
              <a:solidFill>
                <a:schemeClr val="bg1"/>
              </a:solidFill>
              <a:latin typeface="Calibri" panose="020F0502020204030204" pitchFamily="34" charset="0"/>
              <a:cs typeface="Calibri" panose="020F0502020204030204" pitchFamily="34" charset="0"/>
            </a:endParaRPr>
          </a:p>
          <a:p>
            <a:pPr defTabSz="912754">
              <a:defRPr/>
            </a:pPr>
            <a:endParaRPr lang="en-US" sz="2695" dirty="0">
              <a:solidFill>
                <a:schemeClr val="bg1"/>
              </a:solidFill>
            </a:endParaRPr>
          </a:p>
        </p:txBody>
      </p:sp>
      <p:sp>
        <p:nvSpPr>
          <p:cNvPr id="17" name="Прямоугольник: скругленные углы 16">
            <a:extLst>
              <a:ext uri="{FF2B5EF4-FFF2-40B4-BE49-F238E27FC236}">
                <a16:creationId xmlns:a16="http://schemas.microsoft.com/office/drawing/2014/main" id="{E7F8C976-F734-E29E-7F5D-734285476346}"/>
              </a:ext>
            </a:extLst>
          </p:cNvPr>
          <p:cNvSpPr/>
          <p:nvPr/>
        </p:nvSpPr>
        <p:spPr>
          <a:xfrm>
            <a:off x="712138" y="1741928"/>
            <a:ext cx="4410000" cy="4462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695" b="1" dirty="0">
                <a:solidFill>
                  <a:srgbClr val="002921"/>
                </a:solidFill>
                <a:latin typeface="Montserrat 2 Bold" panose="020B0604020202020204" charset="-52"/>
              </a:rPr>
              <a:t>KEEP FOCUS ON:</a:t>
            </a:r>
            <a:endParaRPr lang="uk-UA" sz="2695" b="1" dirty="0">
              <a:solidFill>
                <a:srgbClr val="002921"/>
              </a:solidFill>
              <a:latin typeface="Montserrat 2 Bold" panose="020B0604020202020204" charset="-52"/>
            </a:endParaRPr>
          </a:p>
        </p:txBody>
      </p:sp>
      <p:sp>
        <p:nvSpPr>
          <p:cNvPr id="18" name="Прямоугольник: скругленные углы 17">
            <a:extLst>
              <a:ext uri="{FF2B5EF4-FFF2-40B4-BE49-F238E27FC236}">
                <a16:creationId xmlns:a16="http://schemas.microsoft.com/office/drawing/2014/main" id="{237F15AE-6FA2-D2C3-895A-07D928D9DAF0}"/>
              </a:ext>
            </a:extLst>
          </p:cNvPr>
          <p:cNvSpPr/>
          <p:nvPr/>
        </p:nvSpPr>
        <p:spPr>
          <a:xfrm>
            <a:off x="6614813" y="1872364"/>
            <a:ext cx="4410000" cy="44623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95" dirty="0">
                <a:solidFill>
                  <a:srgbClr val="002921"/>
                </a:solidFill>
                <a:latin typeface="Montserrat 2 Bold" panose="020B0604020202020204" charset="-52"/>
              </a:rPr>
              <a:t>STRATEGIC PARTNERS</a:t>
            </a:r>
            <a:endParaRPr lang="uk-UA" sz="2695" dirty="0">
              <a:solidFill>
                <a:srgbClr val="002921"/>
              </a:solidFill>
              <a:latin typeface="Montserrat 2 Bold" panose="020B0604020202020204" charset="-52"/>
            </a:endParaRPr>
          </a:p>
        </p:txBody>
      </p:sp>
      <p:pic>
        <p:nvPicPr>
          <p:cNvPr id="23" name="Picture 24" descr="Flag of Ukraine.svg">
            <a:extLst>
              <a:ext uri="{FF2B5EF4-FFF2-40B4-BE49-F238E27FC236}">
                <a16:creationId xmlns:a16="http://schemas.microsoft.com/office/drawing/2014/main" id="{BE86B6DF-4252-3455-621F-D0E8BE15C0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9987" y="2588259"/>
            <a:ext cx="879652" cy="479392"/>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21">
            <a:extLst>
              <a:ext uri="{FF2B5EF4-FFF2-40B4-BE49-F238E27FC236}">
                <a16:creationId xmlns:a16="http://schemas.microsoft.com/office/drawing/2014/main" id="{5B1C29DB-8DAD-06DD-0B66-35466855B692}"/>
              </a:ext>
            </a:extLst>
          </p:cNvPr>
          <p:cNvSpPr/>
          <p:nvPr/>
        </p:nvSpPr>
        <p:spPr>
          <a:xfrm>
            <a:off x="2065318" y="583994"/>
            <a:ext cx="5878532" cy="815608"/>
          </a:xfrm>
          <a:prstGeom prst="rect">
            <a:avLst/>
          </a:prstGeom>
          <a:noFill/>
        </p:spPr>
        <p:txBody>
          <a:bodyPr wrap="none">
            <a:spAutoFit/>
          </a:bodyPr>
          <a:lstStyle/>
          <a:p>
            <a:pPr defTabSz="912754">
              <a:defRPr/>
            </a:pPr>
            <a:r>
              <a:rPr lang="en-US" sz="4700" b="1" spc="200" dirty="0">
                <a:solidFill>
                  <a:srgbClr val="002922"/>
                </a:solidFill>
                <a:latin typeface="Montserrat 2 Ultra-Bold" panose="020B0604020202020204" charset="-52"/>
                <a:cs typeface="Calibri" panose="020F0502020204030204" pitchFamily="34" charset="0"/>
              </a:rPr>
              <a:t>PRIORITIES 2025</a:t>
            </a:r>
            <a:endParaRPr lang="uk-UA" sz="4700" dirty="0">
              <a:solidFill>
                <a:srgbClr val="002922"/>
              </a:solidFill>
              <a:latin typeface="Montserrat 2 Ultra-Bold" panose="020B0604020202020204" charset="-52"/>
              <a:ea typeface="Segoe UI Black" panose="020B0A02040204020203" pitchFamily="34" charset="0"/>
              <a:sym typeface="Montserrat Light"/>
            </a:endParaRPr>
          </a:p>
        </p:txBody>
      </p:sp>
      <p:grpSp>
        <p:nvGrpSpPr>
          <p:cNvPr id="13" name="Group 2">
            <a:extLst>
              <a:ext uri="{FF2B5EF4-FFF2-40B4-BE49-F238E27FC236}">
                <a16:creationId xmlns:a16="http://schemas.microsoft.com/office/drawing/2014/main" id="{84FBC6AC-545C-83FC-1C9C-1D6C7554ABD8}"/>
              </a:ext>
            </a:extLst>
          </p:cNvPr>
          <p:cNvGrpSpPr>
            <a:grpSpLocks noChangeAspect="1"/>
          </p:cNvGrpSpPr>
          <p:nvPr/>
        </p:nvGrpSpPr>
        <p:grpSpPr>
          <a:xfrm>
            <a:off x="620190" y="2518503"/>
            <a:ext cx="54356" cy="3999742"/>
            <a:chOff x="63500" y="63500"/>
            <a:chExt cx="54356" cy="3999738"/>
          </a:xfrm>
          <a:solidFill>
            <a:srgbClr val="004A44"/>
          </a:solidFill>
        </p:grpSpPr>
        <p:sp>
          <p:nvSpPr>
            <p:cNvPr id="20" name="Freeform 3">
              <a:extLst>
                <a:ext uri="{FF2B5EF4-FFF2-40B4-BE49-F238E27FC236}">
                  <a16:creationId xmlns:a16="http://schemas.microsoft.com/office/drawing/2014/main" id="{7B650577-1537-4752-C8BE-D66B1452DE40}"/>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grpFill/>
          </p:spPr>
        </p:sp>
        <p:sp>
          <p:nvSpPr>
            <p:cNvPr id="21" name="Freeform 4">
              <a:extLst>
                <a:ext uri="{FF2B5EF4-FFF2-40B4-BE49-F238E27FC236}">
                  <a16:creationId xmlns:a16="http://schemas.microsoft.com/office/drawing/2014/main" id="{E5DDDAB4-02D0-D4FC-0691-658572ABC14F}"/>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22" name="Freeform 5">
              <a:extLst>
                <a:ext uri="{FF2B5EF4-FFF2-40B4-BE49-F238E27FC236}">
                  <a16:creationId xmlns:a16="http://schemas.microsoft.com/office/drawing/2014/main" id="{6DBCD239-F379-2818-3E62-1043352C0F0A}"/>
                </a:ext>
              </a:extLst>
            </p:cNvPr>
            <p:cNvSpPr/>
            <p:nvPr/>
          </p:nvSpPr>
          <p:spPr>
            <a:xfrm>
              <a:off x="63500" y="843261"/>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24" name="Freeform 6">
              <a:extLst>
                <a:ext uri="{FF2B5EF4-FFF2-40B4-BE49-F238E27FC236}">
                  <a16:creationId xmlns:a16="http://schemas.microsoft.com/office/drawing/2014/main" id="{866551E6-5DD4-1DFE-FF26-1B211EE78983}"/>
                </a:ext>
              </a:extLst>
            </p:cNvPr>
            <p:cNvSpPr/>
            <p:nvPr/>
          </p:nvSpPr>
          <p:spPr>
            <a:xfrm>
              <a:off x="63500" y="1623022"/>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25" name="Freeform 7">
              <a:extLst>
                <a:ext uri="{FF2B5EF4-FFF2-40B4-BE49-F238E27FC236}">
                  <a16:creationId xmlns:a16="http://schemas.microsoft.com/office/drawing/2014/main" id="{A8A06CEB-035E-C4A3-82DF-D328CE1E9670}"/>
                </a:ext>
              </a:extLst>
            </p:cNvPr>
            <p:cNvSpPr/>
            <p:nvPr/>
          </p:nvSpPr>
          <p:spPr>
            <a:xfrm>
              <a:off x="63500" y="237560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27" name="Freeform 8">
              <a:extLst>
                <a:ext uri="{FF2B5EF4-FFF2-40B4-BE49-F238E27FC236}">
                  <a16:creationId xmlns:a16="http://schemas.microsoft.com/office/drawing/2014/main" id="{EF241783-917A-4B55-6F84-EF9CAE79C20E}"/>
                </a:ext>
              </a:extLst>
            </p:cNvPr>
            <p:cNvSpPr/>
            <p:nvPr/>
          </p:nvSpPr>
          <p:spPr>
            <a:xfrm>
              <a:off x="63500" y="3128189"/>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grpSp>
      <p:sp>
        <p:nvSpPr>
          <p:cNvPr id="36" name="Freeform 8">
            <a:extLst>
              <a:ext uri="{FF2B5EF4-FFF2-40B4-BE49-F238E27FC236}">
                <a16:creationId xmlns:a16="http://schemas.microsoft.com/office/drawing/2014/main" id="{341CE0FC-451A-2019-8584-B47B46DBA35B}"/>
              </a:ext>
            </a:extLst>
          </p:cNvPr>
          <p:cNvSpPr/>
          <p:nvPr/>
        </p:nvSpPr>
        <p:spPr>
          <a:xfrm>
            <a:off x="620190" y="6345164"/>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004A44"/>
          </a:solidFill>
        </p:spPr>
      </p:sp>
      <p:sp>
        <p:nvSpPr>
          <p:cNvPr id="38" name="Freeform 2">
            <a:extLst>
              <a:ext uri="{FF2B5EF4-FFF2-40B4-BE49-F238E27FC236}">
                <a16:creationId xmlns:a16="http://schemas.microsoft.com/office/drawing/2014/main" id="{B0ED2A0A-0316-8B08-A948-0EFB2045F859}"/>
              </a:ext>
            </a:extLst>
          </p:cNvPr>
          <p:cNvSpPr/>
          <p:nvPr/>
        </p:nvSpPr>
        <p:spPr>
          <a:xfrm>
            <a:off x="6140238" y="3600916"/>
            <a:ext cx="647157" cy="422491"/>
          </a:xfrm>
          <a:custGeom>
            <a:avLst/>
            <a:gdLst/>
            <a:ahLst/>
            <a:cxnLst/>
            <a:rect l="l" t="t" r="r" b="b"/>
            <a:pathLst>
              <a:path w="647157" h="422491">
                <a:moveTo>
                  <a:pt x="0" y="0"/>
                </a:moveTo>
                <a:lnTo>
                  <a:pt x="647157" y="0"/>
                </a:lnTo>
                <a:lnTo>
                  <a:pt x="647157" y="422490"/>
                </a:lnTo>
                <a:lnTo>
                  <a:pt x="0" y="422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9" name="Group 19">
            <a:extLst>
              <a:ext uri="{FF2B5EF4-FFF2-40B4-BE49-F238E27FC236}">
                <a16:creationId xmlns:a16="http://schemas.microsoft.com/office/drawing/2014/main" id="{47690A13-4CF1-49C8-4204-1B1C3654E73D}"/>
              </a:ext>
            </a:extLst>
          </p:cNvPr>
          <p:cNvGrpSpPr>
            <a:grpSpLocks noChangeAspect="1"/>
          </p:cNvGrpSpPr>
          <p:nvPr/>
        </p:nvGrpSpPr>
        <p:grpSpPr>
          <a:xfrm>
            <a:off x="6215195" y="4317402"/>
            <a:ext cx="544487" cy="526923"/>
            <a:chOff x="0" y="0"/>
            <a:chExt cx="544487" cy="526923"/>
          </a:xfrm>
        </p:grpSpPr>
        <p:sp>
          <p:nvSpPr>
            <p:cNvPr id="40" name="Freeform 20">
              <a:extLst>
                <a:ext uri="{FF2B5EF4-FFF2-40B4-BE49-F238E27FC236}">
                  <a16:creationId xmlns:a16="http://schemas.microsoft.com/office/drawing/2014/main" id="{698D3765-4C46-1035-3441-EDF1AB0CEDCB}"/>
                </a:ext>
              </a:extLst>
            </p:cNvPr>
            <p:cNvSpPr/>
            <p:nvPr/>
          </p:nvSpPr>
          <p:spPr>
            <a:xfrm>
              <a:off x="198628" y="63500"/>
              <a:ext cx="150114" cy="399923"/>
            </a:xfrm>
            <a:custGeom>
              <a:avLst/>
              <a:gdLst/>
              <a:ahLst/>
              <a:cxnLst/>
              <a:rect l="l" t="t" r="r" b="b"/>
              <a:pathLst>
                <a:path w="150114" h="399923">
                  <a:moveTo>
                    <a:pt x="127762" y="99441"/>
                  </a:moveTo>
                  <a:lnTo>
                    <a:pt x="102235" y="99441"/>
                  </a:lnTo>
                  <a:lnTo>
                    <a:pt x="102235" y="36957"/>
                  </a:lnTo>
                  <a:lnTo>
                    <a:pt x="127762" y="36957"/>
                  </a:lnTo>
                  <a:close/>
                  <a:moveTo>
                    <a:pt x="127762" y="176784"/>
                  </a:moveTo>
                  <a:lnTo>
                    <a:pt x="102235" y="176784"/>
                  </a:lnTo>
                  <a:lnTo>
                    <a:pt x="102235" y="114300"/>
                  </a:lnTo>
                  <a:lnTo>
                    <a:pt x="127762" y="114300"/>
                  </a:lnTo>
                  <a:close/>
                  <a:moveTo>
                    <a:pt x="127762" y="256667"/>
                  </a:moveTo>
                  <a:lnTo>
                    <a:pt x="102235" y="256667"/>
                  </a:lnTo>
                  <a:lnTo>
                    <a:pt x="102235" y="194056"/>
                  </a:lnTo>
                  <a:lnTo>
                    <a:pt x="127762" y="194056"/>
                  </a:lnTo>
                  <a:close/>
                  <a:moveTo>
                    <a:pt x="87757" y="99441"/>
                  </a:moveTo>
                  <a:lnTo>
                    <a:pt x="62357" y="99441"/>
                  </a:lnTo>
                  <a:lnTo>
                    <a:pt x="62357" y="36957"/>
                  </a:lnTo>
                  <a:lnTo>
                    <a:pt x="87884" y="36957"/>
                  </a:lnTo>
                  <a:close/>
                  <a:moveTo>
                    <a:pt x="87757" y="176784"/>
                  </a:moveTo>
                  <a:lnTo>
                    <a:pt x="62357" y="176784"/>
                  </a:lnTo>
                  <a:lnTo>
                    <a:pt x="62357" y="114300"/>
                  </a:lnTo>
                  <a:lnTo>
                    <a:pt x="87884" y="114300"/>
                  </a:lnTo>
                  <a:close/>
                  <a:moveTo>
                    <a:pt x="87757" y="256667"/>
                  </a:moveTo>
                  <a:lnTo>
                    <a:pt x="62357" y="256667"/>
                  </a:lnTo>
                  <a:lnTo>
                    <a:pt x="62357" y="194056"/>
                  </a:lnTo>
                  <a:lnTo>
                    <a:pt x="87884" y="194056"/>
                  </a:lnTo>
                  <a:close/>
                  <a:moveTo>
                    <a:pt x="47879" y="99441"/>
                  </a:moveTo>
                  <a:lnTo>
                    <a:pt x="22352" y="99441"/>
                  </a:lnTo>
                  <a:lnTo>
                    <a:pt x="22352" y="36957"/>
                  </a:lnTo>
                  <a:lnTo>
                    <a:pt x="47879" y="36957"/>
                  </a:lnTo>
                  <a:close/>
                  <a:moveTo>
                    <a:pt x="47879" y="176784"/>
                  </a:moveTo>
                  <a:lnTo>
                    <a:pt x="22352" y="176784"/>
                  </a:lnTo>
                  <a:lnTo>
                    <a:pt x="22352" y="114300"/>
                  </a:lnTo>
                  <a:lnTo>
                    <a:pt x="47879" y="114300"/>
                  </a:lnTo>
                  <a:close/>
                  <a:moveTo>
                    <a:pt x="47879" y="256667"/>
                  </a:moveTo>
                  <a:lnTo>
                    <a:pt x="22352" y="256667"/>
                  </a:lnTo>
                  <a:lnTo>
                    <a:pt x="22352" y="194056"/>
                  </a:lnTo>
                  <a:lnTo>
                    <a:pt x="47879" y="194056"/>
                  </a:lnTo>
                  <a:close/>
                  <a:moveTo>
                    <a:pt x="0" y="0"/>
                  </a:moveTo>
                  <a:lnTo>
                    <a:pt x="0" y="399923"/>
                  </a:lnTo>
                  <a:lnTo>
                    <a:pt x="51562" y="399923"/>
                  </a:lnTo>
                  <a:lnTo>
                    <a:pt x="51562" y="319786"/>
                  </a:lnTo>
                  <a:lnTo>
                    <a:pt x="94869" y="319786"/>
                  </a:lnTo>
                  <a:lnTo>
                    <a:pt x="94869" y="399923"/>
                  </a:lnTo>
                  <a:lnTo>
                    <a:pt x="150114" y="399923"/>
                  </a:lnTo>
                  <a:lnTo>
                    <a:pt x="150114" y="0"/>
                  </a:lnTo>
                  <a:close/>
                </a:path>
              </a:pathLst>
            </a:custGeom>
            <a:solidFill>
              <a:srgbClr val="D8E14A"/>
            </a:solidFill>
          </p:spPr>
        </p:sp>
        <p:sp>
          <p:nvSpPr>
            <p:cNvPr id="41" name="Freeform 21">
              <a:extLst>
                <a:ext uri="{FF2B5EF4-FFF2-40B4-BE49-F238E27FC236}">
                  <a16:creationId xmlns:a16="http://schemas.microsoft.com/office/drawing/2014/main" id="{CEAC5AF9-0318-F812-8ADE-20068CF48688}"/>
                </a:ext>
              </a:extLst>
            </p:cNvPr>
            <p:cNvSpPr/>
            <p:nvPr/>
          </p:nvSpPr>
          <p:spPr>
            <a:xfrm>
              <a:off x="63500" y="131064"/>
              <a:ext cx="128270" cy="311658"/>
            </a:xfrm>
            <a:custGeom>
              <a:avLst/>
              <a:gdLst/>
              <a:ahLst/>
              <a:cxnLst/>
              <a:rect l="l" t="t" r="r" b="b"/>
              <a:pathLst>
                <a:path w="128270" h="311658">
                  <a:moveTo>
                    <a:pt x="64135" y="64516"/>
                  </a:moveTo>
                  <a:lnTo>
                    <a:pt x="25019" y="64516"/>
                  </a:lnTo>
                  <a:lnTo>
                    <a:pt x="25019" y="25400"/>
                  </a:lnTo>
                  <a:lnTo>
                    <a:pt x="64135" y="25400"/>
                  </a:lnTo>
                  <a:close/>
                  <a:moveTo>
                    <a:pt x="64135" y="132334"/>
                  </a:moveTo>
                  <a:lnTo>
                    <a:pt x="25019" y="132334"/>
                  </a:lnTo>
                  <a:lnTo>
                    <a:pt x="25019" y="93345"/>
                  </a:lnTo>
                  <a:lnTo>
                    <a:pt x="64135" y="93345"/>
                  </a:lnTo>
                  <a:close/>
                  <a:moveTo>
                    <a:pt x="64135" y="202057"/>
                  </a:moveTo>
                  <a:lnTo>
                    <a:pt x="25019" y="202057"/>
                  </a:lnTo>
                  <a:lnTo>
                    <a:pt x="25019" y="162941"/>
                  </a:lnTo>
                  <a:lnTo>
                    <a:pt x="64135" y="162941"/>
                  </a:lnTo>
                  <a:close/>
                  <a:moveTo>
                    <a:pt x="64135" y="268351"/>
                  </a:moveTo>
                  <a:lnTo>
                    <a:pt x="25019" y="268351"/>
                  </a:lnTo>
                  <a:lnTo>
                    <a:pt x="25019" y="229235"/>
                  </a:lnTo>
                  <a:lnTo>
                    <a:pt x="64135" y="229235"/>
                  </a:lnTo>
                  <a:close/>
                  <a:moveTo>
                    <a:pt x="96012" y="268351"/>
                  </a:moveTo>
                  <a:lnTo>
                    <a:pt x="96012" y="229235"/>
                  </a:lnTo>
                  <a:lnTo>
                    <a:pt x="128270" y="229235"/>
                  </a:lnTo>
                  <a:lnTo>
                    <a:pt x="128270" y="202057"/>
                  </a:lnTo>
                  <a:lnTo>
                    <a:pt x="96012" y="202057"/>
                  </a:lnTo>
                  <a:lnTo>
                    <a:pt x="96012" y="162941"/>
                  </a:lnTo>
                  <a:lnTo>
                    <a:pt x="128270" y="162941"/>
                  </a:lnTo>
                  <a:lnTo>
                    <a:pt x="128270" y="132334"/>
                  </a:lnTo>
                  <a:lnTo>
                    <a:pt x="96012" y="132334"/>
                  </a:lnTo>
                  <a:lnTo>
                    <a:pt x="96012" y="93345"/>
                  </a:lnTo>
                  <a:lnTo>
                    <a:pt x="128270" y="93345"/>
                  </a:lnTo>
                  <a:lnTo>
                    <a:pt x="128270" y="64516"/>
                  </a:lnTo>
                  <a:lnTo>
                    <a:pt x="96012" y="64516"/>
                  </a:lnTo>
                  <a:lnTo>
                    <a:pt x="96012" y="25400"/>
                  </a:lnTo>
                  <a:lnTo>
                    <a:pt x="128270" y="25400"/>
                  </a:lnTo>
                  <a:lnTo>
                    <a:pt x="128270" y="0"/>
                  </a:lnTo>
                  <a:lnTo>
                    <a:pt x="0" y="0"/>
                  </a:lnTo>
                  <a:lnTo>
                    <a:pt x="0" y="311658"/>
                  </a:lnTo>
                  <a:lnTo>
                    <a:pt x="128270" y="311658"/>
                  </a:lnTo>
                  <a:lnTo>
                    <a:pt x="128270" y="268351"/>
                  </a:lnTo>
                  <a:close/>
                </a:path>
              </a:pathLst>
            </a:custGeom>
            <a:solidFill>
              <a:srgbClr val="D8E14A"/>
            </a:solidFill>
          </p:spPr>
        </p:sp>
        <p:sp>
          <p:nvSpPr>
            <p:cNvPr id="42" name="Freeform 22">
              <a:extLst>
                <a:ext uri="{FF2B5EF4-FFF2-40B4-BE49-F238E27FC236}">
                  <a16:creationId xmlns:a16="http://schemas.microsoft.com/office/drawing/2014/main" id="{1F4B3D20-1667-A10D-D7A1-3C089E25D317}"/>
                </a:ext>
              </a:extLst>
            </p:cNvPr>
            <p:cNvSpPr/>
            <p:nvPr/>
          </p:nvSpPr>
          <p:spPr>
            <a:xfrm>
              <a:off x="358648" y="176911"/>
              <a:ext cx="122428" cy="270764"/>
            </a:xfrm>
            <a:custGeom>
              <a:avLst/>
              <a:gdLst/>
              <a:ahLst/>
              <a:cxnLst/>
              <a:rect l="l" t="t" r="r" b="b"/>
              <a:pathLst>
                <a:path w="122428" h="270764">
                  <a:moveTo>
                    <a:pt x="61214" y="249682"/>
                  </a:moveTo>
                  <a:lnTo>
                    <a:pt x="13589" y="249682"/>
                  </a:lnTo>
                  <a:lnTo>
                    <a:pt x="13589" y="214884"/>
                  </a:lnTo>
                  <a:lnTo>
                    <a:pt x="61214" y="214884"/>
                  </a:lnTo>
                  <a:close/>
                  <a:moveTo>
                    <a:pt x="105410" y="250825"/>
                  </a:moveTo>
                  <a:lnTo>
                    <a:pt x="105410" y="216154"/>
                  </a:lnTo>
                  <a:lnTo>
                    <a:pt x="105410" y="199644"/>
                  </a:lnTo>
                  <a:lnTo>
                    <a:pt x="105410" y="192405"/>
                  </a:lnTo>
                  <a:lnTo>
                    <a:pt x="105410" y="170307"/>
                  </a:lnTo>
                  <a:lnTo>
                    <a:pt x="105410" y="146558"/>
                  </a:lnTo>
                  <a:lnTo>
                    <a:pt x="105410" y="133858"/>
                  </a:lnTo>
                  <a:lnTo>
                    <a:pt x="105410" y="110109"/>
                  </a:lnTo>
                  <a:lnTo>
                    <a:pt x="105410" y="98552"/>
                  </a:lnTo>
                  <a:lnTo>
                    <a:pt x="105410" y="74803"/>
                  </a:lnTo>
                  <a:lnTo>
                    <a:pt x="105410" y="61214"/>
                  </a:lnTo>
                  <a:lnTo>
                    <a:pt x="105410" y="37465"/>
                  </a:lnTo>
                  <a:lnTo>
                    <a:pt x="105410" y="23749"/>
                  </a:lnTo>
                  <a:lnTo>
                    <a:pt x="105410" y="0"/>
                  </a:lnTo>
                  <a:lnTo>
                    <a:pt x="79883" y="0"/>
                  </a:lnTo>
                  <a:lnTo>
                    <a:pt x="0" y="0"/>
                  </a:lnTo>
                  <a:lnTo>
                    <a:pt x="0" y="23749"/>
                  </a:lnTo>
                  <a:lnTo>
                    <a:pt x="79883" y="23749"/>
                  </a:lnTo>
                  <a:lnTo>
                    <a:pt x="79883" y="37338"/>
                  </a:lnTo>
                  <a:lnTo>
                    <a:pt x="0" y="37338"/>
                  </a:lnTo>
                  <a:lnTo>
                    <a:pt x="0" y="61087"/>
                  </a:lnTo>
                  <a:lnTo>
                    <a:pt x="79883" y="61087"/>
                  </a:lnTo>
                  <a:lnTo>
                    <a:pt x="79883" y="74676"/>
                  </a:lnTo>
                  <a:lnTo>
                    <a:pt x="0" y="74676"/>
                  </a:lnTo>
                  <a:lnTo>
                    <a:pt x="0" y="98425"/>
                  </a:lnTo>
                  <a:lnTo>
                    <a:pt x="79883" y="98425"/>
                  </a:lnTo>
                  <a:lnTo>
                    <a:pt x="79883" y="109982"/>
                  </a:lnTo>
                  <a:lnTo>
                    <a:pt x="0" y="109982"/>
                  </a:lnTo>
                  <a:lnTo>
                    <a:pt x="0" y="133731"/>
                  </a:lnTo>
                  <a:lnTo>
                    <a:pt x="79883" y="133731"/>
                  </a:lnTo>
                  <a:lnTo>
                    <a:pt x="79883" y="146431"/>
                  </a:lnTo>
                  <a:lnTo>
                    <a:pt x="0" y="146431"/>
                  </a:lnTo>
                  <a:lnTo>
                    <a:pt x="0" y="170180"/>
                  </a:lnTo>
                  <a:lnTo>
                    <a:pt x="79883" y="170180"/>
                  </a:lnTo>
                  <a:lnTo>
                    <a:pt x="79883" y="192278"/>
                  </a:lnTo>
                  <a:lnTo>
                    <a:pt x="0" y="192278"/>
                  </a:lnTo>
                  <a:lnTo>
                    <a:pt x="0" y="199517"/>
                  </a:lnTo>
                  <a:lnTo>
                    <a:pt x="0" y="216027"/>
                  </a:lnTo>
                  <a:lnTo>
                    <a:pt x="0" y="250698"/>
                  </a:lnTo>
                  <a:lnTo>
                    <a:pt x="0" y="270764"/>
                  </a:lnTo>
                  <a:lnTo>
                    <a:pt x="79883" y="270764"/>
                  </a:lnTo>
                  <a:lnTo>
                    <a:pt x="105410" y="270764"/>
                  </a:lnTo>
                  <a:lnTo>
                    <a:pt x="122428" y="270764"/>
                  </a:lnTo>
                  <a:lnTo>
                    <a:pt x="122428" y="250825"/>
                  </a:lnTo>
                  <a:close/>
                </a:path>
              </a:pathLst>
            </a:custGeom>
            <a:solidFill>
              <a:srgbClr val="D8E14A"/>
            </a:solidFill>
          </p:spPr>
        </p:sp>
      </p:grpSp>
      <p:grpSp>
        <p:nvGrpSpPr>
          <p:cNvPr id="43" name="Group 3">
            <a:extLst>
              <a:ext uri="{FF2B5EF4-FFF2-40B4-BE49-F238E27FC236}">
                <a16:creationId xmlns:a16="http://schemas.microsoft.com/office/drawing/2014/main" id="{937FEAA7-8E69-FD4A-4649-FA33C85DCE15}"/>
              </a:ext>
            </a:extLst>
          </p:cNvPr>
          <p:cNvGrpSpPr>
            <a:grpSpLocks noChangeAspect="1"/>
          </p:cNvGrpSpPr>
          <p:nvPr/>
        </p:nvGrpSpPr>
        <p:grpSpPr>
          <a:xfrm>
            <a:off x="6240658" y="4986301"/>
            <a:ext cx="507968" cy="596894"/>
            <a:chOff x="0" y="0"/>
            <a:chExt cx="507975" cy="596900"/>
          </a:xfrm>
        </p:grpSpPr>
        <p:sp>
          <p:nvSpPr>
            <p:cNvPr id="44" name="Freeform 4">
              <a:extLst>
                <a:ext uri="{FF2B5EF4-FFF2-40B4-BE49-F238E27FC236}">
                  <a16:creationId xmlns:a16="http://schemas.microsoft.com/office/drawing/2014/main" id="{E9794957-4EF2-581B-6973-508299FA6346}"/>
                </a:ext>
              </a:extLst>
            </p:cNvPr>
            <p:cNvSpPr/>
            <p:nvPr/>
          </p:nvSpPr>
          <p:spPr>
            <a:xfrm>
              <a:off x="108585" y="83566"/>
              <a:ext cx="77851" cy="57023"/>
            </a:xfrm>
            <a:custGeom>
              <a:avLst/>
              <a:gdLst/>
              <a:ahLst/>
              <a:cxnLst/>
              <a:rect l="l" t="t" r="r" b="b"/>
              <a:pathLst>
                <a:path w="77851" h="57023">
                  <a:moveTo>
                    <a:pt x="16256" y="26797"/>
                  </a:moveTo>
                  <a:cubicBezTo>
                    <a:pt x="5461" y="32766"/>
                    <a:pt x="508" y="44831"/>
                    <a:pt x="0" y="57023"/>
                  </a:cubicBezTo>
                  <a:cubicBezTo>
                    <a:pt x="3937" y="52070"/>
                    <a:pt x="7620" y="46355"/>
                    <a:pt x="13335" y="43434"/>
                  </a:cubicBezTo>
                  <a:cubicBezTo>
                    <a:pt x="29845" y="35052"/>
                    <a:pt x="49784" y="40513"/>
                    <a:pt x="66040" y="32004"/>
                  </a:cubicBezTo>
                  <a:cubicBezTo>
                    <a:pt x="77343" y="25781"/>
                    <a:pt x="77851" y="11430"/>
                    <a:pt x="76708" y="0"/>
                  </a:cubicBezTo>
                  <a:cubicBezTo>
                    <a:pt x="73533" y="6477"/>
                    <a:pt x="71755" y="15113"/>
                    <a:pt x="64643" y="18034"/>
                  </a:cubicBezTo>
                  <a:cubicBezTo>
                    <a:pt x="49403" y="25019"/>
                    <a:pt x="30607" y="16256"/>
                    <a:pt x="16383" y="26670"/>
                  </a:cubicBezTo>
                </a:path>
              </a:pathLst>
            </a:custGeom>
            <a:solidFill>
              <a:srgbClr val="D8E14A"/>
            </a:solidFill>
          </p:spPr>
        </p:sp>
        <p:sp>
          <p:nvSpPr>
            <p:cNvPr id="45" name="Freeform 5">
              <a:extLst>
                <a:ext uri="{FF2B5EF4-FFF2-40B4-BE49-F238E27FC236}">
                  <a16:creationId xmlns:a16="http://schemas.microsoft.com/office/drawing/2014/main" id="{8AB62A6A-7A1D-2B4E-C0BC-CB0A598BED6F}"/>
                </a:ext>
              </a:extLst>
            </p:cNvPr>
            <p:cNvSpPr/>
            <p:nvPr/>
          </p:nvSpPr>
          <p:spPr>
            <a:xfrm>
              <a:off x="100330" y="63500"/>
              <a:ext cx="77724" cy="56896"/>
            </a:xfrm>
            <a:custGeom>
              <a:avLst/>
              <a:gdLst/>
              <a:ahLst/>
              <a:cxnLst/>
              <a:rect l="l" t="t" r="r" b="b"/>
              <a:pathLst>
                <a:path w="77724" h="56896">
                  <a:moveTo>
                    <a:pt x="13208" y="43434"/>
                  </a:moveTo>
                  <a:cubicBezTo>
                    <a:pt x="29718" y="35052"/>
                    <a:pt x="49657" y="40513"/>
                    <a:pt x="65913" y="32004"/>
                  </a:cubicBezTo>
                  <a:cubicBezTo>
                    <a:pt x="77216" y="25781"/>
                    <a:pt x="77724" y="11430"/>
                    <a:pt x="76581" y="0"/>
                  </a:cubicBezTo>
                  <a:cubicBezTo>
                    <a:pt x="73406" y="6477"/>
                    <a:pt x="71628" y="15113"/>
                    <a:pt x="64516" y="18034"/>
                  </a:cubicBezTo>
                  <a:cubicBezTo>
                    <a:pt x="49276" y="25019"/>
                    <a:pt x="30480" y="16256"/>
                    <a:pt x="16256" y="26670"/>
                  </a:cubicBezTo>
                  <a:cubicBezTo>
                    <a:pt x="5461" y="32639"/>
                    <a:pt x="508" y="44831"/>
                    <a:pt x="0" y="56896"/>
                  </a:cubicBezTo>
                  <a:cubicBezTo>
                    <a:pt x="3937" y="51943"/>
                    <a:pt x="7620" y="46228"/>
                    <a:pt x="13335" y="43307"/>
                  </a:cubicBezTo>
                </a:path>
              </a:pathLst>
            </a:custGeom>
            <a:solidFill>
              <a:srgbClr val="D8E14A"/>
            </a:solidFill>
          </p:spPr>
        </p:sp>
        <p:sp>
          <p:nvSpPr>
            <p:cNvPr id="46" name="Freeform 6">
              <a:extLst>
                <a:ext uri="{FF2B5EF4-FFF2-40B4-BE49-F238E27FC236}">
                  <a16:creationId xmlns:a16="http://schemas.microsoft.com/office/drawing/2014/main" id="{A67CB140-0673-CB81-D1BA-8150D0BA6D98}"/>
                </a:ext>
              </a:extLst>
            </p:cNvPr>
            <p:cNvSpPr/>
            <p:nvPr/>
          </p:nvSpPr>
          <p:spPr>
            <a:xfrm>
              <a:off x="63373" y="148971"/>
              <a:ext cx="381127" cy="384429"/>
            </a:xfrm>
            <a:custGeom>
              <a:avLst/>
              <a:gdLst/>
              <a:ahLst/>
              <a:cxnLst/>
              <a:rect l="l" t="t" r="r" b="b"/>
              <a:pathLst>
                <a:path w="381127" h="384429">
                  <a:moveTo>
                    <a:pt x="334010" y="239649"/>
                  </a:moveTo>
                  <a:lnTo>
                    <a:pt x="298704" y="239649"/>
                  </a:lnTo>
                  <a:lnTo>
                    <a:pt x="298704" y="204216"/>
                  </a:lnTo>
                  <a:lnTo>
                    <a:pt x="334010" y="204216"/>
                  </a:lnTo>
                  <a:close/>
                  <a:moveTo>
                    <a:pt x="334010" y="292608"/>
                  </a:moveTo>
                  <a:lnTo>
                    <a:pt x="298704" y="292608"/>
                  </a:lnTo>
                  <a:lnTo>
                    <a:pt x="298704" y="257302"/>
                  </a:lnTo>
                  <a:lnTo>
                    <a:pt x="334010" y="257302"/>
                  </a:lnTo>
                  <a:close/>
                  <a:moveTo>
                    <a:pt x="278257" y="239649"/>
                  </a:moveTo>
                  <a:lnTo>
                    <a:pt x="242824" y="239649"/>
                  </a:lnTo>
                  <a:lnTo>
                    <a:pt x="242824" y="204216"/>
                  </a:lnTo>
                  <a:lnTo>
                    <a:pt x="278257" y="204216"/>
                  </a:lnTo>
                  <a:close/>
                  <a:moveTo>
                    <a:pt x="278257" y="292608"/>
                  </a:moveTo>
                  <a:lnTo>
                    <a:pt x="242824" y="292608"/>
                  </a:lnTo>
                  <a:lnTo>
                    <a:pt x="242824" y="257302"/>
                  </a:lnTo>
                  <a:lnTo>
                    <a:pt x="278257" y="257302"/>
                  </a:lnTo>
                  <a:close/>
                  <a:moveTo>
                    <a:pt x="187071" y="257175"/>
                  </a:moveTo>
                  <a:lnTo>
                    <a:pt x="222504" y="257175"/>
                  </a:lnTo>
                  <a:lnTo>
                    <a:pt x="222504" y="292608"/>
                  </a:lnTo>
                  <a:lnTo>
                    <a:pt x="187071" y="292608"/>
                  </a:lnTo>
                  <a:close/>
                  <a:moveTo>
                    <a:pt x="131318" y="257175"/>
                  </a:moveTo>
                  <a:lnTo>
                    <a:pt x="166751" y="257175"/>
                  </a:lnTo>
                  <a:lnTo>
                    <a:pt x="166751" y="292608"/>
                  </a:lnTo>
                  <a:lnTo>
                    <a:pt x="131318" y="292608"/>
                  </a:lnTo>
                  <a:close/>
                  <a:moveTo>
                    <a:pt x="75565" y="257175"/>
                  </a:moveTo>
                  <a:lnTo>
                    <a:pt x="110998" y="257175"/>
                  </a:lnTo>
                  <a:lnTo>
                    <a:pt x="110998" y="292608"/>
                  </a:lnTo>
                  <a:lnTo>
                    <a:pt x="75438" y="292608"/>
                  </a:lnTo>
                  <a:close/>
                  <a:moveTo>
                    <a:pt x="75565" y="204089"/>
                  </a:moveTo>
                  <a:lnTo>
                    <a:pt x="110998" y="204089"/>
                  </a:lnTo>
                  <a:lnTo>
                    <a:pt x="110998" y="239649"/>
                  </a:lnTo>
                  <a:lnTo>
                    <a:pt x="75438" y="239649"/>
                  </a:lnTo>
                  <a:close/>
                  <a:moveTo>
                    <a:pt x="166751" y="239522"/>
                  </a:moveTo>
                  <a:lnTo>
                    <a:pt x="131318" y="239522"/>
                  </a:lnTo>
                  <a:lnTo>
                    <a:pt x="131318" y="204216"/>
                  </a:lnTo>
                  <a:lnTo>
                    <a:pt x="166751" y="204216"/>
                  </a:lnTo>
                  <a:close/>
                  <a:moveTo>
                    <a:pt x="187198" y="204089"/>
                  </a:moveTo>
                  <a:lnTo>
                    <a:pt x="222631" y="204089"/>
                  </a:lnTo>
                  <a:lnTo>
                    <a:pt x="222631" y="239649"/>
                  </a:lnTo>
                  <a:lnTo>
                    <a:pt x="187071" y="239649"/>
                  </a:lnTo>
                  <a:close/>
                  <a:moveTo>
                    <a:pt x="303530" y="168529"/>
                  </a:moveTo>
                  <a:lnTo>
                    <a:pt x="303530" y="117348"/>
                  </a:lnTo>
                  <a:lnTo>
                    <a:pt x="225679" y="168656"/>
                  </a:lnTo>
                  <a:lnTo>
                    <a:pt x="225679" y="117348"/>
                  </a:lnTo>
                  <a:lnTo>
                    <a:pt x="146685" y="169418"/>
                  </a:lnTo>
                  <a:lnTo>
                    <a:pt x="145669" y="169418"/>
                  </a:lnTo>
                  <a:lnTo>
                    <a:pt x="145669" y="169291"/>
                  </a:lnTo>
                  <a:cubicBezTo>
                    <a:pt x="144399" y="126365"/>
                    <a:pt x="143383" y="83566"/>
                    <a:pt x="142367" y="40513"/>
                  </a:cubicBezTo>
                  <a:cubicBezTo>
                    <a:pt x="142367" y="39624"/>
                    <a:pt x="142367" y="38862"/>
                    <a:pt x="142367" y="38100"/>
                  </a:cubicBezTo>
                  <a:cubicBezTo>
                    <a:pt x="142240" y="35052"/>
                    <a:pt x="142240" y="32131"/>
                    <a:pt x="142113" y="29083"/>
                  </a:cubicBezTo>
                  <a:cubicBezTo>
                    <a:pt x="142113" y="27051"/>
                    <a:pt x="141986" y="25019"/>
                    <a:pt x="141986" y="22987"/>
                  </a:cubicBezTo>
                  <a:cubicBezTo>
                    <a:pt x="141859" y="20320"/>
                    <a:pt x="141859" y="17526"/>
                    <a:pt x="141732" y="14859"/>
                  </a:cubicBezTo>
                  <a:lnTo>
                    <a:pt x="103251" y="14859"/>
                  </a:lnTo>
                  <a:cubicBezTo>
                    <a:pt x="103124" y="17526"/>
                    <a:pt x="102997" y="20320"/>
                    <a:pt x="102997" y="22987"/>
                  </a:cubicBezTo>
                  <a:cubicBezTo>
                    <a:pt x="102870" y="25019"/>
                    <a:pt x="102870" y="27051"/>
                    <a:pt x="102743" y="29083"/>
                  </a:cubicBezTo>
                  <a:cubicBezTo>
                    <a:pt x="102616" y="32131"/>
                    <a:pt x="102489" y="35052"/>
                    <a:pt x="102489" y="38100"/>
                  </a:cubicBezTo>
                  <a:cubicBezTo>
                    <a:pt x="102489" y="38989"/>
                    <a:pt x="102489" y="39751"/>
                    <a:pt x="102489" y="40513"/>
                  </a:cubicBezTo>
                  <a:cubicBezTo>
                    <a:pt x="101219" y="83439"/>
                    <a:pt x="100711" y="126492"/>
                    <a:pt x="99060" y="169291"/>
                  </a:cubicBezTo>
                  <a:cubicBezTo>
                    <a:pt x="99060" y="169418"/>
                    <a:pt x="99060" y="169672"/>
                    <a:pt x="99060" y="169799"/>
                  </a:cubicBezTo>
                  <a:lnTo>
                    <a:pt x="73279" y="169799"/>
                  </a:lnTo>
                  <a:cubicBezTo>
                    <a:pt x="73279" y="169672"/>
                    <a:pt x="73279" y="169418"/>
                    <a:pt x="73279" y="169291"/>
                  </a:cubicBezTo>
                  <a:cubicBezTo>
                    <a:pt x="71882" y="122301"/>
                    <a:pt x="70739" y="75311"/>
                    <a:pt x="69596" y="28194"/>
                  </a:cubicBezTo>
                  <a:cubicBezTo>
                    <a:pt x="69596" y="27432"/>
                    <a:pt x="69596" y="26543"/>
                    <a:pt x="69469" y="25781"/>
                  </a:cubicBezTo>
                  <a:cubicBezTo>
                    <a:pt x="69342" y="22733"/>
                    <a:pt x="69342" y="19812"/>
                    <a:pt x="69215" y="16764"/>
                  </a:cubicBezTo>
                  <a:cubicBezTo>
                    <a:pt x="69088" y="14732"/>
                    <a:pt x="69088" y="12700"/>
                    <a:pt x="69088" y="10668"/>
                  </a:cubicBezTo>
                  <a:cubicBezTo>
                    <a:pt x="68961" y="7112"/>
                    <a:pt x="68961" y="3556"/>
                    <a:pt x="68834" y="0"/>
                  </a:cubicBezTo>
                  <a:lnTo>
                    <a:pt x="30353" y="0"/>
                  </a:lnTo>
                  <a:cubicBezTo>
                    <a:pt x="30226" y="3556"/>
                    <a:pt x="30099" y="7112"/>
                    <a:pt x="29972" y="10668"/>
                  </a:cubicBezTo>
                  <a:cubicBezTo>
                    <a:pt x="29845" y="12700"/>
                    <a:pt x="29845" y="14732"/>
                    <a:pt x="29718" y="16764"/>
                  </a:cubicBezTo>
                  <a:cubicBezTo>
                    <a:pt x="29591" y="19812"/>
                    <a:pt x="29464" y="22733"/>
                    <a:pt x="29464" y="25781"/>
                  </a:cubicBezTo>
                  <a:cubicBezTo>
                    <a:pt x="29464" y="26670"/>
                    <a:pt x="29464" y="27432"/>
                    <a:pt x="29337" y="28194"/>
                  </a:cubicBezTo>
                  <a:cubicBezTo>
                    <a:pt x="27940" y="75311"/>
                    <a:pt x="27559" y="122428"/>
                    <a:pt x="25273" y="169291"/>
                  </a:cubicBezTo>
                  <a:lnTo>
                    <a:pt x="254" y="169291"/>
                  </a:lnTo>
                  <a:cubicBezTo>
                    <a:pt x="0" y="241173"/>
                    <a:pt x="127" y="312801"/>
                    <a:pt x="254" y="384429"/>
                  </a:cubicBezTo>
                  <a:lnTo>
                    <a:pt x="147066" y="384429"/>
                  </a:lnTo>
                  <a:lnTo>
                    <a:pt x="190754" y="384429"/>
                  </a:lnTo>
                  <a:lnTo>
                    <a:pt x="218567" y="384429"/>
                  </a:lnTo>
                  <a:lnTo>
                    <a:pt x="262255" y="384429"/>
                  </a:lnTo>
                  <a:lnTo>
                    <a:pt x="290068" y="384429"/>
                  </a:lnTo>
                  <a:lnTo>
                    <a:pt x="333756" y="384429"/>
                  </a:lnTo>
                  <a:lnTo>
                    <a:pt x="380619" y="384429"/>
                  </a:lnTo>
                  <a:cubicBezTo>
                    <a:pt x="380873" y="314960"/>
                    <a:pt x="380873" y="245491"/>
                    <a:pt x="380746" y="176022"/>
                  </a:cubicBezTo>
                  <a:lnTo>
                    <a:pt x="381127" y="176022"/>
                  </a:lnTo>
                  <a:lnTo>
                    <a:pt x="381127" y="117348"/>
                  </a:lnTo>
                  <a:close/>
                </a:path>
              </a:pathLst>
            </a:custGeom>
            <a:solidFill>
              <a:srgbClr val="D8E14A"/>
            </a:solidFill>
          </p:spPr>
        </p:sp>
      </p:grpSp>
      <p:pic>
        <p:nvPicPr>
          <p:cNvPr id="47" name="Рисунок 46">
            <a:extLst>
              <a:ext uri="{FF2B5EF4-FFF2-40B4-BE49-F238E27FC236}">
                <a16:creationId xmlns:a16="http://schemas.microsoft.com/office/drawing/2014/main" id="{531F4698-64D3-E26D-9259-05C6BAC75D34}"/>
              </a:ext>
            </a:extLst>
          </p:cNvPr>
          <p:cNvPicPr>
            <a:picLocks noChangeAspect="1"/>
          </p:cNvPicPr>
          <p:nvPr/>
        </p:nvPicPr>
        <p:blipFill>
          <a:blip r:embed="rId6"/>
          <a:stretch>
            <a:fillRect/>
          </a:stretch>
        </p:blipFill>
        <p:spPr>
          <a:xfrm>
            <a:off x="9218565" y="171843"/>
            <a:ext cx="1530458" cy="592435"/>
          </a:xfrm>
          <a:prstGeom prst="rect">
            <a:avLst/>
          </a:prstGeom>
        </p:spPr>
      </p:pic>
      <p:pic>
        <p:nvPicPr>
          <p:cNvPr id="48" name="Рисунок 47">
            <a:extLst>
              <a:ext uri="{FF2B5EF4-FFF2-40B4-BE49-F238E27FC236}">
                <a16:creationId xmlns:a16="http://schemas.microsoft.com/office/drawing/2014/main" id="{0D590743-2D22-9EBB-6A7B-D3074880030E}"/>
              </a:ext>
            </a:extLst>
          </p:cNvPr>
          <p:cNvPicPr>
            <a:picLocks noChangeAspect="1"/>
          </p:cNvPicPr>
          <p:nvPr/>
        </p:nvPicPr>
        <p:blipFill>
          <a:blip r:embed="rId7"/>
          <a:stretch>
            <a:fillRect/>
          </a:stretch>
        </p:blipFill>
        <p:spPr>
          <a:xfrm>
            <a:off x="10889665" y="171841"/>
            <a:ext cx="1154385" cy="576965"/>
          </a:xfrm>
          <a:prstGeom prst="rect">
            <a:avLst/>
          </a:prstGeom>
        </p:spPr>
      </p:pic>
      <p:pic>
        <p:nvPicPr>
          <p:cNvPr id="2" name="Рисунок 1">
            <a:extLst>
              <a:ext uri="{FF2B5EF4-FFF2-40B4-BE49-F238E27FC236}">
                <a16:creationId xmlns:a16="http://schemas.microsoft.com/office/drawing/2014/main" id="{F3799717-C651-A5B1-5C0C-26D3D6D031BF}"/>
              </a:ext>
            </a:extLst>
          </p:cNvPr>
          <p:cNvPicPr>
            <a:picLocks noChangeAspect="1"/>
          </p:cNvPicPr>
          <p:nvPr/>
        </p:nvPicPr>
        <p:blipFill>
          <a:blip r:embed="rId8"/>
          <a:stretch>
            <a:fillRect/>
          </a:stretch>
        </p:blipFill>
        <p:spPr>
          <a:xfrm>
            <a:off x="170688" y="91529"/>
            <a:ext cx="831850" cy="831850"/>
          </a:xfrm>
          <a:prstGeom prst="rect">
            <a:avLst/>
          </a:prstGeom>
        </p:spPr>
      </p:pic>
    </p:spTree>
    <p:extLst>
      <p:ext uri="{BB962C8B-B14F-4D97-AF65-F5344CB8AC3E}">
        <p14:creationId xmlns:p14="http://schemas.microsoft.com/office/powerpoint/2010/main" val="1875836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37" name="Прямокутник 36">
            <a:extLst>
              <a:ext uri="{FF2B5EF4-FFF2-40B4-BE49-F238E27FC236}">
                <a16:creationId xmlns:a16="http://schemas.microsoft.com/office/drawing/2014/main" id="{FE593A5D-5BBE-9F0E-523A-37DBE6BA39E9}"/>
              </a:ext>
            </a:extLst>
          </p:cNvPr>
          <p:cNvSpPr/>
          <p:nvPr/>
        </p:nvSpPr>
        <p:spPr>
          <a:xfrm>
            <a:off x="0" y="1441451"/>
            <a:ext cx="12230100" cy="5403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4" name="Subtitle 3"/>
          <p:cNvSpPr>
            <a:spLocks noGrp="1"/>
          </p:cNvSpPr>
          <p:nvPr>
            <p:ph type="subTitle" idx="13"/>
          </p:nvPr>
        </p:nvSpPr>
        <p:spPr>
          <a:xfrm>
            <a:off x="334576" y="2112343"/>
            <a:ext cx="11396301" cy="368691"/>
          </a:xfrm>
        </p:spPr>
        <p:txBody>
          <a:bodyPr>
            <a:normAutofit lnSpcReduction="10000"/>
          </a:bodyPr>
          <a:lstStyle/>
          <a:p>
            <a:pPr algn="ctr"/>
            <a:r>
              <a:rPr b="1" dirty="0">
                <a:solidFill>
                  <a:srgbClr val="002922"/>
                </a:solidFill>
                <a:latin typeface="Montserrat 2 Bold" panose="020B0604020202020204" charset="-52"/>
                <a:cs typeface="Montserrat 1 Semi-Bold" panose="020B0604020202020204" charset="0"/>
              </a:rPr>
              <a:t>Ukraine’s Economic Trends in H1 2025</a:t>
            </a:r>
          </a:p>
        </p:txBody>
      </p:sp>
      <p:sp>
        <p:nvSpPr>
          <p:cNvPr id="5" name="Rectangle 4"/>
          <p:cNvSpPr/>
          <p:nvPr/>
        </p:nvSpPr>
        <p:spPr>
          <a:xfrm>
            <a:off x="252252" y="24810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6" name="Rectangle 5"/>
          <p:cNvSpPr/>
          <p:nvPr/>
        </p:nvSpPr>
        <p:spPr>
          <a:xfrm>
            <a:off x="252252" y="24810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0">
              <a:solidFill>
                <a:schemeClr val="tx1"/>
              </a:solidFill>
              <a:latin typeface="Montserrat 1 Semi-Bold" panose="020B0604020202020204" charset="0"/>
              <a:cs typeface="Montserrat 1 Semi-Bold" panose="020B0604020202020204" charset="0"/>
            </a:endParaRPr>
          </a:p>
        </p:txBody>
      </p:sp>
      <p:sp>
        <p:nvSpPr>
          <p:cNvPr id="7" name="Rectangle 6"/>
          <p:cNvSpPr/>
          <p:nvPr/>
        </p:nvSpPr>
        <p:spPr>
          <a:xfrm>
            <a:off x="252252" y="24810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8" name="Rectangle 7"/>
          <p:cNvSpPr/>
          <p:nvPr/>
        </p:nvSpPr>
        <p:spPr>
          <a:xfrm>
            <a:off x="252252" y="2481035"/>
            <a:ext cx="11560951" cy="4086184"/>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9" name="Rectangle 8"/>
          <p:cNvSpPr/>
          <p:nvPr/>
        </p:nvSpPr>
        <p:spPr>
          <a:xfrm>
            <a:off x="252252" y="2481035"/>
            <a:ext cx="5577651" cy="197713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0" name="Rectangle 9"/>
          <p:cNvSpPr/>
          <p:nvPr/>
        </p:nvSpPr>
        <p:spPr>
          <a:xfrm>
            <a:off x="2838254" y="2481035"/>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1" name="TextBox 10"/>
          <p:cNvSpPr txBox="1"/>
          <p:nvPr/>
        </p:nvSpPr>
        <p:spPr>
          <a:xfrm>
            <a:off x="2838254" y="2481035"/>
            <a:ext cx="405647" cy="368691"/>
          </a:xfrm>
          <a:prstGeom prst="rect">
            <a:avLst/>
          </a:prstGeom>
          <a:noFill/>
          <a:ln>
            <a:noFill/>
          </a:ln>
        </p:spPr>
        <p:txBody>
          <a:bodyPr wrap="square" lIns="0" tIns="0" rIns="0" bIns="0" anchor="t">
            <a:spAutoFit/>
          </a:bodyPr>
          <a:lstStyle/>
          <a:p>
            <a:pPr algn="ctr"/>
            <a:endParaRPr sz="2396">
              <a:latin typeface="Montserrat 1 Semi-Bold" panose="020B0604020202020204" charset="0"/>
              <a:cs typeface="Montserrat 1 Semi-Bold" panose="020B0604020202020204" charset="0"/>
            </a:endParaRPr>
          </a:p>
        </p:txBody>
      </p:sp>
      <p:pic>
        <p:nvPicPr>
          <p:cNvPr id="12" name="Picture 11" descr="tmpo2hqixla.png"/>
          <p:cNvPicPr>
            <a:picLocks noChangeAspect="1"/>
          </p:cNvPicPr>
          <p:nvPr/>
        </p:nvPicPr>
        <p:blipFill>
          <a:blip r:embed="rId3"/>
          <a:stretch>
            <a:fillRect/>
          </a:stretch>
        </p:blipFill>
        <p:spPr>
          <a:xfrm>
            <a:off x="2838254" y="2481035"/>
            <a:ext cx="405647" cy="405647"/>
          </a:xfrm>
          <a:prstGeom prst="rect">
            <a:avLst/>
          </a:prstGeom>
        </p:spPr>
      </p:pic>
      <p:sp>
        <p:nvSpPr>
          <p:cNvPr id="13" name="TextBox 12"/>
          <p:cNvSpPr txBox="1"/>
          <p:nvPr/>
        </p:nvSpPr>
        <p:spPr>
          <a:xfrm>
            <a:off x="252252" y="3089507"/>
            <a:ext cx="5577651" cy="1597360"/>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Gradual Economic Recovery</a:t>
            </a:r>
          </a:p>
          <a:p>
            <a:pPr algn="ctr">
              <a:spcAft>
                <a:spcPts val="1597"/>
              </a:spcAft>
            </a:pPr>
            <a:r>
              <a:rPr sz="1730" dirty="0">
                <a:latin typeface="Montserrat" panose="00000500000000000000" pitchFamily="2" charset="-52"/>
                <a:cs typeface="Montserrat 1 Semi-Bold" panose="020B0604020202020204" charset="0"/>
              </a:rPr>
              <a:t>Real GDP is expected to grow by 3.1% in 2025, driven mainly by private consumption. However, growth remains below potential due to war-related disruptions and limited investment activity.</a:t>
            </a:r>
          </a:p>
        </p:txBody>
      </p:sp>
      <p:sp>
        <p:nvSpPr>
          <p:cNvPr id="14" name="Rectangle 13"/>
          <p:cNvSpPr/>
          <p:nvPr/>
        </p:nvSpPr>
        <p:spPr>
          <a:xfrm>
            <a:off x="6235551" y="2481035"/>
            <a:ext cx="5577651" cy="197713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5" name="Rectangle 14"/>
          <p:cNvSpPr/>
          <p:nvPr/>
        </p:nvSpPr>
        <p:spPr>
          <a:xfrm>
            <a:off x="8821553" y="2481035"/>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6" name="TextBox 15"/>
          <p:cNvSpPr txBox="1"/>
          <p:nvPr/>
        </p:nvSpPr>
        <p:spPr>
          <a:xfrm>
            <a:off x="8821553" y="2481035"/>
            <a:ext cx="405647" cy="368691"/>
          </a:xfrm>
          <a:prstGeom prst="rect">
            <a:avLst/>
          </a:prstGeom>
          <a:noFill/>
          <a:ln>
            <a:noFill/>
          </a:ln>
        </p:spPr>
        <p:txBody>
          <a:bodyPr wrap="square" lIns="0" tIns="0" rIns="0" bIns="0" anchor="t">
            <a:spAutoFit/>
          </a:bodyPr>
          <a:lstStyle/>
          <a:p>
            <a:pPr algn="ctr"/>
            <a:endParaRPr sz="2396">
              <a:latin typeface="Montserrat 1 Semi-Bold" panose="020B0604020202020204" charset="0"/>
              <a:cs typeface="Montserrat 1 Semi-Bold" panose="020B0604020202020204" charset="0"/>
            </a:endParaRPr>
          </a:p>
        </p:txBody>
      </p:sp>
      <p:pic>
        <p:nvPicPr>
          <p:cNvPr id="17" name="Picture 16" descr="tmp7teqv_fs.png"/>
          <p:cNvPicPr>
            <a:picLocks noChangeAspect="1"/>
          </p:cNvPicPr>
          <p:nvPr/>
        </p:nvPicPr>
        <p:blipFill>
          <a:blip r:embed="rId4"/>
          <a:stretch>
            <a:fillRect/>
          </a:stretch>
        </p:blipFill>
        <p:spPr>
          <a:xfrm>
            <a:off x="8821553" y="2481035"/>
            <a:ext cx="405647" cy="405647"/>
          </a:xfrm>
          <a:prstGeom prst="rect">
            <a:avLst/>
          </a:prstGeom>
        </p:spPr>
      </p:pic>
      <p:sp>
        <p:nvSpPr>
          <p:cNvPr id="18" name="TextBox 17"/>
          <p:cNvSpPr txBox="1"/>
          <p:nvPr/>
        </p:nvSpPr>
        <p:spPr>
          <a:xfrm>
            <a:off x="6235551" y="3089506"/>
            <a:ext cx="5577651" cy="1331134"/>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Labor and Capacity Constraints</a:t>
            </a:r>
          </a:p>
          <a:p>
            <a:pPr algn="ctr">
              <a:spcAft>
                <a:spcPts val="1597"/>
              </a:spcAft>
            </a:pPr>
            <a:r>
              <a:rPr sz="1730" dirty="0">
                <a:latin typeface="Montserrat" panose="00000500000000000000" pitchFamily="2" charset="-52"/>
                <a:cs typeface="Montserrat 1 Semi-Bold" panose="020B0604020202020204" charset="0"/>
              </a:rPr>
              <a:t>Labor shortages, particularly of qualified personnel, and destruction of production capacities continue to restrict supply-side recovery.</a:t>
            </a:r>
          </a:p>
        </p:txBody>
      </p:sp>
      <p:sp>
        <p:nvSpPr>
          <p:cNvPr id="19" name="Rectangle 18"/>
          <p:cNvSpPr/>
          <p:nvPr/>
        </p:nvSpPr>
        <p:spPr>
          <a:xfrm>
            <a:off x="252252" y="4863819"/>
            <a:ext cx="5577651" cy="170340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20" name="Rectangle 19"/>
          <p:cNvSpPr/>
          <p:nvPr/>
        </p:nvSpPr>
        <p:spPr>
          <a:xfrm>
            <a:off x="2838254" y="4863818"/>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21" name="TextBox 20"/>
          <p:cNvSpPr txBox="1"/>
          <p:nvPr/>
        </p:nvSpPr>
        <p:spPr>
          <a:xfrm>
            <a:off x="2838254" y="4863819"/>
            <a:ext cx="405647" cy="368691"/>
          </a:xfrm>
          <a:prstGeom prst="rect">
            <a:avLst/>
          </a:prstGeom>
          <a:noFill/>
          <a:ln>
            <a:noFill/>
          </a:ln>
        </p:spPr>
        <p:txBody>
          <a:bodyPr wrap="square" lIns="0" tIns="0" rIns="0" bIns="0" anchor="t">
            <a:spAutoFit/>
          </a:bodyPr>
          <a:lstStyle/>
          <a:p>
            <a:pPr algn="ctr"/>
            <a:endParaRPr sz="2396">
              <a:latin typeface="Montserrat 1 Semi-Bold" panose="020B0604020202020204" charset="0"/>
              <a:cs typeface="Montserrat 1 Semi-Bold" panose="020B0604020202020204" charset="0"/>
            </a:endParaRPr>
          </a:p>
        </p:txBody>
      </p:sp>
      <p:pic>
        <p:nvPicPr>
          <p:cNvPr id="22" name="Picture 21" descr="tmpeiz74lcy.png"/>
          <p:cNvPicPr>
            <a:picLocks noChangeAspect="1"/>
          </p:cNvPicPr>
          <p:nvPr/>
        </p:nvPicPr>
        <p:blipFill>
          <a:blip r:embed="rId5"/>
          <a:stretch>
            <a:fillRect/>
          </a:stretch>
        </p:blipFill>
        <p:spPr>
          <a:xfrm>
            <a:off x="2838254" y="4863818"/>
            <a:ext cx="405647" cy="405647"/>
          </a:xfrm>
          <a:prstGeom prst="rect">
            <a:avLst/>
          </a:prstGeom>
        </p:spPr>
      </p:pic>
      <p:sp>
        <p:nvSpPr>
          <p:cNvPr id="23" name="TextBox 22"/>
          <p:cNvSpPr txBox="1"/>
          <p:nvPr/>
        </p:nvSpPr>
        <p:spPr>
          <a:xfrm>
            <a:off x="252252" y="5472289"/>
            <a:ext cx="5577651" cy="1064907"/>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Inflation Peak Reached</a:t>
            </a:r>
          </a:p>
          <a:p>
            <a:pPr algn="ctr">
              <a:spcAft>
                <a:spcPts val="1597"/>
              </a:spcAft>
            </a:pPr>
            <a:r>
              <a:rPr sz="1730" dirty="0">
                <a:latin typeface="Montserrat" panose="00000500000000000000" pitchFamily="2" charset="-52"/>
                <a:cs typeface="Montserrat 1 Semi-Bold" panose="020B0604020202020204" charset="0"/>
              </a:rPr>
              <a:t>Annual CPI inflation reached 15.9% in May but is expected to decline during the summer, enabling a shift toward monetary easing.</a:t>
            </a:r>
          </a:p>
        </p:txBody>
      </p:sp>
      <p:sp>
        <p:nvSpPr>
          <p:cNvPr id="24" name="Rectangle 23"/>
          <p:cNvSpPr/>
          <p:nvPr/>
        </p:nvSpPr>
        <p:spPr>
          <a:xfrm>
            <a:off x="6235551" y="4863819"/>
            <a:ext cx="5577651" cy="170340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25" name="Rectangle 24"/>
          <p:cNvSpPr/>
          <p:nvPr/>
        </p:nvSpPr>
        <p:spPr>
          <a:xfrm>
            <a:off x="8821553" y="4863818"/>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26" name="TextBox 25"/>
          <p:cNvSpPr txBox="1"/>
          <p:nvPr/>
        </p:nvSpPr>
        <p:spPr>
          <a:xfrm>
            <a:off x="8821553" y="4863819"/>
            <a:ext cx="405647" cy="368691"/>
          </a:xfrm>
          <a:prstGeom prst="rect">
            <a:avLst/>
          </a:prstGeom>
          <a:noFill/>
          <a:ln>
            <a:noFill/>
          </a:ln>
        </p:spPr>
        <p:txBody>
          <a:bodyPr wrap="square" lIns="0" tIns="0" rIns="0" bIns="0" anchor="t">
            <a:spAutoFit/>
          </a:bodyPr>
          <a:lstStyle/>
          <a:p>
            <a:pPr algn="ctr"/>
            <a:endParaRPr sz="2396">
              <a:latin typeface="Montserrat 1 Semi-Bold" panose="020B0604020202020204" charset="0"/>
              <a:cs typeface="Montserrat 1 Semi-Bold" panose="020B0604020202020204" charset="0"/>
            </a:endParaRPr>
          </a:p>
        </p:txBody>
      </p:sp>
      <p:pic>
        <p:nvPicPr>
          <p:cNvPr id="27" name="Picture 26" descr="tmpcoqkb1p2.png"/>
          <p:cNvPicPr>
            <a:picLocks noChangeAspect="1"/>
          </p:cNvPicPr>
          <p:nvPr/>
        </p:nvPicPr>
        <p:blipFill>
          <a:blip r:embed="rId6"/>
          <a:stretch>
            <a:fillRect/>
          </a:stretch>
        </p:blipFill>
        <p:spPr>
          <a:xfrm>
            <a:off x="8821553" y="4863818"/>
            <a:ext cx="405647" cy="405647"/>
          </a:xfrm>
          <a:prstGeom prst="rect">
            <a:avLst/>
          </a:prstGeom>
        </p:spPr>
      </p:pic>
      <p:sp>
        <p:nvSpPr>
          <p:cNvPr id="28" name="TextBox 27"/>
          <p:cNvSpPr txBox="1"/>
          <p:nvPr/>
        </p:nvSpPr>
        <p:spPr>
          <a:xfrm>
            <a:off x="6235551" y="5472289"/>
            <a:ext cx="5577651" cy="1064907"/>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Consumer Demand as Main Driver</a:t>
            </a:r>
          </a:p>
          <a:p>
            <a:pPr algn="ctr">
              <a:spcAft>
                <a:spcPts val="1597"/>
              </a:spcAft>
            </a:pPr>
            <a:r>
              <a:rPr sz="1730" dirty="0">
                <a:latin typeface="Montserrat" panose="00000500000000000000" pitchFamily="2" charset="-52"/>
                <a:cs typeface="Montserrat 1 Semi-Bold" panose="020B0604020202020204" charset="0"/>
              </a:rPr>
              <a:t>Despite real income slowdown, resilient household consumption and strong fiscal defense spending support GDP growth.</a:t>
            </a:r>
          </a:p>
        </p:txBody>
      </p:sp>
      <p:pic>
        <p:nvPicPr>
          <p:cNvPr id="3" name="Рисунок 2">
            <a:extLst>
              <a:ext uri="{FF2B5EF4-FFF2-40B4-BE49-F238E27FC236}">
                <a16:creationId xmlns:a16="http://schemas.microsoft.com/office/drawing/2014/main" id="{829B88BF-4388-01AE-891D-25849B417978}"/>
              </a:ext>
            </a:extLst>
          </p:cNvPr>
          <p:cNvPicPr>
            <a:picLocks noChangeAspect="1"/>
          </p:cNvPicPr>
          <p:nvPr/>
        </p:nvPicPr>
        <p:blipFill>
          <a:blip r:embed="rId7"/>
          <a:stretch>
            <a:fillRect/>
          </a:stretch>
        </p:blipFill>
        <p:spPr>
          <a:xfrm>
            <a:off x="9218565" y="171843"/>
            <a:ext cx="1530458" cy="592435"/>
          </a:xfrm>
          <a:prstGeom prst="rect">
            <a:avLst/>
          </a:prstGeom>
        </p:spPr>
      </p:pic>
      <p:pic>
        <p:nvPicPr>
          <p:cNvPr id="29" name="Рисунок 28" descr="Изображение выглядит как текст, Шрифт, снимок экрана, Графика&#10;&#10;Автоматически созданное описание">
            <a:extLst>
              <a:ext uri="{FF2B5EF4-FFF2-40B4-BE49-F238E27FC236}">
                <a16:creationId xmlns:a16="http://schemas.microsoft.com/office/drawing/2014/main" id="{13EBB652-F5AB-E46A-BE3A-DC58CD082F7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89665" y="171841"/>
            <a:ext cx="1154385" cy="576966"/>
          </a:xfrm>
          <a:prstGeom prst="rect">
            <a:avLst/>
          </a:prstGeom>
        </p:spPr>
      </p:pic>
      <p:sp>
        <p:nvSpPr>
          <p:cNvPr id="30" name="AutoShape 2" descr="В сессионном зале Рады установили флаг ЕС">
            <a:extLst>
              <a:ext uri="{FF2B5EF4-FFF2-40B4-BE49-F238E27FC236}">
                <a16:creationId xmlns:a16="http://schemas.microsoft.com/office/drawing/2014/main" id="{A6F105FE-5C39-48B8-027D-066FC9A7FDC2}"/>
              </a:ext>
            </a:extLst>
          </p:cNvPr>
          <p:cNvSpPr>
            <a:spLocks noChangeAspect="1" noChangeArrowheads="1"/>
          </p:cNvSpPr>
          <p:nvPr/>
        </p:nvSpPr>
        <p:spPr bwMode="auto">
          <a:xfrm>
            <a:off x="107982" y="-72097"/>
            <a:ext cx="152118" cy="152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635" tIns="22818" rIns="45635" bIns="22818" numCol="1" anchor="t" anchorCtr="0" compatLnSpc="1">
            <a:prstTxWarp prst="textNoShape">
              <a:avLst/>
            </a:prstTxWarp>
          </a:bodyPr>
          <a:lstStyle/>
          <a:p>
            <a:endParaRPr lang="uk-UA" sz="898"/>
          </a:p>
        </p:txBody>
      </p:sp>
      <p:pic>
        <p:nvPicPr>
          <p:cNvPr id="31" name="Рисунок 30">
            <a:extLst>
              <a:ext uri="{FF2B5EF4-FFF2-40B4-BE49-F238E27FC236}">
                <a16:creationId xmlns:a16="http://schemas.microsoft.com/office/drawing/2014/main" id="{6DF6547F-69F9-DEE7-9D24-8FA1B88C3570}"/>
              </a:ext>
            </a:extLst>
          </p:cNvPr>
          <p:cNvPicPr>
            <a:picLocks noChangeAspect="1"/>
          </p:cNvPicPr>
          <p:nvPr/>
        </p:nvPicPr>
        <p:blipFill>
          <a:blip r:embed="rId9"/>
          <a:stretch>
            <a:fillRect/>
          </a:stretch>
        </p:blipFill>
        <p:spPr>
          <a:xfrm>
            <a:off x="10889665" y="171841"/>
            <a:ext cx="1154385" cy="576965"/>
          </a:xfrm>
          <a:prstGeom prst="rect">
            <a:avLst/>
          </a:prstGeom>
        </p:spPr>
      </p:pic>
      <p:pic>
        <p:nvPicPr>
          <p:cNvPr id="32" name="Рисунок 31">
            <a:extLst>
              <a:ext uri="{FF2B5EF4-FFF2-40B4-BE49-F238E27FC236}">
                <a16:creationId xmlns:a16="http://schemas.microsoft.com/office/drawing/2014/main" id="{19975DC1-C8A1-2952-F750-0C7BE6392EB1}"/>
              </a:ext>
            </a:extLst>
          </p:cNvPr>
          <p:cNvPicPr>
            <a:picLocks noChangeAspect="1"/>
          </p:cNvPicPr>
          <p:nvPr/>
        </p:nvPicPr>
        <p:blipFill>
          <a:blip r:embed="rId10"/>
          <a:stretch>
            <a:fillRect/>
          </a:stretch>
        </p:blipFill>
        <p:spPr>
          <a:xfrm>
            <a:off x="170688" y="91529"/>
            <a:ext cx="831850" cy="831850"/>
          </a:xfrm>
          <a:prstGeom prst="rect">
            <a:avLst/>
          </a:prstGeom>
        </p:spPr>
      </p:pic>
      <p:sp>
        <p:nvSpPr>
          <p:cNvPr id="36" name="TextBox 35">
            <a:extLst>
              <a:ext uri="{FF2B5EF4-FFF2-40B4-BE49-F238E27FC236}">
                <a16:creationId xmlns:a16="http://schemas.microsoft.com/office/drawing/2014/main" id="{38B225EC-ECB2-A76E-A488-D05646DF9BB2}"/>
              </a:ext>
            </a:extLst>
          </p:cNvPr>
          <p:cNvSpPr txBox="1"/>
          <p:nvPr/>
        </p:nvSpPr>
        <p:spPr>
          <a:xfrm>
            <a:off x="1481076" y="237807"/>
            <a:ext cx="8520174" cy="1938992"/>
          </a:xfrm>
          <a:prstGeom prst="rect">
            <a:avLst/>
          </a:prstGeom>
          <a:noFill/>
        </p:spPr>
        <p:txBody>
          <a:bodyPr wrap="square">
            <a:spAutoFit/>
          </a:bodyPr>
          <a:lstStyle/>
          <a:p>
            <a:r>
              <a:rPr lang="en-US" sz="4000" b="1" dirty="0">
                <a:solidFill>
                  <a:schemeClr val="bg1"/>
                </a:solidFill>
                <a:highlight>
                  <a:srgbClr val="004A44"/>
                </a:highlight>
                <a:latin typeface="Montserrat 2 Ultra-Bold" panose="020B0604020202020204" charset="-52"/>
                <a:cs typeface="Montserrat 1 Semi-Bold" panose="020B0604020202020204" charset="0"/>
              </a:rPr>
              <a:t>MACROECONOMIC OVERVIEW: RECOVERY AMID WAR </a:t>
            </a:r>
            <a:endParaRPr lang="uk-UA" sz="4000" dirty="0">
              <a:highlight>
                <a:srgbClr val="004A44"/>
              </a:highlight>
              <a:latin typeface="Montserrat 2 Ultra-Bold" panose="020B0604020202020204" charset="-5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36" name="Прямокутник 35">
            <a:extLst>
              <a:ext uri="{FF2B5EF4-FFF2-40B4-BE49-F238E27FC236}">
                <a16:creationId xmlns:a16="http://schemas.microsoft.com/office/drawing/2014/main" id="{919200B7-717D-8EA3-EBF2-EB978BE9EEAA}"/>
              </a:ext>
            </a:extLst>
          </p:cNvPr>
          <p:cNvSpPr/>
          <p:nvPr/>
        </p:nvSpPr>
        <p:spPr>
          <a:xfrm>
            <a:off x="0" y="1822449"/>
            <a:ext cx="12230100" cy="50228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5" name="Rectangle 4"/>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6" name="Rectangle 5"/>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0">
              <a:solidFill>
                <a:schemeClr val="tx1"/>
              </a:solidFill>
              <a:latin typeface="Montserrat 1 Semi-Bold" panose="020B0604020202020204" charset="0"/>
              <a:cs typeface="Montserrat 1 Semi-Bold" panose="020B0604020202020204" charset="0"/>
            </a:endParaRPr>
          </a:p>
        </p:txBody>
      </p:sp>
      <p:sp>
        <p:nvSpPr>
          <p:cNvPr id="7" name="Rectangle 6"/>
          <p:cNvSpPr/>
          <p:nvPr/>
        </p:nvSpPr>
        <p:spPr>
          <a:xfrm>
            <a:off x="334575" y="2007835"/>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8" name="Rectangle 7"/>
          <p:cNvSpPr/>
          <p:nvPr/>
        </p:nvSpPr>
        <p:spPr>
          <a:xfrm>
            <a:off x="334575" y="2007835"/>
            <a:ext cx="11560951" cy="4024386"/>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9" name="Rectangle 8"/>
          <p:cNvSpPr/>
          <p:nvPr/>
        </p:nvSpPr>
        <p:spPr>
          <a:xfrm>
            <a:off x="334575" y="2007836"/>
            <a:ext cx="5577651" cy="19424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0" name="Rectangle 9"/>
          <p:cNvSpPr/>
          <p:nvPr/>
        </p:nvSpPr>
        <p:spPr>
          <a:xfrm>
            <a:off x="2920577" y="2007835"/>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1" name="TextBox 10"/>
          <p:cNvSpPr txBox="1"/>
          <p:nvPr/>
        </p:nvSpPr>
        <p:spPr>
          <a:xfrm>
            <a:off x="2920577" y="2007835"/>
            <a:ext cx="405647" cy="368691"/>
          </a:xfrm>
          <a:prstGeom prst="rect">
            <a:avLst/>
          </a:prstGeom>
          <a:noFill/>
          <a:ln>
            <a:noFill/>
          </a:ln>
        </p:spPr>
        <p:txBody>
          <a:bodyPr wrap="square" lIns="0" tIns="0" rIns="0" bIns="0" anchor="t">
            <a:spAutoFit/>
          </a:bodyPr>
          <a:lstStyle/>
          <a:p>
            <a:pPr algn="ctr"/>
            <a:endParaRPr sz="2396">
              <a:latin typeface="Montserrat 1 Semi-Bold" panose="020B0604020202020204" charset="0"/>
              <a:cs typeface="Montserrat 1 Semi-Bold" panose="020B0604020202020204" charset="0"/>
            </a:endParaRPr>
          </a:p>
        </p:txBody>
      </p:sp>
      <p:pic>
        <p:nvPicPr>
          <p:cNvPr id="12" name="Picture 11" descr="tmpm6k4plu5.png"/>
          <p:cNvPicPr>
            <a:picLocks noChangeAspect="1"/>
          </p:cNvPicPr>
          <p:nvPr/>
        </p:nvPicPr>
        <p:blipFill>
          <a:blip r:embed="rId3"/>
          <a:stretch>
            <a:fillRect/>
          </a:stretch>
        </p:blipFill>
        <p:spPr>
          <a:xfrm>
            <a:off x="2920577" y="2007835"/>
            <a:ext cx="405647" cy="405647"/>
          </a:xfrm>
          <a:prstGeom prst="rect">
            <a:avLst/>
          </a:prstGeom>
        </p:spPr>
      </p:pic>
      <p:sp>
        <p:nvSpPr>
          <p:cNvPr id="13" name="TextBox 12"/>
          <p:cNvSpPr txBox="1"/>
          <p:nvPr/>
        </p:nvSpPr>
        <p:spPr>
          <a:xfrm>
            <a:off x="334575" y="2616307"/>
            <a:ext cx="5577651" cy="1331134"/>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Robust Foreign Aid Inflows</a:t>
            </a:r>
          </a:p>
          <a:p>
            <a:pPr algn="ctr">
              <a:spcAft>
                <a:spcPts val="1597"/>
              </a:spcAft>
            </a:pPr>
            <a:r>
              <a:rPr sz="1730" dirty="0">
                <a:latin typeface="Montserrat" panose="00000500000000000000" pitchFamily="2" charset="-52"/>
                <a:cs typeface="Montserrat 1 Semi-Bold" panose="020B0604020202020204" charset="0"/>
              </a:rPr>
              <a:t>Ukraine received $18B in external financial support in the first five months of 2025. Total aid for the year is expected to reach $55B, largely from the EU’s ERA and Ukraine Facility mechanisms.</a:t>
            </a:r>
          </a:p>
        </p:txBody>
      </p:sp>
      <p:sp>
        <p:nvSpPr>
          <p:cNvPr id="14" name="Rectangle 13"/>
          <p:cNvSpPr/>
          <p:nvPr/>
        </p:nvSpPr>
        <p:spPr>
          <a:xfrm>
            <a:off x="6317874" y="2007836"/>
            <a:ext cx="5577651" cy="19424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5" name="Rectangle 14"/>
          <p:cNvSpPr/>
          <p:nvPr/>
        </p:nvSpPr>
        <p:spPr>
          <a:xfrm>
            <a:off x="8903876" y="2007835"/>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1 Semi-Bold" panose="020B0604020202020204" charset="0"/>
              <a:cs typeface="Montserrat 1 Semi-Bold" panose="020B0604020202020204" charset="0"/>
            </a:endParaRPr>
          </a:p>
        </p:txBody>
      </p:sp>
      <p:sp>
        <p:nvSpPr>
          <p:cNvPr id="16" name="TextBox 15"/>
          <p:cNvSpPr txBox="1"/>
          <p:nvPr/>
        </p:nvSpPr>
        <p:spPr>
          <a:xfrm>
            <a:off x="8903876" y="2007835"/>
            <a:ext cx="405647" cy="368691"/>
          </a:xfrm>
          <a:prstGeom prst="rect">
            <a:avLst/>
          </a:prstGeom>
          <a:noFill/>
          <a:ln>
            <a:noFill/>
          </a:ln>
        </p:spPr>
        <p:txBody>
          <a:bodyPr wrap="square" lIns="0" tIns="0" rIns="0" bIns="0" anchor="t">
            <a:spAutoFit/>
          </a:bodyPr>
          <a:lstStyle/>
          <a:p>
            <a:pPr algn="ctr"/>
            <a:endParaRPr sz="2396">
              <a:latin typeface="Montserrat 1 Semi-Bold" panose="020B0604020202020204" charset="0"/>
              <a:cs typeface="Montserrat 1 Semi-Bold" panose="020B0604020202020204" charset="0"/>
            </a:endParaRPr>
          </a:p>
        </p:txBody>
      </p:sp>
      <p:pic>
        <p:nvPicPr>
          <p:cNvPr id="17" name="Picture 16" descr="tmpbotejzw6.png"/>
          <p:cNvPicPr>
            <a:picLocks noChangeAspect="1"/>
          </p:cNvPicPr>
          <p:nvPr/>
        </p:nvPicPr>
        <p:blipFill>
          <a:blip r:embed="rId4"/>
          <a:stretch>
            <a:fillRect/>
          </a:stretch>
        </p:blipFill>
        <p:spPr>
          <a:xfrm>
            <a:off x="8903876" y="2007835"/>
            <a:ext cx="405647" cy="405647"/>
          </a:xfrm>
          <a:prstGeom prst="rect">
            <a:avLst/>
          </a:prstGeom>
        </p:spPr>
      </p:pic>
      <p:sp>
        <p:nvSpPr>
          <p:cNvPr id="18" name="TextBox 17"/>
          <p:cNvSpPr txBox="1"/>
          <p:nvPr/>
        </p:nvSpPr>
        <p:spPr>
          <a:xfrm>
            <a:off x="6317874" y="2616306"/>
            <a:ext cx="5577651" cy="1331134"/>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Record-High FX Reserves</a:t>
            </a:r>
          </a:p>
          <a:p>
            <a:pPr algn="ctr">
              <a:spcAft>
                <a:spcPts val="1597"/>
              </a:spcAft>
            </a:pPr>
            <a:r>
              <a:rPr sz="1730" dirty="0">
                <a:latin typeface="Montserrat" panose="00000500000000000000" pitchFamily="2" charset="-52"/>
                <a:cs typeface="Montserrat 1 Semi-Bold" panose="020B0604020202020204" charset="0"/>
              </a:rPr>
              <a:t>FX reserves hit $44.5B in June 2025 and are forecasted to rise to $58B by year-end, surpassing IMF adequacy benchmarks and supporting currency market stability.</a:t>
            </a:r>
          </a:p>
        </p:txBody>
      </p:sp>
      <p:sp>
        <p:nvSpPr>
          <p:cNvPr id="19" name="Rectangle 18"/>
          <p:cNvSpPr/>
          <p:nvPr/>
        </p:nvSpPr>
        <p:spPr>
          <a:xfrm>
            <a:off x="334575" y="4355956"/>
            <a:ext cx="5577651" cy="1676266"/>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0" name="Rectangle 19"/>
          <p:cNvSpPr/>
          <p:nvPr/>
        </p:nvSpPr>
        <p:spPr>
          <a:xfrm>
            <a:off x="2920577" y="4355956"/>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1" name="TextBox 20"/>
          <p:cNvSpPr txBox="1"/>
          <p:nvPr/>
        </p:nvSpPr>
        <p:spPr>
          <a:xfrm>
            <a:off x="2920577" y="4355956"/>
            <a:ext cx="405647" cy="368691"/>
          </a:xfrm>
          <a:prstGeom prst="rect">
            <a:avLst/>
          </a:prstGeom>
          <a:noFill/>
          <a:ln>
            <a:noFill/>
          </a:ln>
        </p:spPr>
        <p:txBody>
          <a:bodyPr wrap="square" lIns="0" tIns="0" rIns="0" bIns="0" anchor="t">
            <a:spAutoFit/>
          </a:bodyPr>
          <a:lstStyle/>
          <a:p>
            <a:pPr algn="ctr"/>
            <a:endParaRPr sz="2396">
              <a:latin typeface="Montserrat" panose="00000500000000000000" pitchFamily="2" charset="-52"/>
              <a:cs typeface="Montserrat 1 Semi-Bold" panose="020B0604020202020204" charset="0"/>
            </a:endParaRPr>
          </a:p>
        </p:txBody>
      </p:sp>
      <p:pic>
        <p:nvPicPr>
          <p:cNvPr id="22" name="Picture 21" descr="tmpdlxwad3t.png"/>
          <p:cNvPicPr>
            <a:picLocks noChangeAspect="1"/>
          </p:cNvPicPr>
          <p:nvPr/>
        </p:nvPicPr>
        <p:blipFill>
          <a:blip r:embed="rId5"/>
          <a:stretch>
            <a:fillRect/>
          </a:stretch>
        </p:blipFill>
        <p:spPr>
          <a:xfrm>
            <a:off x="2920577" y="4355956"/>
            <a:ext cx="405647" cy="405647"/>
          </a:xfrm>
          <a:prstGeom prst="rect">
            <a:avLst/>
          </a:prstGeom>
        </p:spPr>
      </p:pic>
      <p:sp>
        <p:nvSpPr>
          <p:cNvPr id="23" name="TextBox 22"/>
          <p:cNvSpPr txBox="1"/>
          <p:nvPr/>
        </p:nvSpPr>
        <p:spPr>
          <a:xfrm>
            <a:off x="334575" y="4964428"/>
            <a:ext cx="5577651" cy="1331134"/>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Strategic Dependence on External Support</a:t>
            </a:r>
          </a:p>
          <a:p>
            <a:pPr algn="ctr">
              <a:spcAft>
                <a:spcPts val="1597"/>
              </a:spcAft>
            </a:pPr>
            <a:r>
              <a:rPr sz="1730" dirty="0">
                <a:latin typeface="Montserrat" panose="00000500000000000000" pitchFamily="2" charset="-52"/>
                <a:cs typeface="Montserrat 1 Semi-Bold" panose="020B0604020202020204" charset="0"/>
              </a:rPr>
              <a:t>Continued macro-financial stability relies heavily on timely disbursement of IMF and EU tranches. Compliance with IMF and Ukraine Facility conditions remains critical.</a:t>
            </a:r>
          </a:p>
        </p:txBody>
      </p:sp>
      <p:sp>
        <p:nvSpPr>
          <p:cNvPr id="24" name="Rectangle 23"/>
          <p:cNvSpPr/>
          <p:nvPr/>
        </p:nvSpPr>
        <p:spPr>
          <a:xfrm>
            <a:off x="6317874" y="4355956"/>
            <a:ext cx="5577651" cy="1676266"/>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5" name="Rectangle 24"/>
          <p:cNvSpPr/>
          <p:nvPr/>
        </p:nvSpPr>
        <p:spPr>
          <a:xfrm>
            <a:off x="8903876" y="4355956"/>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6" name="TextBox 25"/>
          <p:cNvSpPr txBox="1"/>
          <p:nvPr/>
        </p:nvSpPr>
        <p:spPr>
          <a:xfrm>
            <a:off x="8903876" y="4355956"/>
            <a:ext cx="405647" cy="368691"/>
          </a:xfrm>
          <a:prstGeom prst="rect">
            <a:avLst/>
          </a:prstGeom>
          <a:noFill/>
          <a:ln>
            <a:noFill/>
          </a:ln>
        </p:spPr>
        <p:txBody>
          <a:bodyPr wrap="square" lIns="0" tIns="0" rIns="0" bIns="0" anchor="t">
            <a:spAutoFit/>
          </a:bodyPr>
          <a:lstStyle/>
          <a:p>
            <a:pPr algn="ctr"/>
            <a:endParaRPr sz="2396">
              <a:latin typeface="Montserrat" panose="00000500000000000000" pitchFamily="2" charset="-52"/>
              <a:cs typeface="Montserrat 1 Semi-Bold" panose="020B0604020202020204" charset="0"/>
            </a:endParaRPr>
          </a:p>
        </p:txBody>
      </p:sp>
      <p:pic>
        <p:nvPicPr>
          <p:cNvPr id="27" name="Picture 26" descr="tmpv8l01vjm.png"/>
          <p:cNvPicPr>
            <a:picLocks noChangeAspect="1"/>
          </p:cNvPicPr>
          <p:nvPr/>
        </p:nvPicPr>
        <p:blipFill>
          <a:blip r:embed="rId6"/>
          <a:stretch>
            <a:fillRect/>
          </a:stretch>
        </p:blipFill>
        <p:spPr>
          <a:xfrm>
            <a:off x="8903876" y="4355956"/>
            <a:ext cx="405647" cy="405647"/>
          </a:xfrm>
          <a:prstGeom prst="rect">
            <a:avLst/>
          </a:prstGeom>
        </p:spPr>
      </p:pic>
      <p:sp>
        <p:nvSpPr>
          <p:cNvPr id="28" name="TextBox 27"/>
          <p:cNvSpPr txBox="1"/>
          <p:nvPr/>
        </p:nvSpPr>
        <p:spPr>
          <a:xfrm>
            <a:off x="6317874" y="4964427"/>
            <a:ext cx="5577651" cy="1064907"/>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Frozen Russian Assets in Focus</a:t>
            </a:r>
          </a:p>
          <a:p>
            <a:pPr algn="ctr">
              <a:spcAft>
                <a:spcPts val="1597"/>
              </a:spcAft>
            </a:pPr>
            <a:r>
              <a:rPr sz="1730" dirty="0">
                <a:latin typeface="Montserrat" panose="00000500000000000000" pitchFamily="2" charset="-52"/>
                <a:cs typeface="Montserrat 1 Semi-Bold" panose="020B0604020202020204" charset="0"/>
              </a:rPr>
              <a:t>Ukraine advocates for the confiscation of immobilized Russian assets as a potential funding source for defense and reconstruction.</a:t>
            </a:r>
          </a:p>
        </p:txBody>
      </p:sp>
      <p:pic>
        <p:nvPicPr>
          <p:cNvPr id="3" name="Рисунок 2">
            <a:extLst>
              <a:ext uri="{FF2B5EF4-FFF2-40B4-BE49-F238E27FC236}">
                <a16:creationId xmlns:a16="http://schemas.microsoft.com/office/drawing/2014/main" id="{F726239D-E3E1-389A-F620-A1A2188F6B81}"/>
              </a:ext>
            </a:extLst>
          </p:cNvPr>
          <p:cNvPicPr>
            <a:picLocks noChangeAspect="1"/>
          </p:cNvPicPr>
          <p:nvPr/>
        </p:nvPicPr>
        <p:blipFill>
          <a:blip r:embed="rId7"/>
          <a:stretch>
            <a:fillRect/>
          </a:stretch>
        </p:blipFill>
        <p:spPr>
          <a:xfrm>
            <a:off x="9218565" y="171843"/>
            <a:ext cx="1530458" cy="592435"/>
          </a:xfrm>
          <a:prstGeom prst="rect">
            <a:avLst/>
          </a:prstGeom>
        </p:spPr>
      </p:pic>
      <p:pic>
        <p:nvPicPr>
          <p:cNvPr id="29" name="Рисунок 28" descr="Изображение выглядит как текст, Шрифт, снимок экрана, Графика&#10;&#10;Автоматически созданное описание">
            <a:extLst>
              <a:ext uri="{FF2B5EF4-FFF2-40B4-BE49-F238E27FC236}">
                <a16:creationId xmlns:a16="http://schemas.microsoft.com/office/drawing/2014/main" id="{41020FC7-6549-AA84-6FFC-4E792A66FF2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89665" y="171841"/>
            <a:ext cx="1154385" cy="576966"/>
          </a:xfrm>
          <a:prstGeom prst="rect">
            <a:avLst/>
          </a:prstGeom>
        </p:spPr>
      </p:pic>
      <p:sp>
        <p:nvSpPr>
          <p:cNvPr id="30" name="AutoShape 2" descr="В сессионном зале Рады установили флаг ЕС">
            <a:extLst>
              <a:ext uri="{FF2B5EF4-FFF2-40B4-BE49-F238E27FC236}">
                <a16:creationId xmlns:a16="http://schemas.microsoft.com/office/drawing/2014/main" id="{F06AEA4B-0BFF-10A5-D145-8458E83C1D15}"/>
              </a:ext>
            </a:extLst>
          </p:cNvPr>
          <p:cNvSpPr>
            <a:spLocks noChangeAspect="1" noChangeArrowheads="1"/>
          </p:cNvSpPr>
          <p:nvPr/>
        </p:nvSpPr>
        <p:spPr bwMode="auto">
          <a:xfrm>
            <a:off x="107982" y="-72097"/>
            <a:ext cx="152118" cy="152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635" tIns="22818" rIns="45635" bIns="22818" numCol="1" anchor="t" anchorCtr="0" compatLnSpc="1">
            <a:prstTxWarp prst="textNoShape">
              <a:avLst/>
            </a:prstTxWarp>
          </a:bodyPr>
          <a:lstStyle/>
          <a:p>
            <a:endParaRPr lang="uk-UA" sz="898"/>
          </a:p>
        </p:txBody>
      </p:sp>
      <p:pic>
        <p:nvPicPr>
          <p:cNvPr id="31" name="Рисунок 30">
            <a:extLst>
              <a:ext uri="{FF2B5EF4-FFF2-40B4-BE49-F238E27FC236}">
                <a16:creationId xmlns:a16="http://schemas.microsoft.com/office/drawing/2014/main" id="{C7F5AAEA-E713-90EA-97BD-D6066CFCE685}"/>
              </a:ext>
            </a:extLst>
          </p:cNvPr>
          <p:cNvPicPr>
            <a:picLocks noChangeAspect="1"/>
          </p:cNvPicPr>
          <p:nvPr/>
        </p:nvPicPr>
        <p:blipFill>
          <a:blip r:embed="rId9"/>
          <a:stretch>
            <a:fillRect/>
          </a:stretch>
        </p:blipFill>
        <p:spPr>
          <a:xfrm>
            <a:off x="10889665" y="171841"/>
            <a:ext cx="1154385" cy="576965"/>
          </a:xfrm>
          <a:prstGeom prst="rect">
            <a:avLst/>
          </a:prstGeom>
        </p:spPr>
      </p:pic>
      <p:pic>
        <p:nvPicPr>
          <p:cNvPr id="32" name="Рисунок 31">
            <a:extLst>
              <a:ext uri="{FF2B5EF4-FFF2-40B4-BE49-F238E27FC236}">
                <a16:creationId xmlns:a16="http://schemas.microsoft.com/office/drawing/2014/main" id="{A54A933D-B078-3C7C-B727-E77618B89D41}"/>
              </a:ext>
            </a:extLst>
          </p:cNvPr>
          <p:cNvPicPr>
            <a:picLocks noChangeAspect="1"/>
          </p:cNvPicPr>
          <p:nvPr/>
        </p:nvPicPr>
        <p:blipFill>
          <a:blip r:embed="rId10"/>
          <a:stretch>
            <a:fillRect/>
          </a:stretch>
        </p:blipFill>
        <p:spPr>
          <a:xfrm>
            <a:off x="170688" y="91529"/>
            <a:ext cx="831850" cy="831850"/>
          </a:xfrm>
          <a:prstGeom prst="rect">
            <a:avLst/>
          </a:prstGeom>
        </p:spPr>
      </p:pic>
      <p:sp>
        <p:nvSpPr>
          <p:cNvPr id="35" name="TextBox 34">
            <a:extLst>
              <a:ext uri="{FF2B5EF4-FFF2-40B4-BE49-F238E27FC236}">
                <a16:creationId xmlns:a16="http://schemas.microsoft.com/office/drawing/2014/main" id="{B7B95B87-B30A-6A27-245F-A7ACD0CE21AC}"/>
              </a:ext>
            </a:extLst>
          </p:cNvPr>
          <p:cNvSpPr txBox="1"/>
          <p:nvPr/>
        </p:nvSpPr>
        <p:spPr>
          <a:xfrm>
            <a:off x="1665818" y="283394"/>
            <a:ext cx="6832409" cy="1323439"/>
          </a:xfrm>
          <a:prstGeom prst="rect">
            <a:avLst/>
          </a:prstGeom>
          <a:noFill/>
        </p:spPr>
        <p:txBody>
          <a:bodyPr wrap="square">
            <a:spAutoFit/>
          </a:bodyPr>
          <a:lstStyle/>
          <a:p>
            <a:r>
              <a:rPr lang="en-US" sz="4000" b="1" dirty="0">
                <a:solidFill>
                  <a:schemeClr val="bg1"/>
                </a:solidFill>
                <a:highlight>
                  <a:srgbClr val="004A44"/>
                </a:highlight>
                <a:latin typeface="Montserrat 2 Ultra-Bold" panose="020B0604020202020204" charset="-52"/>
                <a:cs typeface="Montserrat 1 Semi-Bold" panose="020B0604020202020204" charset="0"/>
              </a:rPr>
              <a:t>EXTERNAL SUPPORT &amp; FX RESERVES</a:t>
            </a:r>
            <a:endParaRPr lang="uk-UA" sz="4000" dirty="0">
              <a:highlight>
                <a:srgbClr val="004A44"/>
              </a:highlight>
              <a:latin typeface="Montserrat 2 Ultra-Bold" panose="020B0604020202020204" charset="-5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36" name="Прямокутник 35">
            <a:extLst>
              <a:ext uri="{FF2B5EF4-FFF2-40B4-BE49-F238E27FC236}">
                <a16:creationId xmlns:a16="http://schemas.microsoft.com/office/drawing/2014/main" id="{7D2B3B93-B38C-B3B8-B79D-00A6CDCBB331}"/>
              </a:ext>
            </a:extLst>
          </p:cNvPr>
          <p:cNvSpPr/>
          <p:nvPr/>
        </p:nvSpPr>
        <p:spPr>
          <a:xfrm>
            <a:off x="0" y="1822449"/>
            <a:ext cx="12230100" cy="50228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5" name="Rectangle 4"/>
          <p:cNvSpPr/>
          <p:nvPr/>
        </p:nvSpPr>
        <p:spPr>
          <a:xfrm>
            <a:off x="284151" y="2294857"/>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6" name="Rectangle 5"/>
          <p:cNvSpPr/>
          <p:nvPr/>
        </p:nvSpPr>
        <p:spPr>
          <a:xfrm>
            <a:off x="284151" y="2294857"/>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0">
              <a:solidFill>
                <a:schemeClr val="tx1"/>
              </a:solidFill>
              <a:latin typeface="Montserrat" panose="00000500000000000000" pitchFamily="2" charset="-52"/>
              <a:cs typeface="Montserrat 1 Semi-Bold" panose="020B0604020202020204" charset="0"/>
            </a:endParaRPr>
          </a:p>
        </p:txBody>
      </p:sp>
      <p:sp>
        <p:nvSpPr>
          <p:cNvPr id="7" name="Rectangle 6"/>
          <p:cNvSpPr/>
          <p:nvPr/>
        </p:nvSpPr>
        <p:spPr>
          <a:xfrm>
            <a:off x="284151" y="2294857"/>
            <a:ext cx="11560951" cy="4259298"/>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8" name="Rectangle 7"/>
          <p:cNvSpPr/>
          <p:nvPr/>
        </p:nvSpPr>
        <p:spPr>
          <a:xfrm>
            <a:off x="284151" y="2294857"/>
            <a:ext cx="11560951" cy="4024386"/>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9" name="Rectangle 8"/>
          <p:cNvSpPr/>
          <p:nvPr/>
        </p:nvSpPr>
        <p:spPr>
          <a:xfrm>
            <a:off x="284151" y="2294858"/>
            <a:ext cx="5577651" cy="19424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10" name="Rectangle 9"/>
          <p:cNvSpPr/>
          <p:nvPr/>
        </p:nvSpPr>
        <p:spPr>
          <a:xfrm>
            <a:off x="2870153" y="2294857"/>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11" name="TextBox 10"/>
          <p:cNvSpPr txBox="1"/>
          <p:nvPr/>
        </p:nvSpPr>
        <p:spPr>
          <a:xfrm>
            <a:off x="2870153" y="2294857"/>
            <a:ext cx="405647" cy="368691"/>
          </a:xfrm>
          <a:prstGeom prst="rect">
            <a:avLst/>
          </a:prstGeom>
          <a:noFill/>
          <a:ln>
            <a:noFill/>
          </a:ln>
        </p:spPr>
        <p:txBody>
          <a:bodyPr wrap="square" lIns="0" tIns="0" rIns="0" bIns="0" anchor="t">
            <a:spAutoFit/>
          </a:bodyPr>
          <a:lstStyle/>
          <a:p>
            <a:pPr algn="ctr"/>
            <a:endParaRPr sz="2396">
              <a:latin typeface="Montserrat" panose="00000500000000000000" pitchFamily="2" charset="-52"/>
              <a:cs typeface="Montserrat 1 Semi-Bold" panose="020B0604020202020204" charset="0"/>
            </a:endParaRPr>
          </a:p>
        </p:txBody>
      </p:sp>
      <p:pic>
        <p:nvPicPr>
          <p:cNvPr id="12" name="Picture 11" descr="tmp80o36eqe.png"/>
          <p:cNvPicPr>
            <a:picLocks noChangeAspect="1"/>
          </p:cNvPicPr>
          <p:nvPr/>
        </p:nvPicPr>
        <p:blipFill>
          <a:blip r:embed="rId3"/>
          <a:stretch>
            <a:fillRect/>
          </a:stretch>
        </p:blipFill>
        <p:spPr>
          <a:xfrm>
            <a:off x="2870153" y="2294857"/>
            <a:ext cx="405647" cy="405647"/>
          </a:xfrm>
          <a:prstGeom prst="rect">
            <a:avLst/>
          </a:prstGeom>
        </p:spPr>
      </p:pic>
      <p:sp>
        <p:nvSpPr>
          <p:cNvPr id="13" name="TextBox 12"/>
          <p:cNvSpPr txBox="1"/>
          <p:nvPr/>
        </p:nvSpPr>
        <p:spPr>
          <a:xfrm>
            <a:off x="284151" y="2903329"/>
            <a:ext cx="5577651" cy="1331134"/>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Strong Credit Growth</a:t>
            </a:r>
          </a:p>
          <a:p>
            <a:pPr algn="ctr">
              <a:spcAft>
                <a:spcPts val="1597"/>
              </a:spcAft>
            </a:pPr>
            <a:r>
              <a:rPr sz="1730" dirty="0">
                <a:latin typeface="Montserrat" panose="00000500000000000000" pitchFamily="2" charset="-52"/>
                <a:cs typeface="Montserrat 1 Semi-Bold" panose="020B0604020202020204" charset="0"/>
              </a:rPr>
              <a:t>Retail credit rose 34% YoY, while corporate lending expanded by 29%. Lending portfolios are growing across all bank groups, driven by competition and investment demand.</a:t>
            </a:r>
          </a:p>
        </p:txBody>
      </p:sp>
      <p:sp>
        <p:nvSpPr>
          <p:cNvPr id="14" name="Rectangle 13"/>
          <p:cNvSpPr/>
          <p:nvPr/>
        </p:nvSpPr>
        <p:spPr>
          <a:xfrm>
            <a:off x="6267450" y="2294858"/>
            <a:ext cx="5577651" cy="19424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15" name="Rectangle 14"/>
          <p:cNvSpPr/>
          <p:nvPr/>
        </p:nvSpPr>
        <p:spPr>
          <a:xfrm>
            <a:off x="8853452" y="2294857"/>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16" name="TextBox 15"/>
          <p:cNvSpPr txBox="1"/>
          <p:nvPr/>
        </p:nvSpPr>
        <p:spPr>
          <a:xfrm>
            <a:off x="8853452" y="2294857"/>
            <a:ext cx="405647" cy="368691"/>
          </a:xfrm>
          <a:prstGeom prst="rect">
            <a:avLst/>
          </a:prstGeom>
          <a:noFill/>
          <a:ln>
            <a:noFill/>
          </a:ln>
        </p:spPr>
        <p:txBody>
          <a:bodyPr wrap="square" lIns="0" tIns="0" rIns="0" bIns="0" anchor="t">
            <a:spAutoFit/>
          </a:bodyPr>
          <a:lstStyle/>
          <a:p>
            <a:pPr algn="ctr"/>
            <a:endParaRPr sz="2396">
              <a:latin typeface="Montserrat" panose="00000500000000000000" pitchFamily="2" charset="-52"/>
              <a:cs typeface="Montserrat 1 Semi-Bold" panose="020B0604020202020204" charset="0"/>
            </a:endParaRPr>
          </a:p>
        </p:txBody>
      </p:sp>
      <p:pic>
        <p:nvPicPr>
          <p:cNvPr id="17" name="Picture 16" descr="tmp6_mv9vg0.png"/>
          <p:cNvPicPr>
            <a:picLocks noChangeAspect="1"/>
          </p:cNvPicPr>
          <p:nvPr/>
        </p:nvPicPr>
        <p:blipFill>
          <a:blip r:embed="rId4"/>
          <a:stretch>
            <a:fillRect/>
          </a:stretch>
        </p:blipFill>
        <p:spPr>
          <a:xfrm>
            <a:off x="8853452" y="2294857"/>
            <a:ext cx="405647" cy="405647"/>
          </a:xfrm>
          <a:prstGeom prst="rect">
            <a:avLst/>
          </a:prstGeom>
        </p:spPr>
      </p:pic>
      <p:sp>
        <p:nvSpPr>
          <p:cNvPr id="18" name="TextBox 17"/>
          <p:cNvSpPr txBox="1"/>
          <p:nvPr/>
        </p:nvSpPr>
        <p:spPr>
          <a:xfrm>
            <a:off x="6267450" y="2903328"/>
            <a:ext cx="5577651" cy="1064907"/>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Profitability Under Pressure</a:t>
            </a:r>
          </a:p>
          <a:p>
            <a:pPr algn="ctr">
              <a:spcAft>
                <a:spcPts val="1597"/>
              </a:spcAft>
            </a:pPr>
            <a:r>
              <a:rPr sz="1730" dirty="0">
                <a:latin typeface="Montserrat" panose="00000500000000000000" pitchFamily="2" charset="-52"/>
                <a:cs typeface="Montserrat 1 Semi-Bold" panose="020B0604020202020204" charset="0"/>
              </a:rPr>
              <a:t>Banks remain profitable, but net interest margins slightly declined due to rising funding costs. ROE stands at ~25% post-tax in early 2025.</a:t>
            </a:r>
          </a:p>
        </p:txBody>
      </p:sp>
      <p:sp>
        <p:nvSpPr>
          <p:cNvPr id="19" name="Rectangle 18"/>
          <p:cNvSpPr/>
          <p:nvPr/>
        </p:nvSpPr>
        <p:spPr>
          <a:xfrm>
            <a:off x="284151" y="4642978"/>
            <a:ext cx="5577651" cy="1676266"/>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0" name="Rectangle 19"/>
          <p:cNvSpPr/>
          <p:nvPr/>
        </p:nvSpPr>
        <p:spPr>
          <a:xfrm>
            <a:off x="2870153" y="4642978"/>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1" name="TextBox 20"/>
          <p:cNvSpPr txBox="1"/>
          <p:nvPr/>
        </p:nvSpPr>
        <p:spPr>
          <a:xfrm>
            <a:off x="2870153" y="4642978"/>
            <a:ext cx="405647" cy="368691"/>
          </a:xfrm>
          <a:prstGeom prst="rect">
            <a:avLst/>
          </a:prstGeom>
          <a:noFill/>
          <a:ln>
            <a:noFill/>
          </a:ln>
        </p:spPr>
        <p:txBody>
          <a:bodyPr wrap="square" lIns="0" tIns="0" rIns="0" bIns="0" anchor="t">
            <a:spAutoFit/>
          </a:bodyPr>
          <a:lstStyle/>
          <a:p>
            <a:pPr algn="ctr"/>
            <a:endParaRPr sz="2396">
              <a:latin typeface="Montserrat" panose="00000500000000000000" pitchFamily="2" charset="-52"/>
              <a:cs typeface="Montserrat 1 Semi-Bold" panose="020B0604020202020204" charset="0"/>
            </a:endParaRPr>
          </a:p>
        </p:txBody>
      </p:sp>
      <p:pic>
        <p:nvPicPr>
          <p:cNvPr id="22" name="Picture 21" descr="tmpy4_kqs2x.png"/>
          <p:cNvPicPr>
            <a:picLocks noChangeAspect="1"/>
          </p:cNvPicPr>
          <p:nvPr/>
        </p:nvPicPr>
        <p:blipFill>
          <a:blip r:embed="rId5"/>
          <a:stretch>
            <a:fillRect/>
          </a:stretch>
        </p:blipFill>
        <p:spPr>
          <a:xfrm>
            <a:off x="2870153" y="4642978"/>
            <a:ext cx="405647" cy="405647"/>
          </a:xfrm>
          <a:prstGeom prst="rect">
            <a:avLst/>
          </a:prstGeom>
        </p:spPr>
      </p:pic>
      <p:sp>
        <p:nvSpPr>
          <p:cNvPr id="23" name="TextBox 22"/>
          <p:cNvSpPr txBox="1"/>
          <p:nvPr/>
        </p:nvSpPr>
        <p:spPr>
          <a:xfrm>
            <a:off x="284151" y="5251449"/>
            <a:ext cx="5577651" cy="1064907"/>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Sustained Credit Quality</a:t>
            </a:r>
          </a:p>
          <a:p>
            <a:pPr algn="ctr">
              <a:spcAft>
                <a:spcPts val="1597"/>
              </a:spcAft>
            </a:pPr>
            <a:r>
              <a:rPr sz="1730" dirty="0">
                <a:latin typeface="Montserrat" panose="00000500000000000000" pitchFamily="2" charset="-52"/>
                <a:cs typeface="Montserrat 1 Semi-Bold" panose="020B0604020202020204" charset="0"/>
              </a:rPr>
              <a:t>Loan portfolios maintain high quality with default rates in business lending falling below 3%. Risk provisioning is moderate and stable.</a:t>
            </a:r>
          </a:p>
        </p:txBody>
      </p:sp>
      <p:sp>
        <p:nvSpPr>
          <p:cNvPr id="24" name="Rectangle 23"/>
          <p:cNvSpPr/>
          <p:nvPr/>
        </p:nvSpPr>
        <p:spPr>
          <a:xfrm>
            <a:off x="6267450" y="4642978"/>
            <a:ext cx="5577651" cy="1676266"/>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5" name="Rectangle 24"/>
          <p:cNvSpPr/>
          <p:nvPr/>
        </p:nvSpPr>
        <p:spPr>
          <a:xfrm>
            <a:off x="8853452" y="4642978"/>
            <a:ext cx="405647" cy="4056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396">
              <a:solidFill>
                <a:schemeClr val="tx1"/>
              </a:solidFill>
              <a:latin typeface="Montserrat" panose="00000500000000000000" pitchFamily="2" charset="-52"/>
              <a:cs typeface="Montserrat 1 Semi-Bold" panose="020B0604020202020204" charset="0"/>
            </a:endParaRPr>
          </a:p>
        </p:txBody>
      </p:sp>
      <p:sp>
        <p:nvSpPr>
          <p:cNvPr id="26" name="TextBox 25"/>
          <p:cNvSpPr txBox="1"/>
          <p:nvPr/>
        </p:nvSpPr>
        <p:spPr>
          <a:xfrm>
            <a:off x="8853452" y="4642978"/>
            <a:ext cx="405647" cy="368691"/>
          </a:xfrm>
          <a:prstGeom prst="rect">
            <a:avLst/>
          </a:prstGeom>
          <a:noFill/>
          <a:ln>
            <a:noFill/>
          </a:ln>
        </p:spPr>
        <p:txBody>
          <a:bodyPr wrap="square" lIns="0" tIns="0" rIns="0" bIns="0" anchor="t">
            <a:spAutoFit/>
          </a:bodyPr>
          <a:lstStyle/>
          <a:p>
            <a:pPr algn="ctr"/>
            <a:endParaRPr sz="2396">
              <a:latin typeface="Montserrat" panose="00000500000000000000" pitchFamily="2" charset="-52"/>
              <a:cs typeface="Montserrat 1 Semi-Bold" panose="020B0604020202020204" charset="0"/>
            </a:endParaRPr>
          </a:p>
        </p:txBody>
      </p:sp>
      <p:pic>
        <p:nvPicPr>
          <p:cNvPr id="27" name="Picture 26" descr="tmpeycr2twm.png"/>
          <p:cNvPicPr>
            <a:picLocks noChangeAspect="1"/>
          </p:cNvPicPr>
          <p:nvPr/>
        </p:nvPicPr>
        <p:blipFill>
          <a:blip r:embed="rId6"/>
          <a:stretch>
            <a:fillRect/>
          </a:stretch>
        </p:blipFill>
        <p:spPr>
          <a:xfrm>
            <a:off x="8853452" y="4642978"/>
            <a:ext cx="405647" cy="405647"/>
          </a:xfrm>
          <a:prstGeom prst="rect">
            <a:avLst/>
          </a:prstGeom>
        </p:spPr>
      </p:pic>
      <p:sp>
        <p:nvSpPr>
          <p:cNvPr id="28" name="TextBox 27"/>
          <p:cNvSpPr txBox="1"/>
          <p:nvPr/>
        </p:nvSpPr>
        <p:spPr>
          <a:xfrm>
            <a:off x="6267450" y="5251450"/>
            <a:ext cx="5577651" cy="1331134"/>
          </a:xfrm>
          <a:prstGeom prst="rect">
            <a:avLst/>
          </a:prstGeom>
          <a:noFill/>
          <a:ln>
            <a:noFill/>
          </a:ln>
        </p:spPr>
        <p:txBody>
          <a:bodyPr wrap="square" lIns="0" tIns="0" rIns="0" bIns="0" anchor="t">
            <a:spAutoFit/>
          </a:bodyPr>
          <a:lstStyle/>
          <a:p>
            <a:pPr algn="ctr"/>
            <a:r>
              <a:rPr sz="1730" b="1" dirty="0">
                <a:latin typeface="Montserrat 1 Bold" panose="020B0604020202020204" charset="-52"/>
                <a:cs typeface="Montserrat 1 Semi-Bold" panose="020B0604020202020204" charset="0"/>
              </a:rPr>
              <a:t>Mortgage and SME Lending Initiatives</a:t>
            </a:r>
          </a:p>
          <a:p>
            <a:pPr algn="ctr">
              <a:spcAft>
                <a:spcPts val="1597"/>
              </a:spcAft>
            </a:pPr>
            <a:r>
              <a:rPr sz="1730" dirty="0">
                <a:latin typeface="Montserrat" panose="00000500000000000000" pitchFamily="2" charset="-52"/>
                <a:cs typeface="Montserrat 1 Semi-Bold" panose="020B0604020202020204" charset="0"/>
              </a:rPr>
              <a:t>Mortgage growth is modest, supported mainly by state program '</a:t>
            </a:r>
            <a:r>
              <a:rPr sz="1730" dirty="0" err="1">
                <a:latin typeface="Montserrat" panose="00000500000000000000" pitchFamily="2" charset="-52"/>
                <a:cs typeface="Montserrat 1 Semi-Bold" panose="020B0604020202020204" charset="0"/>
              </a:rPr>
              <a:t>eOselya</a:t>
            </a:r>
            <a:r>
              <a:rPr sz="1730" dirty="0">
                <a:latin typeface="Montserrat" panose="00000500000000000000" pitchFamily="2" charset="-52"/>
                <a:cs typeface="Montserrat 1 Semi-Bold" panose="020B0604020202020204" charset="0"/>
              </a:rPr>
              <a:t>'. SME lending surges, with syndicated loans and sectoral strategies boosting access to finance.</a:t>
            </a:r>
          </a:p>
        </p:txBody>
      </p:sp>
      <p:pic>
        <p:nvPicPr>
          <p:cNvPr id="3" name="Рисунок 2">
            <a:extLst>
              <a:ext uri="{FF2B5EF4-FFF2-40B4-BE49-F238E27FC236}">
                <a16:creationId xmlns:a16="http://schemas.microsoft.com/office/drawing/2014/main" id="{EF91231C-09D6-8A83-455D-2FD03006362B}"/>
              </a:ext>
            </a:extLst>
          </p:cNvPr>
          <p:cNvPicPr>
            <a:picLocks noChangeAspect="1"/>
          </p:cNvPicPr>
          <p:nvPr/>
        </p:nvPicPr>
        <p:blipFill>
          <a:blip r:embed="rId7"/>
          <a:stretch>
            <a:fillRect/>
          </a:stretch>
        </p:blipFill>
        <p:spPr>
          <a:xfrm>
            <a:off x="9218565" y="171843"/>
            <a:ext cx="1530458" cy="592435"/>
          </a:xfrm>
          <a:prstGeom prst="rect">
            <a:avLst/>
          </a:prstGeom>
        </p:spPr>
      </p:pic>
      <p:pic>
        <p:nvPicPr>
          <p:cNvPr id="29" name="Рисунок 28" descr="Изображение выглядит как текст, Шрифт, снимок экрана, Графика&#10;&#10;Автоматически созданное описание">
            <a:extLst>
              <a:ext uri="{FF2B5EF4-FFF2-40B4-BE49-F238E27FC236}">
                <a16:creationId xmlns:a16="http://schemas.microsoft.com/office/drawing/2014/main" id="{C2EA9001-F2AD-0758-806A-4C8CBE65FA2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89665" y="171841"/>
            <a:ext cx="1154385" cy="576966"/>
          </a:xfrm>
          <a:prstGeom prst="rect">
            <a:avLst/>
          </a:prstGeom>
        </p:spPr>
      </p:pic>
      <p:sp>
        <p:nvSpPr>
          <p:cNvPr id="30" name="AutoShape 2" descr="В сессионном зале Рады установили флаг ЕС">
            <a:extLst>
              <a:ext uri="{FF2B5EF4-FFF2-40B4-BE49-F238E27FC236}">
                <a16:creationId xmlns:a16="http://schemas.microsoft.com/office/drawing/2014/main" id="{A16D2CBF-52F9-FAE7-FED9-47022E6F0BDD}"/>
              </a:ext>
            </a:extLst>
          </p:cNvPr>
          <p:cNvSpPr>
            <a:spLocks noChangeAspect="1" noChangeArrowheads="1"/>
          </p:cNvSpPr>
          <p:nvPr/>
        </p:nvSpPr>
        <p:spPr bwMode="auto">
          <a:xfrm>
            <a:off x="107982" y="-72097"/>
            <a:ext cx="152118" cy="152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635" tIns="22818" rIns="45635" bIns="22818" numCol="1" anchor="t" anchorCtr="0" compatLnSpc="1">
            <a:prstTxWarp prst="textNoShape">
              <a:avLst/>
            </a:prstTxWarp>
          </a:bodyPr>
          <a:lstStyle/>
          <a:p>
            <a:endParaRPr lang="uk-UA" sz="898"/>
          </a:p>
        </p:txBody>
      </p:sp>
      <p:pic>
        <p:nvPicPr>
          <p:cNvPr id="31" name="Рисунок 30">
            <a:extLst>
              <a:ext uri="{FF2B5EF4-FFF2-40B4-BE49-F238E27FC236}">
                <a16:creationId xmlns:a16="http://schemas.microsoft.com/office/drawing/2014/main" id="{6FD4E34D-A4D1-5C9C-2CA5-BA34BFE3DFC0}"/>
              </a:ext>
            </a:extLst>
          </p:cNvPr>
          <p:cNvPicPr>
            <a:picLocks noChangeAspect="1"/>
          </p:cNvPicPr>
          <p:nvPr/>
        </p:nvPicPr>
        <p:blipFill>
          <a:blip r:embed="rId9"/>
          <a:stretch>
            <a:fillRect/>
          </a:stretch>
        </p:blipFill>
        <p:spPr>
          <a:xfrm>
            <a:off x="10889665" y="171841"/>
            <a:ext cx="1154385" cy="576965"/>
          </a:xfrm>
          <a:prstGeom prst="rect">
            <a:avLst/>
          </a:prstGeom>
        </p:spPr>
      </p:pic>
      <p:pic>
        <p:nvPicPr>
          <p:cNvPr id="32" name="Рисунок 31">
            <a:extLst>
              <a:ext uri="{FF2B5EF4-FFF2-40B4-BE49-F238E27FC236}">
                <a16:creationId xmlns:a16="http://schemas.microsoft.com/office/drawing/2014/main" id="{64BEE872-AC60-B67A-FA1A-18D66E526055}"/>
              </a:ext>
            </a:extLst>
          </p:cNvPr>
          <p:cNvPicPr>
            <a:picLocks noChangeAspect="1"/>
          </p:cNvPicPr>
          <p:nvPr/>
        </p:nvPicPr>
        <p:blipFill>
          <a:blip r:embed="rId10"/>
          <a:stretch>
            <a:fillRect/>
          </a:stretch>
        </p:blipFill>
        <p:spPr>
          <a:xfrm>
            <a:off x="170688" y="91529"/>
            <a:ext cx="831850" cy="831850"/>
          </a:xfrm>
          <a:prstGeom prst="rect">
            <a:avLst/>
          </a:prstGeom>
        </p:spPr>
      </p:pic>
      <p:sp>
        <p:nvSpPr>
          <p:cNvPr id="35" name="TextBox 34">
            <a:extLst>
              <a:ext uri="{FF2B5EF4-FFF2-40B4-BE49-F238E27FC236}">
                <a16:creationId xmlns:a16="http://schemas.microsoft.com/office/drawing/2014/main" id="{0A277D3A-187E-D15C-7F04-F89135ABBEB2}"/>
              </a:ext>
            </a:extLst>
          </p:cNvPr>
          <p:cNvSpPr txBox="1"/>
          <p:nvPr/>
        </p:nvSpPr>
        <p:spPr>
          <a:xfrm>
            <a:off x="1449327" y="291145"/>
            <a:ext cx="7809772" cy="1323439"/>
          </a:xfrm>
          <a:prstGeom prst="rect">
            <a:avLst/>
          </a:prstGeom>
          <a:noFill/>
        </p:spPr>
        <p:txBody>
          <a:bodyPr wrap="square">
            <a:spAutoFit/>
          </a:bodyPr>
          <a:lstStyle/>
          <a:p>
            <a:r>
              <a:rPr lang="en-US" sz="4000" b="1" dirty="0">
                <a:solidFill>
                  <a:schemeClr val="bg1"/>
                </a:solidFill>
                <a:highlight>
                  <a:srgbClr val="004A44"/>
                </a:highlight>
                <a:latin typeface="Montserrat 2 Ultra-Bold" panose="020B0604020202020204" charset="-52"/>
                <a:cs typeface="Montserrat 1 Semi-Bold" panose="020B0604020202020204" charset="0"/>
              </a:rPr>
              <a:t>BANKING SECTOR: RESILIENT AND EXPANDING</a:t>
            </a:r>
            <a:endParaRPr lang="uk-UA" sz="4000" dirty="0">
              <a:highlight>
                <a:srgbClr val="004A44"/>
              </a:highlight>
              <a:latin typeface="Montserrat 2 Ultra-Bold" panose="020B0604020202020204" charset="-5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564" y="469030"/>
            <a:ext cx="11882971" cy="5710580"/>
          </a:xfrm>
          <a:custGeom>
            <a:avLst/>
            <a:gdLst/>
            <a:ahLst/>
            <a:cxnLst/>
            <a:rect l="l" t="t" r="r" b="b"/>
            <a:pathLst>
              <a:path w="11882971" h="5710580">
                <a:moveTo>
                  <a:pt x="0" y="0"/>
                </a:moveTo>
                <a:lnTo>
                  <a:pt x="11882971" y="0"/>
                </a:lnTo>
                <a:lnTo>
                  <a:pt x="11882971" y="5710581"/>
                </a:lnTo>
                <a:lnTo>
                  <a:pt x="0" y="57105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uk-UA" dirty="0"/>
          </a:p>
        </p:txBody>
      </p:sp>
      <p:sp>
        <p:nvSpPr>
          <p:cNvPr id="43" name="Прямокутник 42">
            <a:extLst>
              <a:ext uri="{FF2B5EF4-FFF2-40B4-BE49-F238E27FC236}">
                <a16:creationId xmlns:a16="http://schemas.microsoft.com/office/drawing/2014/main" id="{FBB033CB-7BBF-F1BE-E714-F6C05934B3C0}"/>
              </a:ext>
            </a:extLst>
          </p:cNvPr>
          <p:cNvSpPr/>
          <p:nvPr/>
        </p:nvSpPr>
        <p:spPr>
          <a:xfrm>
            <a:off x="6213601" y="1419113"/>
            <a:ext cx="3652691" cy="953361"/>
          </a:xfrm>
          <a:prstGeom prst="rect">
            <a:avLst/>
          </a:prstGeom>
          <a:solidFill>
            <a:srgbClr val="CA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Прямокутник 41">
            <a:extLst>
              <a:ext uri="{FF2B5EF4-FFF2-40B4-BE49-F238E27FC236}">
                <a16:creationId xmlns:a16="http://schemas.microsoft.com/office/drawing/2014/main" id="{10619231-2C81-B761-E336-E95DF126F232}"/>
              </a:ext>
            </a:extLst>
          </p:cNvPr>
          <p:cNvSpPr/>
          <p:nvPr/>
        </p:nvSpPr>
        <p:spPr>
          <a:xfrm>
            <a:off x="1085849" y="970144"/>
            <a:ext cx="8305802" cy="714031"/>
          </a:xfrm>
          <a:prstGeom prst="rect">
            <a:avLst/>
          </a:prstGeom>
          <a:solidFill>
            <a:srgbClr val="004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Прямокутник 40">
            <a:extLst>
              <a:ext uri="{FF2B5EF4-FFF2-40B4-BE49-F238E27FC236}">
                <a16:creationId xmlns:a16="http://schemas.microsoft.com/office/drawing/2014/main" id="{202F0F81-B57E-B1C0-89E8-DD73C152120F}"/>
              </a:ext>
            </a:extLst>
          </p:cNvPr>
          <p:cNvSpPr/>
          <p:nvPr/>
        </p:nvSpPr>
        <p:spPr>
          <a:xfrm>
            <a:off x="1085849" y="318692"/>
            <a:ext cx="10021403" cy="714031"/>
          </a:xfrm>
          <a:prstGeom prst="rect">
            <a:avLst/>
          </a:prstGeom>
          <a:solidFill>
            <a:srgbClr val="004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Freeform 3"/>
          <p:cNvSpPr/>
          <p:nvPr/>
        </p:nvSpPr>
        <p:spPr>
          <a:xfrm>
            <a:off x="9681753" y="5195510"/>
            <a:ext cx="1822113" cy="894140"/>
          </a:xfrm>
          <a:custGeom>
            <a:avLst/>
            <a:gdLst/>
            <a:ahLst/>
            <a:cxnLst/>
            <a:rect l="l" t="t" r="r" b="b"/>
            <a:pathLst>
              <a:path w="1822113" h="894140">
                <a:moveTo>
                  <a:pt x="0" y="0"/>
                </a:moveTo>
                <a:lnTo>
                  <a:pt x="1822114" y="0"/>
                </a:lnTo>
                <a:lnTo>
                  <a:pt x="1822114" y="894140"/>
                </a:lnTo>
                <a:lnTo>
                  <a:pt x="0" y="894140"/>
                </a:lnTo>
                <a:lnTo>
                  <a:pt x="0" y="0"/>
                </a:lnTo>
                <a:close/>
              </a:path>
            </a:pathLst>
          </a:custGeom>
          <a:blipFill>
            <a:blip r:embed="rId4"/>
            <a:stretch>
              <a:fillRect/>
            </a:stretch>
          </a:blipFill>
        </p:spPr>
      </p:sp>
      <p:sp>
        <p:nvSpPr>
          <p:cNvPr id="20" name="TextBox 20"/>
          <p:cNvSpPr txBox="1"/>
          <p:nvPr/>
        </p:nvSpPr>
        <p:spPr>
          <a:xfrm>
            <a:off x="9217412" y="4039138"/>
            <a:ext cx="234477" cy="84049"/>
          </a:xfrm>
          <a:prstGeom prst="rect">
            <a:avLst/>
          </a:prstGeom>
        </p:spPr>
        <p:txBody>
          <a:bodyPr lIns="0" tIns="0" rIns="0" bIns="0" rtlCol="0" anchor="t">
            <a:spAutoFit/>
          </a:bodyPr>
          <a:lstStyle/>
          <a:p>
            <a:pPr algn="l">
              <a:lnSpc>
                <a:spcPts val="681"/>
              </a:lnSpc>
            </a:pPr>
            <a:r>
              <a:rPr lang="en-US" sz="487" b="1" dirty="0">
                <a:solidFill>
                  <a:srgbClr val="575B5C"/>
                </a:solidFill>
                <a:latin typeface="Montserrat 1 Semi-Bold"/>
                <a:ea typeface="Montserrat 1 Semi-Bold"/>
                <a:cs typeface="Montserrat 1 Semi-Bold"/>
                <a:sym typeface="Montserrat 1 Semi-Bold"/>
              </a:rPr>
              <a:t>ODESA</a:t>
            </a:r>
          </a:p>
        </p:txBody>
      </p:sp>
      <p:sp>
        <p:nvSpPr>
          <p:cNvPr id="21" name="TextBox 21"/>
          <p:cNvSpPr txBox="1"/>
          <p:nvPr/>
        </p:nvSpPr>
        <p:spPr>
          <a:xfrm>
            <a:off x="9768863" y="3913065"/>
            <a:ext cx="350072" cy="84049"/>
          </a:xfrm>
          <a:prstGeom prst="rect">
            <a:avLst/>
          </a:prstGeom>
        </p:spPr>
        <p:txBody>
          <a:bodyPr lIns="0" tIns="0" rIns="0" bIns="0" rtlCol="0" anchor="t">
            <a:spAutoFit/>
          </a:bodyPr>
          <a:lstStyle/>
          <a:p>
            <a:pPr algn="l">
              <a:lnSpc>
                <a:spcPts val="681"/>
              </a:lnSpc>
            </a:pPr>
            <a:r>
              <a:rPr lang="en-US" sz="487" b="1" dirty="0">
                <a:solidFill>
                  <a:srgbClr val="575B5C"/>
                </a:solidFill>
                <a:latin typeface="Montserrat 1 Semi-Bold"/>
                <a:ea typeface="Montserrat 1 Semi-Bold"/>
                <a:cs typeface="Montserrat 1 Semi-Bold"/>
                <a:sym typeface="Montserrat 1 Semi-Bold"/>
              </a:rPr>
              <a:t>MYKOLAIV</a:t>
            </a:r>
          </a:p>
        </p:txBody>
      </p:sp>
      <p:sp>
        <p:nvSpPr>
          <p:cNvPr id="22" name="TextBox 22"/>
          <p:cNvSpPr txBox="1"/>
          <p:nvPr/>
        </p:nvSpPr>
        <p:spPr>
          <a:xfrm>
            <a:off x="9544011" y="3997114"/>
            <a:ext cx="329441" cy="84049"/>
          </a:xfrm>
          <a:prstGeom prst="rect">
            <a:avLst/>
          </a:prstGeom>
        </p:spPr>
        <p:txBody>
          <a:bodyPr lIns="0" tIns="0" rIns="0" bIns="0" rtlCol="0" anchor="t">
            <a:spAutoFit/>
          </a:bodyPr>
          <a:lstStyle/>
          <a:p>
            <a:pPr algn="l">
              <a:lnSpc>
                <a:spcPts val="681"/>
              </a:lnSpc>
            </a:pPr>
            <a:r>
              <a:rPr lang="en-US" sz="487" b="1" dirty="0">
                <a:solidFill>
                  <a:srgbClr val="575B5C"/>
                </a:solidFill>
                <a:latin typeface="Montserrat 1 Semi-Bold"/>
                <a:ea typeface="Montserrat 1 Semi-Bold"/>
                <a:cs typeface="Montserrat 1 Semi-Bold"/>
                <a:sym typeface="Montserrat 1 Semi-Bold"/>
              </a:rPr>
              <a:t>KHERSON</a:t>
            </a:r>
          </a:p>
        </p:txBody>
      </p:sp>
      <p:sp>
        <p:nvSpPr>
          <p:cNvPr id="23" name="TextBox 23"/>
          <p:cNvSpPr txBox="1"/>
          <p:nvPr/>
        </p:nvSpPr>
        <p:spPr>
          <a:xfrm>
            <a:off x="9768863" y="4424596"/>
            <a:ext cx="303638" cy="84049"/>
          </a:xfrm>
          <a:prstGeom prst="rect">
            <a:avLst/>
          </a:prstGeom>
        </p:spPr>
        <p:txBody>
          <a:bodyPr lIns="0" tIns="0" rIns="0" bIns="0" rtlCol="0" anchor="t">
            <a:spAutoFit/>
          </a:bodyPr>
          <a:lstStyle/>
          <a:p>
            <a:pPr algn="l">
              <a:lnSpc>
                <a:spcPts val="681"/>
              </a:lnSpc>
            </a:pPr>
            <a:r>
              <a:rPr lang="en-US" sz="487" b="1" dirty="0">
                <a:solidFill>
                  <a:srgbClr val="575B5C"/>
                </a:solidFill>
                <a:latin typeface="Montserrat 1 Semi-Bold"/>
                <a:ea typeface="Montserrat 1 Semi-Bold"/>
                <a:cs typeface="Montserrat 1 Semi-Bold"/>
                <a:sym typeface="Montserrat 1 Semi-Bold"/>
              </a:rPr>
              <a:t>AR KRYM</a:t>
            </a:r>
          </a:p>
        </p:txBody>
      </p:sp>
      <p:sp>
        <p:nvSpPr>
          <p:cNvPr id="25" name="TextBox 25"/>
          <p:cNvSpPr txBox="1"/>
          <p:nvPr/>
        </p:nvSpPr>
        <p:spPr>
          <a:xfrm>
            <a:off x="8401050" y="2879405"/>
            <a:ext cx="209360" cy="141199"/>
          </a:xfrm>
          <a:prstGeom prst="rect">
            <a:avLst/>
          </a:prstGeom>
        </p:spPr>
        <p:txBody>
          <a:bodyPr lIns="0" tIns="0" rIns="0" bIns="0" rtlCol="0" anchor="t">
            <a:spAutoFit/>
          </a:bodyPr>
          <a:lstStyle/>
          <a:p>
            <a:pPr algn="l">
              <a:lnSpc>
                <a:spcPts val="1217"/>
              </a:lnSpc>
            </a:pPr>
            <a:r>
              <a:rPr lang="en-US" sz="487" b="1" dirty="0">
                <a:solidFill>
                  <a:srgbClr val="575B5C"/>
                </a:solidFill>
                <a:latin typeface="Montserrat 1 Semi-Bold"/>
                <a:ea typeface="Montserrat 1 Semi-Bold"/>
                <a:cs typeface="Montserrat 1 Semi-Bold"/>
                <a:sym typeface="Montserrat 1 Semi-Bold"/>
              </a:rPr>
              <a:t>LUTSK</a:t>
            </a:r>
          </a:p>
        </p:txBody>
      </p:sp>
      <p:sp>
        <p:nvSpPr>
          <p:cNvPr id="26" name="TextBox 26"/>
          <p:cNvSpPr txBox="1"/>
          <p:nvPr/>
        </p:nvSpPr>
        <p:spPr>
          <a:xfrm>
            <a:off x="1561605" y="2341778"/>
            <a:ext cx="60817" cy="57836"/>
          </a:xfrm>
          <a:prstGeom prst="rect">
            <a:avLst/>
          </a:prstGeom>
        </p:spPr>
        <p:txBody>
          <a:bodyPr lIns="0" tIns="0" rIns="0" bIns="0" rtlCol="0" anchor="t">
            <a:spAutoFit/>
          </a:bodyPr>
          <a:lstStyle/>
          <a:p>
            <a:pPr algn="l">
              <a:lnSpc>
                <a:spcPts val="750"/>
              </a:lnSpc>
            </a:pPr>
            <a:r>
              <a:rPr lang="en-US" sz="1500" spc="73">
                <a:solidFill>
                  <a:srgbClr val="231F20"/>
                </a:solidFill>
                <a:latin typeface="Montserrat 2"/>
                <a:ea typeface="Montserrat 2"/>
                <a:cs typeface="Montserrat 2"/>
                <a:sym typeface="Montserrat 2"/>
              </a:rPr>
              <a:t> </a:t>
            </a:r>
          </a:p>
        </p:txBody>
      </p:sp>
      <p:sp>
        <p:nvSpPr>
          <p:cNvPr id="28" name="TextBox 28"/>
          <p:cNvSpPr txBox="1"/>
          <p:nvPr/>
        </p:nvSpPr>
        <p:spPr>
          <a:xfrm>
            <a:off x="8172450" y="3249779"/>
            <a:ext cx="145504" cy="141199"/>
          </a:xfrm>
          <a:prstGeom prst="rect">
            <a:avLst/>
          </a:prstGeom>
        </p:spPr>
        <p:txBody>
          <a:bodyPr lIns="0" tIns="0" rIns="0" bIns="0" rtlCol="0" anchor="t">
            <a:spAutoFit/>
          </a:bodyPr>
          <a:lstStyle/>
          <a:p>
            <a:pPr algn="l">
              <a:lnSpc>
                <a:spcPts val="1217"/>
              </a:lnSpc>
            </a:pPr>
            <a:r>
              <a:rPr lang="en-US" sz="487" b="1" dirty="0">
                <a:solidFill>
                  <a:srgbClr val="575B5C"/>
                </a:solidFill>
                <a:latin typeface="Montserrat 1 Semi-Bold"/>
                <a:ea typeface="Montserrat 1 Semi-Bold"/>
                <a:cs typeface="Montserrat 1 Semi-Bold"/>
                <a:sym typeface="Montserrat 1 Semi-Bold"/>
              </a:rPr>
              <a:t>LVIV</a:t>
            </a:r>
          </a:p>
        </p:txBody>
      </p:sp>
      <p:sp>
        <p:nvSpPr>
          <p:cNvPr id="24" name="TextBox 24"/>
          <p:cNvSpPr txBox="1"/>
          <p:nvPr/>
        </p:nvSpPr>
        <p:spPr>
          <a:xfrm>
            <a:off x="1212123" y="318692"/>
            <a:ext cx="9895130" cy="1231106"/>
          </a:xfrm>
          <a:prstGeom prst="rect">
            <a:avLst/>
          </a:prstGeom>
        </p:spPr>
        <p:txBody>
          <a:bodyPr wrap="square" lIns="0" tIns="0" rIns="0" bIns="0" rtlCol="0" anchor="t">
            <a:spAutoFit/>
          </a:bodyPr>
          <a:lstStyle/>
          <a:p>
            <a:pPr defTabSz="912754">
              <a:defRPr/>
            </a:pPr>
            <a:r>
              <a:rPr lang="en-US" sz="4000" b="1" spc="200" dirty="0">
                <a:solidFill>
                  <a:schemeClr val="bg1"/>
                </a:solidFill>
                <a:latin typeface="Montserrat 2 Ultra-Bold" panose="020B0604020202020204" charset="-52"/>
                <a:ea typeface="Segoe UI Black" panose="020B0A02040204020203" pitchFamily="34" charset="0"/>
                <a:cs typeface="Calibri" panose="020F0502020204030204" pitchFamily="34" charset="0"/>
              </a:rPr>
              <a:t>BANKS PLAY A CRITICAL ROLE IN UKRAINE’S RECOVERY</a:t>
            </a:r>
            <a:endParaRPr lang="uk-UA" sz="4000" dirty="0">
              <a:solidFill>
                <a:schemeClr val="bg1"/>
              </a:solidFill>
              <a:latin typeface="Montserrat 2 Ultra-Bold" panose="020B0604020202020204" charset="-52"/>
              <a:ea typeface="Segoe UI Black" panose="020B0A02040204020203" pitchFamily="34" charset="0"/>
              <a:sym typeface="Montserrat Light"/>
            </a:endParaRPr>
          </a:p>
        </p:txBody>
      </p:sp>
      <p:sp>
        <p:nvSpPr>
          <p:cNvPr id="45" name="TextBox 20">
            <a:extLst>
              <a:ext uri="{FF2B5EF4-FFF2-40B4-BE49-F238E27FC236}">
                <a16:creationId xmlns:a16="http://schemas.microsoft.com/office/drawing/2014/main" id="{824C6EA6-4153-96B0-1486-8259977191BA}"/>
              </a:ext>
            </a:extLst>
          </p:cNvPr>
          <p:cNvSpPr txBox="1"/>
          <p:nvPr/>
        </p:nvSpPr>
        <p:spPr>
          <a:xfrm>
            <a:off x="9274412" y="3093785"/>
            <a:ext cx="234477" cy="84049"/>
          </a:xfrm>
          <a:prstGeom prst="rect">
            <a:avLst/>
          </a:prstGeom>
        </p:spPr>
        <p:txBody>
          <a:bodyPr lIns="0" tIns="0" rIns="0" bIns="0" rtlCol="0" anchor="t">
            <a:spAutoFit/>
          </a:bodyPr>
          <a:lstStyle/>
          <a:p>
            <a:pPr algn="l">
              <a:lnSpc>
                <a:spcPts val="681"/>
              </a:lnSpc>
            </a:pPr>
            <a:r>
              <a:rPr lang="en-US" sz="487" b="1" dirty="0">
                <a:solidFill>
                  <a:srgbClr val="575B5C"/>
                </a:solidFill>
                <a:latin typeface="Montserrat 1 Semi-Bold"/>
                <a:ea typeface="Montserrat 1 Semi-Bold"/>
                <a:cs typeface="Montserrat 1 Semi-Bold"/>
                <a:sym typeface="Montserrat 1 Semi-Bold"/>
              </a:rPr>
              <a:t>KYIV</a:t>
            </a:r>
          </a:p>
        </p:txBody>
      </p:sp>
      <p:sp>
        <p:nvSpPr>
          <p:cNvPr id="46" name="Прямокутник 45">
            <a:extLst>
              <a:ext uri="{FF2B5EF4-FFF2-40B4-BE49-F238E27FC236}">
                <a16:creationId xmlns:a16="http://schemas.microsoft.com/office/drawing/2014/main" id="{0147CCF7-51E4-1C1C-0CC5-63EDDD53259A}"/>
              </a:ext>
            </a:extLst>
          </p:cNvPr>
          <p:cNvSpPr/>
          <p:nvPr/>
        </p:nvSpPr>
        <p:spPr>
          <a:xfrm>
            <a:off x="1390650" y="1822450"/>
            <a:ext cx="170955" cy="3810000"/>
          </a:xfrm>
          <a:prstGeom prst="rect">
            <a:avLst/>
          </a:prstGeom>
          <a:solidFill>
            <a:srgbClr val="CA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7" name="Group 2">
            <a:extLst>
              <a:ext uri="{FF2B5EF4-FFF2-40B4-BE49-F238E27FC236}">
                <a16:creationId xmlns:a16="http://schemas.microsoft.com/office/drawing/2014/main" id="{CE5E0B1D-EAFB-A33A-5BAB-EB79FC26BE4C}"/>
              </a:ext>
            </a:extLst>
          </p:cNvPr>
          <p:cNvGrpSpPr>
            <a:grpSpLocks noChangeAspect="1"/>
          </p:cNvGrpSpPr>
          <p:nvPr/>
        </p:nvGrpSpPr>
        <p:grpSpPr>
          <a:xfrm>
            <a:off x="632113" y="2823122"/>
            <a:ext cx="54356" cy="3999742"/>
            <a:chOff x="63500" y="63500"/>
            <a:chExt cx="54356" cy="3999738"/>
          </a:xfrm>
          <a:solidFill>
            <a:srgbClr val="002922"/>
          </a:solidFill>
        </p:grpSpPr>
        <p:sp>
          <p:nvSpPr>
            <p:cNvPr id="48" name="Freeform 3">
              <a:extLst>
                <a:ext uri="{FF2B5EF4-FFF2-40B4-BE49-F238E27FC236}">
                  <a16:creationId xmlns:a16="http://schemas.microsoft.com/office/drawing/2014/main" id="{76CBFB7D-EEDD-342C-1B75-1FA721F13A85}"/>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grpFill/>
          </p:spPr>
        </p:sp>
        <p:sp>
          <p:nvSpPr>
            <p:cNvPr id="49" name="Freeform 4">
              <a:extLst>
                <a:ext uri="{FF2B5EF4-FFF2-40B4-BE49-F238E27FC236}">
                  <a16:creationId xmlns:a16="http://schemas.microsoft.com/office/drawing/2014/main" id="{1B8CF3AE-C7E7-F1D5-27D0-10CC0BB847A6}"/>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50" name="Freeform 5">
              <a:extLst>
                <a:ext uri="{FF2B5EF4-FFF2-40B4-BE49-F238E27FC236}">
                  <a16:creationId xmlns:a16="http://schemas.microsoft.com/office/drawing/2014/main" id="{E3EFCF57-B764-CC34-E25C-EAD4C0406E01}"/>
                </a:ext>
              </a:extLst>
            </p:cNvPr>
            <p:cNvSpPr/>
            <p:nvPr/>
          </p:nvSpPr>
          <p:spPr>
            <a:xfrm>
              <a:off x="63500" y="60417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grpFill/>
          </p:spPr>
        </p:sp>
        <p:sp>
          <p:nvSpPr>
            <p:cNvPr id="51" name="Freeform 6">
              <a:extLst>
                <a:ext uri="{FF2B5EF4-FFF2-40B4-BE49-F238E27FC236}">
                  <a16:creationId xmlns:a16="http://schemas.microsoft.com/office/drawing/2014/main" id="{70DEAAC7-7F49-94BD-9723-0C6BB4ECA349}"/>
                </a:ext>
              </a:extLst>
            </p:cNvPr>
            <p:cNvSpPr/>
            <p:nvPr/>
          </p:nvSpPr>
          <p:spPr>
            <a:xfrm>
              <a:off x="63500" y="1273022"/>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52" name="Freeform 7">
              <a:extLst>
                <a:ext uri="{FF2B5EF4-FFF2-40B4-BE49-F238E27FC236}">
                  <a16:creationId xmlns:a16="http://schemas.microsoft.com/office/drawing/2014/main" id="{AC0896B5-E2B2-423F-42AC-E07B69BA7072}"/>
                </a:ext>
              </a:extLst>
            </p:cNvPr>
            <p:cNvSpPr/>
            <p:nvPr/>
          </p:nvSpPr>
          <p:spPr>
            <a:xfrm>
              <a:off x="63500" y="189124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sp>
          <p:nvSpPr>
            <p:cNvPr id="53" name="Freeform 8">
              <a:extLst>
                <a:ext uri="{FF2B5EF4-FFF2-40B4-BE49-F238E27FC236}">
                  <a16:creationId xmlns:a16="http://schemas.microsoft.com/office/drawing/2014/main" id="{A5F37EF6-CCCA-C97F-4186-DEE3592D971F}"/>
                </a:ext>
              </a:extLst>
            </p:cNvPr>
            <p:cNvSpPr/>
            <p:nvPr/>
          </p:nvSpPr>
          <p:spPr>
            <a:xfrm>
              <a:off x="63500" y="248826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grpFill/>
          </p:spPr>
        </p:sp>
      </p:grpSp>
      <p:sp>
        <p:nvSpPr>
          <p:cNvPr id="54" name="TextBox 10">
            <a:extLst>
              <a:ext uri="{FF2B5EF4-FFF2-40B4-BE49-F238E27FC236}">
                <a16:creationId xmlns:a16="http://schemas.microsoft.com/office/drawing/2014/main" id="{F344A476-64F0-DE1D-BC5D-82CA38AC6954}"/>
              </a:ext>
            </a:extLst>
          </p:cNvPr>
          <p:cNvSpPr txBox="1"/>
          <p:nvPr/>
        </p:nvSpPr>
        <p:spPr>
          <a:xfrm>
            <a:off x="841898" y="2724149"/>
            <a:ext cx="9559562" cy="3816429"/>
          </a:xfrm>
          <a:prstGeom prst="rect">
            <a:avLst/>
          </a:prstGeom>
        </p:spPr>
        <p:txBody>
          <a:bodyPr wrap="square" lIns="0" tIns="0" rIns="0" bIns="0" rtlCol="0" anchor="t">
            <a:spAutoFit/>
          </a:bodyPr>
          <a:lstStyle/>
          <a:p>
            <a:r>
              <a:rPr lang="en-US" sz="2000" dirty="0">
                <a:solidFill>
                  <a:srgbClr val="002921"/>
                </a:solidFill>
                <a:latin typeface="Montserrat 1 Bold" panose="020B0604020202020204" charset="-52"/>
                <a:ea typeface="Calibri" panose="020F0502020204030204" pitchFamily="34" charset="0"/>
                <a:cs typeface="Calibri" panose="020F0502020204030204" pitchFamily="34" charset="0"/>
              </a:rPr>
              <a:t>Maintaining financial stability and trust</a:t>
            </a:r>
            <a:endParaRPr lang="uk-UA" sz="2000" dirty="0">
              <a:solidFill>
                <a:srgbClr val="002921"/>
              </a:solidFill>
              <a:latin typeface="Montserrat 1 Bold" panose="020B0604020202020204" charset="-52"/>
              <a:ea typeface="Calibri" panose="020F0502020204030204" pitchFamily="34" charset="0"/>
              <a:cs typeface="Calibri" panose="020F0502020204030204" pitchFamily="34" charset="0"/>
            </a:endParaRPr>
          </a:p>
          <a:p>
            <a:endParaRPr lang="en-US" sz="2000" dirty="0">
              <a:solidFill>
                <a:srgbClr val="002921"/>
              </a:solidFill>
              <a:latin typeface="Montserrat 1 Bold" panose="020B0604020202020204" charset="-52"/>
              <a:ea typeface="Calibri" panose="020F0502020204030204" pitchFamily="34" charset="0"/>
              <a:cs typeface="Calibri" panose="020F0502020204030204" pitchFamily="34" charset="0"/>
            </a:endParaRPr>
          </a:p>
          <a:p>
            <a:r>
              <a:rPr lang="en-US" sz="2000" dirty="0">
                <a:solidFill>
                  <a:srgbClr val="002921"/>
                </a:solidFill>
                <a:latin typeface="Montserrat 1 Bold" panose="020B0604020202020204" charset="-52"/>
                <a:ea typeface="Calibri" panose="020F0502020204030204" pitchFamily="34" charset="0"/>
                <a:cs typeface="Calibri" panose="020F0502020204030204" pitchFamily="34" charset="0"/>
              </a:rPr>
              <a:t>Lending to households, SMEs and reconstruction projects</a:t>
            </a:r>
          </a:p>
          <a:p>
            <a:pPr defTabSz="912754">
              <a:buClr>
                <a:schemeClr val="bg1"/>
              </a:buClr>
            </a:pPr>
            <a:endParaRPr lang="en-US" sz="2000" dirty="0">
              <a:solidFill>
                <a:srgbClr val="002921"/>
              </a:solidFill>
              <a:latin typeface="Montserrat 1 Bold" panose="020B0604020202020204" charset="-52"/>
              <a:ea typeface="Calibri" panose="020F0502020204030204" pitchFamily="34" charset="0"/>
              <a:cs typeface="Calibri" panose="020F0502020204030204" pitchFamily="34" charset="0"/>
            </a:endParaRPr>
          </a:p>
          <a:p>
            <a:pPr defTabSz="912754">
              <a:buClr>
                <a:schemeClr val="bg1"/>
              </a:buClr>
            </a:pPr>
            <a:r>
              <a:rPr lang="en-US" sz="2000" dirty="0">
                <a:solidFill>
                  <a:srgbClr val="002921"/>
                </a:solidFill>
                <a:latin typeface="Montserrat 1 Bold" panose="020B0604020202020204" charset="-52"/>
                <a:ea typeface="Calibri" panose="020F0502020204030204" pitchFamily="34" charset="0"/>
                <a:cs typeface="Calibri" panose="020F0502020204030204" pitchFamily="34" charset="0"/>
              </a:rPr>
              <a:t>Mobilization of domestic savings</a:t>
            </a:r>
          </a:p>
          <a:p>
            <a:pPr defTabSz="912754">
              <a:buClr>
                <a:schemeClr val="bg1"/>
              </a:buClr>
            </a:pPr>
            <a:endParaRPr lang="en-US" sz="2000" dirty="0">
              <a:solidFill>
                <a:srgbClr val="002921"/>
              </a:solidFill>
              <a:latin typeface="Montserrat 1 Bold" panose="020B0604020202020204" charset="-52"/>
              <a:ea typeface="Calibri" panose="020F0502020204030204" pitchFamily="34" charset="0"/>
              <a:cs typeface="Calibri" panose="020F0502020204030204" pitchFamily="34" charset="0"/>
            </a:endParaRPr>
          </a:p>
          <a:p>
            <a:pPr defTabSz="912754">
              <a:buClr>
                <a:schemeClr val="bg1"/>
              </a:buClr>
            </a:pPr>
            <a:r>
              <a:rPr lang="en-US" sz="2000" dirty="0">
                <a:solidFill>
                  <a:srgbClr val="002921"/>
                </a:solidFill>
                <a:latin typeface="Montserrat 1 Bold" panose="020B0604020202020204" charset="-52"/>
                <a:ea typeface="Calibri" panose="020F0502020204030204" pitchFamily="34" charset="0"/>
                <a:cs typeface="Calibri" panose="020F0502020204030204" pitchFamily="34" charset="0"/>
              </a:rPr>
              <a:t>Implementing of preferential programs</a:t>
            </a:r>
          </a:p>
          <a:p>
            <a:pPr defTabSz="912754">
              <a:buClr>
                <a:schemeClr val="bg1"/>
              </a:buClr>
            </a:pPr>
            <a:endParaRPr lang="en-US" sz="2000" kern="100" dirty="0">
              <a:solidFill>
                <a:srgbClr val="002921"/>
              </a:solidFill>
              <a:latin typeface="Montserrat 1 Bold" panose="020B0604020202020204" charset="-52"/>
              <a:ea typeface="Calibri" panose="020F0502020204030204" pitchFamily="34" charset="0"/>
              <a:cs typeface="Calibri" panose="020F0502020204030204" pitchFamily="34" charset="0"/>
            </a:endParaRPr>
          </a:p>
          <a:p>
            <a:pPr defTabSz="912754">
              <a:buClr>
                <a:schemeClr val="bg1"/>
              </a:buClr>
            </a:pPr>
            <a:r>
              <a:rPr lang="en-US" sz="2000" kern="100" dirty="0">
                <a:solidFill>
                  <a:srgbClr val="002921"/>
                </a:solidFill>
                <a:latin typeface="Montserrat 1 Bold" panose="020B0604020202020204" charset="-52"/>
                <a:ea typeface="Calibri" panose="020F0502020204030204" pitchFamily="34" charset="0"/>
                <a:cs typeface="Calibri" panose="020F0502020204030204" pitchFamily="34" charset="0"/>
              </a:rPr>
              <a:t>Bridge to the world financial system</a:t>
            </a:r>
          </a:p>
          <a:p>
            <a:pPr defTabSz="912754">
              <a:buClr>
                <a:schemeClr val="bg1"/>
              </a:buClr>
            </a:pPr>
            <a:endParaRPr lang="en-US" sz="2000" kern="100" dirty="0">
              <a:solidFill>
                <a:srgbClr val="002921"/>
              </a:solidFill>
              <a:latin typeface="Montserrat 1 Bold" panose="020B0604020202020204" charset="-52"/>
              <a:ea typeface="Calibri" panose="020F0502020204030204" pitchFamily="34" charset="0"/>
              <a:cs typeface="Calibri" panose="020F0502020204030204" pitchFamily="34" charset="0"/>
            </a:endParaRPr>
          </a:p>
          <a:p>
            <a:pPr defTabSz="912754">
              <a:buClr>
                <a:schemeClr val="bg1"/>
              </a:buClr>
            </a:pPr>
            <a:r>
              <a:rPr lang="en-US" sz="2000" kern="100" dirty="0">
                <a:solidFill>
                  <a:srgbClr val="002921"/>
                </a:solidFill>
                <a:latin typeface="Montserrat 1 Bold" panose="020B0604020202020204" charset="-52"/>
                <a:ea typeface="Calibri" panose="020F0502020204030204" pitchFamily="34" charset="0"/>
                <a:cs typeface="Calibri" panose="020F0502020204030204" pitchFamily="34" charset="0"/>
              </a:rPr>
              <a:t>Digitalization and financial inclusion </a:t>
            </a:r>
          </a:p>
          <a:p>
            <a:pPr defTabSz="912754">
              <a:buClr>
                <a:schemeClr val="bg1"/>
              </a:buClr>
            </a:pPr>
            <a:endParaRPr lang="en-US" sz="2800" dirty="0">
              <a:solidFill>
                <a:srgbClr val="002921"/>
              </a:solidFill>
              <a:latin typeface="Montserrat 1 Bold" panose="020B0604020202020204" charset="-52"/>
              <a:ea typeface="Calibri" panose="020F0502020204030204" pitchFamily="34" charset="0"/>
              <a:cs typeface="Calibri" panose="020F0502020204030204" pitchFamily="34" charset="0"/>
            </a:endParaRPr>
          </a:p>
        </p:txBody>
      </p:sp>
      <p:sp>
        <p:nvSpPr>
          <p:cNvPr id="55" name="Freeform 8">
            <a:extLst>
              <a:ext uri="{FF2B5EF4-FFF2-40B4-BE49-F238E27FC236}">
                <a16:creationId xmlns:a16="http://schemas.microsoft.com/office/drawing/2014/main" id="{BE37271E-1128-3464-1872-A3FDF5670E18}"/>
              </a:ext>
            </a:extLst>
          </p:cNvPr>
          <p:cNvSpPr/>
          <p:nvPr/>
        </p:nvSpPr>
        <p:spPr>
          <a:xfrm>
            <a:off x="632113" y="586105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002922"/>
          </a:solidFill>
        </p:spPr>
      </p:sp>
      <p:pic>
        <p:nvPicPr>
          <p:cNvPr id="4" name="Рисунок 3">
            <a:extLst>
              <a:ext uri="{FF2B5EF4-FFF2-40B4-BE49-F238E27FC236}">
                <a16:creationId xmlns:a16="http://schemas.microsoft.com/office/drawing/2014/main" id="{710F907E-11BE-7CAC-DD9D-64DD51D918C2}"/>
              </a:ext>
            </a:extLst>
          </p:cNvPr>
          <p:cNvPicPr>
            <a:picLocks noChangeAspect="1"/>
          </p:cNvPicPr>
          <p:nvPr/>
        </p:nvPicPr>
        <p:blipFill>
          <a:blip r:embed="rId5"/>
          <a:stretch>
            <a:fillRect/>
          </a:stretch>
        </p:blipFill>
        <p:spPr>
          <a:xfrm>
            <a:off x="170688" y="91529"/>
            <a:ext cx="831850" cy="831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209990E-DADE-3B1F-FD56-E93D8D25761B}"/>
              </a:ext>
            </a:extLst>
          </p:cNvPr>
          <p:cNvSpPr/>
          <p:nvPr/>
        </p:nvSpPr>
        <p:spPr>
          <a:xfrm>
            <a:off x="1307905" y="2989453"/>
            <a:ext cx="9614288" cy="1627561"/>
          </a:xfrm>
          <a:prstGeom prst="rect">
            <a:avLst/>
          </a:prstGeom>
        </p:spPr>
        <p:txBody>
          <a:bodyPr wrap="square">
            <a:spAutoFit/>
          </a:bodyPr>
          <a:lstStyle/>
          <a:p>
            <a:pPr algn="ctr">
              <a:lnSpc>
                <a:spcPct val="107000"/>
              </a:lnSpc>
              <a:spcAft>
                <a:spcPts val="399"/>
              </a:spcAft>
            </a:pPr>
            <a:r>
              <a:rPr lang="en-US" sz="4800" dirty="0">
                <a:solidFill>
                  <a:srgbClr val="002922"/>
                </a:solidFill>
                <a:latin typeface="Montserrat 2 Ultra-Bold" panose="020B0604020202020204" charset="-52"/>
              </a:rPr>
              <a:t>In war, most banks freeze. We moved forward.</a:t>
            </a:r>
            <a:endParaRPr lang="x-none" sz="4800" b="1" dirty="0">
              <a:solidFill>
                <a:srgbClr val="002922"/>
              </a:solidFill>
              <a:latin typeface="Montserrat 2 Ultra-Bold" panose="020B0604020202020204" charset="-52"/>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E8EC0C1C-D7E2-7820-4141-D9D4664ED220}"/>
              </a:ext>
            </a:extLst>
          </p:cNvPr>
          <p:cNvPicPr>
            <a:picLocks noChangeAspect="1"/>
          </p:cNvPicPr>
          <p:nvPr/>
        </p:nvPicPr>
        <p:blipFill>
          <a:blip r:embed="rId3"/>
          <a:stretch>
            <a:fillRect/>
          </a:stretch>
        </p:blipFill>
        <p:spPr>
          <a:xfrm>
            <a:off x="4895024" y="1136650"/>
            <a:ext cx="2440049" cy="1219544"/>
          </a:xfrm>
          <a:prstGeom prst="rect">
            <a:avLst/>
          </a:prstGeom>
        </p:spPr>
      </p:pic>
      <p:pic>
        <p:nvPicPr>
          <p:cNvPr id="3" name="Рисунок 2">
            <a:extLst>
              <a:ext uri="{FF2B5EF4-FFF2-40B4-BE49-F238E27FC236}">
                <a16:creationId xmlns:a16="http://schemas.microsoft.com/office/drawing/2014/main" id="{C44D8B7C-E9B1-D48C-AB3F-91F42E98F7DE}"/>
              </a:ext>
            </a:extLst>
          </p:cNvPr>
          <p:cNvPicPr>
            <a:picLocks noChangeAspect="1"/>
          </p:cNvPicPr>
          <p:nvPr/>
        </p:nvPicPr>
        <p:blipFill>
          <a:blip r:embed="rId4"/>
          <a:stretch>
            <a:fillRect/>
          </a:stretch>
        </p:blipFill>
        <p:spPr>
          <a:xfrm>
            <a:off x="170688" y="91529"/>
            <a:ext cx="831850" cy="831850"/>
          </a:xfrm>
          <a:prstGeom prst="rect">
            <a:avLst/>
          </a:prstGeom>
        </p:spPr>
      </p:pic>
    </p:spTree>
    <p:extLst>
      <p:ext uri="{BB962C8B-B14F-4D97-AF65-F5344CB8AC3E}">
        <p14:creationId xmlns:p14="http://schemas.microsoft.com/office/powerpoint/2010/main" val="2319682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ADB3E"/>
        </a:solidFill>
        <a:effectLst/>
      </p:bgPr>
    </p:bg>
    <p:spTree>
      <p:nvGrpSpPr>
        <p:cNvPr id="1" name="">
          <a:extLst>
            <a:ext uri="{FF2B5EF4-FFF2-40B4-BE49-F238E27FC236}">
              <a16:creationId xmlns:a16="http://schemas.microsoft.com/office/drawing/2014/main" id="{95FAB972-9431-3082-1D0F-3C3106FF238E}"/>
            </a:ext>
          </a:extLst>
        </p:cNvPr>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93ECC7F7-076D-641F-851F-336F5597131A}"/>
              </a:ext>
            </a:extLst>
          </p:cNvPr>
          <p:cNvSpPr/>
          <p:nvPr/>
        </p:nvSpPr>
        <p:spPr>
          <a:xfrm>
            <a:off x="0" y="1546147"/>
            <a:ext cx="12230100" cy="5299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700"/>
          </a:p>
        </p:txBody>
      </p:sp>
      <p:graphicFrame>
        <p:nvGraphicFramePr>
          <p:cNvPr id="9" name="think-cell data - do not delete" hidden="1">
            <a:extLst>
              <a:ext uri="{FF2B5EF4-FFF2-40B4-BE49-F238E27FC236}">
                <a16:creationId xmlns:a16="http://schemas.microsoft.com/office/drawing/2014/main" id="{3E5E865F-3FBE-4087-6E0A-BDA70CF6EEA3}"/>
              </a:ext>
            </a:extLst>
          </p:cNvPr>
          <p:cNvGraphicFramePr>
            <a:graphicFrameLocks noChangeAspect="1"/>
          </p:cNvGraphicFramePr>
          <p:nvPr>
            <p:custDataLst>
              <p:tags r:id="rId1"/>
            </p:custDataLst>
          </p:nvPr>
        </p:nvGraphicFramePr>
        <p:xfrm>
          <a:off x="31924" y="1585"/>
          <a:ext cx="1585" cy="1585"/>
        </p:xfrm>
        <a:graphic>
          <a:graphicData uri="http://schemas.openxmlformats.org/presentationml/2006/ole">
            <mc:AlternateContent xmlns:mc="http://schemas.openxmlformats.org/markup-compatibility/2006">
              <mc:Choice xmlns:v="urn:schemas-microsoft-com:vml" Requires="v">
                <p:oleObj name="think-cell Slide" r:id="rId3" imgW="305" imgH="303" progId="TCLayout.ActiveDocument.1">
                  <p:embed/>
                </p:oleObj>
              </mc:Choice>
              <mc:Fallback>
                <p:oleObj name="think-cell Slide" r:id="rId3" imgW="305" imgH="303" progId="TCLayout.ActiveDocument.1">
                  <p:embed/>
                  <p:pic>
                    <p:nvPicPr>
                      <p:cNvPr id="9" name="think-cell data - do not delete" hidden="1">
                        <a:extLst>
                          <a:ext uri="{FF2B5EF4-FFF2-40B4-BE49-F238E27FC236}">
                            <a16:creationId xmlns:a16="http://schemas.microsoft.com/office/drawing/2014/main" id="{3E5E865F-3FBE-4087-6E0A-BDA70CF6EEA3}"/>
                          </a:ext>
                        </a:extLst>
                      </p:cNvPr>
                      <p:cNvPicPr/>
                      <p:nvPr/>
                    </p:nvPicPr>
                    <p:blipFill>
                      <a:blip r:embed="rId4"/>
                      <a:stretch>
                        <a:fillRect/>
                      </a:stretch>
                    </p:blipFill>
                    <p:spPr>
                      <a:xfrm>
                        <a:off x="31924" y="1585"/>
                        <a:ext cx="1585" cy="1585"/>
                      </a:xfrm>
                      <a:prstGeom prst="rect">
                        <a:avLst/>
                      </a:prstGeom>
                    </p:spPr>
                  </p:pic>
                </p:oleObj>
              </mc:Fallback>
            </mc:AlternateContent>
          </a:graphicData>
        </a:graphic>
      </p:graphicFrame>
      <p:graphicFrame>
        <p:nvGraphicFramePr>
          <p:cNvPr id="2" name="Таблица 1">
            <a:extLst>
              <a:ext uri="{FF2B5EF4-FFF2-40B4-BE49-F238E27FC236}">
                <a16:creationId xmlns:a16="http://schemas.microsoft.com/office/drawing/2014/main" id="{7D89604E-32D5-78D2-D684-8DBA101E4530}"/>
              </a:ext>
            </a:extLst>
          </p:cNvPr>
          <p:cNvGraphicFramePr>
            <a:graphicFrameLocks noGrp="1"/>
          </p:cNvGraphicFramePr>
          <p:nvPr>
            <p:extLst>
              <p:ext uri="{D42A27DB-BD31-4B8C-83A1-F6EECF244321}">
                <p14:modId xmlns:p14="http://schemas.microsoft.com/office/powerpoint/2010/main" val="1167176539"/>
              </p:ext>
            </p:extLst>
          </p:nvPr>
        </p:nvGraphicFramePr>
        <p:xfrm>
          <a:off x="557361" y="1746250"/>
          <a:ext cx="11115378" cy="4754559"/>
        </p:xfrm>
        <a:graphic>
          <a:graphicData uri="http://schemas.openxmlformats.org/drawingml/2006/table">
            <a:tbl>
              <a:tblPr>
                <a:effectLst>
                  <a:outerShdw blurRad="50800" dist="38100" dir="5400000" algn="t" rotWithShape="0">
                    <a:prstClr val="black">
                      <a:alpha val="40000"/>
                    </a:prstClr>
                  </a:outerShdw>
                </a:effectLst>
              </a:tblPr>
              <a:tblGrid>
                <a:gridCol w="3119289">
                  <a:extLst>
                    <a:ext uri="{9D8B030D-6E8A-4147-A177-3AD203B41FA5}">
                      <a16:colId xmlns:a16="http://schemas.microsoft.com/office/drawing/2014/main" val="1523967904"/>
                    </a:ext>
                  </a:extLst>
                </a:gridCol>
                <a:gridCol w="4290963">
                  <a:extLst>
                    <a:ext uri="{9D8B030D-6E8A-4147-A177-3AD203B41FA5}">
                      <a16:colId xmlns:a16="http://schemas.microsoft.com/office/drawing/2014/main" val="3776801617"/>
                    </a:ext>
                  </a:extLst>
                </a:gridCol>
                <a:gridCol w="3705126">
                  <a:extLst>
                    <a:ext uri="{9D8B030D-6E8A-4147-A177-3AD203B41FA5}">
                      <a16:colId xmlns:a16="http://schemas.microsoft.com/office/drawing/2014/main" val="34942437"/>
                    </a:ext>
                  </a:extLst>
                </a:gridCol>
              </a:tblGrid>
              <a:tr h="467275">
                <a:tc>
                  <a:txBody>
                    <a:bodyPr/>
                    <a:lstStyle/>
                    <a:p>
                      <a:r>
                        <a:rPr lang="en-US" sz="2000" dirty="0">
                          <a:solidFill>
                            <a:srgbClr val="002921"/>
                          </a:solidFill>
                          <a:latin typeface="Montserrat 2 Bold" panose="020B0604020202020204" charset="-52"/>
                        </a:rPr>
                        <a:t>Area</a:t>
                      </a:r>
                    </a:p>
                  </a:txBody>
                  <a:tcPr marL="10112" marR="10112" marT="5056" marB="5056" anchor="ctr">
                    <a:lnL>
                      <a:noFill/>
                    </a:lnL>
                    <a:lnR>
                      <a:noFill/>
                    </a:lnR>
                    <a:lnT>
                      <a:noFill/>
                    </a:lnT>
                    <a:lnB>
                      <a:noFill/>
                    </a:lnB>
                    <a:solidFill>
                      <a:srgbClr val="CADB3E"/>
                    </a:solidFill>
                  </a:tcPr>
                </a:tc>
                <a:tc>
                  <a:txBody>
                    <a:bodyPr/>
                    <a:lstStyle/>
                    <a:p>
                      <a:r>
                        <a:rPr lang="en-US" sz="2000" dirty="0">
                          <a:solidFill>
                            <a:srgbClr val="002921"/>
                          </a:solidFill>
                          <a:latin typeface="Montserrat 2 Bold" panose="020B0604020202020204" charset="-52"/>
                        </a:rPr>
                        <a:t>Global Banks in War</a:t>
                      </a:r>
                    </a:p>
                  </a:txBody>
                  <a:tcPr marL="10112" marR="10112" marT="5056" marB="5056" anchor="ctr">
                    <a:lnL>
                      <a:noFill/>
                    </a:lnL>
                    <a:lnR>
                      <a:noFill/>
                    </a:lnR>
                    <a:lnT>
                      <a:noFill/>
                    </a:lnT>
                    <a:lnB>
                      <a:noFill/>
                    </a:lnB>
                    <a:solidFill>
                      <a:srgbClr val="CADB3E"/>
                    </a:solidFill>
                  </a:tcPr>
                </a:tc>
                <a:tc>
                  <a:txBody>
                    <a:bodyPr/>
                    <a:lstStyle/>
                    <a:p>
                      <a:r>
                        <a:rPr lang="en-US" sz="2000" dirty="0" err="1">
                          <a:solidFill>
                            <a:srgbClr val="002921"/>
                          </a:solidFill>
                          <a:latin typeface="Montserrat 2 Bold" panose="020B0604020202020204" charset="-52"/>
                        </a:rPr>
                        <a:t>Oschadbank</a:t>
                      </a:r>
                      <a:r>
                        <a:rPr lang="en-US" sz="2000" dirty="0">
                          <a:solidFill>
                            <a:srgbClr val="002921"/>
                          </a:solidFill>
                          <a:latin typeface="Montserrat 2 Bold" panose="020B0604020202020204" charset="-52"/>
                        </a:rPr>
                        <a:t> in War</a:t>
                      </a:r>
                    </a:p>
                  </a:txBody>
                  <a:tcPr marL="10112" marR="10112" marT="5056" marB="5056" anchor="ctr">
                    <a:lnL>
                      <a:noFill/>
                    </a:lnL>
                    <a:lnR>
                      <a:noFill/>
                    </a:lnR>
                    <a:lnT>
                      <a:noFill/>
                    </a:lnT>
                    <a:lnB>
                      <a:noFill/>
                    </a:lnB>
                    <a:solidFill>
                      <a:srgbClr val="CADB3E"/>
                    </a:solidFill>
                  </a:tcPr>
                </a:tc>
                <a:extLst>
                  <a:ext uri="{0D108BD9-81ED-4DB2-BD59-A6C34878D82A}">
                    <a16:rowId xmlns:a16="http://schemas.microsoft.com/office/drawing/2014/main" val="2757857906"/>
                  </a:ext>
                </a:extLst>
              </a:tr>
              <a:tr h="529234">
                <a:tc>
                  <a:txBody>
                    <a:bodyPr/>
                    <a:lstStyle/>
                    <a:p>
                      <a:r>
                        <a:rPr lang="en-US" sz="1600" dirty="0">
                          <a:solidFill>
                            <a:srgbClr val="002922"/>
                          </a:solidFill>
                          <a:latin typeface="Montserrat 1 Bold" panose="020B0604020202020204" charset="-52"/>
                        </a:rPr>
                        <a:t>Lending</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Freeze, reduce exposure</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Expand, create new programs</a:t>
                      </a:r>
                    </a:p>
                  </a:txBody>
                  <a:tcPr marL="10112" marR="10112" marT="5056" marB="5056" anchor="ctr">
                    <a:lnL>
                      <a:noFill/>
                    </a:lnL>
                    <a:lnR>
                      <a:noFill/>
                    </a:lnR>
                    <a:lnT>
                      <a:noFill/>
                    </a:lnT>
                    <a:lnB>
                      <a:noFill/>
                    </a:lnB>
                    <a:noFill/>
                  </a:tcPr>
                </a:tc>
                <a:extLst>
                  <a:ext uri="{0D108BD9-81ED-4DB2-BD59-A6C34878D82A}">
                    <a16:rowId xmlns:a16="http://schemas.microsoft.com/office/drawing/2014/main" val="4205078332"/>
                  </a:ext>
                </a:extLst>
              </a:tr>
              <a:tr h="569434">
                <a:tc>
                  <a:txBody>
                    <a:bodyPr/>
                    <a:lstStyle/>
                    <a:p>
                      <a:r>
                        <a:rPr lang="en-US" sz="1600" dirty="0">
                          <a:solidFill>
                            <a:srgbClr val="002922"/>
                          </a:solidFill>
                          <a:latin typeface="Montserrat 1 Bold" panose="020B0604020202020204" charset="-52"/>
                        </a:rPr>
                        <a:t>Risk policy</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Stricter, conservative</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Adaptive, smart liberalization</a:t>
                      </a:r>
                    </a:p>
                  </a:txBody>
                  <a:tcPr marL="10112" marR="10112" marT="5056" marB="5056" anchor="ctr">
                    <a:lnL>
                      <a:noFill/>
                    </a:lnL>
                    <a:lnR>
                      <a:noFill/>
                    </a:lnR>
                    <a:lnT>
                      <a:noFill/>
                    </a:lnT>
                    <a:lnB>
                      <a:noFill/>
                    </a:lnB>
                    <a:noFill/>
                  </a:tcPr>
                </a:tc>
                <a:extLst>
                  <a:ext uri="{0D108BD9-81ED-4DB2-BD59-A6C34878D82A}">
                    <a16:rowId xmlns:a16="http://schemas.microsoft.com/office/drawing/2014/main" val="3104503017"/>
                  </a:ext>
                </a:extLst>
              </a:tr>
              <a:tr h="726970">
                <a:tc>
                  <a:txBody>
                    <a:bodyPr/>
                    <a:lstStyle/>
                    <a:p>
                      <a:pPr>
                        <a:lnSpc>
                          <a:spcPct val="200000"/>
                        </a:lnSpc>
                      </a:pPr>
                      <a:r>
                        <a:rPr lang="en-US" sz="1600" dirty="0">
                          <a:solidFill>
                            <a:srgbClr val="002922"/>
                          </a:solidFill>
                          <a:latin typeface="Montserrat 1 Bold" panose="020B0604020202020204" charset="-52"/>
                        </a:rPr>
                        <a:t>Clients</a:t>
                      </a:r>
                    </a:p>
                    <a:p>
                      <a:endParaRPr lang="en-US" sz="1600" dirty="0">
                        <a:solidFill>
                          <a:srgbClr val="002922"/>
                        </a:solidFill>
                        <a:latin typeface="Montserrat 1 Bold" panose="020B0604020202020204" charset="-52"/>
                      </a:endParaRP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Focus on safest segments</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Focus on vulnerable + SMEs</a:t>
                      </a:r>
                    </a:p>
                  </a:txBody>
                  <a:tcPr marL="10112" marR="10112" marT="5056" marB="5056" anchor="ctr">
                    <a:lnL>
                      <a:noFill/>
                    </a:lnL>
                    <a:lnR>
                      <a:noFill/>
                    </a:lnR>
                    <a:lnT>
                      <a:noFill/>
                    </a:lnT>
                    <a:lnB>
                      <a:noFill/>
                    </a:lnB>
                    <a:noFill/>
                  </a:tcPr>
                </a:tc>
                <a:extLst>
                  <a:ext uri="{0D108BD9-81ED-4DB2-BD59-A6C34878D82A}">
                    <a16:rowId xmlns:a16="http://schemas.microsoft.com/office/drawing/2014/main" val="1165660891"/>
                  </a:ext>
                </a:extLst>
              </a:tr>
              <a:tr h="374922">
                <a:tc>
                  <a:txBody>
                    <a:bodyPr/>
                    <a:lstStyle/>
                    <a:p>
                      <a:r>
                        <a:rPr lang="en-US" sz="1600" dirty="0">
                          <a:solidFill>
                            <a:srgbClr val="002922"/>
                          </a:solidFill>
                          <a:latin typeface="Montserrat 1 Bold" panose="020B0604020202020204" charset="-52"/>
                        </a:rPr>
                        <a:t>Staff</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Cut, reduce salaries</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Retain, reallocate, help, pay more</a:t>
                      </a:r>
                    </a:p>
                  </a:txBody>
                  <a:tcPr marL="10112" marR="10112" marT="5056" marB="5056" anchor="ctr">
                    <a:lnL>
                      <a:noFill/>
                    </a:lnL>
                    <a:lnR>
                      <a:noFill/>
                    </a:lnR>
                    <a:lnT>
                      <a:noFill/>
                    </a:lnT>
                    <a:lnB>
                      <a:noFill/>
                    </a:lnB>
                    <a:noFill/>
                  </a:tcPr>
                </a:tc>
                <a:extLst>
                  <a:ext uri="{0D108BD9-81ED-4DB2-BD59-A6C34878D82A}">
                    <a16:rowId xmlns:a16="http://schemas.microsoft.com/office/drawing/2014/main" val="939577117"/>
                  </a:ext>
                </a:extLst>
              </a:tr>
              <a:tr h="640613">
                <a:tc>
                  <a:txBody>
                    <a:bodyPr/>
                    <a:lstStyle/>
                    <a:p>
                      <a:r>
                        <a:rPr lang="en-US" sz="1600" dirty="0">
                          <a:solidFill>
                            <a:srgbClr val="002922"/>
                          </a:solidFill>
                          <a:latin typeface="Montserrat 1 Bold" panose="020B0604020202020204" charset="-52"/>
                        </a:rPr>
                        <a:t>Communication</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Minimize public exposure</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Full transparency and presence</a:t>
                      </a:r>
                    </a:p>
                  </a:txBody>
                  <a:tcPr marL="10112" marR="10112" marT="5056" marB="5056" anchor="ctr">
                    <a:lnL>
                      <a:noFill/>
                    </a:lnL>
                    <a:lnR>
                      <a:noFill/>
                    </a:lnR>
                    <a:lnT>
                      <a:noFill/>
                    </a:lnT>
                    <a:lnB>
                      <a:noFill/>
                    </a:lnB>
                    <a:noFill/>
                  </a:tcPr>
                </a:tc>
                <a:extLst>
                  <a:ext uri="{0D108BD9-81ED-4DB2-BD59-A6C34878D82A}">
                    <a16:rowId xmlns:a16="http://schemas.microsoft.com/office/drawing/2014/main" val="1602896383"/>
                  </a:ext>
                </a:extLst>
              </a:tr>
              <a:tr h="569434">
                <a:tc>
                  <a:txBody>
                    <a:bodyPr/>
                    <a:lstStyle/>
                    <a:p>
                      <a:r>
                        <a:rPr lang="en-US" sz="1600" dirty="0">
                          <a:solidFill>
                            <a:srgbClr val="002922"/>
                          </a:solidFill>
                          <a:latin typeface="Montserrat 1 Bold" panose="020B0604020202020204" charset="-52"/>
                        </a:rPr>
                        <a:t>Strategy horizon</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Days/weeks</a:t>
                      </a: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Multi-year wartime strategy</a:t>
                      </a:r>
                    </a:p>
                  </a:txBody>
                  <a:tcPr marL="10112" marR="10112" marT="5056" marB="5056" anchor="ctr">
                    <a:lnL>
                      <a:noFill/>
                    </a:lnL>
                    <a:lnR>
                      <a:noFill/>
                    </a:lnR>
                    <a:lnT>
                      <a:noFill/>
                    </a:lnT>
                    <a:lnB>
                      <a:noFill/>
                    </a:lnB>
                    <a:noFill/>
                  </a:tcPr>
                </a:tc>
                <a:extLst>
                  <a:ext uri="{0D108BD9-81ED-4DB2-BD59-A6C34878D82A}">
                    <a16:rowId xmlns:a16="http://schemas.microsoft.com/office/drawing/2014/main" val="657666616"/>
                  </a:ext>
                </a:extLst>
              </a:tr>
              <a:tr h="862015">
                <a:tc>
                  <a:txBody>
                    <a:bodyPr/>
                    <a:lstStyle/>
                    <a:p>
                      <a:r>
                        <a:rPr lang="en-US" sz="1600" dirty="0">
                          <a:solidFill>
                            <a:srgbClr val="002922"/>
                          </a:solidFill>
                          <a:latin typeface="Montserrat 1 Bold" panose="020B0604020202020204" charset="-52"/>
                        </a:rPr>
                        <a:t>Role</a:t>
                      </a:r>
                    </a:p>
                  </a:txBody>
                  <a:tcPr marL="10112" marR="10112" marT="5056" marB="5056" anchor="ctr">
                    <a:lnL>
                      <a:noFill/>
                    </a:lnL>
                    <a:lnR>
                      <a:noFill/>
                    </a:lnR>
                    <a:lnT>
                      <a:noFill/>
                    </a:lnT>
                    <a:lnB>
                      <a:noFill/>
                    </a:lnB>
                    <a:noFill/>
                  </a:tcPr>
                </a:tc>
                <a:tc>
                  <a:txBody>
                    <a:bodyPr/>
                    <a:lstStyle/>
                    <a:p>
                      <a:endParaRPr lang="en-US" sz="1600" dirty="0">
                        <a:solidFill>
                          <a:srgbClr val="002922"/>
                        </a:solidFill>
                        <a:latin typeface="Montserrat 1 Bold" panose="020B0604020202020204" charset="-52"/>
                      </a:endParaRPr>
                    </a:p>
                    <a:p>
                      <a:r>
                        <a:rPr lang="en-US" sz="1600" dirty="0">
                          <a:solidFill>
                            <a:srgbClr val="002922"/>
                          </a:solidFill>
                          <a:latin typeface="Montserrat 1 Bold" panose="020B0604020202020204" charset="-52"/>
                        </a:rPr>
                        <a:t>Bystander</a:t>
                      </a:r>
                    </a:p>
                    <a:p>
                      <a:endParaRPr lang="en-US" sz="1600" dirty="0">
                        <a:solidFill>
                          <a:srgbClr val="002922"/>
                        </a:solidFill>
                        <a:latin typeface="Montserrat 1 Bold" panose="020B0604020202020204" charset="-52"/>
                      </a:endParaRPr>
                    </a:p>
                  </a:txBody>
                  <a:tcPr marL="10112" marR="10112" marT="5056" marB="5056" anchor="ctr">
                    <a:lnL>
                      <a:noFill/>
                    </a:lnL>
                    <a:lnR>
                      <a:noFill/>
                    </a:lnR>
                    <a:lnT>
                      <a:noFill/>
                    </a:lnT>
                    <a:lnB>
                      <a:noFill/>
                    </a:lnB>
                    <a:noFill/>
                  </a:tcPr>
                </a:tc>
                <a:tc>
                  <a:txBody>
                    <a:bodyPr/>
                    <a:lstStyle/>
                    <a:p>
                      <a:r>
                        <a:rPr lang="en-US" sz="1600" dirty="0">
                          <a:solidFill>
                            <a:srgbClr val="002922"/>
                          </a:solidFill>
                          <a:latin typeface="Montserrat 1 Bold" panose="020B0604020202020204" charset="-52"/>
                        </a:rPr>
                        <a:t>State co-pilot</a:t>
                      </a:r>
                    </a:p>
                  </a:txBody>
                  <a:tcPr marL="10112" marR="10112" marT="5056" marB="5056" anchor="ctr">
                    <a:lnL>
                      <a:noFill/>
                    </a:lnL>
                    <a:lnR>
                      <a:noFill/>
                    </a:lnR>
                    <a:lnT>
                      <a:noFill/>
                    </a:lnT>
                    <a:lnB>
                      <a:noFill/>
                    </a:lnB>
                    <a:noFill/>
                  </a:tcPr>
                </a:tc>
                <a:extLst>
                  <a:ext uri="{0D108BD9-81ED-4DB2-BD59-A6C34878D82A}">
                    <a16:rowId xmlns:a16="http://schemas.microsoft.com/office/drawing/2014/main" val="830779346"/>
                  </a:ext>
                </a:extLst>
              </a:tr>
            </a:tbl>
          </a:graphicData>
        </a:graphic>
      </p:graphicFrame>
      <p:sp>
        <p:nvSpPr>
          <p:cNvPr id="3" name="Заголовок 1">
            <a:extLst>
              <a:ext uri="{FF2B5EF4-FFF2-40B4-BE49-F238E27FC236}">
                <a16:creationId xmlns:a16="http://schemas.microsoft.com/office/drawing/2014/main" id="{09FE6C04-7FB9-EACA-E9EE-CA1DF5FAA772}"/>
              </a:ext>
            </a:extLst>
          </p:cNvPr>
          <p:cNvSpPr txBox="1">
            <a:spLocks/>
          </p:cNvSpPr>
          <p:nvPr/>
        </p:nvSpPr>
        <p:spPr>
          <a:xfrm>
            <a:off x="1238250" y="841797"/>
            <a:ext cx="8959378" cy="626831"/>
          </a:xfrm>
          <a:prstGeom prst="rect">
            <a:avLst/>
          </a:prstGeom>
          <a:noFill/>
        </p:spPr>
        <p:txBody>
          <a:bodyPr vert="horz" lIns="91271" tIns="45635" rIns="91271" bIns="45635" rtlCol="0" anchor="b">
            <a:noAutofit/>
          </a:bodyPr>
          <a:lstStyle>
            <a:lvl1pPr algn="l" defTabSz="1828800" rtl="0" eaLnBrk="1" latinLnBrk="0" hangingPunct="1">
              <a:lnSpc>
                <a:spcPct val="80000"/>
              </a:lnSpc>
              <a:spcBef>
                <a:spcPct val="0"/>
              </a:spcBef>
              <a:buNone/>
              <a:defRPr sz="10000" kern="1200" cap="all" spc="200" baseline="0">
                <a:solidFill>
                  <a:schemeClr val="tx1">
                    <a:lumMod val="95000"/>
                    <a:lumOff val="5000"/>
                  </a:schemeClr>
                </a:solidFill>
                <a:latin typeface="+mj-lt"/>
                <a:ea typeface="+mj-ea"/>
                <a:cs typeface="+mj-cs"/>
              </a:defRPr>
            </a:lvl1pPr>
          </a:lstStyle>
          <a:p>
            <a:pPr>
              <a:lnSpc>
                <a:spcPct val="100000"/>
              </a:lnSpc>
              <a:defRPr/>
            </a:pPr>
            <a:r>
              <a:rPr lang="en-US" sz="4200" b="1" dirty="0">
                <a:solidFill>
                  <a:schemeClr val="bg1"/>
                </a:solidFill>
                <a:highlight>
                  <a:srgbClr val="004A44"/>
                </a:highlight>
                <a:latin typeface="Montserrat 2 Ultra-Bold" panose="020B0604020202020204" charset="-52"/>
              </a:rPr>
              <a:t>THE OSCHADBANK response</a:t>
            </a:r>
          </a:p>
        </p:txBody>
      </p:sp>
      <p:grpSp>
        <p:nvGrpSpPr>
          <p:cNvPr id="8" name="Group 2">
            <a:extLst>
              <a:ext uri="{FF2B5EF4-FFF2-40B4-BE49-F238E27FC236}">
                <a16:creationId xmlns:a16="http://schemas.microsoft.com/office/drawing/2014/main" id="{CA288041-31AB-CF73-1165-9E6DAD51B0E7}"/>
              </a:ext>
            </a:extLst>
          </p:cNvPr>
          <p:cNvGrpSpPr>
            <a:grpSpLocks noChangeAspect="1"/>
          </p:cNvGrpSpPr>
          <p:nvPr/>
        </p:nvGrpSpPr>
        <p:grpSpPr>
          <a:xfrm>
            <a:off x="296672" y="2432050"/>
            <a:ext cx="54356" cy="3999742"/>
            <a:chOff x="63500" y="63500"/>
            <a:chExt cx="54356" cy="3999738"/>
          </a:xfrm>
        </p:grpSpPr>
        <p:sp>
          <p:nvSpPr>
            <p:cNvPr id="10" name="Freeform 3">
              <a:extLst>
                <a:ext uri="{FF2B5EF4-FFF2-40B4-BE49-F238E27FC236}">
                  <a16:creationId xmlns:a16="http://schemas.microsoft.com/office/drawing/2014/main" id="{3D896228-EE5D-3CE9-777D-43A89CE9D0AF}"/>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solidFill>
              <a:srgbClr val="CADB3E"/>
            </a:solidFill>
          </p:spPr>
        </p:sp>
        <p:sp>
          <p:nvSpPr>
            <p:cNvPr id="11" name="Freeform 4">
              <a:extLst>
                <a:ext uri="{FF2B5EF4-FFF2-40B4-BE49-F238E27FC236}">
                  <a16:creationId xmlns:a16="http://schemas.microsoft.com/office/drawing/2014/main" id="{EFEF9AD6-65C5-3445-83EE-845F23C19B13}"/>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12" name="Freeform 5">
              <a:extLst>
                <a:ext uri="{FF2B5EF4-FFF2-40B4-BE49-F238E27FC236}">
                  <a16:creationId xmlns:a16="http://schemas.microsoft.com/office/drawing/2014/main" id="{9AF0C10A-4065-82EE-DE4F-8151183D391F}"/>
                </a:ext>
              </a:extLst>
            </p:cNvPr>
            <p:cNvSpPr/>
            <p:nvPr/>
          </p:nvSpPr>
          <p:spPr>
            <a:xfrm>
              <a:off x="63500" y="65454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15" name="Freeform 6">
              <a:extLst>
                <a:ext uri="{FF2B5EF4-FFF2-40B4-BE49-F238E27FC236}">
                  <a16:creationId xmlns:a16="http://schemas.microsoft.com/office/drawing/2014/main" id="{A8CF6409-BF16-42DC-ADF4-C560B3F28F9B}"/>
                </a:ext>
              </a:extLst>
            </p:cNvPr>
            <p:cNvSpPr/>
            <p:nvPr/>
          </p:nvSpPr>
          <p:spPr>
            <a:xfrm>
              <a:off x="63500" y="1245844"/>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16" name="Freeform 7">
              <a:extLst>
                <a:ext uri="{FF2B5EF4-FFF2-40B4-BE49-F238E27FC236}">
                  <a16:creationId xmlns:a16="http://schemas.microsoft.com/office/drawing/2014/main" id="{0C36D41E-B803-34AA-4940-915E9F2F8F1A}"/>
                </a:ext>
              </a:extLst>
            </p:cNvPr>
            <p:cNvSpPr/>
            <p:nvPr/>
          </p:nvSpPr>
          <p:spPr>
            <a:xfrm>
              <a:off x="63500" y="184327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17" name="Freeform 8">
              <a:extLst>
                <a:ext uri="{FF2B5EF4-FFF2-40B4-BE49-F238E27FC236}">
                  <a16:creationId xmlns:a16="http://schemas.microsoft.com/office/drawing/2014/main" id="{02DAD2BE-232E-CF8D-F6FE-438B72844385}"/>
                </a:ext>
              </a:extLst>
            </p:cNvPr>
            <p:cNvSpPr/>
            <p:nvPr/>
          </p:nvSpPr>
          <p:spPr>
            <a:xfrm>
              <a:off x="63500" y="2349498"/>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txBody>
            <a:bodyPr/>
            <a:lstStyle/>
            <a:p>
              <a:endParaRPr lang="uk-UA"/>
            </a:p>
          </p:txBody>
        </p:sp>
      </p:grpSp>
      <p:grpSp>
        <p:nvGrpSpPr>
          <p:cNvPr id="18" name="Group 2">
            <a:extLst>
              <a:ext uri="{FF2B5EF4-FFF2-40B4-BE49-F238E27FC236}">
                <a16:creationId xmlns:a16="http://schemas.microsoft.com/office/drawing/2014/main" id="{6D7F1C9E-BA15-E2F5-6054-AE03F66AC36B}"/>
              </a:ext>
            </a:extLst>
          </p:cNvPr>
          <p:cNvGrpSpPr>
            <a:grpSpLocks noChangeAspect="1"/>
          </p:cNvGrpSpPr>
          <p:nvPr/>
        </p:nvGrpSpPr>
        <p:grpSpPr>
          <a:xfrm>
            <a:off x="3446653" y="2486406"/>
            <a:ext cx="55753" cy="3999742"/>
            <a:chOff x="62103" y="63500"/>
            <a:chExt cx="55753" cy="3999738"/>
          </a:xfrm>
        </p:grpSpPr>
        <p:sp>
          <p:nvSpPr>
            <p:cNvPr id="19" name="Freeform 3">
              <a:extLst>
                <a:ext uri="{FF2B5EF4-FFF2-40B4-BE49-F238E27FC236}">
                  <a16:creationId xmlns:a16="http://schemas.microsoft.com/office/drawing/2014/main" id="{39C89F0F-8E4A-7DD5-3F7F-552C55E32587}"/>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solidFill>
              <a:srgbClr val="CADB3E"/>
            </a:solidFill>
          </p:spPr>
        </p:sp>
        <p:sp>
          <p:nvSpPr>
            <p:cNvPr id="20" name="Freeform 4">
              <a:extLst>
                <a:ext uri="{FF2B5EF4-FFF2-40B4-BE49-F238E27FC236}">
                  <a16:creationId xmlns:a16="http://schemas.microsoft.com/office/drawing/2014/main" id="{EEAC2CDE-1F38-DBCE-59B8-2BE3FB199AA0}"/>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21" name="Freeform 5">
              <a:extLst>
                <a:ext uri="{FF2B5EF4-FFF2-40B4-BE49-F238E27FC236}">
                  <a16:creationId xmlns:a16="http://schemas.microsoft.com/office/drawing/2014/main" id="{2B65E565-2455-6110-3C29-973498A09186}"/>
                </a:ext>
              </a:extLst>
            </p:cNvPr>
            <p:cNvSpPr/>
            <p:nvPr/>
          </p:nvSpPr>
          <p:spPr>
            <a:xfrm>
              <a:off x="63500" y="576999"/>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22" name="Freeform 6">
              <a:extLst>
                <a:ext uri="{FF2B5EF4-FFF2-40B4-BE49-F238E27FC236}">
                  <a16:creationId xmlns:a16="http://schemas.microsoft.com/office/drawing/2014/main" id="{BE60268B-1D81-0E54-F4EA-2BBE9D44FA71}"/>
                </a:ext>
              </a:extLst>
            </p:cNvPr>
            <p:cNvSpPr/>
            <p:nvPr/>
          </p:nvSpPr>
          <p:spPr>
            <a:xfrm>
              <a:off x="63500" y="1234123"/>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23" name="Freeform 7">
              <a:extLst>
                <a:ext uri="{FF2B5EF4-FFF2-40B4-BE49-F238E27FC236}">
                  <a16:creationId xmlns:a16="http://schemas.microsoft.com/office/drawing/2014/main" id="{C4528E89-0BAB-83AF-E13F-E3FC30EC99A3}"/>
                </a:ext>
              </a:extLst>
            </p:cNvPr>
            <p:cNvSpPr/>
            <p:nvPr/>
          </p:nvSpPr>
          <p:spPr>
            <a:xfrm>
              <a:off x="63500" y="1806838"/>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24" name="Freeform 8">
              <a:extLst>
                <a:ext uri="{FF2B5EF4-FFF2-40B4-BE49-F238E27FC236}">
                  <a16:creationId xmlns:a16="http://schemas.microsoft.com/office/drawing/2014/main" id="{EC2B6250-98A8-CFA0-016C-7B8B6F9E498B}"/>
                </a:ext>
              </a:extLst>
            </p:cNvPr>
            <p:cNvSpPr/>
            <p:nvPr/>
          </p:nvSpPr>
          <p:spPr>
            <a:xfrm>
              <a:off x="62103" y="2295142"/>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grpSp>
      <p:grpSp>
        <p:nvGrpSpPr>
          <p:cNvPr id="25" name="Group 2">
            <a:extLst>
              <a:ext uri="{FF2B5EF4-FFF2-40B4-BE49-F238E27FC236}">
                <a16:creationId xmlns:a16="http://schemas.microsoft.com/office/drawing/2014/main" id="{276CC1CD-BCC1-9611-8051-EC53244CE832}"/>
              </a:ext>
            </a:extLst>
          </p:cNvPr>
          <p:cNvGrpSpPr>
            <a:grpSpLocks noChangeAspect="1"/>
          </p:cNvGrpSpPr>
          <p:nvPr/>
        </p:nvGrpSpPr>
        <p:grpSpPr>
          <a:xfrm>
            <a:off x="7715250" y="2459228"/>
            <a:ext cx="54356" cy="3999742"/>
            <a:chOff x="63500" y="63500"/>
            <a:chExt cx="54356" cy="3999738"/>
          </a:xfrm>
        </p:grpSpPr>
        <p:sp>
          <p:nvSpPr>
            <p:cNvPr id="26" name="Freeform 3">
              <a:extLst>
                <a:ext uri="{FF2B5EF4-FFF2-40B4-BE49-F238E27FC236}">
                  <a16:creationId xmlns:a16="http://schemas.microsoft.com/office/drawing/2014/main" id="{30E9A4AA-DD27-09B1-612F-8AFEAD771694}"/>
                </a:ext>
              </a:extLst>
            </p:cNvPr>
            <p:cNvSpPr/>
            <p:nvPr/>
          </p:nvSpPr>
          <p:spPr>
            <a:xfrm>
              <a:off x="84328" y="90678"/>
              <a:ext cx="12700" cy="3972560"/>
            </a:xfrm>
            <a:custGeom>
              <a:avLst/>
              <a:gdLst/>
              <a:ahLst/>
              <a:cxnLst/>
              <a:rect l="l" t="t" r="r" b="b"/>
              <a:pathLst>
                <a:path w="12700" h="3972560">
                  <a:moveTo>
                    <a:pt x="12700" y="0"/>
                  </a:moveTo>
                  <a:lnTo>
                    <a:pt x="12700" y="3972560"/>
                  </a:lnTo>
                  <a:lnTo>
                    <a:pt x="0" y="3972560"/>
                  </a:lnTo>
                  <a:lnTo>
                    <a:pt x="0" y="0"/>
                  </a:lnTo>
                  <a:close/>
                </a:path>
              </a:pathLst>
            </a:custGeom>
            <a:solidFill>
              <a:srgbClr val="CADB3E"/>
            </a:solidFill>
          </p:spPr>
        </p:sp>
        <p:sp>
          <p:nvSpPr>
            <p:cNvPr id="27" name="Freeform 4">
              <a:extLst>
                <a:ext uri="{FF2B5EF4-FFF2-40B4-BE49-F238E27FC236}">
                  <a16:creationId xmlns:a16="http://schemas.microsoft.com/office/drawing/2014/main" id="{3E8A558D-1EEC-5AC9-BF77-AB925A22DE41}"/>
                </a:ext>
              </a:extLst>
            </p:cNvPr>
            <p:cNvSpPr/>
            <p:nvPr/>
          </p:nvSpPr>
          <p:spPr>
            <a:xfrm>
              <a:off x="63500" y="6350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28" name="Freeform 5">
              <a:extLst>
                <a:ext uri="{FF2B5EF4-FFF2-40B4-BE49-F238E27FC236}">
                  <a16:creationId xmlns:a16="http://schemas.microsoft.com/office/drawing/2014/main" id="{B2EB8154-42CA-9ABC-2F06-778B6EDECD73}"/>
                </a:ext>
              </a:extLst>
            </p:cNvPr>
            <p:cNvSpPr/>
            <p:nvPr/>
          </p:nvSpPr>
          <p:spPr>
            <a:xfrm>
              <a:off x="63500" y="60417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178"/>
                  </a:cubicBezTo>
                </a:path>
              </a:pathLst>
            </a:custGeom>
            <a:solidFill>
              <a:srgbClr val="CADB3E"/>
            </a:solidFill>
          </p:spPr>
        </p:sp>
        <p:sp>
          <p:nvSpPr>
            <p:cNvPr id="29" name="Freeform 6">
              <a:extLst>
                <a:ext uri="{FF2B5EF4-FFF2-40B4-BE49-F238E27FC236}">
                  <a16:creationId xmlns:a16="http://schemas.microsoft.com/office/drawing/2014/main" id="{135F01B5-1276-F647-328E-D8F10C6C2063}"/>
                </a:ext>
              </a:extLst>
            </p:cNvPr>
            <p:cNvSpPr/>
            <p:nvPr/>
          </p:nvSpPr>
          <p:spPr>
            <a:xfrm>
              <a:off x="63500" y="1273022"/>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30" name="Freeform 7">
              <a:extLst>
                <a:ext uri="{FF2B5EF4-FFF2-40B4-BE49-F238E27FC236}">
                  <a16:creationId xmlns:a16="http://schemas.microsoft.com/office/drawing/2014/main" id="{02A0648E-0190-AC7D-ADDB-E5EC746CF931}"/>
                </a:ext>
              </a:extLst>
            </p:cNvPr>
            <p:cNvSpPr/>
            <p:nvPr/>
          </p:nvSpPr>
          <p:spPr>
            <a:xfrm>
              <a:off x="63500" y="1819422"/>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31" name="Freeform 8">
              <a:extLst>
                <a:ext uri="{FF2B5EF4-FFF2-40B4-BE49-F238E27FC236}">
                  <a16:creationId xmlns:a16="http://schemas.microsoft.com/office/drawing/2014/main" id="{65C492FF-18BE-E53D-3E40-2608F39AB18A}"/>
                </a:ext>
              </a:extLst>
            </p:cNvPr>
            <p:cNvSpPr/>
            <p:nvPr/>
          </p:nvSpPr>
          <p:spPr>
            <a:xfrm>
              <a:off x="63500" y="2322320"/>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grpSp>
      <p:sp>
        <p:nvSpPr>
          <p:cNvPr id="33" name="Freeform 8">
            <a:extLst>
              <a:ext uri="{FF2B5EF4-FFF2-40B4-BE49-F238E27FC236}">
                <a16:creationId xmlns:a16="http://schemas.microsoft.com/office/drawing/2014/main" id="{6FB371C8-0816-DE8A-E5DF-69E24131F324}"/>
              </a:ext>
            </a:extLst>
          </p:cNvPr>
          <p:cNvSpPr/>
          <p:nvPr/>
        </p:nvSpPr>
        <p:spPr>
          <a:xfrm>
            <a:off x="296672" y="5332087"/>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txBody>
          <a:bodyPr/>
          <a:lstStyle/>
          <a:p>
            <a:endParaRPr lang="uk-UA" dirty="0"/>
          </a:p>
        </p:txBody>
      </p:sp>
      <p:sp>
        <p:nvSpPr>
          <p:cNvPr id="34" name="Freeform 8">
            <a:extLst>
              <a:ext uri="{FF2B5EF4-FFF2-40B4-BE49-F238E27FC236}">
                <a16:creationId xmlns:a16="http://schemas.microsoft.com/office/drawing/2014/main" id="{C5187E1F-B077-E016-5817-473D5217A53A}"/>
              </a:ext>
            </a:extLst>
          </p:cNvPr>
          <p:cNvSpPr/>
          <p:nvPr/>
        </p:nvSpPr>
        <p:spPr>
          <a:xfrm>
            <a:off x="297466" y="6043231"/>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txBody>
          <a:bodyPr/>
          <a:lstStyle/>
          <a:p>
            <a:endParaRPr lang="uk-UA"/>
          </a:p>
        </p:txBody>
      </p:sp>
      <p:sp>
        <p:nvSpPr>
          <p:cNvPr id="35" name="Freeform 8">
            <a:extLst>
              <a:ext uri="{FF2B5EF4-FFF2-40B4-BE49-F238E27FC236}">
                <a16:creationId xmlns:a16="http://schemas.microsoft.com/office/drawing/2014/main" id="{12BDA469-4584-8065-9AC6-2E526AED0D26}"/>
              </a:ext>
            </a:extLst>
          </p:cNvPr>
          <p:cNvSpPr/>
          <p:nvPr/>
        </p:nvSpPr>
        <p:spPr>
          <a:xfrm>
            <a:off x="3446653" y="5349494"/>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txBody>
          <a:bodyPr/>
          <a:lstStyle/>
          <a:p>
            <a:endParaRPr lang="uk-UA"/>
          </a:p>
        </p:txBody>
      </p:sp>
      <p:sp>
        <p:nvSpPr>
          <p:cNvPr id="36" name="Freeform 8">
            <a:extLst>
              <a:ext uri="{FF2B5EF4-FFF2-40B4-BE49-F238E27FC236}">
                <a16:creationId xmlns:a16="http://schemas.microsoft.com/office/drawing/2014/main" id="{AACDD306-4879-D18E-A70A-77291BCB5B23}"/>
              </a:ext>
            </a:extLst>
          </p:cNvPr>
          <p:cNvSpPr/>
          <p:nvPr/>
        </p:nvSpPr>
        <p:spPr>
          <a:xfrm>
            <a:off x="3446653" y="6062472"/>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txBody>
          <a:bodyPr/>
          <a:lstStyle/>
          <a:p>
            <a:endParaRPr lang="uk-UA"/>
          </a:p>
        </p:txBody>
      </p:sp>
      <p:sp>
        <p:nvSpPr>
          <p:cNvPr id="37" name="Freeform 8">
            <a:extLst>
              <a:ext uri="{FF2B5EF4-FFF2-40B4-BE49-F238E27FC236}">
                <a16:creationId xmlns:a16="http://schemas.microsoft.com/office/drawing/2014/main" id="{0F065B91-65C2-C6F8-7409-510681BC92BA}"/>
              </a:ext>
            </a:extLst>
          </p:cNvPr>
          <p:cNvSpPr/>
          <p:nvPr/>
        </p:nvSpPr>
        <p:spPr>
          <a:xfrm>
            <a:off x="7715250" y="5322316"/>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sp>
        <p:nvSpPr>
          <p:cNvPr id="38" name="Freeform 8">
            <a:extLst>
              <a:ext uri="{FF2B5EF4-FFF2-40B4-BE49-F238E27FC236}">
                <a16:creationId xmlns:a16="http://schemas.microsoft.com/office/drawing/2014/main" id="{979174D9-75D3-82DE-0578-89123164C33A}"/>
              </a:ext>
            </a:extLst>
          </p:cNvPr>
          <p:cNvSpPr/>
          <p:nvPr/>
        </p:nvSpPr>
        <p:spPr>
          <a:xfrm>
            <a:off x="7715250" y="6043231"/>
            <a:ext cx="54356" cy="54356"/>
          </a:xfrm>
          <a:custGeom>
            <a:avLst/>
            <a:gdLst/>
            <a:ahLst/>
            <a:cxnLst/>
            <a:rect l="l" t="t" r="r" b="b"/>
            <a:pathLst>
              <a:path w="54356" h="54356">
                <a:moveTo>
                  <a:pt x="54229" y="27178"/>
                </a:moveTo>
                <a:cubicBezTo>
                  <a:pt x="54229" y="42164"/>
                  <a:pt x="42037" y="54356"/>
                  <a:pt x="27051" y="54356"/>
                </a:cubicBezTo>
                <a:cubicBezTo>
                  <a:pt x="12065" y="54356"/>
                  <a:pt x="0" y="42164"/>
                  <a:pt x="0" y="27178"/>
                </a:cubicBezTo>
                <a:cubicBezTo>
                  <a:pt x="0" y="12192"/>
                  <a:pt x="12192" y="0"/>
                  <a:pt x="27178" y="0"/>
                </a:cubicBezTo>
                <a:cubicBezTo>
                  <a:pt x="42164" y="0"/>
                  <a:pt x="54356" y="12192"/>
                  <a:pt x="54356" y="27051"/>
                </a:cubicBezTo>
              </a:path>
            </a:pathLst>
          </a:custGeom>
          <a:solidFill>
            <a:srgbClr val="CADB3E"/>
          </a:solidFill>
        </p:spPr>
      </p:sp>
      <p:pic>
        <p:nvPicPr>
          <p:cNvPr id="39" name="Рисунок 38">
            <a:extLst>
              <a:ext uri="{FF2B5EF4-FFF2-40B4-BE49-F238E27FC236}">
                <a16:creationId xmlns:a16="http://schemas.microsoft.com/office/drawing/2014/main" id="{32D34A15-2235-89C9-E3FF-63E52B21F7A3}"/>
              </a:ext>
            </a:extLst>
          </p:cNvPr>
          <p:cNvPicPr>
            <a:picLocks noChangeAspect="1"/>
          </p:cNvPicPr>
          <p:nvPr/>
        </p:nvPicPr>
        <p:blipFill>
          <a:blip r:embed="rId5"/>
          <a:stretch>
            <a:fillRect/>
          </a:stretch>
        </p:blipFill>
        <p:spPr>
          <a:xfrm>
            <a:off x="9218565" y="171843"/>
            <a:ext cx="1530458" cy="592435"/>
          </a:xfrm>
          <a:prstGeom prst="rect">
            <a:avLst/>
          </a:prstGeom>
        </p:spPr>
      </p:pic>
      <p:pic>
        <p:nvPicPr>
          <p:cNvPr id="40" name="Рисунок 39">
            <a:extLst>
              <a:ext uri="{FF2B5EF4-FFF2-40B4-BE49-F238E27FC236}">
                <a16:creationId xmlns:a16="http://schemas.microsoft.com/office/drawing/2014/main" id="{AEEDECF0-1A2F-9D64-4566-A17901CFB026}"/>
              </a:ext>
            </a:extLst>
          </p:cNvPr>
          <p:cNvPicPr>
            <a:picLocks noChangeAspect="1"/>
          </p:cNvPicPr>
          <p:nvPr/>
        </p:nvPicPr>
        <p:blipFill>
          <a:blip r:embed="rId6"/>
          <a:stretch>
            <a:fillRect/>
          </a:stretch>
        </p:blipFill>
        <p:spPr>
          <a:xfrm>
            <a:off x="10889665" y="171841"/>
            <a:ext cx="1154385" cy="576965"/>
          </a:xfrm>
          <a:prstGeom prst="rect">
            <a:avLst/>
          </a:prstGeom>
        </p:spPr>
      </p:pic>
      <p:pic>
        <p:nvPicPr>
          <p:cNvPr id="4" name="Рисунок 3">
            <a:extLst>
              <a:ext uri="{FF2B5EF4-FFF2-40B4-BE49-F238E27FC236}">
                <a16:creationId xmlns:a16="http://schemas.microsoft.com/office/drawing/2014/main" id="{04275FAB-F26E-206E-B8DA-DA58C8C3A4B1}"/>
              </a:ext>
            </a:extLst>
          </p:cNvPr>
          <p:cNvPicPr>
            <a:picLocks noChangeAspect="1"/>
          </p:cNvPicPr>
          <p:nvPr/>
        </p:nvPicPr>
        <p:blipFill>
          <a:blip r:embed="rId7"/>
          <a:stretch>
            <a:fillRect/>
          </a:stretch>
        </p:blipFill>
        <p:spPr>
          <a:xfrm>
            <a:off x="170688" y="91529"/>
            <a:ext cx="831850" cy="831850"/>
          </a:xfrm>
          <a:prstGeom prst="rect">
            <a:avLst/>
          </a:prstGeom>
        </p:spPr>
      </p:pic>
    </p:spTree>
    <p:extLst>
      <p:ext uri="{BB962C8B-B14F-4D97-AF65-F5344CB8AC3E}">
        <p14:creationId xmlns:p14="http://schemas.microsoft.com/office/powerpoint/2010/main" val="219749736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BD365-E024-244E-29DB-94ACD16E74EF}"/>
            </a:ext>
          </a:extLst>
        </p:cNvPr>
        <p:cNvGrpSpPr/>
        <p:nvPr/>
      </p:nvGrpSpPr>
      <p:grpSpPr>
        <a:xfrm>
          <a:off x="0" y="0"/>
          <a:ext cx="0" cy="0"/>
          <a:chOff x="0" y="0"/>
          <a:chExt cx="0" cy="0"/>
        </a:xfrm>
      </p:grpSpPr>
      <p:sp>
        <p:nvSpPr>
          <p:cNvPr id="17" name="Freeform 14">
            <a:extLst>
              <a:ext uri="{FF2B5EF4-FFF2-40B4-BE49-F238E27FC236}">
                <a16:creationId xmlns:a16="http://schemas.microsoft.com/office/drawing/2014/main" id="{54F6A095-EA8B-3EA0-7C16-5BDA8B7102E4}"/>
              </a:ext>
            </a:extLst>
          </p:cNvPr>
          <p:cNvSpPr/>
          <p:nvPr/>
        </p:nvSpPr>
        <p:spPr>
          <a:xfrm>
            <a:off x="0" y="-5541"/>
            <a:ext cx="4434858" cy="6839970"/>
          </a:xfrm>
          <a:custGeom>
            <a:avLst/>
            <a:gdLst/>
            <a:ahLst/>
            <a:cxnLst/>
            <a:rect l="l" t="t" r="r" b="b"/>
            <a:pathLst>
              <a:path w="6362065" h="6839966">
                <a:moveTo>
                  <a:pt x="0" y="6839966"/>
                </a:moveTo>
                <a:lnTo>
                  <a:pt x="6362065" y="6839966"/>
                </a:lnTo>
                <a:lnTo>
                  <a:pt x="6362065" y="0"/>
                </a:lnTo>
                <a:lnTo>
                  <a:pt x="0" y="0"/>
                </a:lnTo>
                <a:close/>
              </a:path>
            </a:pathLst>
          </a:custGeom>
          <a:solidFill>
            <a:srgbClr val="CADB3E"/>
          </a:solidFill>
        </p:spPr>
      </p:sp>
      <p:sp>
        <p:nvSpPr>
          <p:cNvPr id="22" name="Прямоугольник 21">
            <a:extLst>
              <a:ext uri="{FF2B5EF4-FFF2-40B4-BE49-F238E27FC236}">
                <a16:creationId xmlns:a16="http://schemas.microsoft.com/office/drawing/2014/main" id="{E033F476-E36C-CE17-DA8D-54382714B096}"/>
              </a:ext>
            </a:extLst>
          </p:cNvPr>
          <p:cNvSpPr/>
          <p:nvPr/>
        </p:nvSpPr>
        <p:spPr>
          <a:xfrm>
            <a:off x="911030" y="899012"/>
            <a:ext cx="11352634" cy="1323439"/>
          </a:xfrm>
          <a:prstGeom prst="rect">
            <a:avLst/>
          </a:prstGeom>
          <a:noFill/>
        </p:spPr>
        <p:txBody>
          <a:bodyPr wrap="square">
            <a:spAutoFit/>
          </a:bodyPr>
          <a:lstStyle/>
          <a:p>
            <a:pPr defTabSz="912754">
              <a:defRPr/>
            </a:pPr>
            <a:r>
              <a:rPr lang="en-US" sz="4000" b="1" dirty="0">
                <a:solidFill>
                  <a:srgbClr val="002922"/>
                </a:solidFill>
                <a:latin typeface="Montserrat 2 Ultra-Bold" panose="020B0604020202020204" charset="-52"/>
                <a:ea typeface="Segoe UI Black" panose="020B0A02040204020203" pitchFamily="34" charset="0"/>
              </a:rPr>
              <a:t>OSCHADBANK</a:t>
            </a:r>
            <a:r>
              <a:rPr lang="en-US" sz="3600" b="1" dirty="0">
                <a:solidFill>
                  <a:schemeClr val="tx1">
                    <a:lumMod val="85000"/>
                    <a:lumOff val="15000"/>
                  </a:schemeClr>
                </a:solidFill>
                <a:latin typeface="Montserrat 2 Ultra-Bold" panose="020B0604020202020204" charset="-52"/>
                <a:ea typeface="Segoe UI Black" panose="020B0A02040204020203" pitchFamily="34" charset="0"/>
              </a:rPr>
              <a:t> — </a:t>
            </a:r>
            <a:r>
              <a:rPr lang="en-US" sz="4000" dirty="0">
                <a:solidFill>
                  <a:schemeClr val="tx1">
                    <a:lumMod val="85000"/>
                    <a:lumOff val="15000"/>
                  </a:schemeClr>
                </a:solidFill>
                <a:latin typeface="Montserrat 2 Ultra-Bold" panose="020B0604020202020204" charset="-52"/>
              </a:rPr>
              <a:t>THE LARGEST </a:t>
            </a:r>
          </a:p>
          <a:p>
            <a:pPr defTabSz="912754">
              <a:defRPr/>
            </a:pPr>
            <a:r>
              <a:rPr lang="en-US" sz="4000" dirty="0">
                <a:solidFill>
                  <a:schemeClr val="tx1">
                    <a:lumMod val="85000"/>
                    <a:lumOff val="15000"/>
                  </a:schemeClr>
                </a:solidFill>
                <a:latin typeface="Montserrat 2 Ultra-Bold" panose="020B0604020202020204" charset="-52"/>
              </a:rPr>
              <a:t>UNIVERSAL BANK</a:t>
            </a:r>
            <a:r>
              <a:rPr lang="en-US" sz="3600" b="1" dirty="0">
                <a:solidFill>
                  <a:schemeClr val="tx1">
                    <a:lumMod val="85000"/>
                    <a:lumOff val="15000"/>
                  </a:schemeClr>
                </a:solidFill>
                <a:latin typeface="Montserrat 2 Ultra-Bold" panose="020B0604020202020204" charset="-52"/>
                <a:ea typeface="Segoe UI Black" panose="020B0A02040204020203" pitchFamily="34" charset="0"/>
              </a:rPr>
              <a:t> </a:t>
            </a:r>
            <a:endParaRPr lang="uk-UA" sz="3600" dirty="0">
              <a:solidFill>
                <a:schemeClr val="tx1">
                  <a:lumMod val="85000"/>
                  <a:lumOff val="15000"/>
                </a:schemeClr>
              </a:solidFill>
              <a:latin typeface="Montserrat 2 Ultra-Bold" panose="020B0604020202020204" charset="-52"/>
              <a:ea typeface="Segoe UI Black" panose="020B0A02040204020203" pitchFamily="34" charset="0"/>
              <a:sym typeface="Montserrat Light"/>
            </a:endParaRPr>
          </a:p>
        </p:txBody>
      </p:sp>
      <p:sp>
        <p:nvSpPr>
          <p:cNvPr id="5" name="TextBox 4">
            <a:extLst>
              <a:ext uri="{FF2B5EF4-FFF2-40B4-BE49-F238E27FC236}">
                <a16:creationId xmlns:a16="http://schemas.microsoft.com/office/drawing/2014/main" id="{69DA7FE8-AF0C-AC76-A9D0-FEDB2E662B12}"/>
              </a:ext>
            </a:extLst>
          </p:cNvPr>
          <p:cNvSpPr txBox="1">
            <a:spLocks/>
          </p:cNvSpPr>
          <p:nvPr/>
        </p:nvSpPr>
        <p:spPr>
          <a:xfrm>
            <a:off x="8510978" y="3255292"/>
            <a:ext cx="3351233" cy="583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buSzPct val="100000"/>
              <a:defRPr/>
            </a:pP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USD</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 </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445</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 </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million</a:t>
            </a:r>
            <a:endPar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endParaRPr>
          </a:p>
        </p:txBody>
      </p:sp>
      <p:sp>
        <p:nvSpPr>
          <p:cNvPr id="7" name="TextBox 6">
            <a:extLst>
              <a:ext uri="{FF2B5EF4-FFF2-40B4-BE49-F238E27FC236}">
                <a16:creationId xmlns:a16="http://schemas.microsoft.com/office/drawing/2014/main" id="{7D372D6F-E968-B70F-4A7B-91C120442F10}"/>
              </a:ext>
            </a:extLst>
          </p:cNvPr>
          <p:cNvSpPr txBox="1">
            <a:spLocks/>
          </p:cNvSpPr>
          <p:nvPr/>
        </p:nvSpPr>
        <p:spPr>
          <a:xfrm>
            <a:off x="8510978" y="3693065"/>
            <a:ext cx="3422534"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0"/>
              </a:spcBef>
              <a:spcAft>
                <a:spcPts val="0"/>
              </a:spcAft>
              <a:buClr>
                <a:srgbClr val="FFFFFF"/>
              </a:buClr>
              <a:defRPr/>
            </a:pPr>
            <a:r>
              <a:rPr lang="en-US" sz="1597" dirty="0">
                <a:solidFill>
                  <a:srgbClr val="CADB3E"/>
                </a:solidFill>
                <a:latin typeface="Montserrat 1 Bold" panose="020B0604020202020204" charset="-52"/>
                <a:cs typeface="Calibri" panose="020F0502020204030204" pitchFamily="34" charset="0"/>
              </a:rPr>
              <a:t>Profit before tax</a:t>
            </a:r>
            <a:r>
              <a:rPr lang="uk-UA" sz="1597" dirty="0">
                <a:solidFill>
                  <a:srgbClr val="CADB3E"/>
                </a:solidFill>
                <a:latin typeface="Montserrat 1 Bold" panose="020B0604020202020204" charset="-52"/>
                <a:cs typeface="Calibri" panose="020F0502020204030204" pitchFamily="34" charset="0"/>
              </a:rPr>
              <a:t> </a:t>
            </a:r>
            <a:r>
              <a:rPr lang="en-US" sz="1597" dirty="0">
                <a:solidFill>
                  <a:srgbClr val="CADB3E"/>
                </a:solidFill>
                <a:latin typeface="Montserrat 1 Bold" panose="020B0604020202020204" charset="-52"/>
                <a:cs typeface="Calibri" panose="020F0502020204030204" pitchFamily="34" charset="0"/>
              </a:rPr>
              <a:t>in</a:t>
            </a:r>
            <a:r>
              <a:rPr lang="uk-UA" sz="1597" dirty="0">
                <a:solidFill>
                  <a:srgbClr val="CADB3E"/>
                </a:solidFill>
                <a:latin typeface="Montserrat 1 Bold" panose="020B0604020202020204" charset="-52"/>
                <a:cs typeface="Calibri" panose="020F0502020204030204" pitchFamily="34" charset="0"/>
              </a:rPr>
              <a:t> 202</a:t>
            </a:r>
            <a:r>
              <a:rPr lang="en-US" sz="1597" dirty="0">
                <a:solidFill>
                  <a:srgbClr val="CADB3E"/>
                </a:solidFill>
                <a:latin typeface="Montserrat 1 Bold" panose="020B0604020202020204" charset="-52"/>
                <a:cs typeface="Calibri" panose="020F0502020204030204" pitchFamily="34" charset="0"/>
              </a:rPr>
              <a:t>4</a:t>
            </a:r>
            <a:endParaRPr lang="uk-UA" sz="1597" dirty="0">
              <a:solidFill>
                <a:srgbClr val="CADB3E"/>
              </a:solidFill>
              <a:latin typeface="Montserrat 1 Bold" panose="020B0604020202020204" charset="-52"/>
              <a:cs typeface="Calibri" panose="020F0502020204030204" pitchFamily="34" charset="0"/>
            </a:endParaRPr>
          </a:p>
        </p:txBody>
      </p:sp>
      <p:sp>
        <p:nvSpPr>
          <p:cNvPr id="8" name="TextBox 7">
            <a:extLst>
              <a:ext uri="{FF2B5EF4-FFF2-40B4-BE49-F238E27FC236}">
                <a16:creationId xmlns:a16="http://schemas.microsoft.com/office/drawing/2014/main" id="{4B8464BE-7743-C104-D227-FEE3BD74C747}"/>
              </a:ext>
            </a:extLst>
          </p:cNvPr>
          <p:cNvSpPr txBox="1">
            <a:spLocks/>
          </p:cNvSpPr>
          <p:nvPr/>
        </p:nvSpPr>
        <p:spPr>
          <a:xfrm>
            <a:off x="8495360" y="2841825"/>
            <a:ext cx="3023988"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defRPr/>
            </a:pPr>
            <a:r>
              <a:rPr lang="en-US" sz="1597" dirty="0">
                <a:solidFill>
                  <a:srgbClr val="CADB3E"/>
                </a:solidFill>
                <a:latin typeface="Montserrat 1 Bold" panose="020B0604020202020204" charset="-52"/>
                <a:cs typeface="Calibri" panose="020F0502020204030204" pitchFamily="34" charset="0"/>
              </a:rPr>
              <a:t>Total assets, August </a:t>
            </a:r>
            <a:r>
              <a:rPr lang="uk-UA" sz="1597" dirty="0">
                <a:solidFill>
                  <a:srgbClr val="CADB3E"/>
                </a:solidFill>
                <a:latin typeface="Montserrat 1 Bold" panose="020B0604020202020204" charset="-52"/>
                <a:cs typeface="Calibri" panose="020F0502020204030204" pitchFamily="34" charset="0"/>
              </a:rPr>
              <a:t>2025</a:t>
            </a:r>
          </a:p>
        </p:txBody>
      </p:sp>
      <p:sp>
        <p:nvSpPr>
          <p:cNvPr id="9" name="TextBox 8">
            <a:extLst>
              <a:ext uri="{FF2B5EF4-FFF2-40B4-BE49-F238E27FC236}">
                <a16:creationId xmlns:a16="http://schemas.microsoft.com/office/drawing/2014/main" id="{3478B70B-DA7C-4373-A17F-C444AB38A402}"/>
              </a:ext>
            </a:extLst>
          </p:cNvPr>
          <p:cNvSpPr txBox="1">
            <a:spLocks/>
          </p:cNvSpPr>
          <p:nvPr/>
        </p:nvSpPr>
        <p:spPr>
          <a:xfrm>
            <a:off x="8464265" y="2356912"/>
            <a:ext cx="3469247" cy="583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buSzPct val="100000"/>
              <a:defRPr/>
            </a:pP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USD</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 </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10</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5</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 </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billion</a:t>
            </a:r>
            <a:endPar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endParaRPr>
          </a:p>
        </p:txBody>
      </p:sp>
      <p:sp>
        <p:nvSpPr>
          <p:cNvPr id="10" name="TextBox 9">
            <a:extLst>
              <a:ext uri="{FF2B5EF4-FFF2-40B4-BE49-F238E27FC236}">
                <a16:creationId xmlns:a16="http://schemas.microsoft.com/office/drawing/2014/main" id="{F0E0BBF4-A306-7FED-5C48-BEAA8A10575D}"/>
              </a:ext>
            </a:extLst>
          </p:cNvPr>
          <p:cNvSpPr txBox="1">
            <a:spLocks/>
          </p:cNvSpPr>
          <p:nvPr/>
        </p:nvSpPr>
        <p:spPr>
          <a:xfrm>
            <a:off x="8500699" y="5036201"/>
            <a:ext cx="3023988" cy="583692"/>
          </a:xfrm>
          <a:prstGeom prst="rect">
            <a:avLst/>
          </a:prstGeom>
          <a:noFill/>
          <a:extLst>
            <a:ext uri="{909E8E84-426E-40DD-AFC4-6F175D3DCCD1}">
              <a14:hiddenFill xmlns:a14="http://schemas.microsoft.com/office/drawing/2010/main">
                <a:solidFill>
                  <a:srgbClr val="FFFFFF"/>
                </a:solidFill>
              </a14:hiddenFill>
            </a:ext>
          </a:extLst>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buSzPct val="100000"/>
              <a:defRPr/>
            </a:pP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250k</a:t>
            </a:r>
            <a:endParaRPr lang="uk-UA" sz="2995"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Arial" panose="020B0604020202020204" pitchFamily="34" charset="0"/>
            </a:endParaRPr>
          </a:p>
        </p:txBody>
      </p:sp>
      <p:sp>
        <p:nvSpPr>
          <p:cNvPr id="11" name="TextBox 10">
            <a:extLst>
              <a:ext uri="{FF2B5EF4-FFF2-40B4-BE49-F238E27FC236}">
                <a16:creationId xmlns:a16="http://schemas.microsoft.com/office/drawing/2014/main" id="{1518C7B0-0FFF-81CA-70E2-4C478099FAB4}"/>
              </a:ext>
            </a:extLst>
          </p:cNvPr>
          <p:cNvSpPr txBox="1">
            <a:spLocks/>
          </p:cNvSpPr>
          <p:nvPr/>
        </p:nvSpPr>
        <p:spPr>
          <a:xfrm>
            <a:off x="8495359" y="5483124"/>
            <a:ext cx="3548560"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defRPr/>
            </a:pPr>
            <a:r>
              <a:rPr lang="en-US" sz="1397" b="1" dirty="0">
                <a:solidFill>
                  <a:schemeClr val="tx1">
                    <a:lumMod val="85000"/>
                    <a:lumOff val="15000"/>
                  </a:schemeClr>
                </a:solidFill>
                <a:latin typeface="Montserrat 1 Bold" panose="020B0604020202020204" charset="-52"/>
              </a:rPr>
              <a:t>SME customers</a:t>
            </a:r>
            <a:endParaRPr lang="uk-UA" sz="1397" dirty="0">
              <a:solidFill>
                <a:schemeClr val="tx1">
                  <a:lumMod val="85000"/>
                  <a:lumOff val="15000"/>
                </a:schemeClr>
              </a:solidFill>
              <a:latin typeface="Montserrat 1 Bold" panose="020B0604020202020204" charset="-52"/>
            </a:endParaRPr>
          </a:p>
        </p:txBody>
      </p:sp>
      <p:sp>
        <p:nvSpPr>
          <p:cNvPr id="12" name="TextBox 11">
            <a:extLst>
              <a:ext uri="{FF2B5EF4-FFF2-40B4-BE49-F238E27FC236}">
                <a16:creationId xmlns:a16="http://schemas.microsoft.com/office/drawing/2014/main" id="{FF27B06A-8D67-626A-4540-372F1A7637D8}"/>
              </a:ext>
            </a:extLst>
          </p:cNvPr>
          <p:cNvSpPr txBox="1">
            <a:spLocks/>
          </p:cNvSpPr>
          <p:nvPr/>
        </p:nvSpPr>
        <p:spPr>
          <a:xfrm>
            <a:off x="8469335" y="5780120"/>
            <a:ext cx="3023988" cy="583692"/>
          </a:xfrm>
          <a:prstGeom prst="rect">
            <a:avLst/>
          </a:prstGeom>
          <a:noFill/>
          <a:extLst>
            <a:ext uri="{909E8E84-426E-40DD-AFC4-6F175D3DCCD1}">
              <a14:hiddenFill xmlns:a14="http://schemas.microsoft.com/office/drawing/2010/main">
                <a:solidFill>
                  <a:srgbClr val="FFFFFF"/>
                </a:solidFill>
              </a14:hiddenFill>
            </a:ext>
          </a:extLst>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buSzPct val="100000"/>
              <a:defRPr/>
            </a:pP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1.</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15</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0</a:t>
            </a:r>
          </a:p>
        </p:txBody>
      </p:sp>
      <p:sp>
        <p:nvSpPr>
          <p:cNvPr id="13" name="TextBox 12">
            <a:extLst>
              <a:ext uri="{FF2B5EF4-FFF2-40B4-BE49-F238E27FC236}">
                <a16:creationId xmlns:a16="http://schemas.microsoft.com/office/drawing/2014/main" id="{08812381-8AAD-E06D-5F4E-9848060D2BA7}"/>
              </a:ext>
            </a:extLst>
          </p:cNvPr>
          <p:cNvSpPr txBox="1">
            <a:spLocks/>
          </p:cNvSpPr>
          <p:nvPr/>
        </p:nvSpPr>
        <p:spPr>
          <a:xfrm>
            <a:off x="8495359" y="6225908"/>
            <a:ext cx="3768305"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defRPr/>
            </a:pPr>
            <a:r>
              <a:rPr lang="en-US" sz="1397" b="1" dirty="0">
                <a:solidFill>
                  <a:schemeClr val="tx1">
                    <a:lumMod val="85000"/>
                    <a:lumOff val="15000"/>
                  </a:schemeClr>
                </a:solidFill>
                <a:latin typeface="Montserrat 1 Bold" panose="020B0604020202020204" charset="-52"/>
                <a:ea typeface="Tahoma" panose="020B0604030504040204" pitchFamily="34" charset="0"/>
                <a:cs typeface="Calibri" panose="020F0502020204030204" pitchFamily="34" charset="0"/>
              </a:rPr>
              <a:t>Branch network</a:t>
            </a:r>
            <a:r>
              <a:rPr lang="uk-UA" sz="1397" b="1" dirty="0">
                <a:solidFill>
                  <a:schemeClr val="tx1">
                    <a:lumMod val="85000"/>
                    <a:lumOff val="15000"/>
                  </a:schemeClr>
                </a:solidFill>
                <a:latin typeface="Montserrat 1 Bold" panose="020B0604020202020204" charset="-52"/>
                <a:ea typeface="Tahoma" panose="020B0604030504040204" pitchFamily="34" charset="0"/>
                <a:cs typeface="Calibri" panose="020F0502020204030204" pitchFamily="34" charset="0"/>
              </a:rPr>
              <a:t>, </a:t>
            </a:r>
            <a:r>
              <a:rPr lang="en-US" sz="1397" dirty="0">
                <a:solidFill>
                  <a:schemeClr val="tx1">
                    <a:lumMod val="85000"/>
                    <a:lumOff val="15000"/>
                  </a:schemeClr>
                </a:solidFill>
                <a:latin typeface="Montserrat 1 Bold" panose="020B0604020202020204" charset="-52"/>
                <a:ea typeface="Tahoma" panose="020B0604030504040204" pitchFamily="34" charset="0"/>
                <a:cs typeface="Calibri" panose="020F0502020204030204" pitchFamily="34" charset="0"/>
              </a:rPr>
              <a:t>the largest in Ukraine</a:t>
            </a:r>
            <a:endParaRPr lang="uk-UA" sz="1397" dirty="0">
              <a:solidFill>
                <a:schemeClr val="tx1">
                  <a:lumMod val="85000"/>
                  <a:lumOff val="15000"/>
                </a:schemeClr>
              </a:solidFill>
              <a:latin typeface="Montserrat 1 Bold" panose="020B0604020202020204" charset="-52"/>
              <a:ea typeface="Tahoma" panose="020B0604030504040204" pitchFamily="34" charset="0"/>
              <a:cs typeface="Calibri" panose="020F0502020204030204" pitchFamily="34" charset="0"/>
            </a:endParaRPr>
          </a:p>
        </p:txBody>
      </p:sp>
      <p:grpSp>
        <p:nvGrpSpPr>
          <p:cNvPr id="28" name="Группа 27">
            <a:extLst>
              <a:ext uri="{FF2B5EF4-FFF2-40B4-BE49-F238E27FC236}">
                <a16:creationId xmlns:a16="http://schemas.microsoft.com/office/drawing/2014/main" id="{CC7BDD4A-50AB-E0C6-828D-70C29EAA309E}"/>
              </a:ext>
            </a:extLst>
          </p:cNvPr>
          <p:cNvGrpSpPr/>
          <p:nvPr/>
        </p:nvGrpSpPr>
        <p:grpSpPr>
          <a:xfrm>
            <a:off x="4753797" y="2339310"/>
            <a:ext cx="3241424" cy="1854612"/>
            <a:chOff x="9710533" y="7855453"/>
            <a:chExt cx="6494876" cy="3716106"/>
          </a:xfrm>
        </p:grpSpPr>
        <p:sp>
          <p:nvSpPr>
            <p:cNvPr id="14" name="TextBox 13">
              <a:extLst>
                <a:ext uri="{FF2B5EF4-FFF2-40B4-BE49-F238E27FC236}">
                  <a16:creationId xmlns:a16="http://schemas.microsoft.com/office/drawing/2014/main" id="{FEAEB4BB-A4A7-1EEE-D70B-250BA83D94C1}"/>
                </a:ext>
              </a:extLst>
            </p:cNvPr>
            <p:cNvSpPr txBox="1">
              <a:spLocks/>
            </p:cNvSpPr>
            <p:nvPr/>
          </p:nvSpPr>
          <p:spPr>
            <a:xfrm>
              <a:off x="9710533" y="10709785"/>
              <a:ext cx="6494876" cy="86177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189" indent="-228189" defTabSz="912800">
                <a:spcBef>
                  <a:spcPts val="299"/>
                </a:spcBef>
                <a:spcAft>
                  <a:spcPts val="299"/>
                </a:spcAft>
                <a:buClr>
                  <a:srgbClr val="FFFFFF"/>
                </a:buClr>
                <a:buFont typeface="Wingdings" panose="05000000000000000000" pitchFamily="2" charset="2"/>
                <a:buChar char="§"/>
                <a:defRPr/>
              </a:pPr>
              <a:r>
                <a:rPr lang="en-US" sz="1597" dirty="0">
                  <a:solidFill>
                    <a:schemeClr val="tx1">
                      <a:lumMod val="85000"/>
                      <a:lumOff val="15000"/>
                    </a:schemeClr>
                  </a:solidFill>
                  <a:latin typeface="Montserrat 1 Bold" panose="020B0604020202020204" charset="-52"/>
                  <a:cs typeface="Calibri" panose="020F0502020204030204" pitchFamily="34" charset="0"/>
                </a:rPr>
                <a:t>For </a:t>
              </a:r>
              <a:r>
                <a:rPr lang="en-US" sz="1597" b="1" dirty="0">
                  <a:solidFill>
                    <a:srgbClr val="002922"/>
                  </a:solidFill>
                  <a:latin typeface="Montserrat 1 Bold" panose="020B0604020202020204" charset="-52"/>
                  <a:cs typeface="Calibri" panose="020F0502020204030204" pitchFamily="34" charset="0"/>
                </a:rPr>
                <a:t>green finance, AGRI, veterans and export-oriented SMEs</a:t>
              </a:r>
              <a:endParaRPr lang="uk-UA" sz="1597" b="1" dirty="0">
                <a:solidFill>
                  <a:srgbClr val="002922"/>
                </a:solidFill>
                <a:latin typeface="Montserrat 1 Bold" panose="020B0604020202020204" charset="-52"/>
                <a:cs typeface="Calibri" panose="020F0502020204030204" pitchFamily="34" charset="0"/>
              </a:endParaRPr>
            </a:p>
          </p:txBody>
        </p:sp>
        <p:sp>
          <p:nvSpPr>
            <p:cNvPr id="16" name="TextBox 15">
              <a:extLst>
                <a:ext uri="{FF2B5EF4-FFF2-40B4-BE49-F238E27FC236}">
                  <a16:creationId xmlns:a16="http://schemas.microsoft.com/office/drawing/2014/main" id="{1436913A-0E6B-5EDB-6F53-8159CEF6C0FC}"/>
                </a:ext>
              </a:extLst>
            </p:cNvPr>
            <p:cNvSpPr txBox="1">
              <a:spLocks/>
            </p:cNvSpPr>
            <p:nvPr/>
          </p:nvSpPr>
          <p:spPr>
            <a:xfrm>
              <a:off x="9740324" y="7855453"/>
              <a:ext cx="6059196" cy="11695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pPr>
              <a:r>
                <a:rPr lang="en-US" sz="3993" b="1" dirty="0">
                  <a:solidFill>
                    <a:schemeClr val="tx1">
                      <a:lumMod val="85000"/>
                      <a:lumOff val="15000"/>
                    </a:schemeClr>
                  </a:solidFill>
                  <a:latin typeface="Montserrat 2 Bold" panose="020B0604020202020204" charset="-52"/>
                  <a:ea typeface="Tahoma" panose="020B0604030504040204" pitchFamily="34" charset="0"/>
                  <a:cs typeface="Tahoma" panose="020B0604030504040204" pitchFamily="34" charset="0"/>
                </a:rPr>
                <a:t>No.1</a:t>
              </a:r>
              <a:endParaRPr lang="uk-UA" sz="3993" b="1" dirty="0">
                <a:solidFill>
                  <a:schemeClr val="tx1">
                    <a:lumMod val="85000"/>
                    <a:lumOff val="15000"/>
                  </a:schemeClr>
                </a:solidFill>
                <a:latin typeface="Montserrat 2 Bold" panose="020B0604020202020204" charset="-52"/>
                <a:ea typeface="Tahoma" panose="020B0604030504040204" pitchFamily="34" charset="0"/>
                <a:cs typeface="Tahoma" panose="020B0604030504040204" pitchFamily="34" charset="0"/>
              </a:endParaRPr>
            </a:p>
          </p:txBody>
        </p:sp>
      </p:grpSp>
      <p:cxnSp>
        <p:nvCxnSpPr>
          <p:cNvPr id="29" name="Straight Connector 48">
            <a:extLst>
              <a:ext uri="{FF2B5EF4-FFF2-40B4-BE49-F238E27FC236}">
                <a16:creationId xmlns:a16="http://schemas.microsoft.com/office/drawing/2014/main" id="{60E578EE-CDA1-5F02-0119-CEBEB5B560F8}"/>
              </a:ext>
            </a:extLst>
          </p:cNvPr>
          <p:cNvCxnSpPr>
            <a:cxnSpLocks/>
          </p:cNvCxnSpPr>
          <p:nvPr/>
        </p:nvCxnSpPr>
        <p:spPr>
          <a:xfrm>
            <a:off x="8116731" y="2361976"/>
            <a:ext cx="0" cy="3952667"/>
          </a:xfrm>
          <a:prstGeom prst="line">
            <a:avLst/>
          </a:prstGeom>
          <a:ln w="6350" cap="flat">
            <a:solidFill>
              <a:srgbClr val="002922"/>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0" name="Группа 6">
            <a:extLst>
              <a:ext uri="{FF2B5EF4-FFF2-40B4-BE49-F238E27FC236}">
                <a16:creationId xmlns:a16="http://schemas.microsoft.com/office/drawing/2014/main" id="{87DC87E7-A3A0-7C17-49A9-8F79C3BFC9CB}"/>
              </a:ext>
            </a:extLst>
          </p:cNvPr>
          <p:cNvGrpSpPr>
            <a:grpSpLocks noChangeAspect="1"/>
          </p:cNvGrpSpPr>
          <p:nvPr/>
        </p:nvGrpSpPr>
        <p:grpSpPr>
          <a:xfrm>
            <a:off x="491623" y="3055012"/>
            <a:ext cx="3404435" cy="2305160"/>
            <a:chOff x="0" y="1"/>
            <a:chExt cx="7724772" cy="4480557"/>
          </a:xfrm>
        </p:grpSpPr>
        <p:sp>
          <p:nvSpPr>
            <p:cNvPr id="31" name="AutoShape 3">
              <a:extLst>
                <a:ext uri="{FF2B5EF4-FFF2-40B4-BE49-F238E27FC236}">
                  <a16:creationId xmlns:a16="http://schemas.microsoft.com/office/drawing/2014/main" id="{7ACA6059-924E-E5DE-7BDC-E310298C46EE}"/>
                </a:ext>
              </a:extLst>
            </p:cNvPr>
            <p:cNvSpPr>
              <a:spLocks noChangeAspect="1" noChangeArrowheads="1" noTextEdit="1"/>
            </p:cNvSpPr>
            <p:nvPr/>
          </p:nvSpPr>
          <p:spPr bwMode="auto">
            <a:xfrm>
              <a:off x="0" y="1"/>
              <a:ext cx="7724772" cy="442398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prstClr val="black"/>
                </a:solidFill>
                <a:latin typeface="Calibri" panose="020F0502020204030204"/>
              </a:endParaRPr>
            </a:p>
          </p:txBody>
        </p:sp>
        <p:sp>
          <p:nvSpPr>
            <p:cNvPr id="32" name="Freeform 5">
              <a:extLst>
                <a:ext uri="{FF2B5EF4-FFF2-40B4-BE49-F238E27FC236}">
                  <a16:creationId xmlns:a16="http://schemas.microsoft.com/office/drawing/2014/main" id="{43938D2F-341E-4CE6-BE8A-22B02E8BB3D6}"/>
                </a:ext>
              </a:extLst>
            </p:cNvPr>
            <p:cNvSpPr>
              <a:spLocks/>
            </p:cNvSpPr>
            <p:nvPr/>
          </p:nvSpPr>
          <p:spPr bwMode="auto">
            <a:xfrm>
              <a:off x="3413116" y="4021073"/>
              <a:ext cx="22798" cy="18472"/>
            </a:xfrm>
            <a:custGeom>
              <a:avLst/>
              <a:gdLst>
                <a:gd name="T0" fmla="*/ 25400 w 17"/>
                <a:gd name="T1" fmla="*/ 19051 h 16"/>
                <a:gd name="T2" fmla="*/ 25400 w 17"/>
                <a:gd name="T3" fmla="*/ 19051 h 16"/>
                <a:gd name="T4" fmla="*/ 20637 w 17"/>
                <a:gd name="T5" fmla="*/ 23813 h 16"/>
                <a:gd name="T6" fmla="*/ 14287 w 17"/>
                <a:gd name="T7" fmla="*/ 25401 h 16"/>
                <a:gd name="T8" fmla="*/ 9525 w 17"/>
                <a:gd name="T9" fmla="*/ 25401 h 16"/>
                <a:gd name="T10" fmla="*/ 3175 w 17"/>
                <a:gd name="T11" fmla="*/ 23813 h 16"/>
                <a:gd name="T12" fmla="*/ 1587 w 17"/>
                <a:gd name="T13" fmla="*/ 20638 h 16"/>
                <a:gd name="T14" fmla="*/ 0 w 17"/>
                <a:gd name="T15" fmla="*/ 15876 h 16"/>
                <a:gd name="T16" fmla="*/ 1587 w 17"/>
                <a:gd name="T17" fmla="*/ 7938 h 16"/>
                <a:gd name="T18" fmla="*/ 7937 w 17"/>
                <a:gd name="T19" fmla="*/ 0 h 16"/>
                <a:gd name="T20" fmla="*/ 7937 w 17"/>
                <a:gd name="T21" fmla="*/ 0 h 16"/>
                <a:gd name="T22" fmla="*/ 9525 w 17"/>
                <a:gd name="T23" fmla="*/ 0 h 16"/>
                <a:gd name="T24" fmla="*/ 12700 w 17"/>
                <a:gd name="T25" fmla="*/ 0 h 16"/>
                <a:gd name="T26" fmla="*/ 20637 w 17"/>
                <a:gd name="T27" fmla="*/ 6350 h 16"/>
                <a:gd name="T28" fmla="*/ 25400 w 17"/>
                <a:gd name="T29" fmla="*/ 12701 h 16"/>
                <a:gd name="T30" fmla="*/ 26987 w 17"/>
                <a:gd name="T31" fmla="*/ 17463 h 16"/>
                <a:gd name="T32" fmla="*/ 25400 w 17"/>
                <a:gd name="T33" fmla="*/ 19051 h 16"/>
                <a:gd name="T34" fmla="*/ 25400 w 17"/>
                <a:gd name="T35" fmla="*/ 1905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16">
                  <a:moveTo>
                    <a:pt x="16" y="12"/>
                  </a:moveTo>
                  <a:lnTo>
                    <a:pt x="16" y="12"/>
                  </a:lnTo>
                  <a:lnTo>
                    <a:pt x="13" y="15"/>
                  </a:lnTo>
                  <a:lnTo>
                    <a:pt x="9" y="16"/>
                  </a:lnTo>
                  <a:lnTo>
                    <a:pt x="6" y="16"/>
                  </a:lnTo>
                  <a:lnTo>
                    <a:pt x="2" y="15"/>
                  </a:lnTo>
                  <a:lnTo>
                    <a:pt x="1" y="13"/>
                  </a:lnTo>
                  <a:lnTo>
                    <a:pt x="0" y="10"/>
                  </a:lnTo>
                  <a:lnTo>
                    <a:pt x="1" y="5"/>
                  </a:lnTo>
                  <a:lnTo>
                    <a:pt x="5" y="0"/>
                  </a:lnTo>
                  <a:lnTo>
                    <a:pt x="6" y="0"/>
                  </a:lnTo>
                  <a:lnTo>
                    <a:pt x="8" y="0"/>
                  </a:lnTo>
                  <a:lnTo>
                    <a:pt x="13" y="4"/>
                  </a:lnTo>
                  <a:lnTo>
                    <a:pt x="16" y="8"/>
                  </a:lnTo>
                  <a:lnTo>
                    <a:pt x="17" y="11"/>
                  </a:lnTo>
                  <a:lnTo>
                    <a:pt x="16" y="12"/>
                  </a:lnTo>
                  <a:close/>
                </a:path>
              </a:pathLst>
            </a:custGeom>
            <a:solidFill>
              <a:srgbClr val="FFDF49"/>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33" name="Freeform 6">
              <a:extLst>
                <a:ext uri="{FF2B5EF4-FFF2-40B4-BE49-F238E27FC236}">
                  <a16:creationId xmlns:a16="http://schemas.microsoft.com/office/drawing/2014/main" id="{AB3C1BEB-8535-A472-A14F-5D8A20793846}"/>
                </a:ext>
              </a:extLst>
            </p:cNvPr>
            <p:cNvSpPr>
              <a:spLocks/>
            </p:cNvSpPr>
            <p:nvPr/>
          </p:nvSpPr>
          <p:spPr bwMode="auto">
            <a:xfrm>
              <a:off x="4051483" y="3398805"/>
              <a:ext cx="191779" cy="95822"/>
            </a:xfrm>
            <a:custGeom>
              <a:avLst/>
              <a:gdLst>
                <a:gd name="T0" fmla="*/ 9525 w 143"/>
                <a:gd name="T1" fmla="*/ 0 h 83"/>
                <a:gd name="T2" fmla="*/ 9525 w 143"/>
                <a:gd name="T3" fmla="*/ 0 h 83"/>
                <a:gd name="T4" fmla="*/ 4763 w 143"/>
                <a:gd name="T5" fmla="*/ 0 h 83"/>
                <a:gd name="T6" fmla="*/ 1588 w 143"/>
                <a:gd name="T7" fmla="*/ 3175 h 83"/>
                <a:gd name="T8" fmla="*/ 0 w 143"/>
                <a:gd name="T9" fmla="*/ 7938 h 83"/>
                <a:gd name="T10" fmla="*/ 0 w 143"/>
                <a:gd name="T11" fmla="*/ 17463 h 83"/>
                <a:gd name="T12" fmla="*/ 1588 w 143"/>
                <a:gd name="T13" fmla="*/ 31750 h 83"/>
                <a:gd name="T14" fmla="*/ 6350 w 143"/>
                <a:gd name="T15" fmla="*/ 41275 h 83"/>
                <a:gd name="T16" fmla="*/ 6350 w 143"/>
                <a:gd name="T17" fmla="*/ 41275 h 83"/>
                <a:gd name="T18" fmla="*/ 12700 w 143"/>
                <a:gd name="T19" fmla="*/ 55563 h 83"/>
                <a:gd name="T20" fmla="*/ 22225 w 143"/>
                <a:gd name="T21" fmla="*/ 68263 h 83"/>
                <a:gd name="T22" fmla="*/ 33338 w 143"/>
                <a:gd name="T23" fmla="*/ 79375 h 83"/>
                <a:gd name="T24" fmla="*/ 46038 w 143"/>
                <a:gd name="T25" fmla="*/ 87313 h 83"/>
                <a:gd name="T26" fmla="*/ 58738 w 143"/>
                <a:gd name="T27" fmla="*/ 96838 h 83"/>
                <a:gd name="T28" fmla="*/ 73025 w 143"/>
                <a:gd name="T29" fmla="*/ 104775 h 83"/>
                <a:gd name="T30" fmla="*/ 87313 w 143"/>
                <a:gd name="T31" fmla="*/ 109538 h 83"/>
                <a:gd name="T32" fmla="*/ 103188 w 143"/>
                <a:gd name="T33" fmla="*/ 114300 h 83"/>
                <a:gd name="T34" fmla="*/ 134938 w 143"/>
                <a:gd name="T35" fmla="*/ 123825 h 83"/>
                <a:gd name="T36" fmla="*/ 166688 w 143"/>
                <a:gd name="T37" fmla="*/ 127000 h 83"/>
                <a:gd name="T38" fmla="*/ 196850 w 143"/>
                <a:gd name="T39" fmla="*/ 131763 h 83"/>
                <a:gd name="T40" fmla="*/ 227013 w 143"/>
                <a:gd name="T41" fmla="*/ 131763 h 83"/>
                <a:gd name="T42" fmla="*/ 227013 w 143"/>
                <a:gd name="T43" fmla="*/ 131763 h 83"/>
                <a:gd name="T44" fmla="*/ 227013 w 143"/>
                <a:gd name="T45" fmla="*/ 131763 h 83"/>
                <a:gd name="T46" fmla="*/ 225425 w 143"/>
                <a:gd name="T47" fmla="*/ 130175 h 83"/>
                <a:gd name="T48" fmla="*/ 214313 w 143"/>
                <a:gd name="T49" fmla="*/ 125413 h 83"/>
                <a:gd name="T50" fmla="*/ 190500 w 143"/>
                <a:gd name="T51" fmla="*/ 117475 h 83"/>
                <a:gd name="T52" fmla="*/ 190500 w 143"/>
                <a:gd name="T53" fmla="*/ 117475 h 83"/>
                <a:gd name="T54" fmla="*/ 166688 w 143"/>
                <a:gd name="T55" fmla="*/ 114300 h 83"/>
                <a:gd name="T56" fmla="*/ 142875 w 143"/>
                <a:gd name="T57" fmla="*/ 112713 h 83"/>
                <a:gd name="T58" fmla="*/ 122238 w 143"/>
                <a:gd name="T59" fmla="*/ 111125 h 83"/>
                <a:gd name="T60" fmla="*/ 100013 w 143"/>
                <a:gd name="T61" fmla="*/ 107950 h 83"/>
                <a:gd name="T62" fmla="*/ 100013 w 143"/>
                <a:gd name="T63" fmla="*/ 107950 h 83"/>
                <a:gd name="T64" fmla="*/ 92075 w 143"/>
                <a:gd name="T65" fmla="*/ 106363 h 83"/>
                <a:gd name="T66" fmla="*/ 90488 w 143"/>
                <a:gd name="T67" fmla="*/ 101600 h 83"/>
                <a:gd name="T68" fmla="*/ 92075 w 143"/>
                <a:gd name="T69" fmla="*/ 100013 h 83"/>
                <a:gd name="T70" fmla="*/ 95250 w 143"/>
                <a:gd name="T71" fmla="*/ 96838 h 83"/>
                <a:gd name="T72" fmla="*/ 96838 w 143"/>
                <a:gd name="T73" fmla="*/ 95250 h 83"/>
                <a:gd name="T74" fmla="*/ 96838 w 143"/>
                <a:gd name="T75" fmla="*/ 92075 h 83"/>
                <a:gd name="T76" fmla="*/ 95250 w 143"/>
                <a:gd name="T77" fmla="*/ 88900 h 83"/>
                <a:gd name="T78" fmla="*/ 87313 w 143"/>
                <a:gd name="T79" fmla="*/ 87313 h 83"/>
                <a:gd name="T80" fmla="*/ 87313 w 143"/>
                <a:gd name="T81" fmla="*/ 87313 h 83"/>
                <a:gd name="T82" fmla="*/ 66675 w 143"/>
                <a:gd name="T83" fmla="*/ 84138 h 83"/>
                <a:gd name="T84" fmla="*/ 58738 w 143"/>
                <a:gd name="T85" fmla="*/ 80963 h 83"/>
                <a:gd name="T86" fmla="*/ 49213 w 143"/>
                <a:gd name="T87" fmla="*/ 76200 h 83"/>
                <a:gd name="T88" fmla="*/ 41275 w 143"/>
                <a:gd name="T89" fmla="*/ 71438 h 83"/>
                <a:gd name="T90" fmla="*/ 34925 w 143"/>
                <a:gd name="T91" fmla="*/ 65088 h 83"/>
                <a:gd name="T92" fmla="*/ 28575 w 143"/>
                <a:gd name="T93" fmla="*/ 57150 h 83"/>
                <a:gd name="T94" fmla="*/ 23813 w 143"/>
                <a:gd name="T95" fmla="*/ 47625 h 83"/>
                <a:gd name="T96" fmla="*/ 23813 w 143"/>
                <a:gd name="T97" fmla="*/ 47625 h 83"/>
                <a:gd name="T98" fmla="*/ 20638 w 143"/>
                <a:gd name="T99" fmla="*/ 36513 h 83"/>
                <a:gd name="T100" fmla="*/ 17463 w 143"/>
                <a:gd name="T101" fmla="*/ 20638 h 83"/>
                <a:gd name="T102" fmla="*/ 14288 w 143"/>
                <a:gd name="T103" fmla="*/ 6350 h 83"/>
                <a:gd name="T104" fmla="*/ 11113 w 143"/>
                <a:gd name="T105" fmla="*/ 1588 h 83"/>
                <a:gd name="T106" fmla="*/ 9525 w 143"/>
                <a:gd name="T107" fmla="*/ 0 h 83"/>
                <a:gd name="T108" fmla="*/ 9525 w 143"/>
                <a:gd name="T109" fmla="*/ 0 h 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3" h="83">
                  <a:moveTo>
                    <a:pt x="6" y="0"/>
                  </a:moveTo>
                  <a:lnTo>
                    <a:pt x="6" y="0"/>
                  </a:lnTo>
                  <a:lnTo>
                    <a:pt x="3" y="0"/>
                  </a:lnTo>
                  <a:lnTo>
                    <a:pt x="1" y="2"/>
                  </a:lnTo>
                  <a:lnTo>
                    <a:pt x="0" y="5"/>
                  </a:lnTo>
                  <a:lnTo>
                    <a:pt x="0" y="11"/>
                  </a:lnTo>
                  <a:lnTo>
                    <a:pt x="1" y="20"/>
                  </a:lnTo>
                  <a:lnTo>
                    <a:pt x="4" y="26"/>
                  </a:lnTo>
                  <a:lnTo>
                    <a:pt x="8" y="35"/>
                  </a:lnTo>
                  <a:lnTo>
                    <a:pt x="14" y="43"/>
                  </a:lnTo>
                  <a:lnTo>
                    <a:pt x="21" y="50"/>
                  </a:lnTo>
                  <a:lnTo>
                    <a:pt x="29" y="55"/>
                  </a:lnTo>
                  <a:lnTo>
                    <a:pt x="37" y="61"/>
                  </a:lnTo>
                  <a:lnTo>
                    <a:pt x="46" y="66"/>
                  </a:lnTo>
                  <a:lnTo>
                    <a:pt x="55" y="69"/>
                  </a:lnTo>
                  <a:lnTo>
                    <a:pt x="65" y="72"/>
                  </a:lnTo>
                  <a:lnTo>
                    <a:pt x="85" y="78"/>
                  </a:lnTo>
                  <a:lnTo>
                    <a:pt x="105" y="80"/>
                  </a:lnTo>
                  <a:lnTo>
                    <a:pt x="124" y="83"/>
                  </a:lnTo>
                  <a:lnTo>
                    <a:pt x="143" y="83"/>
                  </a:lnTo>
                  <a:lnTo>
                    <a:pt x="142" y="82"/>
                  </a:lnTo>
                  <a:lnTo>
                    <a:pt x="135" y="79"/>
                  </a:lnTo>
                  <a:lnTo>
                    <a:pt x="120" y="74"/>
                  </a:lnTo>
                  <a:lnTo>
                    <a:pt x="105" y="72"/>
                  </a:lnTo>
                  <a:lnTo>
                    <a:pt x="90" y="71"/>
                  </a:lnTo>
                  <a:lnTo>
                    <a:pt x="77" y="70"/>
                  </a:lnTo>
                  <a:lnTo>
                    <a:pt x="63" y="68"/>
                  </a:lnTo>
                  <a:lnTo>
                    <a:pt x="58" y="67"/>
                  </a:lnTo>
                  <a:lnTo>
                    <a:pt x="57" y="64"/>
                  </a:lnTo>
                  <a:lnTo>
                    <a:pt x="58" y="63"/>
                  </a:lnTo>
                  <a:lnTo>
                    <a:pt x="60" y="61"/>
                  </a:lnTo>
                  <a:lnTo>
                    <a:pt x="61" y="60"/>
                  </a:lnTo>
                  <a:lnTo>
                    <a:pt x="61" y="58"/>
                  </a:lnTo>
                  <a:lnTo>
                    <a:pt x="60" y="56"/>
                  </a:lnTo>
                  <a:lnTo>
                    <a:pt x="55" y="55"/>
                  </a:lnTo>
                  <a:lnTo>
                    <a:pt x="42" y="53"/>
                  </a:lnTo>
                  <a:lnTo>
                    <a:pt x="37" y="51"/>
                  </a:lnTo>
                  <a:lnTo>
                    <a:pt x="31" y="48"/>
                  </a:lnTo>
                  <a:lnTo>
                    <a:pt x="26" y="45"/>
                  </a:lnTo>
                  <a:lnTo>
                    <a:pt x="22" y="41"/>
                  </a:lnTo>
                  <a:lnTo>
                    <a:pt x="18" y="36"/>
                  </a:lnTo>
                  <a:lnTo>
                    <a:pt x="15" y="30"/>
                  </a:lnTo>
                  <a:lnTo>
                    <a:pt x="13" y="23"/>
                  </a:lnTo>
                  <a:lnTo>
                    <a:pt x="11" y="13"/>
                  </a:lnTo>
                  <a:lnTo>
                    <a:pt x="9" y="4"/>
                  </a:lnTo>
                  <a:lnTo>
                    <a:pt x="7" y="1"/>
                  </a:lnTo>
                  <a:lnTo>
                    <a:pt x="6" y="0"/>
                  </a:lnTo>
                  <a:close/>
                </a:path>
              </a:pathLst>
            </a:custGeom>
            <a:solidFill>
              <a:srgbClr val="CAA4C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34" name="Freeform 7">
              <a:extLst>
                <a:ext uri="{FF2B5EF4-FFF2-40B4-BE49-F238E27FC236}">
                  <a16:creationId xmlns:a16="http://schemas.microsoft.com/office/drawing/2014/main" id="{A89C3339-E469-53BD-1949-C80908FC96A1}"/>
                </a:ext>
              </a:extLst>
            </p:cNvPr>
            <p:cNvSpPr>
              <a:spLocks/>
            </p:cNvSpPr>
            <p:nvPr/>
          </p:nvSpPr>
          <p:spPr bwMode="auto">
            <a:xfrm>
              <a:off x="4267400" y="3495781"/>
              <a:ext cx="89856" cy="28862"/>
            </a:xfrm>
            <a:custGeom>
              <a:avLst/>
              <a:gdLst>
                <a:gd name="T0" fmla="*/ 1588 w 67"/>
                <a:gd name="T1" fmla="*/ 11113 h 25"/>
                <a:gd name="T2" fmla="*/ 1588 w 67"/>
                <a:gd name="T3" fmla="*/ 11113 h 25"/>
                <a:gd name="T4" fmla="*/ 26988 w 67"/>
                <a:gd name="T5" fmla="*/ 19050 h 25"/>
                <a:gd name="T6" fmla="*/ 52388 w 67"/>
                <a:gd name="T7" fmla="*/ 26988 h 25"/>
                <a:gd name="T8" fmla="*/ 77789 w 67"/>
                <a:gd name="T9" fmla="*/ 33338 h 25"/>
                <a:gd name="T10" fmla="*/ 104776 w 67"/>
                <a:gd name="T11" fmla="*/ 39688 h 25"/>
                <a:gd name="T12" fmla="*/ 104776 w 67"/>
                <a:gd name="T13" fmla="*/ 39688 h 25"/>
                <a:gd name="T14" fmla="*/ 106364 w 67"/>
                <a:gd name="T15" fmla="*/ 39688 h 25"/>
                <a:gd name="T16" fmla="*/ 106364 w 67"/>
                <a:gd name="T17" fmla="*/ 36513 h 25"/>
                <a:gd name="T18" fmla="*/ 106364 w 67"/>
                <a:gd name="T19" fmla="*/ 31750 h 25"/>
                <a:gd name="T20" fmla="*/ 104776 w 67"/>
                <a:gd name="T21" fmla="*/ 30163 h 25"/>
                <a:gd name="T22" fmla="*/ 104776 w 67"/>
                <a:gd name="T23" fmla="*/ 30163 h 25"/>
                <a:gd name="T24" fmla="*/ 80964 w 67"/>
                <a:gd name="T25" fmla="*/ 20638 h 25"/>
                <a:gd name="T26" fmla="*/ 53976 w 67"/>
                <a:gd name="T27" fmla="*/ 12700 h 25"/>
                <a:gd name="T28" fmla="*/ 28575 w 67"/>
                <a:gd name="T29" fmla="*/ 6350 h 25"/>
                <a:gd name="T30" fmla="*/ 3175 w 67"/>
                <a:gd name="T31" fmla="*/ 0 h 25"/>
                <a:gd name="T32" fmla="*/ 3175 w 67"/>
                <a:gd name="T33" fmla="*/ 0 h 25"/>
                <a:gd name="T34" fmla="*/ 1588 w 67"/>
                <a:gd name="T35" fmla="*/ 1588 h 25"/>
                <a:gd name="T36" fmla="*/ 0 w 67"/>
                <a:gd name="T37" fmla="*/ 4763 h 25"/>
                <a:gd name="T38" fmla="*/ 0 w 67"/>
                <a:gd name="T39" fmla="*/ 7938 h 25"/>
                <a:gd name="T40" fmla="*/ 1588 w 67"/>
                <a:gd name="T41" fmla="*/ 11113 h 25"/>
                <a:gd name="T42" fmla="*/ 1588 w 67"/>
                <a:gd name="T43" fmla="*/ 11113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25">
                  <a:moveTo>
                    <a:pt x="1" y="7"/>
                  </a:moveTo>
                  <a:lnTo>
                    <a:pt x="1" y="7"/>
                  </a:lnTo>
                  <a:lnTo>
                    <a:pt x="17" y="12"/>
                  </a:lnTo>
                  <a:lnTo>
                    <a:pt x="33" y="17"/>
                  </a:lnTo>
                  <a:lnTo>
                    <a:pt x="49" y="21"/>
                  </a:lnTo>
                  <a:lnTo>
                    <a:pt x="66" y="25"/>
                  </a:lnTo>
                  <a:lnTo>
                    <a:pt x="67" y="25"/>
                  </a:lnTo>
                  <a:lnTo>
                    <a:pt x="67" y="23"/>
                  </a:lnTo>
                  <a:lnTo>
                    <a:pt x="67" y="20"/>
                  </a:lnTo>
                  <a:lnTo>
                    <a:pt x="66" y="19"/>
                  </a:lnTo>
                  <a:lnTo>
                    <a:pt x="51" y="13"/>
                  </a:lnTo>
                  <a:lnTo>
                    <a:pt x="34" y="8"/>
                  </a:lnTo>
                  <a:lnTo>
                    <a:pt x="18" y="4"/>
                  </a:lnTo>
                  <a:lnTo>
                    <a:pt x="2" y="0"/>
                  </a:lnTo>
                  <a:lnTo>
                    <a:pt x="1" y="1"/>
                  </a:lnTo>
                  <a:lnTo>
                    <a:pt x="0" y="3"/>
                  </a:lnTo>
                  <a:lnTo>
                    <a:pt x="0" y="5"/>
                  </a:lnTo>
                  <a:lnTo>
                    <a:pt x="1" y="7"/>
                  </a:lnTo>
                  <a:close/>
                </a:path>
              </a:pathLst>
            </a:custGeom>
            <a:solidFill>
              <a:srgbClr val="CAA4C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35" name="Freeform 8">
              <a:extLst>
                <a:ext uri="{FF2B5EF4-FFF2-40B4-BE49-F238E27FC236}">
                  <a16:creationId xmlns:a16="http://schemas.microsoft.com/office/drawing/2014/main" id="{A95C0B03-8EF5-42E7-D1D7-307C3F0EE7C4}"/>
                </a:ext>
              </a:extLst>
            </p:cNvPr>
            <p:cNvSpPr>
              <a:spLocks/>
            </p:cNvSpPr>
            <p:nvPr/>
          </p:nvSpPr>
          <p:spPr bwMode="auto">
            <a:xfrm>
              <a:off x="4535622" y="3560432"/>
              <a:ext cx="237376" cy="28862"/>
            </a:xfrm>
            <a:custGeom>
              <a:avLst/>
              <a:gdLst>
                <a:gd name="T0" fmla="*/ 0 w 177"/>
                <a:gd name="T1" fmla="*/ 4763 h 25"/>
                <a:gd name="T2" fmla="*/ 3175 w 177"/>
                <a:gd name="T3" fmla="*/ 7938 h 25"/>
                <a:gd name="T4" fmla="*/ 39688 w 177"/>
                <a:gd name="T5" fmla="*/ 17463 h 25"/>
                <a:gd name="T6" fmla="*/ 87313 w 177"/>
                <a:gd name="T7" fmla="*/ 26988 h 25"/>
                <a:gd name="T8" fmla="*/ 120650 w 177"/>
                <a:gd name="T9" fmla="*/ 28575 h 25"/>
                <a:gd name="T10" fmla="*/ 128588 w 177"/>
                <a:gd name="T11" fmla="*/ 31750 h 25"/>
                <a:gd name="T12" fmla="*/ 163513 w 177"/>
                <a:gd name="T13" fmla="*/ 30163 h 25"/>
                <a:gd name="T14" fmla="*/ 180975 w 177"/>
                <a:gd name="T15" fmla="*/ 33338 h 25"/>
                <a:gd name="T16" fmla="*/ 201613 w 177"/>
                <a:gd name="T17" fmla="*/ 38100 h 25"/>
                <a:gd name="T18" fmla="*/ 241300 w 177"/>
                <a:gd name="T19" fmla="*/ 38100 h 25"/>
                <a:gd name="T20" fmla="*/ 279400 w 177"/>
                <a:gd name="T21" fmla="*/ 31750 h 25"/>
                <a:gd name="T22" fmla="*/ 280988 w 177"/>
                <a:gd name="T23" fmla="*/ 30163 h 25"/>
                <a:gd name="T24" fmla="*/ 277813 w 177"/>
                <a:gd name="T25" fmla="*/ 28575 h 25"/>
                <a:gd name="T26" fmla="*/ 266700 w 177"/>
                <a:gd name="T27" fmla="*/ 26988 h 25"/>
                <a:gd name="T28" fmla="*/ 255588 w 177"/>
                <a:gd name="T29" fmla="*/ 22225 h 25"/>
                <a:gd name="T30" fmla="*/ 241300 w 177"/>
                <a:gd name="T31" fmla="*/ 28575 h 25"/>
                <a:gd name="T32" fmla="*/ 230188 w 177"/>
                <a:gd name="T33" fmla="*/ 25400 h 25"/>
                <a:gd name="T34" fmla="*/ 225425 w 177"/>
                <a:gd name="T35" fmla="*/ 20638 h 25"/>
                <a:gd name="T36" fmla="*/ 212725 w 177"/>
                <a:gd name="T37" fmla="*/ 12700 h 25"/>
                <a:gd name="T38" fmla="*/ 206375 w 177"/>
                <a:gd name="T39" fmla="*/ 9525 h 25"/>
                <a:gd name="T40" fmla="*/ 203200 w 177"/>
                <a:gd name="T41" fmla="*/ 12700 h 25"/>
                <a:gd name="T42" fmla="*/ 198438 w 177"/>
                <a:gd name="T43" fmla="*/ 15875 h 25"/>
                <a:gd name="T44" fmla="*/ 192088 w 177"/>
                <a:gd name="T45" fmla="*/ 15875 h 25"/>
                <a:gd name="T46" fmla="*/ 176213 w 177"/>
                <a:gd name="T47" fmla="*/ 12700 h 25"/>
                <a:gd name="T48" fmla="*/ 173038 w 177"/>
                <a:gd name="T49" fmla="*/ 9525 h 25"/>
                <a:gd name="T50" fmla="*/ 168275 w 177"/>
                <a:gd name="T51" fmla="*/ 4763 h 25"/>
                <a:gd name="T52" fmla="*/ 166688 w 177"/>
                <a:gd name="T53" fmla="*/ 0 h 25"/>
                <a:gd name="T54" fmla="*/ 161925 w 177"/>
                <a:gd name="T55" fmla="*/ 1588 h 25"/>
                <a:gd name="T56" fmla="*/ 147638 w 177"/>
                <a:gd name="T57" fmla="*/ 14288 h 25"/>
                <a:gd name="T58" fmla="*/ 141288 w 177"/>
                <a:gd name="T59" fmla="*/ 15875 h 25"/>
                <a:gd name="T60" fmla="*/ 125413 w 177"/>
                <a:gd name="T61" fmla="*/ 17463 h 25"/>
                <a:gd name="T62" fmla="*/ 101600 w 177"/>
                <a:gd name="T63" fmla="*/ 14288 h 25"/>
                <a:gd name="T64" fmla="*/ 71438 w 177"/>
                <a:gd name="T65" fmla="*/ 14288 h 25"/>
                <a:gd name="T66" fmla="*/ 39688 w 177"/>
                <a:gd name="T67" fmla="*/ 9525 h 25"/>
                <a:gd name="T68" fmla="*/ 19050 w 177"/>
                <a:gd name="T69" fmla="*/ 3175 h 25"/>
                <a:gd name="T70" fmla="*/ 9525 w 177"/>
                <a:gd name="T71" fmla="*/ 1588 h 25"/>
                <a:gd name="T72" fmla="*/ 0 w 177"/>
                <a:gd name="T73" fmla="*/ 476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7" h="25">
                  <a:moveTo>
                    <a:pt x="0" y="3"/>
                  </a:moveTo>
                  <a:lnTo>
                    <a:pt x="0" y="3"/>
                  </a:lnTo>
                  <a:lnTo>
                    <a:pt x="0" y="4"/>
                  </a:lnTo>
                  <a:lnTo>
                    <a:pt x="2" y="5"/>
                  </a:lnTo>
                  <a:lnTo>
                    <a:pt x="7" y="8"/>
                  </a:lnTo>
                  <a:lnTo>
                    <a:pt x="25" y="11"/>
                  </a:lnTo>
                  <a:lnTo>
                    <a:pt x="55" y="17"/>
                  </a:lnTo>
                  <a:lnTo>
                    <a:pt x="66" y="17"/>
                  </a:lnTo>
                  <a:lnTo>
                    <a:pt x="76" y="18"/>
                  </a:lnTo>
                  <a:lnTo>
                    <a:pt x="81" y="20"/>
                  </a:lnTo>
                  <a:lnTo>
                    <a:pt x="92" y="19"/>
                  </a:lnTo>
                  <a:lnTo>
                    <a:pt x="103" y="19"/>
                  </a:lnTo>
                  <a:lnTo>
                    <a:pt x="114" y="21"/>
                  </a:lnTo>
                  <a:lnTo>
                    <a:pt x="127" y="24"/>
                  </a:lnTo>
                  <a:lnTo>
                    <a:pt x="138" y="25"/>
                  </a:lnTo>
                  <a:lnTo>
                    <a:pt x="152" y="24"/>
                  </a:lnTo>
                  <a:lnTo>
                    <a:pt x="166" y="22"/>
                  </a:lnTo>
                  <a:lnTo>
                    <a:pt x="176" y="20"/>
                  </a:lnTo>
                  <a:lnTo>
                    <a:pt x="177" y="19"/>
                  </a:lnTo>
                  <a:lnTo>
                    <a:pt x="175" y="18"/>
                  </a:lnTo>
                  <a:lnTo>
                    <a:pt x="168" y="17"/>
                  </a:lnTo>
                  <a:lnTo>
                    <a:pt x="164" y="16"/>
                  </a:lnTo>
                  <a:lnTo>
                    <a:pt x="161" y="14"/>
                  </a:lnTo>
                  <a:lnTo>
                    <a:pt x="156" y="17"/>
                  </a:lnTo>
                  <a:lnTo>
                    <a:pt x="152" y="18"/>
                  </a:lnTo>
                  <a:lnTo>
                    <a:pt x="149" y="17"/>
                  </a:lnTo>
                  <a:lnTo>
                    <a:pt x="145" y="16"/>
                  </a:lnTo>
                  <a:lnTo>
                    <a:pt x="142" y="13"/>
                  </a:lnTo>
                  <a:lnTo>
                    <a:pt x="137" y="10"/>
                  </a:lnTo>
                  <a:lnTo>
                    <a:pt x="134" y="8"/>
                  </a:lnTo>
                  <a:lnTo>
                    <a:pt x="130" y="6"/>
                  </a:lnTo>
                  <a:lnTo>
                    <a:pt x="129" y="6"/>
                  </a:lnTo>
                  <a:lnTo>
                    <a:pt x="128" y="8"/>
                  </a:lnTo>
                  <a:lnTo>
                    <a:pt x="127" y="9"/>
                  </a:lnTo>
                  <a:lnTo>
                    <a:pt x="125" y="10"/>
                  </a:lnTo>
                  <a:lnTo>
                    <a:pt x="121" y="10"/>
                  </a:lnTo>
                  <a:lnTo>
                    <a:pt x="117" y="10"/>
                  </a:lnTo>
                  <a:lnTo>
                    <a:pt x="111" y="8"/>
                  </a:lnTo>
                  <a:lnTo>
                    <a:pt x="109" y="6"/>
                  </a:lnTo>
                  <a:lnTo>
                    <a:pt x="107" y="5"/>
                  </a:lnTo>
                  <a:lnTo>
                    <a:pt x="106" y="3"/>
                  </a:lnTo>
                  <a:lnTo>
                    <a:pt x="106" y="1"/>
                  </a:lnTo>
                  <a:lnTo>
                    <a:pt x="105" y="0"/>
                  </a:lnTo>
                  <a:lnTo>
                    <a:pt x="102" y="1"/>
                  </a:lnTo>
                  <a:lnTo>
                    <a:pt x="98" y="3"/>
                  </a:lnTo>
                  <a:lnTo>
                    <a:pt x="93" y="9"/>
                  </a:lnTo>
                  <a:lnTo>
                    <a:pt x="89" y="10"/>
                  </a:lnTo>
                  <a:lnTo>
                    <a:pt x="86" y="11"/>
                  </a:lnTo>
                  <a:lnTo>
                    <a:pt x="79" y="11"/>
                  </a:lnTo>
                  <a:lnTo>
                    <a:pt x="72" y="10"/>
                  </a:lnTo>
                  <a:lnTo>
                    <a:pt x="64" y="9"/>
                  </a:lnTo>
                  <a:lnTo>
                    <a:pt x="45" y="9"/>
                  </a:lnTo>
                  <a:lnTo>
                    <a:pt x="25" y="6"/>
                  </a:lnTo>
                  <a:lnTo>
                    <a:pt x="19" y="4"/>
                  </a:lnTo>
                  <a:lnTo>
                    <a:pt x="12" y="2"/>
                  </a:lnTo>
                  <a:lnTo>
                    <a:pt x="8" y="1"/>
                  </a:lnTo>
                  <a:lnTo>
                    <a:pt x="6" y="1"/>
                  </a:lnTo>
                  <a:lnTo>
                    <a:pt x="3" y="2"/>
                  </a:lnTo>
                  <a:lnTo>
                    <a:pt x="0" y="3"/>
                  </a:lnTo>
                  <a:close/>
                </a:path>
              </a:pathLst>
            </a:custGeom>
            <a:solidFill>
              <a:srgbClr val="CAA4C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36" name="Freeform 9">
              <a:extLst>
                <a:ext uri="{FF2B5EF4-FFF2-40B4-BE49-F238E27FC236}">
                  <a16:creationId xmlns:a16="http://schemas.microsoft.com/office/drawing/2014/main" id="{684E34AD-6EC7-83CF-A30F-1B2F6F7ACCD8}"/>
                </a:ext>
              </a:extLst>
            </p:cNvPr>
            <p:cNvSpPr>
              <a:spLocks/>
            </p:cNvSpPr>
            <p:nvPr/>
          </p:nvSpPr>
          <p:spPr bwMode="auto">
            <a:xfrm>
              <a:off x="6127516" y="3202542"/>
              <a:ext cx="52303" cy="47335"/>
            </a:xfrm>
            <a:custGeom>
              <a:avLst/>
              <a:gdLst>
                <a:gd name="T0" fmla="*/ 60325 w 39"/>
                <a:gd name="T1" fmla="*/ 0 h 41"/>
                <a:gd name="T2" fmla="*/ 60325 w 39"/>
                <a:gd name="T3" fmla="*/ 0 h 41"/>
                <a:gd name="T4" fmla="*/ 61912 w 39"/>
                <a:gd name="T5" fmla="*/ 3175 h 41"/>
                <a:gd name="T6" fmla="*/ 61912 w 39"/>
                <a:gd name="T7" fmla="*/ 6350 h 41"/>
                <a:gd name="T8" fmla="*/ 58737 w 39"/>
                <a:gd name="T9" fmla="*/ 17463 h 41"/>
                <a:gd name="T10" fmla="*/ 50800 w 39"/>
                <a:gd name="T11" fmla="*/ 31751 h 41"/>
                <a:gd name="T12" fmla="*/ 42862 w 39"/>
                <a:gd name="T13" fmla="*/ 44451 h 41"/>
                <a:gd name="T14" fmla="*/ 31750 w 39"/>
                <a:gd name="T15" fmla="*/ 55564 h 41"/>
                <a:gd name="T16" fmla="*/ 22225 w 39"/>
                <a:gd name="T17" fmla="*/ 63501 h 41"/>
                <a:gd name="T18" fmla="*/ 17462 w 39"/>
                <a:gd name="T19" fmla="*/ 65089 h 41"/>
                <a:gd name="T20" fmla="*/ 11112 w 39"/>
                <a:gd name="T21" fmla="*/ 65089 h 41"/>
                <a:gd name="T22" fmla="*/ 7937 w 39"/>
                <a:gd name="T23" fmla="*/ 65089 h 41"/>
                <a:gd name="T24" fmla="*/ 4762 w 39"/>
                <a:gd name="T25" fmla="*/ 61914 h 41"/>
                <a:gd name="T26" fmla="*/ 4762 w 39"/>
                <a:gd name="T27" fmla="*/ 61914 h 41"/>
                <a:gd name="T28" fmla="*/ 3175 w 39"/>
                <a:gd name="T29" fmla="*/ 55564 h 41"/>
                <a:gd name="T30" fmla="*/ 0 w 39"/>
                <a:gd name="T31" fmla="*/ 52389 h 41"/>
                <a:gd name="T32" fmla="*/ 3175 w 39"/>
                <a:gd name="T33" fmla="*/ 41276 h 41"/>
                <a:gd name="T34" fmla="*/ 6350 w 39"/>
                <a:gd name="T35" fmla="*/ 31751 h 41"/>
                <a:gd name="T36" fmla="*/ 9525 w 39"/>
                <a:gd name="T37" fmla="*/ 20638 h 41"/>
                <a:gd name="T38" fmla="*/ 9525 w 39"/>
                <a:gd name="T39" fmla="*/ 20638 h 41"/>
                <a:gd name="T40" fmla="*/ 11112 w 39"/>
                <a:gd name="T41" fmla="*/ 20638 h 41"/>
                <a:gd name="T42" fmla="*/ 11112 w 39"/>
                <a:gd name="T43" fmla="*/ 20638 h 41"/>
                <a:gd name="T44" fmla="*/ 15875 w 39"/>
                <a:gd name="T45" fmla="*/ 25401 h 41"/>
                <a:gd name="T46" fmla="*/ 17462 w 39"/>
                <a:gd name="T47" fmla="*/ 30163 h 41"/>
                <a:gd name="T48" fmla="*/ 20637 w 39"/>
                <a:gd name="T49" fmla="*/ 33338 h 41"/>
                <a:gd name="T50" fmla="*/ 20637 w 39"/>
                <a:gd name="T51" fmla="*/ 33338 h 41"/>
                <a:gd name="T52" fmla="*/ 25400 w 39"/>
                <a:gd name="T53" fmla="*/ 31751 h 41"/>
                <a:gd name="T54" fmla="*/ 31750 w 39"/>
                <a:gd name="T55" fmla="*/ 28576 h 41"/>
                <a:gd name="T56" fmla="*/ 44450 w 39"/>
                <a:gd name="T57" fmla="*/ 15875 h 41"/>
                <a:gd name="T58" fmla="*/ 55562 w 39"/>
                <a:gd name="T59" fmla="*/ 3175 h 41"/>
                <a:gd name="T60" fmla="*/ 58737 w 39"/>
                <a:gd name="T61" fmla="*/ 0 h 41"/>
                <a:gd name="T62" fmla="*/ 60325 w 39"/>
                <a:gd name="T63" fmla="*/ 0 h 41"/>
                <a:gd name="T64" fmla="*/ 60325 w 39"/>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41">
                  <a:moveTo>
                    <a:pt x="38" y="0"/>
                  </a:moveTo>
                  <a:lnTo>
                    <a:pt x="38" y="0"/>
                  </a:lnTo>
                  <a:lnTo>
                    <a:pt x="39" y="2"/>
                  </a:lnTo>
                  <a:lnTo>
                    <a:pt x="39" y="4"/>
                  </a:lnTo>
                  <a:lnTo>
                    <a:pt x="37" y="11"/>
                  </a:lnTo>
                  <a:lnTo>
                    <a:pt x="32" y="20"/>
                  </a:lnTo>
                  <a:lnTo>
                    <a:pt x="27" y="28"/>
                  </a:lnTo>
                  <a:lnTo>
                    <a:pt x="20" y="35"/>
                  </a:lnTo>
                  <a:lnTo>
                    <a:pt x="14" y="40"/>
                  </a:lnTo>
                  <a:lnTo>
                    <a:pt x="11" y="41"/>
                  </a:lnTo>
                  <a:lnTo>
                    <a:pt x="7" y="41"/>
                  </a:lnTo>
                  <a:lnTo>
                    <a:pt x="5" y="41"/>
                  </a:lnTo>
                  <a:lnTo>
                    <a:pt x="3" y="39"/>
                  </a:lnTo>
                  <a:lnTo>
                    <a:pt x="2" y="35"/>
                  </a:lnTo>
                  <a:lnTo>
                    <a:pt x="0" y="33"/>
                  </a:lnTo>
                  <a:lnTo>
                    <a:pt x="2" y="26"/>
                  </a:lnTo>
                  <a:lnTo>
                    <a:pt x="4" y="20"/>
                  </a:lnTo>
                  <a:lnTo>
                    <a:pt x="6" y="13"/>
                  </a:lnTo>
                  <a:lnTo>
                    <a:pt x="7" y="13"/>
                  </a:lnTo>
                  <a:lnTo>
                    <a:pt x="10" y="16"/>
                  </a:lnTo>
                  <a:lnTo>
                    <a:pt x="11" y="19"/>
                  </a:lnTo>
                  <a:lnTo>
                    <a:pt x="13" y="21"/>
                  </a:lnTo>
                  <a:lnTo>
                    <a:pt x="16" y="20"/>
                  </a:lnTo>
                  <a:lnTo>
                    <a:pt x="20" y="18"/>
                  </a:lnTo>
                  <a:lnTo>
                    <a:pt x="28" y="10"/>
                  </a:lnTo>
                  <a:lnTo>
                    <a:pt x="35" y="2"/>
                  </a:lnTo>
                  <a:lnTo>
                    <a:pt x="37" y="0"/>
                  </a:lnTo>
                  <a:lnTo>
                    <a:pt x="38" y="0"/>
                  </a:lnTo>
                  <a:close/>
                </a:path>
              </a:pathLst>
            </a:custGeom>
            <a:solidFill>
              <a:srgbClr val="A5BDE3"/>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37" name="Potmap6">
              <a:extLst>
                <a:ext uri="{FF2B5EF4-FFF2-40B4-BE49-F238E27FC236}">
                  <a16:creationId xmlns:a16="http://schemas.microsoft.com/office/drawing/2014/main" id="{CE8E6638-1E96-AE7B-8E3C-7F22D1A40CAE}"/>
                </a:ext>
              </a:extLst>
            </p:cNvPr>
            <p:cNvSpPr>
              <a:spLocks/>
            </p:cNvSpPr>
            <p:nvPr/>
          </p:nvSpPr>
          <p:spPr bwMode="auto">
            <a:xfrm>
              <a:off x="0" y="1691712"/>
              <a:ext cx="1042931" cy="730834"/>
            </a:xfrm>
            <a:custGeom>
              <a:avLst/>
              <a:gdLst>
                <a:gd name="T0" fmla="*/ 291 w 778"/>
                <a:gd name="T1" fmla="*/ 66 h 633"/>
                <a:gd name="T2" fmla="*/ 270 w 778"/>
                <a:gd name="T3" fmla="*/ 75 h 633"/>
                <a:gd name="T4" fmla="*/ 304 w 778"/>
                <a:gd name="T5" fmla="*/ 139 h 633"/>
                <a:gd name="T6" fmla="*/ 337 w 778"/>
                <a:gd name="T7" fmla="*/ 130 h 633"/>
                <a:gd name="T8" fmla="*/ 361 w 778"/>
                <a:gd name="T9" fmla="*/ 182 h 633"/>
                <a:gd name="T10" fmla="*/ 401 w 778"/>
                <a:gd name="T11" fmla="*/ 199 h 633"/>
                <a:gd name="T12" fmla="*/ 429 w 778"/>
                <a:gd name="T13" fmla="*/ 205 h 633"/>
                <a:gd name="T14" fmla="*/ 467 w 778"/>
                <a:gd name="T15" fmla="*/ 209 h 633"/>
                <a:gd name="T16" fmla="*/ 501 w 778"/>
                <a:gd name="T17" fmla="*/ 254 h 633"/>
                <a:gd name="T18" fmla="*/ 537 w 778"/>
                <a:gd name="T19" fmla="*/ 252 h 633"/>
                <a:gd name="T20" fmla="*/ 541 w 778"/>
                <a:gd name="T21" fmla="*/ 281 h 633"/>
                <a:gd name="T22" fmla="*/ 551 w 778"/>
                <a:gd name="T23" fmla="*/ 310 h 633"/>
                <a:gd name="T24" fmla="*/ 581 w 778"/>
                <a:gd name="T25" fmla="*/ 319 h 633"/>
                <a:gd name="T26" fmla="*/ 573 w 778"/>
                <a:gd name="T27" fmla="*/ 350 h 633"/>
                <a:gd name="T28" fmla="*/ 592 w 778"/>
                <a:gd name="T29" fmla="*/ 335 h 633"/>
                <a:gd name="T30" fmla="*/ 624 w 778"/>
                <a:gd name="T31" fmla="*/ 340 h 633"/>
                <a:gd name="T32" fmla="*/ 644 w 778"/>
                <a:gd name="T33" fmla="*/ 332 h 633"/>
                <a:gd name="T34" fmla="*/ 649 w 778"/>
                <a:gd name="T35" fmla="*/ 353 h 633"/>
                <a:gd name="T36" fmla="*/ 646 w 778"/>
                <a:gd name="T37" fmla="*/ 378 h 633"/>
                <a:gd name="T38" fmla="*/ 685 w 778"/>
                <a:gd name="T39" fmla="*/ 424 h 633"/>
                <a:gd name="T40" fmla="*/ 687 w 778"/>
                <a:gd name="T41" fmla="*/ 396 h 633"/>
                <a:gd name="T42" fmla="*/ 705 w 778"/>
                <a:gd name="T43" fmla="*/ 420 h 633"/>
                <a:gd name="T44" fmla="*/ 726 w 778"/>
                <a:gd name="T45" fmla="*/ 425 h 633"/>
                <a:gd name="T46" fmla="*/ 744 w 778"/>
                <a:gd name="T47" fmla="*/ 474 h 633"/>
                <a:gd name="T48" fmla="*/ 735 w 778"/>
                <a:gd name="T49" fmla="*/ 517 h 633"/>
                <a:gd name="T50" fmla="*/ 764 w 778"/>
                <a:gd name="T51" fmla="*/ 582 h 633"/>
                <a:gd name="T52" fmla="*/ 762 w 778"/>
                <a:gd name="T53" fmla="*/ 605 h 633"/>
                <a:gd name="T54" fmla="*/ 713 w 778"/>
                <a:gd name="T55" fmla="*/ 604 h 633"/>
                <a:gd name="T56" fmla="*/ 681 w 778"/>
                <a:gd name="T57" fmla="*/ 633 h 633"/>
                <a:gd name="T58" fmla="*/ 648 w 778"/>
                <a:gd name="T59" fmla="*/ 607 h 633"/>
                <a:gd name="T60" fmla="*/ 603 w 778"/>
                <a:gd name="T61" fmla="*/ 602 h 633"/>
                <a:gd name="T62" fmla="*/ 554 w 778"/>
                <a:gd name="T63" fmla="*/ 591 h 633"/>
                <a:gd name="T64" fmla="*/ 506 w 778"/>
                <a:gd name="T65" fmla="*/ 575 h 633"/>
                <a:gd name="T66" fmla="*/ 451 w 778"/>
                <a:gd name="T67" fmla="*/ 556 h 633"/>
                <a:gd name="T68" fmla="*/ 404 w 778"/>
                <a:gd name="T69" fmla="*/ 573 h 633"/>
                <a:gd name="T70" fmla="*/ 352 w 778"/>
                <a:gd name="T71" fmla="*/ 522 h 633"/>
                <a:gd name="T72" fmla="*/ 328 w 778"/>
                <a:gd name="T73" fmla="*/ 517 h 633"/>
                <a:gd name="T74" fmla="*/ 297 w 778"/>
                <a:gd name="T75" fmla="*/ 504 h 633"/>
                <a:gd name="T76" fmla="*/ 269 w 778"/>
                <a:gd name="T77" fmla="*/ 540 h 633"/>
                <a:gd name="T78" fmla="*/ 231 w 778"/>
                <a:gd name="T79" fmla="*/ 532 h 633"/>
                <a:gd name="T80" fmla="*/ 208 w 778"/>
                <a:gd name="T81" fmla="*/ 550 h 633"/>
                <a:gd name="T82" fmla="*/ 202 w 778"/>
                <a:gd name="T83" fmla="*/ 525 h 633"/>
                <a:gd name="T84" fmla="*/ 214 w 778"/>
                <a:gd name="T85" fmla="*/ 488 h 633"/>
                <a:gd name="T86" fmla="*/ 210 w 778"/>
                <a:gd name="T87" fmla="*/ 471 h 633"/>
                <a:gd name="T88" fmla="*/ 186 w 778"/>
                <a:gd name="T89" fmla="*/ 471 h 633"/>
                <a:gd name="T90" fmla="*/ 150 w 778"/>
                <a:gd name="T91" fmla="*/ 476 h 633"/>
                <a:gd name="T92" fmla="*/ 124 w 778"/>
                <a:gd name="T93" fmla="*/ 452 h 633"/>
                <a:gd name="T94" fmla="*/ 114 w 778"/>
                <a:gd name="T95" fmla="*/ 406 h 633"/>
                <a:gd name="T96" fmla="*/ 71 w 778"/>
                <a:gd name="T97" fmla="*/ 396 h 633"/>
                <a:gd name="T98" fmla="*/ 55 w 778"/>
                <a:gd name="T99" fmla="*/ 347 h 633"/>
                <a:gd name="T100" fmla="*/ 26 w 778"/>
                <a:gd name="T101" fmla="*/ 320 h 633"/>
                <a:gd name="T102" fmla="*/ 0 w 778"/>
                <a:gd name="T103" fmla="*/ 287 h 633"/>
                <a:gd name="T104" fmla="*/ 22 w 778"/>
                <a:gd name="T105" fmla="*/ 216 h 633"/>
                <a:gd name="T106" fmla="*/ 57 w 778"/>
                <a:gd name="T107" fmla="*/ 187 h 633"/>
                <a:gd name="T108" fmla="*/ 96 w 778"/>
                <a:gd name="T109" fmla="*/ 149 h 633"/>
                <a:gd name="T110" fmla="*/ 111 w 778"/>
                <a:gd name="T111" fmla="*/ 101 h 633"/>
                <a:gd name="T112" fmla="*/ 137 w 778"/>
                <a:gd name="T113" fmla="*/ 55 h 633"/>
                <a:gd name="T114" fmla="*/ 167 w 778"/>
                <a:gd name="T115" fmla="*/ 33 h 633"/>
                <a:gd name="T116" fmla="*/ 187 w 778"/>
                <a:gd name="T117" fmla="*/ 0 h 633"/>
                <a:gd name="T118" fmla="*/ 244 w 778"/>
                <a:gd name="T119" fmla="*/ 27 h 633"/>
                <a:gd name="T120" fmla="*/ 270 w 778"/>
                <a:gd name="T121" fmla="*/ 4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8" h="633">
                  <a:moveTo>
                    <a:pt x="270" y="48"/>
                  </a:moveTo>
                  <a:lnTo>
                    <a:pt x="291" y="66"/>
                  </a:lnTo>
                  <a:lnTo>
                    <a:pt x="286" y="74"/>
                  </a:lnTo>
                  <a:lnTo>
                    <a:pt x="270" y="75"/>
                  </a:lnTo>
                  <a:lnTo>
                    <a:pt x="268" y="91"/>
                  </a:lnTo>
                  <a:lnTo>
                    <a:pt x="304" y="139"/>
                  </a:lnTo>
                  <a:lnTo>
                    <a:pt x="317" y="129"/>
                  </a:lnTo>
                  <a:lnTo>
                    <a:pt x="337" y="130"/>
                  </a:lnTo>
                  <a:lnTo>
                    <a:pt x="347" y="156"/>
                  </a:lnTo>
                  <a:lnTo>
                    <a:pt x="361" y="182"/>
                  </a:lnTo>
                  <a:lnTo>
                    <a:pt x="392" y="182"/>
                  </a:lnTo>
                  <a:lnTo>
                    <a:pt x="401" y="199"/>
                  </a:lnTo>
                  <a:lnTo>
                    <a:pt x="406" y="190"/>
                  </a:lnTo>
                  <a:lnTo>
                    <a:pt x="429" y="205"/>
                  </a:lnTo>
                  <a:lnTo>
                    <a:pt x="450" y="211"/>
                  </a:lnTo>
                  <a:lnTo>
                    <a:pt x="467" y="209"/>
                  </a:lnTo>
                  <a:lnTo>
                    <a:pt x="486" y="226"/>
                  </a:lnTo>
                  <a:lnTo>
                    <a:pt x="501" y="254"/>
                  </a:lnTo>
                  <a:lnTo>
                    <a:pt x="526" y="262"/>
                  </a:lnTo>
                  <a:lnTo>
                    <a:pt x="537" y="252"/>
                  </a:lnTo>
                  <a:lnTo>
                    <a:pt x="546" y="255"/>
                  </a:lnTo>
                  <a:lnTo>
                    <a:pt x="541" y="281"/>
                  </a:lnTo>
                  <a:lnTo>
                    <a:pt x="550" y="295"/>
                  </a:lnTo>
                  <a:lnTo>
                    <a:pt x="551" y="310"/>
                  </a:lnTo>
                  <a:lnTo>
                    <a:pt x="572" y="309"/>
                  </a:lnTo>
                  <a:lnTo>
                    <a:pt x="581" y="319"/>
                  </a:lnTo>
                  <a:lnTo>
                    <a:pt x="570" y="341"/>
                  </a:lnTo>
                  <a:lnTo>
                    <a:pt x="573" y="350"/>
                  </a:lnTo>
                  <a:lnTo>
                    <a:pt x="586" y="352"/>
                  </a:lnTo>
                  <a:lnTo>
                    <a:pt x="592" y="335"/>
                  </a:lnTo>
                  <a:lnTo>
                    <a:pt x="606" y="338"/>
                  </a:lnTo>
                  <a:lnTo>
                    <a:pt x="624" y="340"/>
                  </a:lnTo>
                  <a:lnTo>
                    <a:pt x="636" y="327"/>
                  </a:lnTo>
                  <a:lnTo>
                    <a:pt x="644" y="332"/>
                  </a:lnTo>
                  <a:lnTo>
                    <a:pt x="640" y="343"/>
                  </a:lnTo>
                  <a:lnTo>
                    <a:pt x="649" y="353"/>
                  </a:lnTo>
                  <a:lnTo>
                    <a:pt x="639" y="371"/>
                  </a:lnTo>
                  <a:lnTo>
                    <a:pt x="646" y="378"/>
                  </a:lnTo>
                  <a:lnTo>
                    <a:pt x="648" y="404"/>
                  </a:lnTo>
                  <a:lnTo>
                    <a:pt x="685" y="424"/>
                  </a:lnTo>
                  <a:lnTo>
                    <a:pt x="690" y="412"/>
                  </a:lnTo>
                  <a:lnTo>
                    <a:pt x="687" y="396"/>
                  </a:lnTo>
                  <a:lnTo>
                    <a:pt x="712" y="401"/>
                  </a:lnTo>
                  <a:lnTo>
                    <a:pt x="705" y="420"/>
                  </a:lnTo>
                  <a:lnTo>
                    <a:pt x="717" y="424"/>
                  </a:lnTo>
                  <a:lnTo>
                    <a:pt x="726" y="425"/>
                  </a:lnTo>
                  <a:lnTo>
                    <a:pt x="741" y="444"/>
                  </a:lnTo>
                  <a:lnTo>
                    <a:pt x="744" y="474"/>
                  </a:lnTo>
                  <a:lnTo>
                    <a:pt x="762" y="489"/>
                  </a:lnTo>
                  <a:lnTo>
                    <a:pt x="735" y="517"/>
                  </a:lnTo>
                  <a:lnTo>
                    <a:pt x="778" y="563"/>
                  </a:lnTo>
                  <a:lnTo>
                    <a:pt x="764" y="582"/>
                  </a:lnTo>
                  <a:lnTo>
                    <a:pt x="762" y="605"/>
                  </a:lnTo>
                  <a:lnTo>
                    <a:pt x="762" y="605"/>
                  </a:lnTo>
                  <a:lnTo>
                    <a:pt x="737" y="616"/>
                  </a:lnTo>
                  <a:lnTo>
                    <a:pt x="713" y="604"/>
                  </a:lnTo>
                  <a:lnTo>
                    <a:pt x="696" y="627"/>
                  </a:lnTo>
                  <a:lnTo>
                    <a:pt x="681" y="633"/>
                  </a:lnTo>
                  <a:lnTo>
                    <a:pt x="664" y="629"/>
                  </a:lnTo>
                  <a:lnTo>
                    <a:pt x="648" y="607"/>
                  </a:lnTo>
                  <a:lnTo>
                    <a:pt x="632" y="614"/>
                  </a:lnTo>
                  <a:lnTo>
                    <a:pt x="603" y="602"/>
                  </a:lnTo>
                  <a:lnTo>
                    <a:pt x="583" y="594"/>
                  </a:lnTo>
                  <a:lnTo>
                    <a:pt x="554" y="591"/>
                  </a:lnTo>
                  <a:lnTo>
                    <a:pt x="537" y="602"/>
                  </a:lnTo>
                  <a:lnTo>
                    <a:pt x="506" y="575"/>
                  </a:lnTo>
                  <a:lnTo>
                    <a:pt x="478" y="574"/>
                  </a:lnTo>
                  <a:lnTo>
                    <a:pt x="451" y="556"/>
                  </a:lnTo>
                  <a:lnTo>
                    <a:pt x="426" y="555"/>
                  </a:lnTo>
                  <a:lnTo>
                    <a:pt x="404" y="573"/>
                  </a:lnTo>
                  <a:lnTo>
                    <a:pt x="362" y="545"/>
                  </a:lnTo>
                  <a:lnTo>
                    <a:pt x="352" y="522"/>
                  </a:lnTo>
                  <a:lnTo>
                    <a:pt x="344" y="501"/>
                  </a:lnTo>
                  <a:lnTo>
                    <a:pt x="328" y="517"/>
                  </a:lnTo>
                  <a:lnTo>
                    <a:pt x="314" y="496"/>
                  </a:lnTo>
                  <a:lnTo>
                    <a:pt x="297" y="504"/>
                  </a:lnTo>
                  <a:lnTo>
                    <a:pt x="285" y="527"/>
                  </a:lnTo>
                  <a:lnTo>
                    <a:pt x="269" y="540"/>
                  </a:lnTo>
                  <a:lnTo>
                    <a:pt x="249" y="545"/>
                  </a:lnTo>
                  <a:lnTo>
                    <a:pt x="231" y="532"/>
                  </a:lnTo>
                  <a:lnTo>
                    <a:pt x="223" y="550"/>
                  </a:lnTo>
                  <a:lnTo>
                    <a:pt x="208" y="550"/>
                  </a:lnTo>
                  <a:lnTo>
                    <a:pt x="201" y="543"/>
                  </a:lnTo>
                  <a:lnTo>
                    <a:pt x="202" y="525"/>
                  </a:lnTo>
                  <a:lnTo>
                    <a:pt x="221" y="507"/>
                  </a:lnTo>
                  <a:lnTo>
                    <a:pt x="214" y="488"/>
                  </a:lnTo>
                  <a:lnTo>
                    <a:pt x="205" y="481"/>
                  </a:lnTo>
                  <a:lnTo>
                    <a:pt x="210" y="471"/>
                  </a:lnTo>
                  <a:lnTo>
                    <a:pt x="196" y="463"/>
                  </a:lnTo>
                  <a:lnTo>
                    <a:pt x="186" y="471"/>
                  </a:lnTo>
                  <a:lnTo>
                    <a:pt x="173" y="467"/>
                  </a:lnTo>
                  <a:lnTo>
                    <a:pt x="150" y="476"/>
                  </a:lnTo>
                  <a:lnTo>
                    <a:pt x="131" y="464"/>
                  </a:lnTo>
                  <a:lnTo>
                    <a:pt x="124" y="452"/>
                  </a:lnTo>
                  <a:lnTo>
                    <a:pt x="123" y="422"/>
                  </a:lnTo>
                  <a:lnTo>
                    <a:pt x="114" y="406"/>
                  </a:lnTo>
                  <a:lnTo>
                    <a:pt x="99" y="401"/>
                  </a:lnTo>
                  <a:lnTo>
                    <a:pt x="71" y="396"/>
                  </a:lnTo>
                  <a:lnTo>
                    <a:pt x="60" y="383"/>
                  </a:lnTo>
                  <a:lnTo>
                    <a:pt x="55" y="347"/>
                  </a:lnTo>
                  <a:lnTo>
                    <a:pt x="41" y="337"/>
                  </a:lnTo>
                  <a:lnTo>
                    <a:pt x="26" y="320"/>
                  </a:lnTo>
                  <a:lnTo>
                    <a:pt x="9" y="302"/>
                  </a:lnTo>
                  <a:lnTo>
                    <a:pt x="0" y="287"/>
                  </a:lnTo>
                  <a:lnTo>
                    <a:pt x="13" y="247"/>
                  </a:lnTo>
                  <a:lnTo>
                    <a:pt x="22" y="216"/>
                  </a:lnTo>
                  <a:lnTo>
                    <a:pt x="46" y="202"/>
                  </a:lnTo>
                  <a:lnTo>
                    <a:pt x="57" y="187"/>
                  </a:lnTo>
                  <a:lnTo>
                    <a:pt x="95" y="170"/>
                  </a:lnTo>
                  <a:lnTo>
                    <a:pt x="96" y="149"/>
                  </a:lnTo>
                  <a:lnTo>
                    <a:pt x="108" y="127"/>
                  </a:lnTo>
                  <a:lnTo>
                    <a:pt x="111" y="101"/>
                  </a:lnTo>
                  <a:lnTo>
                    <a:pt x="122" y="80"/>
                  </a:lnTo>
                  <a:lnTo>
                    <a:pt x="137" y="55"/>
                  </a:lnTo>
                  <a:lnTo>
                    <a:pt x="148" y="47"/>
                  </a:lnTo>
                  <a:lnTo>
                    <a:pt x="167" y="33"/>
                  </a:lnTo>
                  <a:lnTo>
                    <a:pt x="174" y="1"/>
                  </a:lnTo>
                  <a:lnTo>
                    <a:pt x="187" y="0"/>
                  </a:lnTo>
                  <a:lnTo>
                    <a:pt x="211" y="29"/>
                  </a:lnTo>
                  <a:lnTo>
                    <a:pt x="244" y="27"/>
                  </a:lnTo>
                  <a:lnTo>
                    <a:pt x="252" y="44"/>
                  </a:lnTo>
                  <a:lnTo>
                    <a:pt x="270" y="48"/>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38" name="Potmap12">
              <a:extLst>
                <a:ext uri="{FF2B5EF4-FFF2-40B4-BE49-F238E27FC236}">
                  <a16:creationId xmlns:a16="http://schemas.microsoft.com/office/drawing/2014/main" id="{13E9BF05-5BFB-5281-D37B-4131C45EDA36}"/>
                </a:ext>
              </a:extLst>
            </p:cNvPr>
            <p:cNvSpPr>
              <a:spLocks/>
            </p:cNvSpPr>
            <p:nvPr/>
          </p:nvSpPr>
          <p:spPr bwMode="auto">
            <a:xfrm>
              <a:off x="298543" y="898943"/>
              <a:ext cx="1192204" cy="1036969"/>
            </a:xfrm>
            <a:custGeom>
              <a:avLst/>
              <a:gdLst>
                <a:gd name="T0" fmla="*/ 280 w 889"/>
                <a:gd name="T1" fmla="*/ 825 h 898"/>
                <a:gd name="T2" fmla="*/ 278 w 889"/>
                <a:gd name="T3" fmla="*/ 776 h 898"/>
                <a:gd name="T4" fmla="*/ 312 w 889"/>
                <a:gd name="T5" fmla="*/ 734 h 898"/>
                <a:gd name="T6" fmla="*/ 341 w 889"/>
                <a:gd name="T7" fmla="*/ 714 h 898"/>
                <a:gd name="T8" fmla="*/ 390 w 889"/>
                <a:gd name="T9" fmla="*/ 727 h 898"/>
                <a:gd name="T10" fmla="*/ 433 w 889"/>
                <a:gd name="T11" fmla="*/ 716 h 898"/>
                <a:gd name="T12" fmla="*/ 468 w 889"/>
                <a:gd name="T13" fmla="*/ 725 h 898"/>
                <a:gd name="T14" fmla="*/ 500 w 889"/>
                <a:gd name="T15" fmla="*/ 717 h 898"/>
                <a:gd name="T16" fmla="*/ 546 w 889"/>
                <a:gd name="T17" fmla="*/ 706 h 898"/>
                <a:gd name="T18" fmla="*/ 567 w 889"/>
                <a:gd name="T19" fmla="*/ 693 h 898"/>
                <a:gd name="T20" fmla="*/ 528 w 889"/>
                <a:gd name="T21" fmla="*/ 679 h 898"/>
                <a:gd name="T22" fmla="*/ 530 w 889"/>
                <a:gd name="T23" fmla="*/ 637 h 898"/>
                <a:gd name="T24" fmla="*/ 560 w 889"/>
                <a:gd name="T25" fmla="*/ 621 h 898"/>
                <a:gd name="T26" fmla="*/ 563 w 889"/>
                <a:gd name="T27" fmla="*/ 571 h 898"/>
                <a:gd name="T28" fmla="*/ 587 w 889"/>
                <a:gd name="T29" fmla="*/ 550 h 898"/>
                <a:gd name="T30" fmla="*/ 646 w 889"/>
                <a:gd name="T31" fmla="*/ 570 h 898"/>
                <a:gd name="T32" fmla="*/ 679 w 889"/>
                <a:gd name="T33" fmla="*/ 538 h 898"/>
                <a:gd name="T34" fmla="*/ 761 w 889"/>
                <a:gd name="T35" fmla="*/ 469 h 898"/>
                <a:gd name="T36" fmla="*/ 778 w 889"/>
                <a:gd name="T37" fmla="*/ 444 h 898"/>
                <a:gd name="T38" fmla="*/ 812 w 889"/>
                <a:gd name="T39" fmla="*/ 417 h 898"/>
                <a:gd name="T40" fmla="*/ 855 w 889"/>
                <a:gd name="T41" fmla="*/ 414 h 898"/>
                <a:gd name="T42" fmla="*/ 889 w 889"/>
                <a:gd name="T43" fmla="*/ 352 h 898"/>
                <a:gd name="T44" fmla="*/ 845 w 889"/>
                <a:gd name="T45" fmla="*/ 304 h 898"/>
                <a:gd name="T46" fmla="*/ 822 w 889"/>
                <a:gd name="T47" fmla="*/ 275 h 898"/>
                <a:gd name="T48" fmla="*/ 833 w 889"/>
                <a:gd name="T49" fmla="*/ 275 h 898"/>
                <a:gd name="T50" fmla="*/ 833 w 889"/>
                <a:gd name="T51" fmla="*/ 268 h 898"/>
                <a:gd name="T52" fmla="*/ 826 w 889"/>
                <a:gd name="T53" fmla="*/ 254 h 898"/>
                <a:gd name="T54" fmla="*/ 823 w 889"/>
                <a:gd name="T55" fmla="*/ 227 h 898"/>
                <a:gd name="T56" fmla="*/ 808 w 889"/>
                <a:gd name="T57" fmla="*/ 202 h 898"/>
                <a:gd name="T58" fmla="*/ 796 w 889"/>
                <a:gd name="T59" fmla="*/ 166 h 898"/>
                <a:gd name="T60" fmla="*/ 765 w 889"/>
                <a:gd name="T61" fmla="*/ 152 h 898"/>
                <a:gd name="T62" fmla="*/ 749 w 889"/>
                <a:gd name="T63" fmla="*/ 155 h 898"/>
                <a:gd name="T64" fmla="*/ 695 w 889"/>
                <a:gd name="T65" fmla="*/ 163 h 898"/>
                <a:gd name="T66" fmla="*/ 673 w 889"/>
                <a:gd name="T67" fmla="*/ 122 h 898"/>
                <a:gd name="T68" fmla="*/ 665 w 889"/>
                <a:gd name="T69" fmla="*/ 82 h 898"/>
                <a:gd name="T70" fmla="*/ 644 w 889"/>
                <a:gd name="T71" fmla="*/ 56 h 898"/>
                <a:gd name="T72" fmla="*/ 606 w 889"/>
                <a:gd name="T73" fmla="*/ 34 h 898"/>
                <a:gd name="T74" fmla="*/ 577 w 889"/>
                <a:gd name="T75" fmla="*/ 40 h 898"/>
                <a:gd name="T76" fmla="*/ 506 w 889"/>
                <a:gd name="T77" fmla="*/ 1 h 898"/>
                <a:gd name="T78" fmla="*/ 497 w 889"/>
                <a:gd name="T79" fmla="*/ 66 h 898"/>
                <a:gd name="T80" fmla="*/ 435 w 889"/>
                <a:gd name="T81" fmla="*/ 102 h 898"/>
                <a:gd name="T82" fmla="*/ 372 w 889"/>
                <a:gd name="T83" fmla="*/ 131 h 898"/>
                <a:gd name="T84" fmla="*/ 272 w 889"/>
                <a:gd name="T85" fmla="*/ 210 h 898"/>
                <a:gd name="T86" fmla="*/ 2 w 889"/>
                <a:gd name="T87" fmla="*/ 487 h 898"/>
                <a:gd name="T88" fmla="*/ 24 w 889"/>
                <a:gd name="T89" fmla="*/ 614 h 898"/>
                <a:gd name="T90" fmla="*/ 0 w 889"/>
                <a:gd name="T91" fmla="*/ 669 h 898"/>
                <a:gd name="T92" fmla="*/ 47 w 889"/>
                <a:gd name="T93" fmla="*/ 734 h 898"/>
                <a:gd name="T94" fmla="*/ 69 w 889"/>
                <a:gd name="T95" fmla="*/ 753 h 898"/>
                <a:gd name="T96" fmla="*/ 46 w 889"/>
                <a:gd name="T97" fmla="*/ 778 h 898"/>
                <a:gd name="T98" fmla="*/ 115 w 889"/>
                <a:gd name="T99" fmla="*/ 817 h 898"/>
                <a:gd name="T100" fmla="*/ 170 w 889"/>
                <a:gd name="T101" fmla="*/ 869 h 898"/>
                <a:gd name="T102" fmla="*/ 207 w 889"/>
                <a:gd name="T103" fmla="*/ 892 h 898"/>
                <a:gd name="T104" fmla="*/ 245 w 889"/>
                <a:gd name="T105" fmla="*/ 892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9" h="898">
                  <a:moveTo>
                    <a:pt x="245" y="892"/>
                  </a:moveTo>
                  <a:lnTo>
                    <a:pt x="264" y="831"/>
                  </a:lnTo>
                  <a:lnTo>
                    <a:pt x="280" y="825"/>
                  </a:lnTo>
                  <a:lnTo>
                    <a:pt x="268" y="811"/>
                  </a:lnTo>
                  <a:lnTo>
                    <a:pt x="279" y="785"/>
                  </a:lnTo>
                  <a:lnTo>
                    <a:pt x="278" y="776"/>
                  </a:lnTo>
                  <a:lnTo>
                    <a:pt x="299" y="755"/>
                  </a:lnTo>
                  <a:lnTo>
                    <a:pt x="312" y="755"/>
                  </a:lnTo>
                  <a:lnTo>
                    <a:pt x="312" y="734"/>
                  </a:lnTo>
                  <a:lnTo>
                    <a:pt x="329" y="722"/>
                  </a:lnTo>
                  <a:lnTo>
                    <a:pt x="331" y="714"/>
                  </a:lnTo>
                  <a:lnTo>
                    <a:pt x="341" y="714"/>
                  </a:lnTo>
                  <a:lnTo>
                    <a:pt x="360" y="728"/>
                  </a:lnTo>
                  <a:lnTo>
                    <a:pt x="376" y="722"/>
                  </a:lnTo>
                  <a:lnTo>
                    <a:pt x="390" y="727"/>
                  </a:lnTo>
                  <a:lnTo>
                    <a:pt x="405" y="716"/>
                  </a:lnTo>
                  <a:lnTo>
                    <a:pt x="421" y="727"/>
                  </a:lnTo>
                  <a:lnTo>
                    <a:pt x="433" y="716"/>
                  </a:lnTo>
                  <a:lnTo>
                    <a:pt x="449" y="713"/>
                  </a:lnTo>
                  <a:lnTo>
                    <a:pt x="457" y="720"/>
                  </a:lnTo>
                  <a:lnTo>
                    <a:pt x="468" y="725"/>
                  </a:lnTo>
                  <a:lnTo>
                    <a:pt x="481" y="717"/>
                  </a:lnTo>
                  <a:lnTo>
                    <a:pt x="491" y="721"/>
                  </a:lnTo>
                  <a:lnTo>
                    <a:pt x="500" y="717"/>
                  </a:lnTo>
                  <a:lnTo>
                    <a:pt x="532" y="716"/>
                  </a:lnTo>
                  <a:lnTo>
                    <a:pt x="538" y="705"/>
                  </a:lnTo>
                  <a:lnTo>
                    <a:pt x="546" y="706"/>
                  </a:lnTo>
                  <a:lnTo>
                    <a:pt x="553" y="717"/>
                  </a:lnTo>
                  <a:lnTo>
                    <a:pt x="563" y="718"/>
                  </a:lnTo>
                  <a:lnTo>
                    <a:pt x="567" y="693"/>
                  </a:lnTo>
                  <a:lnTo>
                    <a:pt x="557" y="689"/>
                  </a:lnTo>
                  <a:lnTo>
                    <a:pt x="539" y="687"/>
                  </a:lnTo>
                  <a:lnTo>
                    <a:pt x="528" y="679"/>
                  </a:lnTo>
                  <a:lnTo>
                    <a:pt x="526" y="657"/>
                  </a:lnTo>
                  <a:lnTo>
                    <a:pt x="513" y="653"/>
                  </a:lnTo>
                  <a:lnTo>
                    <a:pt x="530" y="637"/>
                  </a:lnTo>
                  <a:lnTo>
                    <a:pt x="536" y="643"/>
                  </a:lnTo>
                  <a:lnTo>
                    <a:pt x="544" y="630"/>
                  </a:lnTo>
                  <a:lnTo>
                    <a:pt x="560" y="621"/>
                  </a:lnTo>
                  <a:lnTo>
                    <a:pt x="552" y="604"/>
                  </a:lnTo>
                  <a:lnTo>
                    <a:pt x="561" y="593"/>
                  </a:lnTo>
                  <a:lnTo>
                    <a:pt x="563" y="571"/>
                  </a:lnTo>
                  <a:lnTo>
                    <a:pt x="573" y="534"/>
                  </a:lnTo>
                  <a:lnTo>
                    <a:pt x="590" y="539"/>
                  </a:lnTo>
                  <a:lnTo>
                    <a:pt x="587" y="550"/>
                  </a:lnTo>
                  <a:lnTo>
                    <a:pt x="596" y="558"/>
                  </a:lnTo>
                  <a:lnTo>
                    <a:pt x="611" y="552"/>
                  </a:lnTo>
                  <a:lnTo>
                    <a:pt x="646" y="570"/>
                  </a:lnTo>
                  <a:lnTo>
                    <a:pt x="659" y="570"/>
                  </a:lnTo>
                  <a:lnTo>
                    <a:pt x="665" y="538"/>
                  </a:lnTo>
                  <a:lnTo>
                    <a:pt x="679" y="538"/>
                  </a:lnTo>
                  <a:lnTo>
                    <a:pt x="737" y="508"/>
                  </a:lnTo>
                  <a:lnTo>
                    <a:pt x="752" y="472"/>
                  </a:lnTo>
                  <a:lnTo>
                    <a:pt x="761" y="469"/>
                  </a:lnTo>
                  <a:lnTo>
                    <a:pt x="770" y="479"/>
                  </a:lnTo>
                  <a:lnTo>
                    <a:pt x="785" y="457"/>
                  </a:lnTo>
                  <a:lnTo>
                    <a:pt x="778" y="444"/>
                  </a:lnTo>
                  <a:lnTo>
                    <a:pt x="783" y="424"/>
                  </a:lnTo>
                  <a:lnTo>
                    <a:pt x="793" y="428"/>
                  </a:lnTo>
                  <a:lnTo>
                    <a:pt x="812" y="417"/>
                  </a:lnTo>
                  <a:lnTo>
                    <a:pt x="816" y="424"/>
                  </a:lnTo>
                  <a:lnTo>
                    <a:pt x="847" y="424"/>
                  </a:lnTo>
                  <a:lnTo>
                    <a:pt x="855" y="414"/>
                  </a:lnTo>
                  <a:lnTo>
                    <a:pt x="874" y="410"/>
                  </a:lnTo>
                  <a:lnTo>
                    <a:pt x="886" y="373"/>
                  </a:lnTo>
                  <a:lnTo>
                    <a:pt x="889" y="352"/>
                  </a:lnTo>
                  <a:lnTo>
                    <a:pt x="869" y="336"/>
                  </a:lnTo>
                  <a:lnTo>
                    <a:pt x="855" y="324"/>
                  </a:lnTo>
                  <a:lnTo>
                    <a:pt x="845" y="304"/>
                  </a:lnTo>
                  <a:lnTo>
                    <a:pt x="826" y="293"/>
                  </a:lnTo>
                  <a:lnTo>
                    <a:pt x="822" y="275"/>
                  </a:lnTo>
                  <a:lnTo>
                    <a:pt x="822" y="275"/>
                  </a:lnTo>
                  <a:lnTo>
                    <a:pt x="824" y="275"/>
                  </a:lnTo>
                  <a:lnTo>
                    <a:pt x="831" y="276"/>
                  </a:lnTo>
                  <a:lnTo>
                    <a:pt x="833" y="275"/>
                  </a:lnTo>
                  <a:lnTo>
                    <a:pt x="835" y="274"/>
                  </a:lnTo>
                  <a:lnTo>
                    <a:pt x="835" y="271"/>
                  </a:lnTo>
                  <a:lnTo>
                    <a:pt x="833" y="268"/>
                  </a:lnTo>
                  <a:lnTo>
                    <a:pt x="833" y="268"/>
                  </a:lnTo>
                  <a:lnTo>
                    <a:pt x="828" y="260"/>
                  </a:lnTo>
                  <a:lnTo>
                    <a:pt x="826" y="254"/>
                  </a:lnTo>
                  <a:lnTo>
                    <a:pt x="826" y="251"/>
                  </a:lnTo>
                  <a:lnTo>
                    <a:pt x="826" y="250"/>
                  </a:lnTo>
                  <a:lnTo>
                    <a:pt x="823" y="227"/>
                  </a:lnTo>
                  <a:lnTo>
                    <a:pt x="840" y="221"/>
                  </a:lnTo>
                  <a:lnTo>
                    <a:pt x="839" y="201"/>
                  </a:lnTo>
                  <a:lnTo>
                    <a:pt x="808" y="202"/>
                  </a:lnTo>
                  <a:lnTo>
                    <a:pt x="794" y="194"/>
                  </a:lnTo>
                  <a:lnTo>
                    <a:pt x="802" y="177"/>
                  </a:lnTo>
                  <a:lnTo>
                    <a:pt x="796" y="166"/>
                  </a:lnTo>
                  <a:lnTo>
                    <a:pt x="784" y="166"/>
                  </a:lnTo>
                  <a:lnTo>
                    <a:pt x="774" y="153"/>
                  </a:lnTo>
                  <a:lnTo>
                    <a:pt x="765" y="152"/>
                  </a:lnTo>
                  <a:lnTo>
                    <a:pt x="763" y="171"/>
                  </a:lnTo>
                  <a:lnTo>
                    <a:pt x="750" y="173"/>
                  </a:lnTo>
                  <a:lnTo>
                    <a:pt x="749" y="155"/>
                  </a:lnTo>
                  <a:lnTo>
                    <a:pt x="740" y="170"/>
                  </a:lnTo>
                  <a:lnTo>
                    <a:pt x="714" y="173"/>
                  </a:lnTo>
                  <a:lnTo>
                    <a:pt x="695" y="163"/>
                  </a:lnTo>
                  <a:lnTo>
                    <a:pt x="693" y="143"/>
                  </a:lnTo>
                  <a:lnTo>
                    <a:pt x="672" y="133"/>
                  </a:lnTo>
                  <a:lnTo>
                    <a:pt x="673" y="122"/>
                  </a:lnTo>
                  <a:lnTo>
                    <a:pt x="664" y="124"/>
                  </a:lnTo>
                  <a:lnTo>
                    <a:pt x="654" y="121"/>
                  </a:lnTo>
                  <a:lnTo>
                    <a:pt x="665" y="82"/>
                  </a:lnTo>
                  <a:lnTo>
                    <a:pt x="660" y="79"/>
                  </a:lnTo>
                  <a:lnTo>
                    <a:pt x="652" y="87"/>
                  </a:lnTo>
                  <a:lnTo>
                    <a:pt x="644" y="56"/>
                  </a:lnTo>
                  <a:lnTo>
                    <a:pt x="619" y="59"/>
                  </a:lnTo>
                  <a:lnTo>
                    <a:pt x="601" y="45"/>
                  </a:lnTo>
                  <a:lnTo>
                    <a:pt x="606" y="34"/>
                  </a:lnTo>
                  <a:lnTo>
                    <a:pt x="596" y="25"/>
                  </a:lnTo>
                  <a:lnTo>
                    <a:pt x="583" y="28"/>
                  </a:lnTo>
                  <a:lnTo>
                    <a:pt x="577" y="40"/>
                  </a:lnTo>
                  <a:lnTo>
                    <a:pt x="554" y="32"/>
                  </a:lnTo>
                  <a:lnTo>
                    <a:pt x="524" y="0"/>
                  </a:lnTo>
                  <a:lnTo>
                    <a:pt x="506" y="1"/>
                  </a:lnTo>
                  <a:lnTo>
                    <a:pt x="505" y="21"/>
                  </a:lnTo>
                  <a:lnTo>
                    <a:pt x="500" y="45"/>
                  </a:lnTo>
                  <a:lnTo>
                    <a:pt x="497" y="66"/>
                  </a:lnTo>
                  <a:lnTo>
                    <a:pt x="487" y="82"/>
                  </a:lnTo>
                  <a:lnTo>
                    <a:pt x="467" y="98"/>
                  </a:lnTo>
                  <a:lnTo>
                    <a:pt x="435" y="102"/>
                  </a:lnTo>
                  <a:lnTo>
                    <a:pt x="406" y="102"/>
                  </a:lnTo>
                  <a:lnTo>
                    <a:pt x="381" y="105"/>
                  </a:lnTo>
                  <a:lnTo>
                    <a:pt x="372" y="131"/>
                  </a:lnTo>
                  <a:lnTo>
                    <a:pt x="350" y="149"/>
                  </a:lnTo>
                  <a:lnTo>
                    <a:pt x="300" y="188"/>
                  </a:lnTo>
                  <a:lnTo>
                    <a:pt x="272" y="210"/>
                  </a:lnTo>
                  <a:lnTo>
                    <a:pt x="241" y="227"/>
                  </a:lnTo>
                  <a:lnTo>
                    <a:pt x="225" y="250"/>
                  </a:lnTo>
                  <a:lnTo>
                    <a:pt x="2" y="487"/>
                  </a:lnTo>
                  <a:lnTo>
                    <a:pt x="26" y="508"/>
                  </a:lnTo>
                  <a:lnTo>
                    <a:pt x="29" y="564"/>
                  </a:lnTo>
                  <a:lnTo>
                    <a:pt x="24" y="614"/>
                  </a:lnTo>
                  <a:lnTo>
                    <a:pt x="13" y="632"/>
                  </a:lnTo>
                  <a:lnTo>
                    <a:pt x="4" y="642"/>
                  </a:lnTo>
                  <a:lnTo>
                    <a:pt x="0" y="669"/>
                  </a:lnTo>
                  <a:lnTo>
                    <a:pt x="22" y="659"/>
                  </a:lnTo>
                  <a:lnTo>
                    <a:pt x="57" y="698"/>
                  </a:lnTo>
                  <a:lnTo>
                    <a:pt x="47" y="734"/>
                  </a:lnTo>
                  <a:lnTo>
                    <a:pt x="47" y="735"/>
                  </a:lnTo>
                  <a:lnTo>
                    <a:pt x="48" y="735"/>
                  </a:lnTo>
                  <a:lnTo>
                    <a:pt x="69" y="753"/>
                  </a:lnTo>
                  <a:lnTo>
                    <a:pt x="64" y="761"/>
                  </a:lnTo>
                  <a:lnTo>
                    <a:pt x="48" y="762"/>
                  </a:lnTo>
                  <a:lnTo>
                    <a:pt x="46" y="778"/>
                  </a:lnTo>
                  <a:lnTo>
                    <a:pt x="82" y="826"/>
                  </a:lnTo>
                  <a:lnTo>
                    <a:pt x="95" y="816"/>
                  </a:lnTo>
                  <a:lnTo>
                    <a:pt x="115" y="817"/>
                  </a:lnTo>
                  <a:lnTo>
                    <a:pt x="125" y="843"/>
                  </a:lnTo>
                  <a:lnTo>
                    <a:pt x="139" y="869"/>
                  </a:lnTo>
                  <a:lnTo>
                    <a:pt x="170" y="869"/>
                  </a:lnTo>
                  <a:lnTo>
                    <a:pt x="179" y="886"/>
                  </a:lnTo>
                  <a:lnTo>
                    <a:pt x="184" y="877"/>
                  </a:lnTo>
                  <a:lnTo>
                    <a:pt x="207" y="892"/>
                  </a:lnTo>
                  <a:lnTo>
                    <a:pt x="228" y="898"/>
                  </a:lnTo>
                  <a:lnTo>
                    <a:pt x="245" y="896"/>
                  </a:lnTo>
                  <a:lnTo>
                    <a:pt x="245" y="892"/>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39" name="Potmap8">
              <a:extLst>
                <a:ext uri="{FF2B5EF4-FFF2-40B4-BE49-F238E27FC236}">
                  <a16:creationId xmlns:a16="http://schemas.microsoft.com/office/drawing/2014/main" id="{E952224C-4EC2-3F8B-EBE9-9267E36AB4D9}"/>
                </a:ext>
              </a:extLst>
            </p:cNvPr>
            <p:cNvSpPr>
              <a:spLocks/>
            </p:cNvSpPr>
            <p:nvPr/>
          </p:nvSpPr>
          <p:spPr bwMode="auto">
            <a:xfrm>
              <a:off x="626298" y="1515839"/>
              <a:ext cx="897200" cy="1030955"/>
            </a:xfrm>
            <a:custGeom>
              <a:avLst/>
              <a:gdLst>
                <a:gd name="T0" fmla="*/ 1046162 w 669"/>
                <a:gd name="T1" fmla="*/ 682629 h 893"/>
                <a:gd name="T2" fmla="*/ 981075 w 669"/>
                <a:gd name="T3" fmla="*/ 595316 h 893"/>
                <a:gd name="T4" fmla="*/ 949325 w 669"/>
                <a:gd name="T5" fmla="*/ 582616 h 893"/>
                <a:gd name="T6" fmla="*/ 877887 w 669"/>
                <a:gd name="T7" fmla="*/ 557215 h 893"/>
                <a:gd name="T8" fmla="*/ 866775 w 669"/>
                <a:gd name="T9" fmla="*/ 523878 h 893"/>
                <a:gd name="T10" fmla="*/ 830262 w 669"/>
                <a:gd name="T11" fmla="*/ 552453 h 893"/>
                <a:gd name="T12" fmla="*/ 819150 w 669"/>
                <a:gd name="T13" fmla="*/ 496890 h 893"/>
                <a:gd name="T14" fmla="*/ 790575 w 669"/>
                <a:gd name="T15" fmla="*/ 450852 h 893"/>
                <a:gd name="T16" fmla="*/ 747712 w 669"/>
                <a:gd name="T17" fmla="*/ 414340 h 893"/>
                <a:gd name="T18" fmla="*/ 708025 w 669"/>
                <a:gd name="T19" fmla="*/ 387352 h 893"/>
                <a:gd name="T20" fmla="*/ 763587 w 669"/>
                <a:gd name="T21" fmla="*/ 393702 h 893"/>
                <a:gd name="T22" fmla="*/ 715962 w 669"/>
                <a:gd name="T23" fmla="*/ 342902 h 893"/>
                <a:gd name="T24" fmla="*/ 739775 w 669"/>
                <a:gd name="T25" fmla="*/ 257176 h 893"/>
                <a:gd name="T26" fmla="*/ 695325 w 669"/>
                <a:gd name="T27" fmla="*/ 179388 h 893"/>
                <a:gd name="T28" fmla="*/ 663575 w 669"/>
                <a:gd name="T29" fmla="*/ 147638 h 893"/>
                <a:gd name="T30" fmla="*/ 654050 w 669"/>
                <a:gd name="T31" fmla="*/ 76200 h 893"/>
                <a:gd name="T32" fmla="*/ 581025 w 669"/>
                <a:gd name="T33" fmla="*/ 28575 h 893"/>
                <a:gd name="T34" fmla="*/ 547687 w 669"/>
                <a:gd name="T35" fmla="*/ 7938 h 893"/>
                <a:gd name="T36" fmla="*/ 501650 w 669"/>
                <a:gd name="T37" fmla="*/ 93663 h 893"/>
                <a:gd name="T38" fmla="*/ 474662 w 669"/>
                <a:gd name="T39" fmla="*/ 152401 h 893"/>
                <a:gd name="T40" fmla="*/ 425450 w 669"/>
                <a:gd name="T41" fmla="*/ 188913 h 893"/>
                <a:gd name="T42" fmla="*/ 466725 w 669"/>
                <a:gd name="T43" fmla="*/ 242889 h 893"/>
                <a:gd name="T44" fmla="*/ 504825 w 669"/>
                <a:gd name="T45" fmla="*/ 292102 h 893"/>
                <a:gd name="T46" fmla="*/ 465137 w 669"/>
                <a:gd name="T47" fmla="*/ 271464 h 893"/>
                <a:gd name="T48" fmla="*/ 390525 w 669"/>
                <a:gd name="T49" fmla="*/ 296864 h 893"/>
                <a:gd name="T50" fmla="*/ 336550 w 669"/>
                <a:gd name="T51" fmla="*/ 295277 h 893"/>
                <a:gd name="T52" fmla="*/ 279400 w 669"/>
                <a:gd name="T53" fmla="*/ 306389 h 893"/>
                <a:gd name="T54" fmla="*/ 207962 w 669"/>
                <a:gd name="T55" fmla="*/ 298452 h 893"/>
                <a:gd name="T56" fmla="*/ 136525 w 669"/>
                <a:gd name="T57" fmla="*/ 285752 h 893"/>
                <a:gd name="T58" fmla="*/ 106362 w 669"/>
                <a:gd name="T59" fmla="*/ 350839 h 893"/>
                <a:gd name="T60" fmla="*/ 53975 w 669"/>
                <a:gd name="T61" fmla="*/ 398465 h 893"/>
                <a:gd name="T62" fmla="*/ 30162 w 669"/>
                <a:gd name="T63" fmla="*/ 471490 h 893"/>
                <a:gd name="T64" fmla="*/ 0 w 669"/>
                <a:gd name="T65" fmla="*/ 574678 h 893"/>
                <a:gd name="T66" fmla="*/ 93662 w 669"/>
                <a:gd name="T67" fmla="*/ 658816 h 893"/>
                <a:gd name="T68" fmla="*/ 117475 w 669"/>
                <a:gd name="T69" fmla="*/ 688979 h 893"/>
                <a:gd name="T70" fmla="*/ 166687 w 669"/>
                <a:gd name="T71" fmla="*/ 733429 h 893"/>
                <a:gd name="T72" fmla="*/ 168275 w 669"/>
                <a:gd name="T73" fmla="*/ 798517 h 893"/>
                <a:gd name="T74" fmla="*/ 220662 w 669"/>
                <a:gd name="T75" fmla="*/ 779467 h 893"/>
                <a:gd name="T76" fmla="*/ 280987 w 669"/>
                <a:gd name="T77" fmla="*/ 769942 h 893"/>
                <a:gd name="T78" fmla="*/ 273050 w 669"/>
                <a:gd name="T79" fmla="*/ 831854 h 893"/>
                <a:gd name="T80" fmla="*/ 346075 w 669"/>
                <a:gd name="T81" fmla="*/ 915992 h 893"/>
                <a:gd name="T82" fmla="*/ 388937 w 669"/>
                <a:gd name="T83" fmla="*/ 879480 h 893"/>
                <a:gd name="T84" fmla="*/ 411162 w 669"/>
                <a:gd name="T85" fmla="*/ 917580 h 893"/>
                <a:gd name="T86" fmla="*/ 468312 w 669"/>
                <a:gd name="T87" fmla="*/ 1019180 h 893"/>
                <a:gd name="T88" fmla="*/ 471487 w 669"/>
                <a:gd name="T89" fmla="*/ 1166819 h 893"/>
                <a:gd name="T90" fmla="*/ 465137 w 669"/>
                <a:gd name="T91" fmla="*/ 1204919 h 893"/>
                <a:gd name="T92" fmla="*/ 515937 w 669"/>
                <a:gd name="T93" fmla="*/ 1270007 h 893"/>
                <a:gd name="T94" fmla="*/ 595312 w 669"/>
                <a:gd name="T95" fmla="*/ 1384307 h 893"/>
                <a:gd name="T96" fmla="*/ 635000 w 669"/>
                <a:gd name="T97" fmla="*/ 1387482 h 893"/>
                <a:gd name="T98" fmla="*/ 665162 w 669"/>
                <a:gd name="T99" fmla="*/ 1349382 h 893"/>
                <a:gd name="T100" fmla="*/ 660400 w 669"/>
                <a:gd name="T101" fmla="*/ 1277944 h 893"/>
                <a:gd name="T102" fmla="*/ 676275 w 669"/>
                <a:gd name="T103" fmla="*/ 1163644 h 893"/>
                <a:gd name="T104" fmla="*/ 742950 w 669"/>
                <a:gd name="T105" fmla="*/ 1108081 h 893"/>
                <a:gd name="T106" fmla="*/ 768350 w 669"/>
                <a:gd name="T107" fmla="*/ 1039818 h 893"/>
                <a:gd name="T108" fmla="*/ 825500 w 669"/>
                <a:gd name="T109" fmla="*/ 987430 h 893"/>
                <a:gd name="T110" fmla="*/ 893762 w 669"/>
                <a:gd name="T111" fmla="*/ 931867 h 893"/>
                <a:gd name="T112" fmla="*/ 1014412 w 669"/>
                <a:gd name="T113" fmla="*/ 931867 h 893"/>
                <a:gd name="T114" fmla="*/ 1033462 w 669"/>
                <a:gd name="T115" fmla="*/ 857255 h 893"/>
                <a:gd name="T116" fmla="*/ 1023937 w 669"/>
                <a:gd name="T117" fmla="*/ 741366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69" h="893">
                  <a:moveTo>
                    <a:pt x="665" y="452"/>
                  </a:moveTo>
                  <a:lnTo>
                    <a:pt x="669" y="444"/>
                  </a:lnTo>
                  <a:lnTo>
                    <a:pt x="659" y="430"/>
                  </a:lnTo>
                  <a:lnTo>
                    <a:pt x="664" y="423"/>
                  </a:lnTo>
                  <a:lnTo>
                    <a:pt x="664" y="412"/>
                  </a:lnTo>
                  <a:lnTo>
                    <a:pt x="618" y="375"/>
                  </a:lnTo>
                  <a:lnTo>
                    <a:pt x="613" y="357"/>
                  </a:lnTo>
                  <a:lnTo>
                    <a:pt x="605" y="356"/>
                  </a:lnTo>
                  <a:lnTo>
                    <a:pt x="598" y="367"/>
                  </a:lnTo>
                  <a:lnTo>
                    <a:pt x="578" y="363"/>
                  </a:lnTo>
                  <a:lnTo>
                    <a:pt x="565" y="355"/>
                  </a:lnTo>
                  <a:lnTo>
                    <a:pt x="553" y="351"/>
                  </a:lnTo>
                  <a:lnTo>
                    <a:pt x="538" y="355"/>
                  </a:lnTo>
                  <a:lnTo>
                    <a:pt x="537" y="343"/>
                  </a:lnTo>
                  <a:lnTo>
                    <a:pt x="546" y="330"/>
                  </a:lnTo>
                  <a:lnTo>
                    <a:pt x="538" y="319"/>
                  </a:lnTo>
                  <a:lnTo>
                    <a:pt x="525" y="331"/>
                  </a:lnTo>
                  <a:lnTo>
                    <a:pt x="523" y="348"/>
                  </a:lnTo>
                  <a:lnTo>
                    <a:pt x="516" y="336"/>
                  </a:lnTo>
                  <a:lnTo>
                    <a:pt x="513" y="325"/>
                  </a:lnTo>
                  <a:lnTo>
                    <a:pt x="516" y="313"/>
                  </a:lnTo>
                  <a:lnTo>
                    <a:pt x="515" y="306"/>
                  </a:lnTo>
                  <a:lnTo>
                    <a:pt x="515" y="284"/>
                  </a:lnTo>
                  <a:lnTo>
                    <a:pt x="498" y="284"/>
                  </a:lnTo>
                  <a:lnTo>
                    <a:pt x="479" y="282"/>
                  </a:lnTo>
                  <a:lnTo>
                    <a:pt x="472" y="273"/>
                  </a:lnTo>
                  <a:lnTo>
                    <a:pt x="471" y="261"/>
                  </a:lnTo>
                  <a:lnTo>
                    <a:pt x="465" y="257"/>
                  </a:lnTo>
                  <a:lnTo>
                    <a:pt x="444" y="256"/>
                  </a:lnTo>
                  <a:lnTo>
                    <a:pt x="446" y="244"/>
                  </a:lnTo>
                  <a:lnTo>
                    <a:pt x="464" y="244"/>
                  </a:lnTo>
                  <a:lnTo>
                    <a:pt x="475" y="252"/>
                  </a:lnTo>
                  <a:lnTo>
                    <a:pt x="481" y="248"/>
                  </a:lnTo>
                  <a:lnTo>
                    <a:pt x="473" y="236"/>
                  </a:lnTo>
                  <a:lnTo>
                    <a:pt x="473" y="223"/>
                  </a:lnTo>
                  <a:lnTo>
                    <a:pt x="451" y="216"/>
                  </a:lnTo>
                  <a:lnTo>
                    <a:pt x="446" y="202"/>
                  </a:lnTo>
                  <a:lnTo>
                    <a:pt x="438" y="186"/>
                  </a:lnTo>
                  <a:lnTo>
                    <a:pt x="466" y="162"/>
                  </a:lnTo>
                  <a:lnTo>
                    <a:pt x="439" y="153"/>
                  </a:lnTo>
                  <a:lnTo>
                    <a:pt x="431" y="120"/>
                  </a:lnTo>
                  <a:lnTo>
                    <a:pt x="438" y="113"/>
                  </a:lnTo>
                  <a:lnTo>
                    <a:pt x="428" y="100"/>
                  </a:lnTo>
                  <a:lnTo>
                    <a:pt x="424" y="93"/>
                  </a:lnTo>
                  <a:lnTo>
                    <a:pt x="418" y="93"/>
                  </a:lnTo>
                  <a:lnTo>
                    <a:pt x="414" y="72"/>
                  </a:lnTo>
                  <a:lnTo>
                    <a:pt x="419" y="68"/>
                  </a:lnTo>
                  <a:lnTo>
                    <a:pt x="412" y="48"/>
                  </a:lnTo>
                  <a:lnTo>
                    <a:pt x="412" y="36"/>
                  </a:lnTo>
                  <a:lnTo>
                    <a:pt x="401" y="36"/>
                  </a:lnTo>
                  <a:lnTo>
                    <a:pt x="366" y="18"/>
                  </a:lnTo>
                  <a:lnTo>
                    <a:pt x="351" y="24"/>
                  </a:lnTo>
                  <a:lnTo>
                    <a:pt x="342" y="16"/>
                  </a:lnTo>
                  <a:lnTo>
                    <a:pt x="345" y="5"/>
                  </a:lnTo>
                  <a:lnTo>
                    <a:pt x="328" y="0"/>
                  </a:lnTo>
                  <a:lnTo>
                    <a:pt x="318" y="37"/>
                  </a:lnTo>
                  <a:lnTo>
                    <a:pt x="316" y="59"/>
                  </a:lnTo>
                  <a:lnTo>
                    <a:pt x="307" y="70"/>
                  </a:lnTo>
                  <a:lnTo>
                    <a:pt x="315" y="87"/>
                  </a:lnTo>
                  <a:lnTo>
                    <a:pt x="299" y="96"/>
                  </a:lnTo>
                  <a:lnTo>
                    <a:pt x="291" y="109"/>
                  </a:lnTo>
                  <a:lnTo>
                    <a:pt x="285" y="103"/>
                  </a:lnTo>
                  <a:lnTo>
                    <a:pt x="268" y="119"/>
                  </a:lnTo>
                  <a:lnTo>
                    <a:pt x="281" y="123"/>
                  </a:lnTo>
                  <a:lnTo>
                    <a:pt x="283" y="145"/>
                  </a:lnTo>
                  <a:lnTo>
                    <a:pt x="294" y="153"/>
                  </a:lnTo>
                  <a:lnTo>
                    <a:pt x="312" y="155"/>
                  </a:lnTo>
                  <a:lnTo>
                    <a:pt x="322" y="159"/>
                  </a:lnTo>
                  <a:lnTo>
                    <a:pt x="318" y="184"/>
                  </a:lnTo>
                  <a:lnTo>
                    <a:pt x="308" y="183"/>
                  </a:lnTo>
                  <a:lnTo>
                    <a:pt x="301" y="172"/>
                  </a:lnTo>
                  <a:lnTo>
                    <a:pt x="293" y="171"/>
                  </a:lnTo>
                  <a:lnTo>
                    <a:pt x="287" y="182"/>
                  </a:lnTo>
                  <a:lnTo>
                    <a:pt x="255" y="183"/>
                  </a:lnTo>
                  <a:lnTo>
                    <a:pt x="246" y="187"/>
                  </a:lnTo>
                  <a:lnTo>
                    <a:pt x="236" y="183"/>
                  </a:lnTo>
                  <a:lnTo>
                    <a:pt x="223" y="191"/>
                  </a:lnTo>
                  <a:lnTo>
                    <a:pt x="212" y="186"/>
                  </a:lnTo>
                  <a:lnTo>
                    <a:pt x="204" y="179"/>
                  </a:lnTo>
                  <a:lnTo>
                    <a:pt x="188" y="182"/>
                  </a:lnTo>
                  <a:lnTo>
                    <a:pt x="176" y="193"/>
                  </a:lnTo>
                  <a:lnTo>
                    <a:pt x="160" y="182"/>
                  </a:lnTo>
                  <a:lnTo>
                    <a:pt x="145" y="193"/>
                  </a:lnTo>
                  <a:lnTo>
                    <a:pt x="131" y="188"/>
                  </a:lnTo>
                  <a:lnTo>
                    <a:pt x="115" y="194"/>
                  </a:lnTo>
                  <a:lnTo>
                    <a:pt x="96" y="180"/>
                  </a:lnTo>
                  <a:lnTo>
                    <a:pt x="86" y="180"/>
                  </a:lnTo>
                  <a:lnTo>
                    <a:pt x="84" y="188"/>
                  </a:lnTo>
                  <a:lnTo>
                    <a:pt x="67" y="200"/>
                  </a:lnTo>
                  <a:lnTo>
                    <a:pt x="67" y="221"/>
                  </a:lnTo>
                  <a:lnTo>
                    <a:pt x="54" y="221"/>
                  </a:lnTo>
                  <a:lnTo>
                    <a:pt x="33" y="242"/>
                  </a:lnTo>
                  <a:lnTo>
                    <a:pt x="34" y="251"/>
                  </a:lnTo>
                  <a:lnTo>
                    <a:pt x="23" y="277"/>
                  </a:lnTo>
                  <a:lnTo>
                    <a:pt x="35" y="291"/>
                  </a:lnTo>
                  <a:lnTo>
                    <a:pt x="19" y="297"/>
                  </a:lnTo>
                  <a:lnTo>
                    <a:pt x="0" y="358"/>
                  </a:lnTo>
                  <a:lnTo>
                    <a:pt x="0" y="362"/>
                  </a:lnTo>
                  <a:lnTo>
                    <a:pt x="19" y="379"/>
                  </a:lnTo>
                  <a:lnTo>
                    <a:pt x="34" y="407"/>
                  </a:lnTo>
                  <a:lnTo>
                    <a:pt x="59" y="415"/>
                  </a:lnTo>
                  <a:lnTo>
                    <a:pt x="70" y="405"/>
                  </a:lnTo>
                  <a:lnTo>
                    <a:pt x="79" y="408"/>
                  </a:lnTo>
                  <a:lnTo>
                    <a:pt x="74" y="434"/>
                  </a:lnTo>
                  <a:lnTo>
                    <a:pt x="83" y="448"/>
                  </a:lnTo>
                  <a:lnTo>
                    <a:pt x="84" y="463"/>
                  </a:lnTo>
                  <a:lnTo>
                    <a:pt x="105" y="462"/>
                  </a:lnTo>
                  <a:lnTo>
                    <a:pt x="114" y="472"/>
                  </a:lnTo>
                  <a:lnTo>
                    <a:pt x="103" y="494"/>
                  </a:lnTo>
                  <a:lnTo>
                    <a:pt x="106" y="503"/>
                  </a:lnTo>
                  <a:lnTo>
                    <a:pt x="119" y="505"/>
                  </a:lnTo>
                  <a:lnTo>
                    <a:pt x="125" y="488"/>
                  </a:lnTo>
                  <a:lnTo>
                    <a:pt x="139" y="491"/>
                  </a:lnTo>
                  <a:lnTo>
                    <a:pt x="157" y="493"/>
                  </a:lnTo>
                  <a:lnTo>
                    <a:pt x="169" y="480"/>
                  </a:lnTo>
                  <a:lnTo>
                    <a:pt x="177" y="485"/>
                  </a:lnTo>
                  <a:lnTo>
                    <a:pt x="173" y="496"/>
                  </a:lnTo>
                  <a:lnTo>
                    <a:pt x="182" y="506"/>
                  </a:lnTo>
                  <a:lnTo>
                    <a:pt x="172" y="524"/>
                  </a:lnTo>
                  <a:lnTo>
                    <a:pt x="179" y="531"/>
                  </a:lnTo>
                  <a:lnTo>
                    <a:pt x="181" y="557"/>
                  </a:lnTo>
                  <a:lnTo>
                    <a:pt x="218" y="577"/>
                  </a:lnTo>
                  <a:lnTo>
                    <a:pt x="223" y="565"/>
                  </a:lnTo>
                  <a:lnTo>
                    <a:pt x="220" y="549"/>
                  </a:lnTo>
                  <a:lnTo>
                    <a:pt x="245" y="554"/>
                  </a:lnTo>
                  <a:lnTo>
                    <a:pt x="238" y="573"/>
                  </a:lnTo>
                  <a:lnTo>
                    <a:pt x="250" y="577"/>
                  </a:lnTo>
                  <a:lnTo>
                    <a:pt x="259" y="578"/>
                  </a:lnTo>
                  <a:lnTo>
                    <a:pt x="274" y="597"/>
                  </a:lnTo>
                  <a:lnTo>
                    <a:pt x="277" y="627"/>
                  </a:lnTo>
                  <a:lnTo>
                    <a:pt x="295" y="642"/>
                  </a:lnTo>
                  <a:lnTo>
                    <a:pt x="268" y="670"/>
                  </a:lnTo>
                  <a:lnTo>
                    <a:pt x="311" y="716"/>
                  </a:lnTo>
                  <a:lnTo>
                    <a:pt x="297" y="735"/>
                  </a:lnTo>
                  <a:lnTo>
                    <a:pt x="295" y="758"/>
                  </a:lnTo>
                  <a:lnTo>
                    <a:pt x="293" y="759"/>
                  </a:lnTo>
                  <a:lnTo>
                    <a:pt x="293" y="760"/>
                  </a:lnTo>
                  <a:lnTo>
                    <a:pt x="319" y="774"/>
                  </a:lnTo>
                  <a:lnTo>
                    <a:pt x="325" y="800"/>
                  </a:lnTo>
                  <a:lnTo>
                    <a:pt x="337" y="826"/>
                  </a:lnTo>
                  <a:lnTo>
                    <a:pt x="376" y="845"/>
                  </a:lnTo>
                  <a:lnTo>
                    <a:pt x="375" y="872"/>
                  </a:lnTo>
                  <a:lnTo>
                    <a:pt x="387" y="893"/>
                  </a:lnTo>
                  <a:lnTo>
                    <a:pt x="400" y="892"/>
                  </a:lnTo>
                  <a:lnTo>
                    <a:pt x="400" y="874"/>
                  </a:lnTo>
                  <a:lnTo>
                    <a:pt x="411" y="860"/>
                  </a:lnTo>
                  <a:lnTo>
                    <a:pt x="419" y="850"/>
                  </a:lnTo>
                  <a:lnTo>
                    <a:pt x="424" y="845"/>
                  </a:lnTo>
                  <a:lnTo>
                    <a:pt x="416" y="805"/>
                  </a:lnTo>
                  <a:lnTo>
                    <a:pt x="407" y="768"/>
                  </a:lnTo>
                  <a:lnTo>
                    <a:pt x="408" y="756"/>
                  </a:lnTo>
                  <a:lnTo>
                    <a:pt x="426" y="733"/>
                  </a:lnTo>
                  <a:lnTo>
                    <a:pt x="439" y="701"/>
                  </a:lnTo>
                  <a:lnTo>
                    <a:pt x="448" y="708"/>
                  </a:lnTo>
                  <a:lnTo>
                    <a:pt x="468" y="698"/>
                  </a:lnTo>
                  <a:lnTo>
                    <a:pt x="469" y="676"/>
                  </a:lnTo>
                  <a:lnTo>
                    <a:pt x="484" y="674"/>
                  </a:lnTo>
                  <a:lnTo>
                    <a:pt x="484" y="655"/>
                  </a:lnTo>
                  <a:lnTo>
                    <a:pt x="496" y="642"/>
                  </a:lnTo>
                  <a:lnTo>
                    <a:pt x="507" y="645"/>
                  </a:lnTo>
                  <a:lnTo>
                    <a:pt x="520" y="622"/>
                  </a:lnTo>
                  <a:lnTo>
                    <a:pt x="533" y="609"/>
                  </a:lnTo>
                  <a:lnTo>
                    <a:pt x="548" y="597"/>
                  </a:lnTo>
                  <a:lnTo>
                    <a:pt x="563" y="587"/>
                  </a:lnTo>
                  <a:lnTo>
                    <a:pt x="590" y="583"/>
                  </a:lnTo>
                  <a:lnTo>
                    <a:pt x="610" y="583"/>
                  </a:lnTo>
                  <a:lnTo>
                    <a:pt x="639" y="587"/>
                  </a:lnTo>
                  <a:lnTo>
                    <a:pt x="653" y="592"/>
                  </a:lnTo>
                  <a:lnTo>
                    <a:pt x="649" y="557"/>
                  </a:lnTo>
                  <a:lnTo>
                    <a:pt x="651" y="540"/>
                  </a:lnTo>
                  <a:lnTo>
                    <a:pt x="655" y="526"/>
                  </a:lnTo>
                  <a:lnTo>
                    <a:pt x="648" y="491"/>
                  </a:lnTo>
                  <a:lnTo>
                    <a:pt x="645" y="467"/>
                  </a:lnTo>
                  <a:lnTo>
                    <a:pt x="668" y="458"/>
                  </a:lnTo>
                  <a:lnTo>
                    <a:pt x="665" y="452"/>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40" name="Potmap23">
              <a:extLst>
                <a:ext uri="{FF2B5EF4-FFF2-40B4-BE49-F238E27FC236}">
                  <a16:creationId xmlns:a16="http://schemas.microsoft.com/office/drawing/2014/main" id="{F484BFC4-21AF-1F13-709F-84A4DFC4C485}"/>
                </a:ext>
              </a:extLst>
            </p:cNvPr>
            <p:cNvSpPr>
              <a:spLocks/>
            </p:cNvSpPr>
            <p:nvPr/>
          </p:nvSpPr>
          <p:spPr bwMode="auto">
            <a:xfrm>
              <a:off x="1158716" y="2041130"/>
              <a:ext cx="1156034" cy="504510"/>
            </a:xfrm>
            <a:custGeom>
              <a:avLst/>
              <a:gdLst>
                <a:gd name="T0" fmla="*/ 41275 w 862"/>
                <a:gd name="T1" fmla="*/ 615953 h 437"/>
                <a:gd name="T2" fmla="*/ 14287 w 862"/>
                <a:gd name="T3" fmla="*/ 479427 h 437"/>
                <a:gd name="T4" fmla="*/ 84137 w 862"/>
                <a:gd name="T5" fmla="*/ 398465 h 437"/>
                <a:gd name="T6" fmla="*/ 127000 w 862"/>
                <a:gd name="T7" fmla="*/ 346077 h 437"/>
                <a:gd name="T8" fmla="*/ 155575 w 862"/>
                <a:gd name="T9" fmla="*/ 298452 h 437"/>
                <a:gd name="T10" fmla="*/ 222250 w 862"/>
                <a:gd name="T11" fmla="*/ 238126 h 437"/>
                <a:gd name="T12" fmla="*/ 331787 w 862"/>
                <a:gd name="T13" fmla="*/ 195263 h 437"/>
                <a:gd name="T14" fmla="*/ 406400 w 862"/>
                <a:gd name="T15" fmla="*/ 214314 h 437"/>
                <a:gd name="T16" fmla="*/ 407987 w 862"/>
                <a:gd name="T17" fmla="*/ 112713 h 437"/>
                <a:gd name="T18" fmla="*/ 392112 w 862"/>
                <a:gd name="T19" fmla="*/ 19050 h 437"/>
                <a:gd name="T20" fmla="*/ 496887 w 862"/>
                <a:gd name="T21" fmla="*/ 6350 h 437"/>
                <a:gd name="T22" fmla="*/ 534987 w 862"/>
                <a:gd name="T23" fmla="*/ 57150 h 437"/>
                <a:gd name="T24" fmla="*/ 600075 w 862"/>
                <a:gd name="T25" fmla="*/ 50800 h 437"/>
                <a:gd name="T26" fmla="*/ 638175 w 862"/>
                <a:gd name="T27" fmla="*/ 57150 h 437"/>
                <a:gd name="T28" fmla="*/ 666750 w 862"/>
                <a:gd name="T29" fmla="*/ 82550 h 437"/>
                <a:gd name="T30" fmla="*/ 708024 w 862"/>
                <a:gd name="T31" fmla="*/ 130176 h 437"/>
                <a:gd name="T32" fmla="*/ 781049 w 862"/>
                <a:gd name="T33" fmla="*/ 152401 h 437"/>
                <a:gd name="T34" fmla="*/ 847724 w 862"/>
                <a:gd name="T35" fmla="*/ 147638 h 437"/>
                <a:gd name="T36" fmla="*/ 904874 w 862"/>
                <a:gd name="T37" fmla="*/ 206376 h 437"/>
                <a:gd name="T38" fmla="*/ 950912 w 862"/>
                <a:gd name="T39" fmla="*/ 174626 h 437"/>
                <a:gd name="T40" fmla="*/ 941387 w 862"/>
                <a:gd name="T41" fmla="*/ 139701 h 437"/>
                <a:gd name="T42" fmla="*/ 979487 w 862"/>
                <a:gd name="T43" fmla="*/ 128588 h 437"/>
                <a:gd name="T44" fmla="*/ 1015999 w 862"/>
                <a:gd name="T45" fmla="*/ 96838 h 437"/>
                <a:gd name="T46" fmla="*/ 1079499 w 862"/>
                <a:gd name="T47" fmla="*/ 120651 h 437"/>
                <a:gd name="T48" fmla="*/ 1174749 w 862"/>
                <a:gd name="T49" fmla="*/ 122238 h 437"/>
                <a:gd name="T50" fmla="*/ 1238249 w 862"/>
                <a:gd name="T51" fmla="*/ 93663 h 437"/>
                <a:gd name="T52" fmla="*/ 1327149 w 862"/>
                <a:gd name="T53" fmla="*/ 103188 h 437"/>
                <a:gd name="T54" fmla="*/ 1355724 w 862"/>
                <a:gd name="T55" fmla="*/ 168276 h 437"/>
                <a:gd name="T56" fmla="*/ 1368424 w 862"/>
                <a:gd name="T57" fmla="*/ 211139 h 437"/>
                <a:gd name="T58" fmla="*/ 1320799 w 862"/>
                <a:gd name="T59" fmla="*/ 252414 h 437"/>
                <a:gd name="T60" fmla="*/ 1265237 w 862"/>
                <a:gd name="T61" fmla="*/ 225426 h 437"/>
                <a:gd name="T62" fmla="*/ 1212849 w 862"/>
                <a:gd name="T63" fmla="*/ 260351 h 437"/>
                <a:gd name="T64" fmla="*/ 1123949 w 862"/>
                <a:gd name="T65" fmla="*/ 250826 h 437"/>
                <a:gd name="T66" fmla="*/ 1069974 w 862"/>
                <a:gd name="T67" fmla="*/ 265114 h 437"/>
                <a:gd name="T68" fmla="*/ 976312 w 862"/>
                <a:gd name="T69" fmla="*/ 257176 h 437"/>
                <a:gd name="T70" fmla="*/ 955674 w 862"/>
                <a:gd name="T71" fmla="*/ 277814 h 437"/>
                <a:gd name="T72" fmla="*/ 892174 w 862"/>
                <a:gd name="T73" fmla="*/ 376239 h 437"/>
                <a:gd name="T74" fmla="*/ 819149 w 862"/>
                <a:gd name="T75" fmla="*/ 395289 h 437"/>
                <a:gd name="T76" fmla="*/ 652462 w 862"/>
                <a:gd name="T77" fmla="*/ 542928 h 437"/>
                <a:gd name="T78" fmla="*/ 506412 w 862"/>
                <a:gd name="T79" fmla="*/ 554040 h 437"/>
                <a:gd name="T80" fmla="*/ 298450 w 862"/>
                <a:gd name="T81" fmla="*/ 563565 h 437"/>
                <a:gd name="T82" fmla="*/ 142875 w 862"/>
                <a:gd name="T83" fmla="*/ 628653 h 437"/>
                <a:gd name="T84" fmla="*/ 0 w 862"/>
                <a:gd name="T85" fmla="*/ 693741 h 4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2" h="437">
                  <a:moveTo>
                    <a:pt x="0" y="437"/>
                  </a:moveTo>
                  <a:lnTo>
                    <a:pt x="3" y="419"/>
                  </a:lnTo>
                  <a:lnTo>
                    <a:pt x="26" y="388"/>
                  </a:lnTo>
                  <a:lnTo>
                    <a:pt x="23" y="360"/>
                  </a:lnTo>
                  <a:lnTo>
                    <a:pt x="15" y="335"/>
                  </a:lnTo>
                  <a:lnTo>
                    <a:pt x="9" y="302"/>
                  </a:lnTo>
                  <a:lnTo>
                    <a:pt x="27" y="277"/>
                  </a:lnTo>
                  <a:lnTo>
                    <a:pt x="39" y="246"/>
                  </a:lnTo>
                  <a:lnTo>
                    <a:pt x="53" y="251"/>
                  </a:lnTo>
                  <a:lnTo>
                    <a:pt x="72" y="238"/>
                  </a:lnTo>
                  <a:lnTo>
                    <a:pt x="72" y="219"/>
                  </a:lnTo>
                  <a:lnTo>
                    <a:pt x="80" y="218"/>
                  </a:lnTo>
                  <a:lnTo>
                    <a:pt x="86" y="216"/>
                  </a:lnTo>
                  <a:lnTo>
                    <a:pt x="85" y="200"/>
                  </a:lnTo>
                  <a:lnTo>
                    <a:pt x="98" y="188"/>
                  </a:lnTo>
                  <a:lnTo>
                    <a:pt x="112" y="189"/>
                  </a:lnTo>
                  <a:lnTo>
                    <a:pt x="121" y="166"/>
                  </a:lnTo>
                  <a:lnTo>
                    <a:pt x="140" y="150"/>
                  </a:lnTo>
                  <a:lnTo>
                    <a:pt x="162" y="132"/>
                  </a:lnTo>
                  <a:lnTo>
                    <a:pt x="186" y="125"/>
                  </a:lnTo>
                  <a:lnTo>
                    <a:pt x="209" y="123"/>
                  </a:lnTo>
                  <a:lnTo>
                    <a:pt x="224" y="129"/>
                  </a:lnTo>
                  <a:lnTo>
                    <a:pt x="242" y="131"/>
                  </a:lnTo>
                  <a:lnTo>
                    <a:pt x="256" y="135"/>
                  </a:lnTo>
                  <a:lnTo>
                    <a:pt x="254" y="113"/>
                  </a:lnTo>
                  <a:lnTo>
                    <a:pt x="252" y="90"/>
                  </a:lnTo>
                  <a:lnTo>
                    <a:pt x="257" y="71"/>
                  </a:lnTo>
                  <a:lnTo>
                    <a:pt x="252" y="48"/>
                  </a:lnTo>
                  <a:lnTo>
                    <a:pt x="248" y="26"/>
                  </a:lnTo>
                  <a:lnTo>
                    <a:pt x="247" y="12"/>
                  </a:lnTo>
                  <a:lnTo>
                    <a:pt x="270" y="0"/>
                  </a:lnTo>
                  <a:lnTo>
                    <a:pt x="297" y="12"/>
                  </a:lnTo>
                  <a:lnTo>
                    <a:pt x="313" y="4"/>
                  </a:lnTo>
                  <a:lnTo>
                    <a:pt x="327" y="15"/>
                  </a:lnTo>
                  <a:lnTo>
                    <a:pt x="333" y="23"/>
                  </a:lnTo>
                  <a:lnTo>
                    <a:pt x="337" y="36"/>
                  </a:lnTo>
                  <a:lnTo>
                    <a:pt x="358" y="38"/>
                  </a:lnTo>
                  <a:lnTo>
                    <a:pt x="372" y="32"/>
                  </a:lnTo>
                  <a:lnTo>
                    <a:pt x="378" y="32"/>
                  </a:lnTo>
                  <a:lnTo>
                    <a:pt x="389" y="22"/>
                  </a:lnTo>
                  <a:lnTo>
                    <a:pt x="397" y="24"/>
                  </a:lnTo>
                  <a:lnTo>
                    <a:pt x="402" y="36"/>
                  </a:lnTo>
                  <a:lnTo>
                    <a:pt x="403" y="55"/>
                  </a:lnTo>
                  <a:lnTo>
                    <a:pt x="411" y="66"/>
                  </a:lnTo>
                  <a:lnTo>
                    <a:pt x="420" y="52"/>
                  </a:lnTo>
                  <a:lnTo>
                    <a:pt x="426" y="56"/>
                  </a:lnTo>
                  <a:lnTo>
                    <a:pt x="432" y="71"/>
                  </a:lnTo>
                  <a:lnTo>
                    <a:pt x="446" y="82"/>
                  </a:lnTo>
                  <a:lnTo>
                    <a:pt x="462" y="84"/>
                  </a:lnTo>
                  <a:lnTo>
                    <a:pt x="476" y="92"/>
                  </a:lnTo>
                  <a:lnTo>
                    <a:pt x="492" y="96"/>
                  </a:lnTo>
                  <a:lnTo>
                    <a:pt x="507" y="91"/>
                  </a:lnTo>
                  <a:lnTo>
                    <a:pt x="522" y="88"/>
                  </a:lnTo>
                  <a:lnTo>
                    <a:pt x="534" y="93"/>
                  </a:lnTo>
                  <a:lnTo>
                    <a:pt x="544" y="107"/>
                  </a:lnTo>
                  <a:lnTo>
                    <a:pt x="555" y="122"/>
                  </a:lnTo>
                  <a:lnTo>
                    <a:pt x="570" y="130"/>
                  </a:lnTo>
                  <a:lnTo>
                    <a:pt x="584" y="124"/>
                  </a:lnTo>
                  <a:lnTo>
                    <a:pt x="583" y="106"/>
                  </a:lnTo>
                  <a:lnTo>
                    <a:pt x="599" y="110"/>
                  </a:lnTo>
                  <a:lnTo>
                    <a:pt x="608" y="109"/>
                  </a:lnTo>
                  <a:lnTo>
                    <a:pt x="607" y="100"/>
                  </a:lnTo>
                  <a:lnTo>
                    <a:pt x="593" y="88"/>
                  </a:lnTo>
                  <a:lnTo>
                    <a:pt x="594" y="81"/>
                  </a:lnTo>
                  <a:lnTo>
                    <a:pt x="609" y="85"/>
                  </a:lnTo>
                  <a:lnTo>
                    <a:pt x="617" y="81"/>
                  </a:lnTo>
                  <a:lnTo>
                    <a:pt x="619" y="68"/>
                  </a:lnTo>
                  <a:lnTo>
                    <a:pt x="632" y="75"/>
                  </a:lnTo>
                  <a:lnTo>
                    <a:pt x="640" y="61"/>
                  </a:lnTo>
                  <a:lnTo>
                    <a:pt x="648" y="61"/>
                  </a:lnTo>
                  <a:lnTo>
                    <a:pt x="657" y="81"/>
                  </a:lnTo>
                  <a:lnTo>
                    <a:pt x="680" y="76"/>
                  </a:lnTo>
                  <a:lnTo>
                    <a:pt x="704" y="73"/>
                  </a:lnTo>
                  <a:lnTo>
                    <a:pt x="722" y="75"/>
                  </a:lnTo>
                  <a:lnTo>
                    <a:pt x="740" y="77"/>
                  </a:lnTo>
                  <a:lnTo>
                    <a:pt x="753" y="74"/>
                  </a:lnTo>
                  <a:lnTo>
                    <a:pt x="777" y="76"/>
                  </a:lnTo>
                  <a:lnTo>
                    <a:pt x="780" y="59"/>
                  </a:lnTo>
                  <a:lnTo>
                    <a:pt x="808" y="59"/>
                  </a:lnTo>
                  <a:lnTo>
                    <a:pt x="825" y="59"/>
                  </a:lnTo>
                  <a:lnTo>
                    <a:pt x="836" y="65"/>
                  </a:lnTo>
                  <a:lnTo>
                    <a:pt x="846" y="80"/>
                  </a:lnTo>
                  <a:lnTo>
                    <a:pt x="852" y="92"/>
                  </a:lnTo>
                  <a:lnTo>
                    <a:pt x="854" y="106"/>
                  </a:lnTo>
                  <a:lnTo>
                    <a:pt x="854" y="118"/>
                  </a:lnTo>
                  <a:lnTo>
                    <a:pt x="855" y="129"/>
                  </a:lnTo>
                  <a:lnTo>
                    <a:pt x="862" y="133"/>
                  </a:lnTo>
                  <a:lnTo>
                    <a:pt x="854" y="142"/>
                  </a:lnTo>
                  <a:lnTo>
                    <a:pt x="846" y="159"/>
                  </a:lnTo>
                  <a:lnTo>
                    <a:pt x="832" y="159"/>
                  </a:lnTo>
                  <a:lnTo>
                    <a:pt x="821" y="153"/>
                  </a:lnTo>
                  <a:lnTo>
                    <a:pt x="813" y="139"/>
                  </a:lnTo>
                  <a:lnTo>
                    <a:pt x="797" y="142"/>
                  </a:lnTo>
                  <a:lnTo>
                    <a:pt x="788" y="166"/>
                  </a:lnTo>
                  <a:lnTo>
                    <a:pt x="772" y="171"/>
                  </a:lnTo>
                  <a:lnTo>
                    <a:pt x="764" y="164"/>
                  </a:lnTo>
                  <a:lnTo>
                    <a:pt x="742" y="173"/>
                  </a:lnTo>
                  <a:lnTo>
                    <a:pt x="723" y="146"/>
                  </a:lnTo>
                  <a:lnTo>
                    <a:pt x="708" y="158"/>
                  </a:lnTo>
                  <a:lnTo>
                    <a:pt x="717" y="174"/>
                  </a:lnTo>
                  <a:lnTo>
                    <a:pt x="697" y="179"/>
                  </a:lnTo>
                  <a:lnTo>
                    <a:pt x="674" y="167"/>
                  </a:lnTo>
                  <a:lnTo>
                    <a:pt x="665" y="151"/>
                  </a:lnTo>
                  <a:lnTo>
                    <a:pt x="626" y="151"/>
                  </a:lnTo>
                  <a:lnTo>
                    <a:pt x="615" y="162"/>
                  </a:lnTo>
                  <a:lnTo>
                    <a:pt x="639" y="192"/>
                  </a:lnTo>
                  <a:lnTo>
                    <a:pt x="628" y="200"/>
                  </a:lnTo>
                  <a:lnTo>
                    <a:pt x="602" y="175"/>
                  </a:lnTo>
                  <a:lnTo>
                    <a:pt x="584" y="200"/>
                  </a:lnTo>
                  <a:lnTo>
                    <a:pt x="562" y="221"/>
                  </a:lnTo>
                  <a:lnTo>
                    <a:pt x="562" y="237"/>
                  </a:lnTo>
                  <a:lnTo>
                    <a:pt x="538" y="244"/>
                  </a:lnTo>
                  <a:lnTo>
                    <a:pt x="527" y="238"/>
                  </a:lnTo>
                  <a:lnTo>
                    <a:pt x="516" y="249"/>
                  </a:lnTo>
                  <a:lnTo>
                    <a:pt x="480" y="251"/>
                  </a:lnTo>
                  <a:lnTo>
                    <a:pt x="470" y="284"/>
                  </a:lnTo>
                  <a:lnTo>
                    <a:pt x="411" y="342"/>
                  </a:lnTo>
                  <a:lnTo>
                    <a:pt x="363" y="335"/>
                  </a:lnTo>
                  <a:lnTo>
                    <a:pt x="357" y="345"/>
                  </a:lnTo>
                  <a:lnTo>
                    <a:pt x="319" y="349"/>
                  </a:lnTo>
                  <a:lnTo>
                    <a:pt x="295" y="358"/>
                  </a:lnTo>
                  <a:lnTo>
                    <a:pt x="239" y="350"/>
                  </a:lnTo>
                  <a:lnTo>
                    <a:pt x="188" y="355"/>
                  </a:lnTo>
                  <a:lnTo>
                    <a:pt x="129" y="359"/>
                  </a:lnTo>
                  <a:lnTo>
                    <a:pt x="111" y="377"/>
                  </a:lnTo>
                  <a:lnTo>
                    <a:pt x="90" y="396"/>
                  </a:lnTo>
                  <a:lnTo>
                    <a:pt x="80" y="416"/>
                  </a:lnTo>
                  <a:lnTo>
                    <a:pt x="53" y="436"/>
                  </a:lnTo>
                  <a:lnTo>
                    <a:pt x="0" y="437"/>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41" name="Potmap18">
              <a:extLst>
                <a:ext uri="{FF2B5EF4-FFF2-40B4-BE49-F238E27FC236}">
                  <a16:creationId xmlns:a16="http://schemas.microsoft.com/office/drawing/2014/main" id="{B4E96E1C-4738-8772-542A-1A6DDA734D79}"/>
                </a:ext>
              </a:extLst>
            </p:cNvPr>
            <p:cNvSpPr>
              <a:spLocks/>
            </p:cNvSpPr>
            <p:nvPr/>
          </p:nvSpPr>
          <p:spPr bwMode="auto">
            <a:xfrm>
              <a:off x="1178834" y="1160258"/>
              <a:ext cx="678600" cy="991702"/>
            </a:xfrm>
            <a:custGeom>
              <a:avLst/>
              <a:gdLst>
                <a:gd name="T0" fmla="*/ 771525 w 506"/>
                <a:gd name="T1" fmla="*/ 1331919 h 859"/>
                <a:gd name="T2" fmla="*/ 742950 w 506"/>
                <a:gd name="T3" fmla="*/ 1298581 h 859"/>
                <a:gd name="T4" fmla="*/ 723900 w 506"/>
                <a:gd name="T5" fmla="*/ 1241431 h 859"/>
                <a:gd name="T6" fmla="*/ 709613 w 506"/>
                <a:gd name="T7" fmla="*/ 1203331 h 859"/>
                <a:gd name="T8" fmla="*/ 723900 w 506"/>
                <a:gd name="T9" fmla="*/ 1131893 h 859"/>
                <a:gd name="T10" fmla="*/ 714375 w 506"/>
                <a:gd name="T11" fmla="*/ 1047755 h 859"/>
                <a:gd name="T12" fmla="*/ 692150 w 506"/>
                <a:gd name="T13" fmla="*/ 1008067 h 859"/>
                <a:gd name="T14" fmla="*/ 712788 w 506"/>
                <a:gd name="T15" fmla="*/ 974730 h 859"/>
                <a:gd name="T16" fmla="*/ 717550 w 506"/>
                <a:gd name="T17" fmla="*/ 879479 h 859"/>
                <a:gd name="T18" fmla="*/ 727075 w 506"/>
                <a:gd name="T19" fmla="*/ 817566 h 859"/>
                <a:gd name="T20" fmla="*/ 755650 w 506"/>
                <a:gd name="T21" fmla="*/ 755654 h 859"/>
                <a:gd name="T22" fmla="*/ 730250 w 506"/>
                <a:gd name="T23" fmla="*/ 642941 h 859"/>
                <a:gd name="T24" fmla="*/ 712788 w 506"/>
                <a:gd name="T25" fmla="*/ 569915 h 859"/>
                <a:gd name="T26" fmla="*/ 747713 w 506"/>
                <a:gd name="T27" fmla="*/ 534990 h 859"/>
                <a:gd name="T28" fmla="*/ 776288 w 506"/>
                <a:gd name="T29" fmla="*/ 485777 h 859"/>
                <a:gd name="T30" fmla="*/ 765175 w 506"/>
                <a:gd name="T31" fmla="*/ 430215 h 859"/>
                <a:gd name="T32" fmla="*/ 746125 w 506"/>
                <a:gd name="T33" fmla="*/ 315914 h 859"/>
                <a:gd name="T34" fmla="*/ 739775 w 506"/>
                <a:gd name="T35" fmla="*/ 238126 h 859"/>
                <a:gd name="T36" fmla="*/ 763588 w 506"/>
                <a:gd name="T37" fmla="*/ 207963 h 859"/>
                <a:gd name="T38" fmla="*/ 800100 w 506"/>
                <a:gd name="T39" fmla="*/ 153988 h 859"/>
                <a:gd name="T40" fmla="*/ 776288 w 506"/>
                <a:gd name="T41" fmla="*/ 101600 h 859"/>
                <a:gd name="T42" fmla="*/ 769938 w 506"/>
                <a:gd name="T43" fmla="*/ 76200 h 859"/>
                <a:gd name="T44" fmla="*/ 787400 w 506"/>
                <a:gd name="T45" fmla="*/ 28575 h 859"/>
                <a:gd name="T46" fmla="*/ 712788 w 506"/>
                <a:gd name="T47" fmla="*/ 23813 h 859"/>
                <a:gd name="T48" fmla="*/ 666750 w 506"/>
                <a:gd name="T49" fmla="*/ 1588 h 859"/>
                <a:gd name="T50" fmla="*/ 590550 w 506"/>
                <a:gd name="T51" fmla="*/ 69850 h 859"/>
                <a:gd name="T52" fmla="*/ 509588 w 506"/>
                <a:gd name="T53" fmla="*/ 73025 h 859"/>
                <a:gd name="T54" fmla="*/ 463550 w 506"/>
                <a:gd name="T55" fmla="*/ 80963 h 859"/>
                <a:gd name="T56" fmla="*/ 404813 w 506"/>
                <a:gd name="T57" fmla="*/ 68263 h 859"/>
                <a:gd name="T58" fmla="*/ 417513 w 506"/>
                <a:gd name="T59" fmla="*/ 123826 h 859"/>
                <a:gd name="T60" fmla="*/ 361950 w 506"/>
                <a:gd name="T61" fmla="*/ 147638 h 859"/>
                <a:gd name="T62" fmla="*/ 336550 w 506"/>
                <a:gd name="T63" fmla="*/ 174626 h 859"/>
                <a:gd name="T64" fmla="*/ 344488 w 506"/>
                <a:gd name="T65" fmla="*/ 292101 h 859"/>
                <a:gd name="T66" fmla="*/ 252413 w 506"/>
                <a:gd name="T67" fmla="*/ 314326 h 859"/>
                <a:gd name="T68" fmla="*/ 200025 w 506"/>
                <a:gd name="T69" fmla="*/ 314326 h 859"/>
                <a:gd name="T70" fmla="*/ 179388 w 506"/>
                <a:gd name="T71" fmla="*/ 401639 h 859"/>
                <a:gd name="T72" fmla="*/ 127000 w 506"/>
                <a:gd name="T73" fmla="*/ 447677 h 859"/>
                <a:gd name="T74" fmla="*/ 3175 w 506"/>
                <a:gd name="T75" fmla="*/ 546103 h 859"/>
                <a:gd name="T76" fmla="*/ 11113 w 506"/>
                <a:gd name="T77" fmla="*/ 596903 h 859"/>
                <a:gd name="T78" fmla="*/ 19050 w 506"/>
                <a:gd name="T79" fmla="*/ 636591 h 859"/>
                <a:gd name="T80" fmla="*/ 30163 w 506"/>
                <a:gd name="T81" fmla="*/ 679453 h 859"/>
                <a:gd name="T82" fmla="*/ 41275 w 506"/>
                <a:gd name="T83" fmla="*/ 784229 h 859"/>
                <a:gd name="T84" fmla="*/ 96838 w 506"/>
                <a:gd name="T85" fmla="*/ 842967 h 859"/>
                <a:gd name="T86" fmla="*/ 100013 w 506"/>
                <a:gd name="T87" fmla="*/ 889004 h 859"/>
                <a:gd name="T88" fmla="*/ 50800 w 506"/>
                <a:gd name="T89" fmla="*/ 895354 h 859"/>
                <a:gd name="T90" fmla="*/ 95250 w 506"/>
                <a:gd name="T91" fmla="*/ 922342 h 859"/>
                <a:gd name="T92" fmla="*/ 163513 w 506"/>
                <a:gd name="T93" fmla="*/ 939804 h 859"/>
                <a:gd name="T94" fmla="*/ 160338 w 506"/>
                <a:gd name="T95" fmla="*/ 1004892 h 859"/>
                <a:gd name="T96" fmla="*/ 179388 w 506"/>
                <a:gd name="T97" fmla="*/ 1014417 h 859"/>
                <a:gd name="T98" fmla="*/ 198438 w 506"/>
                <a:gd name="T99" fmla="*/ 1033467 h 859"/>
                <a:gd name="T100" fmla="*/ 242888 w 506"/>
                <a:gd name="T101" fmla="*/ 1052518 h 859"/>
                <a:gd name="T102" fmla="*/ 306388 w 506"/>
                <a:gd name="T103" fmla="*/ 1054105 h 859"/>
                <a:gd name="T104" fmla="*/ 400050 w 506"/>
                <a:gd name="T105" fmla="*/ 1143005 h 859"/>
                <a:gd name="T106" fmla="*/ 407988 w 506"/>
                <a:gd name="T107" fmla="*/ 1193806 h 859"/>
                <a:gd name="T108" fmla="*/ 447675 w 506"/>
                <a:gd name="T109" fmla="*/ 1230318 h 859"/>
                <a:gd name="T110" fmla="*/ 504825 w 506"/>
                <a:gd name="T111" fmla="*/ 1247781 h 859"/>
                <a:gd name="T112" fmla="*/ 566738 w 506"/>
                <a:gd name="T113" fmla="*/ 1262069 h 859"/>
                <a:gd name="T114" fmla="*/ 606425 w 506"/>
                <a:gd name="T115" fmla="*/ 1249368 h 859"/>
                <a:gd name="T116" fmla="*/ 628650 w 506"/>
                <a:gd name="T117" fmla="*/ 1316044 h 859"/>
                <a:gd name="T118" fmla="*/ 661988 w 506"/>
                <a:gd name="T119" fmla="*/ 1323981 h 859"/>
                <a:gd name="T120" fmla="*/ 731838 w 506"/>
                <a:gd name="T121" fmla="*/ 1357319 h 859"/>
                <a:gd name="T122" fmla="*/ 795338 w 506"/>
                <a:gd name="T123" fmla="*/ 1352556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6" h="859">
                  <a:moveTo>
                    <a:pt x="501" y="847"/>
                  </a:moveTo>
                  <a:lnTo>
                    <a:pt x="495" y="838"/>
                  </a:lnTo>
                  <a:lnTo>
                    <a:pt x="486" y="839"/>
                  </a:lnTo>
                  <a:lnTo>
                    <a:pt x="477" y="832"/>
                  </a:lnTo>
                  <a:lnTo>
                    <a:pt x="479" y="822"/>
                  </a:lnTo>
                  <a:lnTo>
                    <a:pt x="468" y="818"/>
                  </a:lnTo>
                  <a:lnTo>
                    <a:pt x="461" y="805"/>
                  </a:lnTo>
                  <a:lnTo>
                    <a:pt x="466" y="796"/>
                  </a:lnTo>
                  <a:lnTo>
                    <a:pt x="456" y="782"/>
                  </a:lnTo>
                  <a:lnTo>
                    <a:pt x="443" y="778"/>
                  </a:lnTo>
                  <a:lnTo>
                    <a:pt x="441" y="765"/>
                  </a:lnTo>
                  <a:lnTo>
                    <a:pt x="447" y="758"/>
                  </a:lnTo>
                  <a:lnTo>
                    <a:pt x="448" y="738"/>
                  </a:lnTo>
                  <a:lnTo>
                    <a:pt x="446" y="717"/>
                  </a:lnTo>
                  <a:lnTo>
                    <a:pt x="456" y="713"/>
                  </a:lnTo>
                  <a:lnTo>
                    <a:pt x="458" y="705"/>
                  </a:lnTo>
                  <a:lnTo>
                    <a:pt x="444" y="696"/>
                  </a:lnTo>
                  <a:lnTo>
                    <a:pt x="450" y="660"/>
                  </a:lnTo>
                  <a:lnTo>
                    <a:pt x="439" y="662"/>
                  </a:lnTo>
                  <a:lnTo>
                    <a:pt x="444" y="644"/>
                  </a:lnTo>
                  <a:lnTo>
                    <a:pt x="436" y="635"/>
                  </a:lnTo>
                  <a:lnTo>
                    <a:pt x="438" y="631"/>
                  </a:lnTo>
                  <a:lnTo>
                    <a:pt x="446" y="630"/>
                  </a:lnTo>
                  <a:lnTo>
                    <a:pt x="449" y="614"/>
                  </a:lnTo>
                  <a:lnTo>
                    <a:pt x="445" y="594"/>
                  </a:lnTo>
                  <a:lnTo>
                    <a:pt x="449" y="568"/>
                  </a:lnTo>
                  <a:lnTo>
                    <a:pt x="452" y="554"/>
                  </a:lnTo>
                  <a:lnTo>
                    <a:pt x="456" y="537"/>
                  </a:lnTo>
                  <a:lnTo>
                    <a:pt x="454" y="527"/>
                  </a:lnTo>
                  <a:lnTo>
                    <a:pt x="458" y="515"/>
                  </a:lnTo>
                  <a:lnTo>
                    <a:pt x="460" y="503"/>
                  </a:lnTo>
                  <a:lnTo>
                    <a:pt x="471" y="498"/>
                  </a:lnTo>
                  <a:lnTo>
                    <a:pt x="476" y="476"/>
                  </a:lnTo>
                  <a:lnTo>
                    <a:pt x="465" y="462"/>
                  </a:lnTo>
                  <a:lnTo>
                    <a:pt x="469" y="439"/>
                  </a:lnTo>
                  <a:lnTo>
                    <a:pt x="460" y="405"/>
                  </a:lnTo>
                  <a:lnTo>
                    <a:pt x="460" y="384"/>
                  </a:lnTo>
                  <a:lnTo>
                    <a:pt x="452" y="376"/>
                  </a:lnTo>
                  <a:lnTo>
                    <a:pt x="449" y="359"/>
                  </a:lnTo>
                  <a:lnTo>
                    <a:pt x="457" y="351"/>
                  </a:lnTo>
                  <a:lnTo>
                    <a:pt x="471" y="351"/>
                  </a:lnTo>
                  <a:lnTo>
                    <a:pt x="471" y="337"/>
                  </a:lnTo>
                  <a:lnTo>
                    <a:pt x="480" y="322"/>
                  </a:lnTo>
                  <a:lnTo>
                    <a:pt x="488" y="322"/>
                  </a:lnTo>
                  <a:lnTo>
                    <a:pt x="489" y="306"/>
                  </a:lnTo>
                  <a:lnTo>
                    <a:pt x="485" y="290"/>
                  </a:lnTo>
                  <a:lnTo>
                    <a:pt x="471" y="279"/>
                  </a:lnTo>
                  <a:lnTo>
                    <a:pt x="482" y="271"/>
                  </a:lnTo>
                  <a:lnTo>
                    <a:pt x="480" y="230"/>
                  </a:lnTo>
                  <a:lnTo>
                    <a:pt x="466" y="214"/>
                  </a:lnTo>
                  <a:lnTo>
                    <a:pt x="470" y="199"/>
                  </a:lnTo>
                  <a:lnTo>
                    <a:pt x="461" y="180"/>
                  </a:lnTo>
                  <a:lnTo>
                    <a:pt x="466" y="164"/>
                  </a:lnTo>
                  <a:lnTo>
                    <a:pt x="466" y="150"/>
                  </a:lnTo>
                  <a:lnTo>
                    <a:pt x="478" y="149"/>
                  </a:lnTo>
                  <a:lnTo>
                    <a:pt x="486" y="138"/>
                  </a:lnTo>
                  <a:lnTo>
                    <a:pt x="481" y="131"/>
                  </a:lnTo>
                  <a:lnTo>
                    <a:pt x="486" y="119"/>
                  </a:lnTo>
                  <a:lnTo>
                    <a:pt x="486" y="100"/>
                  </a:lnTo>
                  <a:lnTo>
                    <a:pt x="504" y="97"/>
                  </a:lnTo>
                  <a:lnTo>
                    <a:pt x="506" y="89"/>
                  </a:lnTo>
                  <a:lnTo>
                    <a:pt x="488" y="71"/>
                  </a:lnTo>
                  <a:lnTo>
                    <a:pt x="489" y="64"/>
                  </a:lnTo>
                  <a:lnTo>
                    <a:pt x="487" y="56"/>
                  </a:lnTo>
                  <a:lnTo>
                    <a:pt x="493" y="53"/>
                  </a:lnTo>
                  <a:lnTo>
                    <a:pt x="485" y="48"/>
                  </a:lnTo>
                  <a:lnTo>
                    <a:pt x="492" y="33"/>
                  </a:lnTo>
                  <a:lnTo>
                    <a:pt x="496" y="27"/>
                  </a:lnTo>
                  <a:lnTo>
                    <a:pt x="496" y="18"/>
                  </a:lnTo>
                  <a:lnTo>
                    <a:pt x="486" y="17"/>
                  </a:lnTo>
                  <a:lnTo>
                    <a:pt x="478" y="30"/>
                  </a:lnTo>
                  <a:lnTo>
                    <a:pt x="449" y="15"/>
                  </a:lnTo>
                  <a:lnTo>
                    <a:pt x="436" y="20"/>
                  </a:lnTo>
                  <a:lnTo>
                    <a:pt x="421" y="15"/>
                  </a:lnTo>
                  <a:lnTo>
                    <a:pt x="420" y="1"/>
                  </a:lnTo>
                  <a:lnTo>
                    <a:pt x="405" y="0"/>
                  </a:lnTo>
                  <a:lnTo>
                    <a:pt x="400" y="16"/>
                  </a:lnTo>
                  <a:lnTo>
                    <a:pt x="372" y="44"/>
                  </a:lnTo>
                  <a:lnTo>
                    <a:pt x="362" y="46"/>
                  </a:lnTo>
                  <a:lnTo>
                    <a:pt x="351" y="49"/>
                  </a:lnTo>
                  <a:lnTo>
                    <a:pt x="321" y="46"/>
                  </a:lnTo>
                  <a:lnTo>
                    <a:pt x="310" y="53"/>
                  </a:lnTo>
                  <a:lnTo>
                    <a:pt x="301" y="48"/>
                  </a:lnTo>
                  <a:lnTo>
                    <a:pt x="292" y="51"/>
                  </a:lnTo>
                  <a:lnTo>
                    <a:pt x="270" y="50"/>
                  </a:lnTo>
                  <a:lnTo>
                    <a:pt x="264" y="42"/>
                  </a:lnTo>
                  <a:lnTo>
                    <a:pt x="255" y="43"/>
                  </a:lnTo>
                  <a:lnTo>
                    <a:pt x="255" y="65"/>
                  </a:lnTo>
                  <a:lnTo>
                    <a:pt x="259" y="66"/>
                  </a:lnTo>
                  <a:lnTo>
                    <a:pt x="263" y="78"/>
                  </a:lnTo>
                  <a:lnTo>
                    <a:pt x="253" y="78"/>
                  </a:lnTo>
                  <a:lnTo>
                    <a:pt x="251" y="93"/>
                  </a:lnTo>
                  <a:lnTo>
                    <a:pt x="228" y="93"/>
                  </a:lnTo>
                  <a:lnTo>
                    <a:pt x="223" y="108"/>
                  </a:lnTo>
                  <a:lnTo>
                    <a:pt x="209" y="108"/>
                  </a:lnTo>
                  <a:lnTo>
                    <a:pt x="212" y="110"/>
                  </a:lnTo>
                  <a:lnTo>
                    <a:pt x="232" y="126"/>
                  </a:lnTo>
                  <a:lnTo>
                    <a:pt x="229" y="147"/>
                  </a:lnTo>
                  <a:lnTo>
                    <a:pt x="217" y="184"/>
                  </a:lnTo>
                  <a:lnTo>
                    <a:pt x="198" y="188"/>
                  </a:lnTo>
                  <a:lnTo>
                    <a:pt x="190" y="198"/>
                  </a:lnTo>
                  <a:lnTo>
                    <a:pt x="159" y="198"/>
                  </a:lnTo>
                  <a:lnTo>
                    <a:pt x="155" y="191"/>
                  </a:lnTo>
                  <a:lnTo>
                    <a:pt x="136" y="202"/>
                  </a:lnTo>
                  <a:lnTo>
                    <a:pt x="126" y="198"/>
                  </a:lnTo>
                  <a:lnTo>
                    <a:pt x="121" y="218"/>
                  </a:lnTo>
                  <a:lnTo>
                    <a:pt x="128" y="231"/>
                  </a:lnTo>
                  <a:lnTo>
                    <a:pt x="113" y="253"/>
                  </a:lnTo>
                  <a:lnTo>
                    <a:pt x="104" y="243"/>
                  </a:lnTo>
                  <a:lnTo>
                    <a:pt x="95" y="246"/>
                  </a:lnTo>
                  <a:lnTo>
                    <a:pt x="80" y="282"/>
                  </a:lnTo>
                  <a:lnTo>
                    <a:pt x="22" y="312"/>
                  </a:lnTo>
                  <a:lnTo>
                    <a:pt x="8" y="312"/>
                  </a:lnTo>
                  <a:lnTo>
                    <a:pt x="2" y="344"/>
                  </a:lnTo>
                  <a:lnTo>
                    <a:pt x="0" y="344"/>
                  </a:lnTo>
                  <a:lnTo>
                    <a:pt x="0" y="356"/>
                  </a:lnTo>
                  <a:lnTo>
                    <a:pt x="7" y="376"/>
                  </a:lnTo>
                  <a:lnTo>
                    <a:pt x="2" y="380"/>
                  </a:lnTo>
                  <a:lnTo>
                    <a:pt x="6" y="401"/>
                  </a:lnTo>
                  <a:lnTo>
                    <a:pt x="12" y="401"/>
                  </a:lnTo>
                  <a:lnTo>
                    <a:pt x="16" y="408"/>
                  </a:lnTo>
                  <a:lnTo>
                    <a:pt x="26" y="421"/>
                  </a:lnTo>
                  <a:lnTo>
                    <a:pt x="19" y="428"/>
                  </a:lnTo>
                  <a:lnTo>
                    <a:pt x="27" y="461"/>
                  </a:lnTo>
                  <a:lnTo>
                    <a:pt x="54" y="470"/>
                  </a:lnTo>
                  <a:lnTo>
                    <a:pt x="26" y="494"/>
                  </a:lnTo>
                  <a:lnTo>
                    <a:pt x="34" y="510"/>
                  </a:lnTo>
                  <a:lnTo>
                    <a:pt x="39" y="524"/>
                  </a:lnTo>
                  <a:lnTo>
                    <a:pt x="61" y="531"/>
                  </a:lnTo>
                  <a:lnTo>
                    <a:pt x="61" y="544"/>
                  </a:lnTo>
                  <a:lnTo>
                    <a:pt x="69" y="556"/>
                  </a:lnTo>
                  <a:lnTo>
                    <a:pt x="63" y="560"/>
                  </a:lnTo>
                  <a:lnTo>
                    <a:pt x="52" y="552"/>
                  </a:lnTo>
                  <a:lnTo>
                    <a:pt x="34" y="552"/>
                  </a:lnTo>
                  <a:lnTo>
                    <a:pt x="32" y="564"/>
                  </a:lnTo>
                  <a:lnTo>
                    <a:pt x="53" y="565"/>
                  </a:lnTo>
                  <a:lnTo>
                    <a:pt x="59" y="569"/>
                  </a:lnTo>
                  <a:lnTo>
                    <a:pt x="60" y="581"/>
                  </a:lnTo>
                  <a:lnTo>
                    <a:pt x="67" y="590"/>
                  </a:lnTo>
                  <a:lnTo>
                    <a:pt x="86" y="592"/>
                  </a:lnTo>
                  <a:lnTo>
                    <a:pt x="103" y="592"/>
                  </a:lnTo>
                  <a:lnTo>
                    <a:pt x="103" y="614"/>
                  </a:lnTo>
                  <a:lnTo>
                    <a:pt x="104" y="621"/>
                  </a:lnTo>
                  <a:lnTo>
                    <a:pt x="101" y="633"/>
                  </a:lnTo>
                  <a:lnTo>
                    <a:pt x="104" y="644"/>
                  </a:lnTo>
                  <a:lnTo>
                    <a:pt x="111" y="656"/>
                  </a:lnTo>
                  <a:lnTo>
                    <a:pt x="113" y="639"/>
                  </a:lnTo>
                  <a:lnTo>
                    <a:pt x="126" y="627"/>
                  </a:lnTo>
                  <a:lnTo>
                    <a:pt x="134" y="638"/>
                  </a:lnTo>
                  <a:lnTo>
                    <a:pt x="125" y="651"/>
                  </a:lnTo>
                  <a:lnTo>
                    <a:pt x="126" y="663"/>
                  </a:lnTo>
                  <a:lnTo>
                    <a:pt x="141" y="659"/>
                  </a:lnTo>
                  <a:lnTo>
                    <a:pt x="153" y="663"/>
                  </a:lnTo>
                  <a:lnTo>
                    <a:pt x="166" y="671"/>
                  </a:lnTo>
                  <a:lnTo>
                    <a:pt x="186" y="675"/>
                  </a:lnTo>
                  <a:lnTo>
                    <a:pt x="193" y="664"/>
                  </a:lnTo>
                  <a:lnTo>
                    <a:pt x="201" y="665"/>
                  </a:lnTo>
                  <a:lnTo>
                    <a:pt x="206" y="683"/>
                  </a:lnTo>
                  <a:lnTo>
                    <a:pt x="252" y="720"/>
                  </a:lnTo>
                  <a:lnTo>
                    <a:pt x="252" y="731"/>
                  </a:lnTo>
                  <a:lnTo>
                    <a:pt x="247" y="738"/>
                  </a:lnTo>
                  <a:lnTo>
                    <a:pt x="257" y="752"/>
                  </a:lnTo>
                  <a:lnTo>
                    <a:pt x="253" y="760"/>
                  </a:lnTo>
                  <a:lnTo>
                    <a:pt x="255" y="763"/>
                  </a:lnTo>
                  <a:lnTo>
                    <a:pt x="282" y="775"/>
                  </a:lnTo>
                  <a:lnTo>
                    <a:pt x="298" y="767"/>
                  </a:lnTo>
                  <a:lnTo>
                    <a:pt x="312" y="778"/>
                  </a:lnTo>
                  <a:lnTo>
                    <a:pt x="318" y="786"/>
                  </a:lnTo>
                  <a:lnTo>
                    <a:pt x="322" y="799"/>
                  </a:lnTo>
                  <a:lnTo>
                    <a:pt x="343" y="801"/>
                  </a:lnTo>
                  <a:lnTo>
                    <a:pt x="357" y="795"/>
                  </a:lnTo>
                  <a:lnTo>
                    <a:pt x="363" y="795"/>
                  </a:lnTo>
                  <a:lnTo>
                    <a:pt x="374" y="785"/>
                  </a:lnTo>
                  <a:lnTo>
                    <a:pt x="382" y="787"/>
                  </a:lnTo>
                  <a:lnTo>
                    <a:pt x="387" y="799"/>
                  </a:lnTo>
                  <a:lnTo>
                    <a:pt x="388" y="818"/>
                  </a:lnTo>
                  <a:lnTo>
                    <a:pt x="396" y="829"/>
                  </a:lnTo>
                  <a:lnTo>
                    <a:pt x="405" y="815"/>
                  </a:lnTo>
                  <a:lnTo>
                    <a:pt x="411" y="819"/>
                  </a:lnTo>
                  <a:lnTo>
                    <a:pt x="417" y="834"/>
                  </a:lnTo>
                  <a:lnTo>
                    <a:pt x="431" y="845"/>
                  </a:lnTo>
                  <a:lnTo>
                    <a:pt x="447" y="847"/>
                  </a:lnTo>
                  <a:lnTo>
                    <a:pt x="461" y="855"/>
                  </a:lnTo>
                  <a:lnTo>
                    <a:pt x="477" y="859"/>
                  </a:lnTo>
                  <a:lnTo>
                    <a:pt x="492" y="854"/>
                  </a:lnTo>
                  <a:lnTo>
                    <a:pt x="501" y="852"/>
                  </a:lnTo>
                  <a:lnTo>
                    <a:pt x="501" y="847"/>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42" name="Potmap16">
              <a:extLst>
                <a:ext uri="{FF2B5EF4-FFF2-40B4-BE49-F238E27FC236}">
                  <a16:creationId xmlns:a16="http://schemas.microsoft.com/office/drawing/2014/main" id="{89DCBE54-AC45-1EC8-48FC-B718321928D9}"/>
                </a:ext>
              </a:extLst>
            </p:cNvPr>
            <p:cNvSpPr>
              <a:spLocks/>
            </p:cNvSpPr>
            <p:nvPr/>
          </p:nvSpPr>
          <p:spPr bwMode="auto">
            <a:xfrm>
              <a:off x="1380756" y="228276"/>
              <a:ext cx="1131316" cy="1056434"/>
            </a:xfrm>
            <a:custGeom>
              <a:avLst/>
              <a:gdLst>
                <a:gd name="T0" fmla="*/ 622 w 843"/>
                <a:gd name="T1" fmla="*/ 688 h 915"/>
                <a:gd name="T2" fmla="*/ 566 w 843"/>
                <a:gd name="T3" fmla="*/ 703 h 915"/>
                <a:gd name="T4" fmla="*/ 516 w 843"/>
                <a:gd name="T5" fmla="*/ 729 h 915"/>
                <a:gd name="T6" fmla="*/ 487 w 843"/>
                <a:gd name="T7" fmla="*/ 782 h 915"/>
                <a:gd name="T8" fmla="*/ 436 w 843"/>
                <a:gd name="T9" fmla="*/ 822 h 915"/>
                <a:gd name="T10" fmla="*/ 364 w 843"/>
                <a:gd name="T11" fmla="*/ 861 h 915"/>
                <a:gd name="T12" fmla="*/ 342 w 843"/>
                <a:gd name="T13" fmla="*/ 860 h 915"/>
                <a:gd name="T14" fmla="*/ 345 w 843"/>
                <a:gd name="T15" fmla="*/ 825 h 915"/>
                <a:gd name="T16" fmla="*/ 285 w 843"/>
                <a:gd name="T17" fmla="*/ 827 h 915"/>
                <a:gd name="T18" fmla="*/ 249 w 843"/>
                <a:gd name="T19" fmla="*/ 823 h 915"/>
                <a:gd name="T20" fmla="*/ 170 w 843"/>
                <a:gd name="T21" fmla="*/ 853 h 915"/>
                <a:gd name="T22" fmla="*/ 119 w 843"/>
                <a:gd name="T23" fmla="*/ 857 h 915"/>
                <a:gd name="T24" fmla="*/ 108 w 843"/>
                <a:gd name="T25" fmla="*/ 873 h 915"/>
                <a:gd name="T26" fmla="*/ 77 w 843"/>
                <a:gd name="T27" fmla="*/ 900 h 915"/>
                <a:gd name="T28" fmla="*/ 39 w 843"/>
                <a:gd name="T29" fmla="*/ 886 h 915"/>
                <a:gd name="T30" fmla="*/ 18 w 843"/>
                <a:gd name="T31" fmla="*/ 837 h 915"/>
                <a:gd name="T32" fmla="*/ 31 w 843"/>
                <a:gd name="T33" fmla="*/ 783 h 915"/>
                <a:gd name="T34" fmla="*/ 1 w 843"/>
                <a:gd name="T35" fmla="*/ 775 h 915"/>
                <a:gd name="T36" fmla="*/ 33 w 843"/>
                <a:gd name="T37" fmla="*/ 747 h 915"/>
                <a:gd name="T38" fmla="*/ 29 w 843"/>
                <a:gd name="T39" fmla="*/ 700 h 915"/>
                <a:gd name="T40" fmla="*/ 17 w 843"/>
                <a:gd name="T41" fmla="*/ 656 h 915"/>
                <a:gd name="T42" fmla="*/ 75 w 843"/>
                <a:gd name="T43" fmla="*/ 637 h 915"/>
                <a:gd name="T44" fmla="*/ 94 w 843"/>
                <a:gd name="T45" fmla="*/ 614 h 915"/>
                <a:gd name="T46" fmla="*/ 168 w 843"/>
                <a:gd name="T47" fmla="*/ 601 h 915"/>
                <a:gd name="T48" fmla="*/ 208 w 843"/>
                <a:gd name="T49" fmla="*/ 616 h 915"/>
                <a:gd name="T50" fmla="*/ 239 w 843"/>
                <a:gd name="T51" fmla="*/ 616 h 915"/>
                <a:gd name="T52" fmla="*/ 270 w 843"/>
                <a:gd name="T53" fmla="*/ 544 h 915"/>
                <a:gd name="T54" fmla="*/ 295 w 843"/>
                <a:gd name="T55" fmla="*/ 522 h 915"/>
                <a:gd name="T56" fmla="*/ 327 w 843"/>
                <a:gd name="T57" fmla="*/ 463 h 915"/>
                <a:gd name="T58" fmla="*/ 295 w 843"/>
                <a:gd name="T59" fmla="*/ 426 h 915"/>
                <a:gd name="T60" fmla="*/ 320 w 843"/>
                <a:gd name="T61" fmla="*/ 399 h 915"/>
                <a:gd name="T62" fmla="*/ 296 w 843"/>
                <a:gd name="T63" fmla="*/ 349 h 915"/>
                <a:gd name="T64" fmla="*/ 265 w 843"/>
                <a:gd name="T65" fmla="*/ 284 h 915"/>
                <a:gd name="T66" fmla="*/ 252 w 843"/>
                <a:gd name="T67" fmla="*/ 268 h 915"/>
                <a:gd name="T68" fmla="*/ 223 w 843"/>
                <a:gd name="T69" fmla="*/ 255 h 915"/>
                <a:gd name="T70" fmla="*/ 212 w 843"/>
                <a:gd name="T71" fmla="*/ 210 h 915"/>
                <a:gd name="T72" fmla="*/ 197 w 843"/>
                <a:gd name="T73" fmla="*/ 188 h 915"/>
                <a:gd name="T74" fmla="*/ 195 w 843"/>
                <a:gd name="T75" fmla="*/ 138 h 915"/>
                <a:gd name="T76" fmla="*/ 224 w 843"/>
                <a:gd name="T77" fmla="*/ 87 h 915"/>
                <a:gd name="T78" fmla="*/ 225 w 843"/>
                <a:gd name="T79" fmla="*/ 42 h 915"/>
                <a:gd name="T80" fmla="*/ 209 w 843"/>
                <a:gd name="T81" fmla="*/ 3 h 915"/>
                <a:gd name="T82" fmla="*/ 285 w 843"/>
                <a:gd name="T83" fmla="*/ 20 h 915"/>
                <a:gd name="T84" fmla="*/ 298 w 843"/>
                <a:gd name="T85" fmla="*/ 23 h 915"/>
                <a:gd name="T86" fmla="*/ 322 w 843"/>
                <a:gd name="T87" fmla="*/ 18 h 915"/>
                <a:gd name="T88" fmla="*/ 366 w 843"/>
                <a:gd name="T89" fmla="*/ 32 h 915"/>
                <a:gd name="T90" fmla="*/ 444 w 843"/>
                <a:gd name="T91" fmla="*/ 45 h 915"/>
                <a:gd name="T92" fmla="*/ 497 w 843"/>
                <a:gd name="T93" fmla="*/ 88 h 915"/>
                <a:gd name="T94" fmla="*/ 582 w 843"/>
                <a:gd name="T95" fmla="*/ 110 h 915"/>
                <a:gd name="T96" fmla="*/ 687 w 843"/>
                <a:gd name="T97" fmla="*/ 168 h 915"/>
                <a:gd name="T98" fmla="*/ 760 w 843"/>
                <a:gd name="T99" fmla="*/ 197 h 915"/>
                <a:gd name="T100" fmla="*/ 825 w 843"/>
                <a:gd name="T101" fmla="*/ 211 h 915"/>
                <a:gd name="T102" fmla="*/ 803 w 843"/>
                <a:gd name="T103" fmla="*/ 258 h 915"/>
                <a:gd name="T104" fmla="*/ 801 w 843"/>
                <a:gd name="T105" fmla="*/ 303 h 915"/>
                <a:gd name="T106" fmla="*/ 769 w 843"/>
                <a:gd name="T107" fmla="*/ 279 h 915"/>
                <a:gd name="T108" fmla="*/ 768 w 843"/>
                <a:gd name="T109" fmla="*/ 340 h 915"/>
                <a:gd name="T110" fmla="*/ 713 w 843"/>
                <a:gd name="T111" fmla="*/ 424 h 915"/>
                <a:gd name="T112" fmla="*/ 703 w 843"/>
                <a:gd name="T113" fmla="*/ 452 h 915"/>
                <a:gd name="T114" fmla="*/ 677 w 843"/>
                <a:gd name="T115" fmla="*/ 516 h 915"/>
                <a:gd name="T116" fmla="*/ 673 w 843"/>
                <a:gd name="T117" fmla="*/ 575 h 915"/>
                <a:gd name="T118" fmla="*/ 672 w 843"/>
                <a:gd name="T119" fmla="*/ 635 h 915"/>
                <a:gd name="T120" fmla="*/ 654 w 843"/>
                <a:gd name="T121" fmla="*/ 678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915">
                  <a:moveTo>
                    <a:pt x="650" y="705"/>
                  </a:moveTo>
                  <a:lnTo>
                    <a:pt x="639" y="701"/>
                  </a:lnTo>
                  <a:lnTo>
                    <a:pt x="637" y="688"/>
                  </a:lnTo>
                  <a:lnTo>
                    <a:pt x="622" y="688"/>
                  </a:lnTo>
                  <a:lnTo>
                    <a:pt x="609" y="703"/>
                  </a:lnTo>
                  <a:lnTo>
                    <a:pt x="597" y="702"/>
                  </a:lnTo>
                  <a:lnTo>
                    <a:pt x="590" y="714"/>
                  </a:lnTo>
                  <a:lnTo>
                    <a:pt x="566" y="703"/>
                  </a:lnTo>
                  <a:lnTo>
                    <a:pt x="542" y="710"/>
                  </a:lnTo>
                  <a:lnTo>
                    <a:pt x="541" y="717"/>
                  </a:lnTo>
                  <a:lnTo>
                    <a:pt x="527" y="717"/>
                  </a:lnTo>
                  <a:lnTo>
                    <a:pt x="516" y="729"/>
                  </a:lnTo>
                  <a:lnTo>
                    <a:pt x="508" y="753"/>
                  </a:lnTo>
                  <a:lnTo>
                    <a:pt x="503" y="761"/>
                  </a:lnTo>
                  <a:lnTo>
                    <a:pt x="491" y="761"/>
                  </a:lnTo>
                  <a:lnTo>
                    <a:pt x="487" y="782"/>
                  </a:lnTo>
                  <a:lnTo>
                    <a:pt x="474" y="781"/>
                  </a:lnTo>
                  <a:lnTo>
                    <a:pt x="449" y="814"/>
                  </a:lnTo>
                  <a:lnTo>
                    <a:pt x="443" y="814"/>
                  </a:lnTo>
                  <a:lnTo>
                    <a:pt x="436" y="822"/>
                  </a:lnTo>
                  <a:lnTo>
                    <a:pt x="426" y="823"/>
                  </a:lnTo>
                  <a:lnTo>
                    <a:pt x="418" y="827"/>
                  </a:lnTo>
                  <a:lnTo>
                    <a:pt x="394" y="827"/>
                  </a:lnTo>
                  <a:lnTo>
                    <a:pt x="364" y="861"/>
                  </a:lnTo>
                  <a:lnTo>
                    <a:pt x="337" y="874"/>
                  </a:lnTo>
                  <a:lnTo>
                    <a:pt x="338" y="871"/>
                  </a:lnTo>
                  <a:lnTo>
                    <a:pt x="336" y="863"/>
                  </a:lnTo>
                  <a:lnTo>
                    <a:pt x="342" y="860"/>
                  </a:lnTo>
                  <a:lnTo>
                    <a:pt x="334" y="855"/>
                  </a:lnTo>
                  <a:lnTo>
                    <a:pt x="341" y="840"/>
                  </a:lnTo>
                  <a:lnTo>
                    <a:pt x="345" y="834"/>
                  </a:lnTo>
                  <a:lnTo>
                    <a:pt x="345" y="825"/>
                  </a:lnTo>
                  <a:lnTo>
                    <a:pt x="335" y="824"/>
                  </a:lnTo>
                  <a:lnTo>
                    <a:pt x="327" y="837"/>
                  </a:lnTo>
                  <a:lnTo>
                    <a:pt x="298" y="822"/>
                  </a:lnTo>
                  <a:lnTo>
                    <a:pt x="285" y="827"/>
                  </a:lnTo>
                  <a:lnTo>
                    <a:pt x="270" y="822"/>
                  </a:lnTo>
                  <a:lnTo>
                    <a:pt x="269" y="808"/>
                  </a:lnTo>
                  <a:lnTo>
                    <a:pt x="254" y="807"/>
                  </a:lnTo>
                  <a:lnTo>
                    <a:pt x="249" y="823"/>
                  </a:lnTo>
                  <a:lnTo>
                    <a:pt x="221" y="851"/>
                  </a:lnTo>
                  <a:lnTo>
                    <a:pt x="211" y="853"/>
                  </a:lnTo>
                  <a:lnTo>
                    <a:pt x="200" y="856"/>
                  </a:lnTo>
                  <a:lnTo>
                    <a:pt x="170" y="853"/>
                  </a:lnTo>
                  <a:lnTo>
                    <a:pt x="159" y="860"/>
                  </a:lnTo>
                  <a:lnTo>
                    <a:pt x="150" y="855"/>
                  </a:lnTo>
                  <a:lnTo>
                    <a:pt x="141" y="858"/>
                  </a:lnTo>
                  <a:lnTo>
                    <a:pt x="119" y="857"/>
                  </a:lnTo>
                  <a:lnTo>
                    <a:pt x="113" y="849"/>
                  </a:lnTo>
                  <a:lnTo>
                    <a:pt x="104" y="850"/>
                  </a:lnTo>
                  <a:lnTo>
                    <a:pt x="104" y="872"/>
                  </a:lnTo>
                  <a:lnTo>
                    <a:pt x="108" y="873"/>
                  </a:lnTo>
                  <a:lnTo>
                    <a:pt x="112" y="885"/>
                  </a:lnTo>
                  <a:lnTo>
                    <a:pt x="102" y="885"/>
                  </a:lnTo>
                  <a:lnTo>
                    <a:pt x="100" y="900"/>
                  </a:lnTo>
                  <a:lnTo>
                    <a:pt x="77" y="900"/>
                  </a:lnTo>
                  <a:lnTo>
                    <a:pt x="72" y="915"/>
                  </a:lnTo>
                  <a:lnTo>
                    <a:pt x="60" y="915"/>
                  </a:lnTo>
                  <a:lnTo>
                    <a:pt x="50" y="909"/>
                  </a:lnTo>
                  <a:lnTo>
                    <a:pt x="39" y="886"/>
                  </a:lnTo>
                  <a:lnTo>
                    <a:pt x="19" y="874"/>
                  </a:lnTo>
                  <a:lnTo>
                    <a:pt x="15" y="858"/>
                  </a:lnTo>
                  <a:lnTo>
                    <a:pt x="27" y="852"/>
                  </a:lnTo>
                  <a:lnTo>
                    <a:pt x="18" y="837"/>
                  </a:lnTo>
                  <a:lnTo>
                    <a:pt x="15" y="822"/>
                  </a:lnTo>
                  <a:lnTo>
                    <a:pt x="15" y="808"/>
                  </a:lnTo>
                  <a:lnTo>
                    <a:pt x="33" y="801"/>
                  </a:lnTo>
                  <a:lnTo>
                    <a:pt x="31" y="783"/>
                  </a:lnTo>
                  <a:lnTo>
                    <a:pt x="23" y="782"/>
                  </a:lnTo>
                  <a:lnTo>
                    <a:pt x="12" y="785"/>
                  </a:lnTo>
                  <a:lnTo>
                    <a:pt x="0" y="782"/>
                  </a:lnTo>
                  <a:lnTo>
                    <a:pt x="1" y="775"/>
                  </a:lnTo>
                  <a:lnTo>
                    <a:pt x="7" y="766"/>
                  </a:lnTo>
                  <a:lnTo>
                    <a:pt x="20" y="765"/>
                  </a:lnTo>
                  <a:lnTo>
                    <a:pt x="18" y="742"/>
                  </a:lnTo>
                  <a:lnTo>
                    <a:pt x="33" y="747"/>
                  </a:lnTo>
                  <a:lnTo>
                    <a:pt x="39" y="742"/>
                  </a:lnTo>
                  <a:lnTo>
                    <a:pt x="28" y="726"/>
                  </a:lnTo>
                  <a:lnTo>
                    <a:pt x="26" y="710"/>
                  </a:lnTo>
                  <a:lnTo>
                    <a:pt x="29" y="700"/>
                  </a:lnTo>
                  <a:lnTo>
                    <a:pt x="33" y="681"/>
                  </a:lnTo>
                  <a:lnTo>
                    <a:pt x="31" y="675"/>
                  </a:lnTo>
                  <a:lnTo>
                    <a:pt x="14" y="669"/>
                  </a:lnTo>
                  <a:lnTo>
                    <a:pt x="17" y="656"/>
                  </a:lnTo>
                  <a:lnTo>
                    <a:pt x="34" y="655"/>
                  </a:lnTo>
                  <a:lnTo>
                    <a:pt x="64" y="667"/>
                  </a:lnTo>
                  <a:lnTo>
                    <a:pt x="75" y="656"/>
                  </a:lnTo>
                  <a:lnTo>
                    <a:pt x="75" y="637"/>
                  </a:lnTo>
                  <a:lnTo>
                    <a:pt x="76" y="623"/>
                  </a:lnTo>
                  <a:lnTo>
                    <a:pt x="86" y="634"/>
                  </a:lnTo>
                  <a:lnTo>
                    <a:pt x="105" y="631"/>
                  </a:lnTo>
                  <a:lnTo>
                    <a:pt x="94" y="614"/>
                  </a:lnTo>
                  <a:lnTo>
                    <a:pt x="107" y="605"/>
                  </a:lnTo>
                  <a:lnTo>
                    <a:pt x="130" y="611"/>
                  </a:lnTo>
                  <a:lnTo>
                    <a:pt x="156" y="602"/>
                  </a:lnTo>
                  <a:lnTo>
                    <a:pt x="168" y="601"/>
                  </a:lnTo>
                  <a:lnTo>
                    <a:pt x="173" y="586"/>
                  </a:lnTo>
                  <a:lnTo>
                    <a:pt x="187" y="593"/>
                  </a:lnTo>
                  <a:lnTo>
                    <a:pt x="199" y="593"/>
                  </a:lnTo>
                  <a:lnTo>
                    <a:pt x="208" y="616"/>
                  </a:lnTo>
                  <a:lnTo>
                    <a:pt x="225" y="619"/>
                  </a:lnTo>
                  <a:lnTo>
                    <a:pt x="229" y="642"/>
                  </a:lnTo>
                  <a:lnTo>
                    <a:pt x="237" y="642"/>
                  </a:lnTo>
                  <a:lnTo>
                    <a:pt x="239" y="616"/>
                  </a:lnTo>
                  <a:lnTo>
                    <a:pt x="251" y="613"/>
                  </a:lnTo>
                  <a:lnTo>
                    <a:pt x="262" y="575"/>
                  </a:lnTo>
                  <a:lnTo>
                    <a:pt x="261" y="557"/>
                  </a:lnTo>
                  <a:lnTo>
                    <a:pt x="270" y="544"/>
                  </a:lnTo>
                  <a:lnTo>
                    <a:pt x="286" y="544"/>
                  </a:lnTo>
                  <a:lnTo>
                    <a:pt x="310" y="548"/>
                  </a:lnTo>
                  <a:lnTo>
                    <a:pt x="314" y="534"/>
                  </a:lnTo>
                  <a:lnTo>
                    <a:pt x="295" y="522"/>
                  </a:lnTo>
                  <a:lnTo>
                    <a:pt x="304" y="496"/>
                  </a:lnTo>
                  <a:lnTo>
                    <a:pt x="298" y="487"/>
                  </a:lnTo>
                  <a:lnTo>
                    <a:pt x="326" y="478"/>
                  </a:lnTo>
                  <a:lnTo>
                    <a:pt x="327" y="463"/>
                  </a:lnTo>
                  <a:lnTo>
                    <a:pt x="337" y="460"/>
                  </a:lnTo>
                  <a:lnTo>
                    <a:pt x="335" y="437"/>
                  </a:lnTo>
                  <a:lnTo>
                    <a:pt x="318" y="424"/>
                  </a:lnTo>
                  <a:lnTo>
                    <a:pt x="295" y="426"/>
                  </a:lnTo>
                  <a:lnTo>
                    <a:pt x="296" y="411"/>
                  </a:lnTo>
                  <a:lnTo>
                    <a:pt x="292" y="403"/>
                  </a:lnTo>
                  <a:lnTo>
                    <a:pt x="299" y="398"/>
                  </a:lnTo>
                  <a:lnTo>
                    <a:pt x="320" y="399"/>
                  </a:lnTo>
                  <a:lnTo>
                    <a:pt x="327" y="386"/>
                  </a:lnTo>
                  <a:lnTo>
                    <a:pt x="321" y="365"/>
                  </a:lnTo>
                  <a:lnTo>
                    <a:pt x="310" y="353"/>
                  </a:lnTo>
                  <a:lnTo>
                    <a:pt x="296" y="349"/>
                  </a:lnTo>
                  <a:lnTo>
                    <a:pt x="295" y="332"/>
                  </a:lnTo>
                  <a:lnTo>
                    <a:pt x="277" y="307"/>
                  </a:lnTo>
                  <a:lnTo>
                    <a:pt x="272" y="292"/>
                  </a:lnTo>
                  <a:lnTo>
                    <a:pt x="265" y="284"/>
                  </a:lnTo>
                  <a:lnTo>
                    <a:pt x="274" y="263"/>
                  </a:lnTo>
                  <a:lnTo>
                    <a:pt x="268" y="262"/>
                  </a:lnTo>
                  <a:lnTo>
                    <a:pt x="256" y="271"/>
                  </a:lnTo>
                  <a:lnTo>
                    <a:pt x="252" y="268"/>
                  </a:lnTo>
                  <a:lnTo>
                    <a:pt x="247" y="259"/>
                  </a:lnTo>
                  <a:lnTo>
                    <a:pt x="239" y="259"/>
                  </a:lnTo>
                  <a:lnTo>
                    <a:pt x="235" y="268"/>
                  </a:lnTo>
                  <a:lnTo>
                    <a:pt x="223" y="255"/>
                  </a:lnTo>
                  <a:lnTo>
                    <a:pt x="214" y="255"/>
                  </a:lnTo>
                  <a:lnTo>
                    <a:pt x="212" y="243"/>
                  </a:lnTo>
                  <a:lnTo>
                    <a:pt x="216" y="231"/>
                  </a:lnTo>
                  <a:lnTo>
                    <a:pt x="212" y="210"/>
                  </a:lnTo>
                  <a:lnTo>
                    <a:pt x="194" y="208"/>
                  </a:lnTo>
                  <a:lnTo>
                    <a:pt x="192" y="200"/>
                  </a:lnTo>
                  <a:lnTo>
                    <a:pt x="205" y="198"/>
                  </a:lnTo>
                  <a:lnTo>
                    <a:pt x="197" y="188"/>
                  </a:lnTo>
                  <a:lnTo>
                    <a:pt x="211" y="177"/>
                  </a:lnTo>
                  <a:lnTo>
                    <a:pt x="186" y="147"/>
                  </a:lnTo>
                  <a:lnTo>
                    <a:pt x="187" y="139"/>
                  </a:lnTo>
                  <a:lnTo>
                    <a:pt x="195" y="138"/>
                  </a:lnTo>
                  <a:lnTo>
                    <a:pt x="197" y="145"/>
                  </a:lnTo>
                  <a:lnTo>
                    <a:pt x="206" y="138"/>
                  </a:lnTo>
                  <a:lnTo>
                    <a:pt x="233" y="92"/>
                  </a:lnTo>
                  <a:lnTo>
                    <a:pt x="224" y="87"/>
                  </a:lnTo>
                  <a:lnTo>
                    <a:pt x="225" y="75"/>
                  </a:lnTo>
                  <a:lnTo>
                    <a:pt x="221" y="67"/>
                  </a:lnTo>
                  <a:lnTo>
                    <a:pt x="227" y="58"/>
                  </a:lnTo>
                  <a:lnTo>
                    <a:pt x="225" y="42"/>
                  </a:lnTo>
                  <a:lnTo>
                    <a:pt x="237" y="33"/>
                  </a:lnTo>
                  <a:lnTo>
                    <a:pt x="241" y="26"/>
                  </a:lnTo>
                  <a:lnTo>
                    <a:pt x="224" y="18"/>
                  </a:lnTo>
                  <a:lnTo>
                    <a:pt x="209" y="3"/>
                  </a:lnTo>
                  <a:lnTo>
                    <a:pt x="241" y="8"/>
                  </a:lnTo>
                  <a:lnTo>
                    <a:pt x="257" y="12"/>
                  </a:lnTo>
                  <a:lnTo>
                    <a:pt x="272" y="0"/>
                  </a:lnTo>
                  <a:lnTo>
                    <a:pt x="285" y="20"/>
                  </a:lnTo>
                  <a:lnTo>
                    <a:pt x="285" y="20"/>
                  </a:lnTo>
                  <a:lnTo>
                    <a:pt x="286" y="21"/>
                  </a:lnTo>
                  <a:lnTo>
                    <a:pt x="290" y="23"/>
                  </a:lnTo>
                  <a:lnTo>
                    <a:pt x="298" y="23"/>
                  </a:lnTo>
                  <a:lnTo>
                    <a:pt x="304" y="23"/>
                  </a:lnTo>
                  <a:lnTo>
                    <a:pt x="310" y="22"/>
                  </a:lnTo>
                  <a:lnTo>
                    <a:pt x="310" y="22"/>
                  </a:lnTo>
                  <a:lnTo>
                    <a:pt x="322" y="18"/>
                  </a:lnTo>
                  <a:lnTo>
                    <a:pt x="330" y="18"/>
                  </a:lnTo>
                  <a:lnTo>
                    <a:pt x="337" y="20"/>
                  </a:lnTo>
                  <a:lnTo>
                    <a:pt x="338" y="20"/>
                  </a:lnTo>
                  <a:lnTo>
                    <a:pt x="366" y="32"/>
                  </a:lnTo>
                  <a:lnTo>
                    <a:pt x="394" y="47"/>
                  </a:lnTo>
                  <a:lnTo>
                    <a:pt x="424" y="49"/>
                  </a:lnTo>
                  <a:lnTo>
                    <a:pt x="434" y="51"/>
                  </a:lnTo>
                  <a:lnTo>
                    <a:pt x="444" y="45"/>
                  </a:lnTo>
                  <a:lnTo>
                    <a:pt x="456" y="64"/>
                  </a:lnTo>
                  <a:lnTo>
                    <a:pt x="474" y="75"/>
                  </a:lnTo>
                  <a:lnTo>
                    <a:pt x="478" y="91"/>
                  </a:lnTo>
                  <a:lnTo>
                    <a:pt x="497" y="88"/>
                  </a:lnTo>
                  <a:lnTo>
                    <a:pt x="516" y="72"/>
                  </a:lnTo>
                  <a:lnTo>
                    <a:pt x="555" y="87"/>
                  </a:lnTo>
                  <a:lnTo>
                    <a:pt x="558" y="111"/>
                  </a:lnTo>
                  <a:lnTo>
                    <a:pt x="582" y="110"/>
                  </a:lnTo>
                  <a:lnTo>
                    <a:pt x="608" y="129"/>
                  </a:lnTo>
                  <a:lnTo>
                    <a:pt x="623" y="120"/>
                  </a:lnTo>
                  <a:lnTo>
                    <a:pt x="683" y="115"/>
                  </a:lnTo>
                  <a:lnTo>
                    <a:pt x="687" y="168"/>
                  </a:lnTo>
                  <a:lnTo>
                    <a:pt x="703" y="173"/>
                  </a:lnTo>
                  <a:lnTo>
                    <a:pt x="703" y="198"/>
                  </a:lnTo>
                  <a:lnTo>
                    <a:pt x="738" y="196"/>
                  </a:lnTo>
                  <a:lnTo>
                    <a:pt x="760" y="197"/>
                  </a:lnTo>
                  <a:lnTo>
                    <a:pt x="770" y="204"/>
                  </a:lnTo>
                  <a:lnTo>
                    <a:pt x="784" y="189"/>
                  </a:lnTo>
                  <a:lnTo>
                    <a:pt x="798" y="196"/>
                  </a:lnTo>
                  <a:lnTo>
                    <a:pt x="825" y="211"/>
                  </a:lnTo>
                  <a:lnTo>
                    <a:pt x="843" y="214"/>
                  </a:lnTo>
                  <a:lnTo>
                    <a:pt x="826" y="239"/>
                  </a:lnTo>
                  <a:lnTo>
                    <a:pt x="825" y="258"/>
                  </a:lnTo>
                  <a:lnTo>
                    <a:pt x="803" y="258"/>
                  </a:lnTo>
                  <a:lnTo>
                    <a:pt x="793" y="266"/>
                  </a:lnTo>
                  <a:lnTo>
                    <a:pt x="794" y="291"/>
                  </a:lnTo>
                  <a:lnTo>
                    <a:pt x="801" y="292"/>
                  </a:lnTo>
                  <a:lnTo>
                    <a:pt x="801" y="303"/>
                  </a:lnTo>
                  <a:lnTo>
                    <a:pt x="784" y="295"/>
                  </a:lnTo>
                  <a:lnTo>
                    <a:pt x="776" y="287"/>
                  </a:lnTo>
                  <a:lnTo>
                    <a:pt x="775" y="280"/>
                  </a:lnTo>
                  <a:lnTo>
                    <a:pt x="769" y="279"/>
                  </a:lnTo>
                  <a:lnTo>
                    <a:pt x="762" y="293"/>
                  </a:lnTo>
                  <a:lnTo>
                    <a:pt x="767" y="318"/>
                  </a:lnTo>
                  <a:lnTo>
                    <a:pt x="772" y="323"/>
                  </a:lnTo>
                  <a:lnTo>
                    <a:pt x="768" y="340"/>
                  </a:lnTo>
                  <a:lnTo>
                    <a:pt x="745" y="347"/>
                  </a:lnTo>
                  <a:lnTo>
                    <a:pt x="753" y="383"/>
                  </a:lnTo>
                  <a:lnTo>
                    <a:pt x="732" y="399"/>
                  </a:lnTo>
                  <a:lnTo>
                    <a:pt x="713" y="424"/>
                  </a:lnTo>
                  <a:lnTo>
                    <a:pt x="713" y="424"/>
                  </a:lnTo>
                  <a:lnTo>
                    <a:pt x="708" y="435"/>
                  </a:lnTo>
                  <a:lnTo>
                    <a:pt x="703" y="452"/>
                  </a:lnTo>
                  <a:lnTo>
                    <a:pt x="703" y="452"/>
                  </a:lnTo>
                  <a:lnTo>
                    <a:pt x="699" y="465"/>
                  </a:lnTo>
                  <a:lnTo>
                    <a:pt x="679" y="473"/>
                  </a:lnTo>
                  <a:lnTo>
                    <a:pt x="665" y="484"/>
                  </a:lnTo>
                  <a:lnTo>
                    <a:pt x="677" y="516"/>
                  </a:lnTo>
                  <a:lnTo>
                    <a:pt x="667" y="524"/>
                  </a:lnTo>
                  <a:lnTo>
                    <a:pt x="678" y="539"/>
                  </a:lnTo>
                  <a:lnTo>
                    <a:pt x="680" y="550"/>
                  </a:lnTo>
                  <a:lnTo>
                    <a:pt x="673" y="575"/>
                  </a:lnTo>
                  <a:lnTo>
                    <a:pt x="680" y="597"/>
                  </a:lnTo>
                  <a:lnTo>
                    <a:pt x="685" y="615"/>
                  </a:lnTo>
                  <a:lnTo>
                    <a:pt x="675" y="631"/>
                  </a:lnTo>
                  <a:lnTo>
                    <a:pt x="672" y="635"/>
                  </a:lnTo>
                  <a:lnTo>
                    <a:pt x="662" y="646"/>
                  </a:lnTo>
                  <a:lnTo>
                    <a:pt x="657" y="660"/>
                  </a:lnTo>
                  <a:lnTo>
                    <a:pt x="645" y="670"/>
                  </a:lnTo>
                  <a:lnTo>
                    <a:pt x="654" y="678"/>
                  </a:lnTo>
                  <a:lnTo>
                    <a:pt x="663" y="676"/>
                  </a:lnTo>
                  <a:lnTo>
                    <a:pt x="664" y="701"/>
                  </a:lnTo>
                  <a:lnTo>
                    <a:pt x="650" y="705"/>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43" name="Freeform 16">
              <a:extLst>
                <a:ext uri="{FF2B5EF4-FFF2-40B4-BE49-F238E27FC236}">
                  <a16:creationId xmlns:a16="http://schemas.microsoft.com/office/drawing/2014/main" id="{78B60659-8924-93ED-CF67-B8FA787B4FAD}"/>
                </a:ext>
              </a:extLst>
            </p:cNvPr>
            <p:cNvSpPr>
              <a:spLocks/>
            </p:cNvSpPr>
            <p:nvPr/>
          </p:nvSpPr>
          <p:spPr bwMode="auto">
            <a:xfrm>
              <a:off x="1668337" y="484885"/>
              <a:ext cx="2682" cy="15009"/>
            </a:xfrm>
            <a:custGeom>
              <a:avLst/>
              <a:gdLst>
                <a:gd name="T0" fmla="*/ 0 w 2"/>
                <a:gd name="T1" fmla="*/ 0 h 13"/>
                <a:gd name="T2" fmla="*/ 3175 w 2"/>
                <a:gd name="T3" fmla="*/ 14289 h 13"/>
                <a:gd name="T4" fmla="*/ 0 w 2"/>
                <a:gd name="T5" fmla="*/ 20639 h 13"/>
                <a:gd name="T6" fmla="*/ 0 w 2"/>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3">
                  <a:moveTo>
                    <a:pt x="0" y="0"/>
                  </a:moveTo>
                  <a:lnTo>
                    <a:pt x="2" y="9"/>
                  </a:lnTo>
                  <a:lnTo>
                    <a:pt x="0" y="13"/>
                  </a:lnTo>
                  <a:lnTo>
                    <a:pt x="0"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44" name="Freeform 17">
              <a:extLst>
                <a:ext uri="{FF2B5EF4-FFF2-40B4-BE49-F238E27FC236}">
                  <a16:creationId xmlns:a16="http://schemas.microsoft.com/office/drawing/2014/main" id="{0D82C75E-0412-ED11-4BCF-C6F1C677F189}"/>
                </a:ext>
              </a:extLst>
            </p:cNvPr>
            <p:cNvSpPr>
              <a:spLocks/>
            </p:cNvSpPr>
            <p:nvPr/>
          </p:nvSpPr>
          <p:spPr bwMode="auto">
            <a:xfrm>
              <a:off x="1668337" y="233207"/>
              <a:ext cx="1341" cy="0"/>
            </a:xfrm>
            <a:custGeom>
              <a:avLst/>
              <a:gdLst>
                <a:gd name="T0" fmla="*/ 0 w 1"/>
                <a:gd name="T1" fmla="*/ 158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45" name="Potmap2">
              <a:extLst>
                <a:ext uri="{FF2B5EF4-FFF2-40B4-BE49-F238E27FC236}">
                  <a16:creationId xmlns:a16="http://schemas.microsoft.com/office/drawing/2014/main" id="{793DC3A7-3B29-D64C-CF95-972B681664E0}"/>
                </a:ext>
              </a:extLst>
            </p:cNvPr>
            <p:cNvSpPr>
              <a:spLocks/>
            </p:cNvSpPr>
            <p:nvPr/>
          </p:nvSpPr>
          <p:spPr bwMode="auto">
            <a:xfrm>
              <a:off x="854380" y="208812"/>
              <a:ext cx="978118" cy="923716"/>
            </a:xfrm>
            <a:custGeom>
              <a:avLst/>
              <a:gdLst>
                <a:gd name="T0" fmla="*/ 688 w 730"/>
                <a:gd name="T1" fmla="*/ 443 h 800"/>
                <a:gd name="T2" fmla="*/ 692 w 730"/>
                <a:gd name="T3" fmla="*/ 415 h 800"/>
                <a:gd name="T4" fmla="*/ 714 w 730"/>
                <a:gd name="T5" fmla="*/ 382 h 800"/>
                <a:gd name="T6" fmla="*/ 688 w 730"/>
                <a:gd name="T7" fmla="*/ 349 h 800"/>
                <a:gd name="T8" fmla="*/ 658 w 730"/>
                <a:gd name="T9" fmla="*/ 301 h 800"/>
                <a:gd name="T10" fmla="*/ 649 w 730"/>
                <a:gd name="T11" fmla="*/ 288 h 800"/>
                <a:gd name="T12" fmla="*/ 632 w 730"/>
                <a:gd name="T13" fmla="*/ 276 h 800"/>
                <a:gd name="T14" fmla="*/ 607 w 730"/>
                <a:gd name="T15" fmla="*/ 272 h 800"/>
                <a:gd name="T16" fmla="*/ 607 w 730"/>
                <a:gd name="T17" fmla="*/ 252 h 800"/>
                <a:gd name="T18" fmla="*/ 587 w 730"/>
                <a:gd name="T19" fmla="*/ 225 h 800"/>
                <a:gd name="T20" fmla="*/ 590 w 730"/>
                <a:gd name="T21" fmla="*/ 205 h 800"/>
                <a:gd name="T22" fmla="*/ 580 w 730"/>
                <a:gd name="T23" fmla="*/ 156 h 800"/>
                <a:gd name="T24" fmla="*/ 599 w 730"/>
                <a:gd name="T25" fmla="*/ 155 h 800"/>
                <a:gd name="T26" fmla="*/ 617 w 730"/>
                <a:gd name="T27" fmla="*/ 104 h 800"/>
                <a:gd name="T28" fmla="*/ 620 w 730"/>
                <a:gd name="T29" fmla="*/ 75 h 800"/>
                <a:gd name="T30" fmla="*/ 634 w 730"/>
                <a:gd name="T31" fmla="*/ 43 h 800"/>
                <a:gd name="T32" fmla="*/ 604 w 730"/>
                <a:gd name="T33" fmla="*/ 21 h 800"/>
                <a:gd name="T34" fmla="*/ 525 w 730"/>
                <a:gd name="T35" fmla="*/ 12 h 800"/>
                <a:gd name="T36" fmla="*/ 422 w 730"/>
                <a:gd name="T37" fmla="*/ 23 h 800"/>
                <a:gd name="T38" fmla="*/ 378 w 730"/>
                <a:gd name="T39" fmla="*/ 16 h 800"/>
                <a:gd name="T40" fmla="*/ 295 w 730"/>
                <a:gd name="T41" fmla="*/ 10 h 800"/>
                <a:gd name="T42" fmla="*/ 221 w 730"/>
                <a:gd name="T43" fmla="*/ 50 h 800"/>
                <a:gd name="T44" fmla="*/ 152 w 730"/>
                <a:gd name="T45" fmla="*/ 117 h 800"/>
                <a:gd name="T46" fmla="*/ 99 w 730"/>
                <a:gd name="T47" fmla="*/ 114 h 800"/>
                <a:gd name="T48" fmla="*/ 11 w 730"/>
                <a:gd name="T49" fmla="*/ 107 h 800"/>
                <a:gd name="T50" fmla="*/ 17 w 730"/>
                <a:gd name="T51" fmla="*/ 145 h 800"/>
                <a:gd name="T52" fmla="*/ 14 w 730"/>
                <a:gd name="T53" fmla="*/ 170 h 800"/>
                <a:gd name="T54" fmla="*/ 25 w 730"/>
                <a:gd name="T55" fmla="*/ 222 h 800"/>
                <a:gd name="T56" fmla="*/ 24 w 730"/>
                <a:gd name="T57" fmla="*/ 283 h 800"/>
                <a:gd name="T58" fmla="*/ 58 w 730"/>
                <a:gd name="T59" fmla="*/ 338 h 800"/>
                <a:gd name="T60" fmla="*/ 68 w 730"/>
                <a:gd name="T61" fmla="*/ 416 h 800"/>
                <a:gd name="T62" fmla="*/ 91 w 730"/>
                <a:gd name="T63" fmla="*/ 463 h 800"/>
                <a:gd name="T64" fmla="*/ 121 w 730"/>
                <a:gd name="T65" fmla="*/ 498 h 800"/>
                <a:gd name="T66" fmla="*/ 65 w 730"/>
                <a:gd name="T67" fmla="*/ 514 h 800"/>
                <a:gd name="T68" fmla="*/ 91 w 730"/>
                <a:gd name="T69" fmla="*/ 559 h 800"/>
                <a:gd name="T70" fmla="*/ 139 w 730"/>
                <a:gd name="T71" fmla="*/ 630 h 800"/>
                <a:gd name="T72" fmla="*/ 181 w 730"/>
                <a:gd name="T73" fmla="*/ 623 h 800"/>
                <a:gd name="T74" fmla="*/ 204 w 730"/>
                <a:gd name="T75" fmla="*/ 657 h 800"/>
                <a:gd name="T76" fmla="*/ 245 w 730"/>
                <a:gd name="T77" fmla="*/ 677 h 800"/>
                <a:gd name="T78" fmla="*/ 249 w 730"/>
                <a:gd name="T79" fmla="*/ 722 h 800"/>
                <a:gd name="T80" fmla="*/ 278 w 730"/>
                <a:gd name="T81" fmla="*/ 741 h 800"/>
                <a:gd name="T82" fmla="*/ 325 w 730"/>
                <a:gd name="T83" fmla="*/ 768 h 800"/>
                <a:gd name="T84" fmla="*/ 348 w 730"/>
                <a:gd name="T85" fmla="*/ 769 h 800"/>
                <a:gd name="T86" fmla="*/ 369 w 730"/>
                <a:gd name="T87" fmla="*/ 764 h 800"/>
                <a:gd name="T88" fmla="*/ 379 w 730"/>
                <a:gd name="T89" fmla="*/ 792 h 800"/>
                <a:gd name="T90" fmla="*/ 394 w 730"/>
                <a:gd name="T91" fmla="*/ 792 h 800"/>
                <a:gd name="T92" fmla="*/ 411 w 730"/>
                <a:gd name="T93" fmla="*/ 759 h 800"/>
                <a:gd name="T94" fmla="*/ 421 w 730"/>
                <a:gd name="T95" fmla="*/ 743 h 800"/>
                <a:gd name="T96" fmla="*/ 426 w 730"/>
                <a:gd name="T97" fmla="*/ 698 h 800"/>
                <a:gd name="T98" fmla="*/ 410 w 730"/>
                <a:gd name="T99" fmla="*/ 673 h 800"/>
                <a:gd name="T100" fmla="*/ 468 w 730"/>
                <a:gd name="T101" fmla="*/ 673 h 800"/>
                <a:gd name="T102" fmla="*/ 479 w 730"/>
                <a:gd name="T103" fmla="*/ 651 h 800"/>
                <a:gd name="T104" fmla="*/ 500 w 730"/>
                <a:gd name="T105" fmla="*/ 622 h 800"/>
                <a:gd name="T106" fmla="*/ 561 w 730"/>
                <a:gd name="T107" fmla="*/ 618 h 800"/>
                <a:gd name="T108" fmla="*/ 592 w 730"/>
                <a:gd name="T109" fmla="*/ 610 h 800"/>
                <a:gd name="T110" fmla="*/ 618 w 730"/>
                <a:gd name="T111" fmla="*/ 636 h 800"/>
                <a:gd name="T112" fmla="*/ 632 w 730"/>
                <a:gd name="T113" fmla="*/ 633 h 800"/>
                <a:gd name="T114" fmla="*/ 654 w 730"/>
                <a:gd name="T115" fmla="*/ 574 h 800"/>
                <a:gd name="T116" fmla="*/ 703 w 730"/>
                <a:gd name="T117" fmla="*/ 565 h 800"/>
                <a:gd name="T118" fmla="*/ 697 w 730"/>
                <a:gd name="T119" fmla="*/ 513 h 800"/>
                <a:gd name="T120" fmla="*/ 720 w 730"/>
                <a:gd name="T121"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800">
                  <a:moveTo>
                    <a:pt x="728" y="454"/>
                  </a:moveTo>
                  <a:lnTo>
                    <a:pt x="711" y="441"/>
                  </a:lnTo>
                  <a:lnTo>
                    <a:pt x="688" y="443"/>
                  </a:lnTo>
                  <a:lnTo>
                    <a:pt x="689" y="428"/>
                  </a:lnTo>
                  <a:lnTo>
                    <a:pt x="685" y="420"/>
                  </a:lnTo>
                  <a:lnTo>
                    <a:pt x="692" y="415"/>
                  </a:lnTo>
                  <a:lnTo>
                    <a:pt x="713" y="416"/>
                  </a:lnTo>
                  <a:lnTo>
                    <a:pt x="720" y="403"/>
                  </a:lnTo>
                  <a:lnTo>
                    <a:pt x="714" y="382"/>
                  </a:lnTo>
                  <a:lnTo>
                    <a:pt x="703" y="370"/>
                  </a:lnTo>
                  <a:lnTo>
                    <a:pt x="689" y="366"/>
                  </a:lnTo>
                  <a:lnTo>
                    <a:pt x="688" y="349"/>
                  </a:lnTo>
                  <a:lnTo>
                    <a:pt x="670" y="324"/>
                  </a:lnTo>
                  <a:lnTo>
                    <a:pt x="665" y="309"/>
                  </a:lnTo>
                  <a:lnTo>
                    <a:pt x="658" y="301"/>
                  </a:lnTo>
                  <a:lnTo>
                    <a:pt x="667" y="280"/>
                  </a:lnTo>
                  <a:lnTo>
                    <a:pt x="661" y="279"/>
                  </a:lnTo>
                  <a:lnTo>
                    <a:pt x="649" y="288"/>
                  </a:lnTo>
                  <a:lnTo>
                    <a:pt x="645" y="285"/>
                  </a:lnTo>
                  <a:lnTo>
                    <a:pt x="640" y="276"/>
                  </a:lnTo>
                  <a:lnTo>
                    <a:pt x="632" y="276"/>
                  </a:lnTo>
                  <a:lnTo>
                    <a:pt x="628" y="285"/>
                  </a:lnTo>
                  <a:lnTo>
                    <a:pt x="616" y="272"/>
                  </a:lnTo>
                  <a:lnTo>
                    <a:pt x="607" y="272"/>
                  </a:lnTo>
                  <a:lnTo>
                    <a:pt x="607" y="271"/>
                  </a:lnTo>
                  <a:lnTo>
                    <a:pt x="605" y="260"/>
                  </a:lnTo>
                  <a:lnTo>
                    <a:pt x="607" y="252"/>
                  </a:lnTo>
                  <a:lnTo>
                    <a:pt x="607" y="239"/>
                  </a:lnTo>
                  <a:lnTo>
                    <a:pt x="605" y="227"/>
                  </a:lnTo>
                  <a:lnTo>
                    <a:pt x="587" y="225"/>
                  </a:lnTo>
                  <a:lnTo>
                    <a:pt x="585" y="217"/>
                  </a:lnTo>
                  <a:lnTo>
                    <a:pt x="598" y="215"/>
                  </a:lnTo>
                  <a:lnTo>
                    <a:pt x="590" y="205"/>
                  </a:lnTo>
                  <a:lnTo>
                    <a:pt x="604" y="194"/>
                  </a:lnTo>
                  <a:lnTo>
                    <a:pt x="579" y="164"/>
                  </a:lnTo>
                  <a:lnTo>
                    <a:pt x="580" y="156"/>
                  </a:lnTo>
                  <a:lnTo>
                    <a:pt x="588" y="155"/>
                  </a:lnTo>
                  <a:lnTo>
                    <a:pt x="590" y="162"/>
                  </a:lnTo>
                  <a:lnTo>
                    <a:pt x="599" y="155"/>
                  </a:lnTo>
                  <a:lnTo>
                    <a:pt x="607" y="141"/>
                  </a:lnTo>
                  <a:lnTo>
                    <a:pt x="626" y="109"/>
                  </a:lnTo>
                  <a:lnTo>
                    <a:pt x="617" y="104"/>
                  </a:lnTo>
                  <a:lnTo>
                    <a:pt x="618" y="92"/>
                  </a:lnTo>
                  <a:lnTo>
                    <a:pt x="614" y="84"/>
                  </a:lnTo>
                  <a:lnTo>
                    <a:pt x="620" y="75"/>
                  </a:lnTo>
                  <a:lnTo>
                    <a:pt x="618" y="59"/>
                  </a:lnTo>
                  <a:lnTo>
                    <a:pt x="630" y="50"/>
                  </a:lnTo>
                  <a:lnTo>
                    <a:pt x="634" y="43"/>
                  </a:lnTo>
                  <a:lnTo>
                    <a:pt x="617" y="35"/>
                  </a:lnTo>
                  <a:lnTo>
                    <a:pt x="607" y="25"/>
                  </a:lnTo>
                  <a:lnTo>
                    <a:pt x="604" y="21"/>
                  </a:lnTo>
                  <a:lnTo>
                    <a:pt x="571" y="22"/>
                  </a:lnTo>
                  <a:lnTo>
                    <a:pt x="549" y="21"/>
                  </a:lnTo>
                  <a:lnTo>
                    <a:pt x="525" y="12"/>
                  </a:lnTo>
                  <a:lnTo>
                    <a:pt x="510" y="4"/>
                  </a:lnTo>
                  <a:lnTo>
                    <a:pt x="486" y="0"/>
                  </a:lnTo>
                  <a:lnTo>
                    <a:pt x="422" y="23"/>
                  </a:lnTo>
                  <a:lnTo>
                    <a:pt x="408" y="14"/>
                  </a:lnTo>
                  <a:lnTo>
                    <a:pt x="397" y="24"/>
                  </a:lnTo>
                  <a:lnTo>
                    <a:pt x="378" y="16"/>
                  </a:lnTo>
                  <a:lnTo>
                    <a:pt x="367" y="23"/>
                  </a:lnTo>
                  <a:lnTo>
                    <a:pt x="327" y="13"/>
                  </a:lnTo>
                  <a:lnTo>
                    <a:pt x="295" y="10"/>
                  </a:lnTo>
                  <a:lnTo>
                    <a:pt x="244" y="8"/>
                  </a:lnTo>
                  <a:lnTo>
                    <a:pt x="229" y="24"/>
                  </a:lnTo>
                  <a:lnTo>
                    <a:pt x="221" y="50"/>
                  </a:lnTo>
                  <a:lnTo>
                    <a:pt x="219" y="79"/>
                  </a:lnTo>
                  <a:lnTo>
                    <a:pt x="173" y="97"/>
                  </a:lnTo>
                  <a:lnTo>
                    <a:pt x="152" y="117"/>
                  </a:lnTo>
                  <a:lnTo>
                    <a:pt x="118" y="140"/>
                  </a:lnTo>
                  <a:lnTo>
                    <a:pt x="97" y="131"/>
                  </a:lnTo>
                  <a:lnTo>
                    <a:pt x="99" y="114"/>
                  </a:lnTo>
                  <a:lnTo>
                    <a:pt x="66" y="111"/>
                  </a:lnTo>
                  <a:lnTo>
                    <a:pt x="55" y="100"/>
                  </a:lnTo>
                  <a:lnTo>
                    <a:pt x="11" y="107"/>
                  </a:lnTo>
                  <a:lnTo>
                    <a:pt x="10" y="120"/>
                  </a:lnTo>
                  <a:lnTo>
                    <a:pt x="23" y="133"/>
                  </a:lnTo>
                  <a:lnTo>
                    <a:pt x="17" y="145"/>
                  </a:lnTo>
                  <a:lnTo>
                    <a:pt x="25" y="155"/>
                  </a:lnTo>
                  <a:lnTo>
                    <a:pt x="25" y="161"/>
                  </a:lnTo>
                  <a:lnTo>
                    <a:pt x="14" y="170"/>
                  </a:lnTo>
                  <a:lnTo>
                    <a:pt x="10" y="193"/>
                  </a:lnTo>
                  <a:lnTo>
                    <a:pt x="20" y="201"/>
                  </a:lnTo>
                  <a:lnTo>
                    <a:pt x="25" y="222"/>
                  </a:lnTo>
                  <a:lnTo>
                    <a:pt x="0" y="248"/>
                  </a:lnTo>
                  <a:lnTo>
                    <a:pt x="2" y="276"/>
                  </a:lnTo>
                  <a:lnTo>
                    <a:pt x="24" y="283"/>
                  </a:lnTo>
                  <a:lnTo>
                    <a:pt x="26" y="304"/>
                  </a:lnTo>
                  <a:lnTo>
                    <a:pt x="47" y="335"/>
                  </a:lnTo>
                  <a:lnTo>
                    <a:pt x="58" y="338"/>
                  </a:lnTo>
                  <a:lnTo>
                    <a:pt x="50" y="366"/>
                  </a:lnTo>
                  <a:lnTo>
                    <a:pt x="67" y="389"/>
                  </a:lnTo>
                  <a:lnTo>
                    <a:pt x="68" y="416"/>
                  </a:lnTo>
                  <a:lnTo>
                    <a:pt x="80" y="430"/>
                  </a:lnTo>
                  <a:lnTo>
                    <a:pt x="83" y="448"/>
                  </a:lnTo>
                  <a:lnTo>
                    <a:pt x="91" y="463"/>
                  </a:lnTo>
                  <a:lnTo>
                    <a:pt x="101" y="472"/>
                  </a:lnTo>
                  <a:lnTo>
                    <a:pt x="121" y="481"/>
                  </a:lnTo>
                  <a:lnTo>
                    <a:pt x="121" y="498"/>
                  </a:lnTo>
                  <a:lnTo>
                    <a:pt x="106" y="505"/>
                  </a:lnTo>
                  <a:lnTo>
                    <a:pt x="84" y="501"/>
                  </a:lnTo>
                  <a:lnTo>
                    <a:pt x="65" y="514"/>
                  </a:lnTo>
                  <a:lnTo>
                    <a:pt x="76" y="528"/>
                  </a:lnTo>
                  <a:lnTo>
                    <a:pt x="76" y="554"/>
                  </a:lnTo>
                  <a:lnTo>
                    <a:pt x="91" y="559"/>
                  </a:lnTo>
                  <a:lnTo>
                    <a:pt x="92" y="599"/>
                  </a:lnTo>
                  <a:lnTo>
                    <a:pt x="109" y="598"/>
                  </a:lnTo>
                  <a:lnTo>
                    <a:pt x="139" y="630"/>
                  </a:lnTo>
                  <a:lnTo>
                    <a:pt x="162" y="638"/>
                  </a:lnTo>
                  <a:lnTo>
                    <a:pt x="168" y="626"/>
                  </a:lnTo>
                  <a:lnTo>
                    <a:pt x="181" y="623"/>
                  </a:lnTo>
                  <a:lnTo>
                    <a:pt x="191" y="632"/>
                  </a:lnTo>
                  <a:lnTo>
                    <a:pt x="186" y="643"/>
                  </a:lnTo>
                  <a:lnTo>
                    <a:pt x="204" y="657"/>
                  </a:lnTo>
                  <a:lnTo>
                    <a:pt x="229" y="654"/>
                  </a:lnTo>
                  <a:lnTo>
                    <a:pt x="237" y="685"/>
                  </a:lnTo>
                  <a:lnTo>
                    <a:pt x="245" y="677"/>
                  </a:lnTo>
                  <a:lnTo>
                    <a:pt x="250" y="680"/>
                  </a:lnTo>
                  <a:lnTo>
                    <a:pt x="239" y="719"/>
                  </a:lnTo>
                  <a:lnTo>
                    <a:pt x="249" y="722"/>
                  </a:lnTo>
                  <a:lnTo>
                    <a:pt x="258" y="720"/>
                  </a:lnTo>
                  <a:lnTo>
                    <a:pt x="257" y="731"/>
                  </a:lnTo>
                  <a:lnTo>
                    <a:pt x="278" y="741"/>
                  </a:lnTo>
                  <a:lnTo>
                    <a:pt x="280" y="761"/>
                  </a:lnTo>
                  <a:lnTo>
                    <a:pt x="299" y="771"/>
                  </a:lnTo>
                  <a:lnTo>
                    <a:pt x="325" y="768"/>
                  </a:lnTo>
                  <a:lnTo>
                    <a:pt x="334" y="753"/>
                  </a:lnTo>
                  <a:lnTo>
                    <a:pt x="335" y="771"/>
                  </a:lnTo>
                  <a:lnTo>
                    <a:pt x="348" y="769"/>
                  </a:lnTo>
                  <a:lnTo>
                    <a:pt x="350" y="750"/>
                  </a:lnTo>
                  <a:lnTo>
                    <a:pt x="359" y="751"/>
                  </a:lnTo>
                  <a:lnTo>
                    <a:pt x="369" y="764"/>
                  </a:lnTo>
                  <a:lnTo>
                    <a:pt x="381" y="764"/>
                  </a:lnTo>
                  <a:lnTo>
                    <a:pt x="387" y="775"/>
                  </a:lnTo>
                  <a:lnTo>
                    <a:pt x="379" y="792"/>
                  </a:lnTo>
                  <a:lnTo>
                    <a:pt x="393" y="800"/>
                  </a:lnTo>
                  <a:lnTo>
                    <a:pt x="393" y="799"/>
                  </a:lnTo>
                  <a:lnTo>
                    <a:pt x="394" y="792"/>
                  </a:lnTo>
                  <a:lnTo>
                    <a:pt x="400" y="783"/>
                  </a:lnTo>
                  <a:lnTo>
                    <a:pt x="413" y="782"/>
                  </a:lnTo>
                  <a:lnTo>
                    <a:pt x="411" y="759"/>
                  </a:lnTo>
                  <a:lnTo>
                    <a:pt x="426" y="764"/>
                  </a:lnTo>
                  <a:lnTo>
                    <a:pt x="432" y="759"/>
                  </a:lnTo>
                  <a:lnTo>
                    <a:pt x="421" y="743"/>
                  </a:lnTo>
                  <a:lnTo>
                    <a:pt x="419" y="727"/>
                  </a:lnTo>
                  <a:lnTo>
                    <a:pt x="422" y="717"/>
                  </a:lnTo>
                  <a:lnTo>
                    <a:pt x="426" y="698"/>
                  </a:lnTo>
                  <a:lnTo>
                    <a:pt x="424" y="692"/>
                  </a:lnTo>
                  <a:lnTo>
                    <a:pt x="407" y="686"/>
                  </a:lnTo>
                  <a:lnTo>
                    <a:pt x="410" y="673"/>
                  </a:lnTo>
                  <a:lnTo>
                    <a:pt x="427" y="672"/>
                  </a:lnTo>
                  <a:lnTo>
                    <a:pt x="457" y="684"/>
                  </a:lnTo>
                  <a:lnTo>
                    <a:pt x="468" y="673"/>
                  </a:lnTo>
                  <a:lnTo>
                    <a:pt x="468" y="654"/>
                  </a:lnTo>
                  <a:lnTo>
                    <a:pt x="469" y="640"/>
                  </a:lnTo>
                  <a:lnTo>
                    <a:pt x="479" y="651"/>
                  </a:lnTo>
                  <a:lnTo>
                    <a:pt x="498" y="648"/>
                  </a:lnTo>
                  <a:lnTo>
                    <a:pt x="487" y="631"/>
                  </a:lnTo>
                  <a:lnTo>
                    <a:pt x="500" y="622"/>
                  </a:lnTo>
                  <a:lnTo>
                    <a:pt x="523" y="628"/>
                  </a:lnTo>
                  <a:lnTo>
                    <a:pt x="549" y="619"/>
                  </a:lnTo>
                  <a:lnTo>
                    <a:pt x="561" y="618"/>
                  </a:lnTo>
                  <a:lnTo>
                    <a:pt x="566" y="603"/>
                  </a:lnTo>
                  <a:lnTo>
                    <a:pt x="580" y="610"/>
                  </a:lnTo>
                  <a:lnTo>
                    <a:pt x="592" y="610"/>
                  </a:lnTo>
                  <a:lnTo>
                    <a:pt x="601" y="633"/>
                  </a:lnTo>
                  <a:lnTo>
                    <a:pt x="607" y="633"/>
                  </a:lnTo>
                  <a:lnTo>
                    <a:pt x="618" y="636"/>
                  </a:lnTo>
                  <a:lnTo>
                    <a:pt x="622" y="659"/>
                  </a:lnTo>
                  <a:lnTo>
                    <a:pt x="630" y="659"/>
                  </a:lnTo>
                  <a:lnTo>
                    <a:pt x="632" y="633"/>
                  </a:lnTo>
                  <a:lnTo>
                    <a:pt x="644" y="630"/>
                  </a:lnTo>
                  <a:lnTo>
                    <a:pt x="655" y="592"/>
                  </a:lnTo>
                  <a:lnTo>
                    <a:pt x="654" y="574"/>
                  </a:lnTo>
                  <a:lnTo>
                    <a:pt x="663" y="561"/>
                  </a:lnTo>
                  <a:lnTo>
                    <a:pt x="679" y="561"/>
                  </a:lnTo>
                  <a:lnTo>
                    <a:pt x="703" y="565"/>
                  </a:lnTo>
                  <a:lnTo>
                    <a:pt x="707" y="551"/>
                  </a:lnTo>
                  <a:lnTo>
                    <a:pt x="688" y="539"/>
                  </a:lnTo>
                  <a:lnTo>
                    <a:pt x="697" y="513"/>
                  </a:lnTo>
                  <a:lnTo>
                    <a:pt x="691" y="504"/>
                  </a:lnTo>
                  <a:lnTo>
                    <a:pt x="719" y="495"/>
                  </a:lnTo>
                  <a:lnTo>
                    <a:pt x="720" y="480"/>
                  </a:lnTo>
                  <a:lnTo>
                    <a:pt x="730" y="477"/>
                  </a:lnTo>
                  <a:lnTo>
                    <a:pt x="728" y="454"/>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eaLnBrk="0" hangingPunct="0">
                <a:defRPr/>
              </a:pPr>
              <a:endParaRPr lang="ru-RU" sz="549" dirty="0">
                <a:solidFill>
                  <a:schemeClr val="tx1">
                    <a:lumMod val="85000"/>
                    <a:lumOff val="15000"/>
                  </a:schemeClr>
                </a:solidFill>
                <a:latin typeface="Arial" charset="0"/>
              </a:endParaRPr>
            </a:p>
          </p:txBody>
        </p:sp>
        <p:sp>
          <p:nvSpPr>
            <p:cNvPr id="46" name="Freeform 19">
              <a:extLst>
                <a:ext uri="{FF2B5EF4-FFF2-40B4-BE49-F238E27FC236}">
                  <a16:creationId xmlns:a16="http://schemas.microsoft.com/office/drawing/2014/main" id="{87AD4185-C3C2-1F39-12B5-119D28200AC4}"/>
                </a:ext>
              </a:extLst>
            </p:cNvPr>
            <p:cNvSpPr>
              <a:spLocks/>
            </p:cNvSpPr>
            <p:nvPr/>
          </p:nvSpPr>
          <p:spPr bwMode="auto">
            <a:xfrm>
              <a:off x="1668337" y="23320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47" name="Potmap5">
              <a:extLst>
                <a:ext uri="{FF2B5EF4-FFF2-40B4-BE49-F238E27FC236}">
                  <a16:creationId xmlns:a16="http://schemas.microsoft.com/office/drawing/2014/main" id="{01C7439E-BFAA-51AC-14CC-9B5A5600DDBB}"/>
                </a:ext>
              </a:extLst>
            </p:cNvPr>
            <p:cNvSpPr>
              <a:spLocks/>
            </p:cNvSpPr>
            <p:nvPr/>
          </p:nvSpPr>
          <p:spPr bwMode="auto">
            <a:xfrm>
              <a:off x="2246921" y="444164"/>
              <a:ext cx="1046860" cy="1174997"/>
            </a:xfrm>
            <a:custGeom>
              <a:avLst/>
              <a:gdLst>
                <a:gd name="T0" fmla="*/ 680 w 781"/>
                <a:gd name="T1" fmla="*/ 910 h 1018"/>
                <a:gd name="T2" fmla="*/ 733 w 781"/>
                <a:gd name="T3" fmla="*/ 886 h 1018"/>
                <a:gd name="T4" fmla="*/ 760 w 781"/>
                <a:gd name="T5" fmla="*/ 809 h 1018"/>
                <a:gd name="T6" fmla="*/ 757 w 781"/>
                <a:gd name="T7" fmla="*/ 743 h 1018"/>
                <a:gd name="T8" fmla="*/ 761 w 781"/>
                <a:gd name="T9" fmla="*/ 659 h 1018"/>
                <a:gd name="T10" fmla="*/ 729 w 781"/>
                <a:gd name="T11" fmla="*/ 612 h 1018"/>
                <a:gd name="T12" fmla="*/ 691 w 781"/>
                <a:gd name="T13" fmla="*/ 596 h 1018"/>
                <a:gd name="T14" fmla="*/ 701 w 781"/>
                <a:gd name="T15" fmla="*/ 556 h 1018"/>
                <a:gd name="T16" fmla="*/ 729 w 781"/>
                <a:gd name="T17" fmla="*/ 485 h 1018"/>
                <a:gd name="T18" fmla="*/ 716 w 781"/>
                <a:gd name="T19" fmla="*/ 435 h 1018"/>
                <a:gd name="T20" fmla="*/ 714 w 781"/>
                <a:gd name="T21" fmla="*/ 413 h 1018"/>
                <a:gd name="T22" fmla="*/ 689 w 781"/>
                <a:gd name="T23" fmla="*/ 342 h 1018"/>
                <a:gd name="T24" fmla="*/ 705 w 781"/>
                <a:gd name="T25" fmla="*/ 292 h 1018"/>
                <a:gd name="T26" fmla="*/ 657 w 781"/>
                <a:gd name="T27" fmla="*/ 245 h 1018"/>
                <a:gd name="T28" fmla="*/ 692 w 781"/>
                <a:gd name="T29" fmla="*/ 157 h 1018"/>
                <a:gd name="T30" fmla="*/ 647 w 781"/>
                <a:gd name="T31" fmla="*/ 98 h 1018"/>
                <a:gd name="T32" fmla="*/ 611 w 781"/>
                <a:gd name="T33" fmla="*/ 30 h 1018"/>
                <a:gd name="T34" fmla="*/ 502 w 781"/>
                <a:gd name="T35" fmla="*/ 97 h 1018"/>
                <a:gd name="T36" fmla="*/ 429 w 781"/>
                <a:gd name="T37" fmla="*/ 41 h 1018"/>
                <a:gd name="T38" fmla="*/ 356 w 781"/>
                <a:gd name="T39" fmla="*/ 14 h 1018"/>
                <a:gd name="T40" fmla="*/ 262 w 781"/>
                <a:gd name="T41" fmla="*/ 35 h 1018"/>
                <a:gd name="T42" fmla="*/ 199 w 781"/>
                <a:gd name="T43" fmla="*/ 83 h 1018"/>
                <a:gd name="T44" fmla="*/ 156 w 781"/>
                <a:gd name="T45" fmla="*/ 106 h 1018"/>
                <a:gd name="T46" fmla="*/ 124 w 781"/>
                <a:gd name="T47" fmla="*/ 93 h 1018"/>
                <a:gd name="T48" fmla="*/ 100 w 781"/>
                <a:gd name="T49" fmla="*/ 161 h 1018"/>
                <a:gd name="T50" fmla="*/ 63 w 781"/>
                <a:gd name="T51" fmla="*/ 249 h 1018"/>
                <a:gd name="T52" fmla="*/ 20 w 781"/>
                <a:gd name="T53" fmla="*/ 298 h 1018"/>
                <a:gd name="T54" fmla="*/ 28 w 781"/>
                <a:gd name="T55" fmla="*/ 389 h 1018"/>
                <a:gd name="T56" fmla="*/ 17 w 781"/>
                <a:gd name="T57" fmla="*/ 460 h 1018"/>
                <a:gd name="T58" fmla="*/ 19 w 781"/>
                <a:gd name="T59" fmla="*/ 515 h 1018"/>
                <a:gd name="T60" fmla="*/ 41 w 781"/>
                <a:gd name="T61" fmla="*/ 548 h 1018"/>
                <a:gd name="T62" fmla="*/ 66 w 781"/>
                <a:gd name="T63" fmla="*/ 646 h 1018"/>
                <a:gd name="T64" fmla="*/ 98 w 781"/>
                <a:gd name="T65" fmla="*/ 678 h 1018"/>
                <a:gd name="T66" fmla="*/ 122 w 781"/>
                <a:gd name="T67" fmla="*/ 687 h 1018"/>
                <a:gd name="T68" fmla="*/ 128 w 781"/>
                <a:gd name="T69" fmla="*/ 688 h 1018"/>
                <a:gd name="T70" fmla="*/ 131 w 781"/>
                <a:gd name="T71" fmla="*/ 711 h 1018"/>
                <a:gd name="T72" fmla="*/ 146 w 781"/>
                <a:gd name="T73" fmla="*/ 763 h 1018"/>
                <a:gd name="T74" fmla="*/ 99 w 781"/>
                <a:gd name="T75" fmla="*/ 779 h 1018"/>
                <a:gd name="T76" fmla="*/ 119 w 781"/>
                <a:gd name="T77" fmla="*/ 858 h 1018"/>
                <a:gd name="T78" fmla="*/ 181 w 781"/>
                <a:gd name="T79" fmla="*/ 915 h 1018"/>
                <a:gd name="T80" fmla="*/ 197 w 781"/>
                <a:gd name="T81" fmla="*/ 915 h 1018"/>
                <a:gd name="T82" fmla="*/ 229 w 781"/>
                <a:gd name="T83" fmla="*/ 912 h 1018"/>
                <a:gd name="T84" fmla="*/ 364 w 781"/>
                <a:gd name="T85" fmla="*/ 908 h 1018"/>
                <a:gd name="T86" fmla="*/ 417 w 781"/>
                <a:gd name="T87" fmla="*/ 915 h 1018"/>
                <a:gd name="T88" fmla="*/ 467 w 781"/>
                <a:gd name="T89" fmla="*/ 904 h 1018"/>
                <a:gd name="T90" fmla="*/ 494 w 781"/>
                <a:gd name="T91" fmla="*/ 882 h 1018"/>
                <a:gd name="T92" fmla="*/ 495 w 781"/>
                <a:gd name="T93" fmla="*/ 871 h 1018"/>
                <a:gd name="T94" fmla="*/ 517 w 781"/>
                <a:gd name="T95" fmla="*/ 874 h 1018"/>
                <a:gd name="T96" fmla="*/ 533 w 781"/>
                <a:gd name="T97" fmla="*/ 880 h 1018"/>
                <a:gd name="T98" fmla="*/ 537 w 781"/>
                <a:gd name="T99" fmla="*/ 901 h 1018"/>
                <a:gd name="T100" fmla="*/ 532 w 781"/>
                <a:gd name="T101" fmla="*/ 965 h 1018"/>
                <a:gd name="T102" fmla="*/ 618 w 781"/>
                <a:gd name="T103" fmla="*/ 1006 h 1018"/>
                <a:gd name="T104" fmla="*/ 673 w 781"/>
                <a:gd name="T105" fmla="*/ 9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1018">
                  <a:moveTo>
                    <a:pt x="692" y="980"/>
                  </a:moveTo>
                  <a:lnTo>
                    <a:pt x="692" y="958"/>
                  </a:lnTo>
                  <a:lnTo>
                    <a:pt x="684" y="958"/>
                  </a:lnTo>
                  <a:lnTo>
                    <a:pt x="687" y="929"/>
                  </a:lnTo>
                  <a:lnTo>
                    <a:pt x="680" y="910"/>
                  </a:lnTo>
                  <a:lnTo>
                    <a:pt x="687" y="906"/>
                  </a:lnTo>
                  <a:lnTo>
                    <a:pt x="692" y="911"/>
                  </a:lnTo>
                  <a:lnTo>
                    <a:pt x="699" y="910"/>
                  </a:lnTo>
                  <a:lnTo>
                    <a:pt x="699" y="899"/>
                  </a:lnTo>
                  <a:lnTo>
                    <a:pt x="733" y="886"/>
                  </a:lnTo>
                  <a:lnTo>
                    <a:pt x="732" y="874"/>
                  </a:lnTo>
                  <a:lnTo>
                    <a:pt x="761" y="862"/>
                  </a:lnTo>
                  <a:lnTo>
                    <a:pt x="764" y="855"/>
                  </a:lnTo>
                  <a:lnTo>
                    <a:pt x="781" y="849"/>
                  </a:lnTo>
                  <a:lnTo>
                    <a:pt x="760" y="809"/>
                  </a:lnTo>
                  <a:lnTo>
                    <a:pt x="765" y="801"/>
                  </a:lnTo>
                  <a:lnTo>
                    <a:pt x="753" y="757"/>
                  </a:lnTo>
                  <a:lnTo>
                    <a:pt x="763" y="754"/>
                  </a:lnTo>
                  <a:lnTo>
                    <a:pt x="764" y="746"/>
                  </a:lnTo>
                  <a:lnTo>
                    <a:pt x="757" y="743"/>
                  </a:lnTo>
                  <a:lnTo>
                    <a:pt x="750" y="729"/>
                  </a:lnTo>
                  <a:lnTo>
                    <a:pt x="769" y="704"/>
                  </a:lnTo>
                  <a:lnTo>
                    <a:pt x="755" y="692"/>
                  </a:lnTo>
                  <a:lnTo>
                    <a:pt x="761" y="681"/>
                  </a:lnTo>
                  <a:lnTo>
                    <a:pt x="761" y="659"/>
                  </a:lnTo>
                  <a:lnTo>
                    <a:pt x="739" y="656"/>
                  </a:lnTo>
                  <a:lnTo>
                    <a:pt x="750" y="644"/>
                  </a:lnTo>
                  <a:lnTo>
                    <a:pt x="739" y="632"/>
                  </a:lnTo>
                  <a:lnTo>
                    <a:pt x="736" y="620"/>
                  </a:lnTo>
                  <a:lnTo>
                    <a:pt x="729" y="612"/>
                  </a:lnTo>
                  <a:lnTo>
                    <a:pt x="699" y="616"/>
                  </a:lnTo>
                  <a:lnTo>
                    <a:pt x="695" y="612"/>
                  </a:lnTo>
                  <a:lnTo>
                    <a:pt x="709" y="605"/>
                  </a:lnTo>
                  <a:lnTo>
                    <a:pt x="706" y="599"/>
                  </a:lnTo>
                  <a:lnTo>
                    <a:pt x="691" y="596"/>
                  </a:lnTo>
                  <a:lnTo>
                    <a:pt x="695" y="585"/>
                  </a:lnTo>
                  <a:lnTo>
                    <a:pt x="715" y="589"/>
                  </a:lnTo>
                  <a:lnTo>
                    <a:pt x="713" y="568"/>
                  </a:lnTo>
                  <a:lnTo>
                    <a:pt x="706" y="566"/>
                  </a:lnTo>
                  <a:lnTo>
                    <a:pt x="701" y="556"/>
                  </a:lnTo>
                  <a:lnTo>
                    <a:pt x="714" y="554"/>
                  </a:lnTo>
                  <a:lnTo>
                    <a:pt x="714" y="535"/>
                  </a:lnTo>
                  <a:lnTo>
                    <a:pt x="696" y="522"/>
                  </a:lnTo>
                  <a:lnTo>
                    <a:pt x="708" y="502"/>
                  </a:lnTo>
                  <a:lnTo>
                    <a:pt x="729" y="485"/>
                  </a:lnTo>
                  <a:lnTo>
                    <a:pt x="742" y="469"/>
                  </a:lnTo>
                  <a:lnTo>
                    <a:pt x="736" y="441"/>
                  </a:lnTo>
                  <a:lnTo>
                    <a:pt x="707" y="444"/>
                  </a:lnTo>
                  <a:lnTo>
                    <a:pt x="706" y="440"/>
                  </a:lnTo>
                  <a:lnTo>
                    <a:pt x="716" y="435"/>
                  </a:lnTo>
                  <a:lnTo>
                    <a:pt x="708" y="430"/>
                  </a:lnTo>
                  <a:lnTo>
                    <a:pt x="711" y="421"/>
                  </a:lnTo>
                  <a:lnTo>
                    <a:pt x="724" y="426"/>
                  </a:lnTo>
                  <a:lnTo>
                    <a:pt x="728" y="418"/>
                  </a:lnTo>
                  <a:lnTo>
                    <a:pt x="714" y="413"/>
                  </a:lnTo>
                  <a:lnTo>
                    <a:pt x="723" y="397"/>
                  </a:lnTo>
                  <a:lnTo>
                    <a:pt x="706" y="379"/>
                  </a:lnTo>
                  <a:lnTo>
                    <a:pt x="699" y="358"/>
                  </a:lnTo>
                  <a:lnTo>
                    <a:pt x="690" y="358"/>
                  </a:lnTo>
                  <a:lnTo>
                    <a:pt x="689" y="342"/>
                  </a:lnTo>
                  <a:lnTo>
                    <a:pt x="705" y="339"/>
                  </a:lnTo>
                  <a:lnTo>
                    <a:pt x="707" y="320"/>
                  </a:lnTo>
                  <a:lnTo>
                    <a:pt x="727" y="306"/>
                  </a:lnTo>
                  <a:lnTo>
                    <a:pt x="717" y="289"/>
                  </a:lnTo>
                  <a:lnTo>
                    <a:pt x="705" y="292"/>
                  </a:lnTo>
                  <a:lnTo>
                    <a:pt x="678" y="254"/>
                  </a:lnTo>
                  <a:lnTo>
                    <a:pt x="672" y="254"/>
                  </a:lnTo>
                  <a:lnTo>
                    <a:pt x="670" y="269"/>
                  </a:lnTo>
                  <a:lnTo>
                    <a:pt x="665" y="272"/>
                  </a:lnTo>
                  <a:lnTo>
                    <a:pt x="657" y="245"/>
                  </a:lnTo>
                  <a:lnTo>
                    <a:pt x="648" y="203"/>
                  </a:lnTo>
                  <a:lnTo>
                    <a:pt x="667" y="191"/>
                  </a:lnTo>
                  <a:lnTo>
                    <a:pt x="676" y="204"/>
                  </a:lnTo>
                  <a:lnTo>
                    <a:pt x="689" y="182"/>
                  </a:lnTo>
                  <a:lnTo>
                    <a:pt x="692" y="157"/>
                  </a:lnTo>
                  <a:lnTo>
                    <a:pt x="681" y="156"/>
                  </a:lnTo>
                  <a:lnTo>
                    <a:pt x="679" y="145"/>
                  </a:lnTo>
                  <a:lnTo>
                    <a:pt x="667" y="146"/>
                  </a:lnTo>
                  <a:lnTo>
                    <a:pt x="666" y="113"/>
                  </a:lnTo>
                  <a:lnTo>
                    <a:pt x="647" y="98"/>
                  </a:lnTo>
                  <a:lnTo>
                    <a:pt x="652" y="64"/>
                  </a:lnTo>
                  <a:lnTo>
                    <a:pt x="634" y="44"/>
                  </a:lnTo>
                  <a:lnTo>
                    <a:pt x="638" y="22"/>
                  </a:lnTo>
                  <a:lnTo>
                    <a:pt x="615" y="7"/>
                  </a:lnTo>
                  <a:lnTo>
                    <a:pt x="611" y="30"/>
                  </a:lnTo>
                  <a:lnTo>
                    <a:pt x="596" y="28"/>
                  </a:lnTo>
                  <a:lnTo>
                    <a:pt x="577" y="50"/>
                  </a:lnTo>
                  <a:lnTo>
                    <a:pt x="561" y="47"/>
                  </a:lnTo>
                  <a:lnTo>
                    <a:pt x="527" y="61"/>
                  </a:lnTo>
                  <a:lnTo>
                    <a:pt x="502" y="97"/>
                  </a:lnTo>
                  <a:lnTo>
                    <a:pt x="483" y="112"/>
                  </a:lnTo>
                  <a:lnTo>
                    <a:pt x="469" y="76"/>
                  </a:lnTo>
                  <a:lnTo>
                    <a:pt x="469" y="50"/>
                  </a:lnTo>
                  <a:lnTo>
                    <a:pt x="430" y="42"/>
                  </a:lnTo>
                  <a:lnTo>
                    <a:pt x="429" y="41"/>
                  </a:lnTo>
                  <a:lnTo>
                    <a:pt x="393" y="61"/>
                  </a:lnTo>
                  <a:lnTo>
                    <a:pt x="381" y="63"/>
                  </a:lnTo>
                  <a:lnTo>
                    <a:pt x="377" y="40"/>
                  </a:lnTo>
                  <a:lnTo>
                    <a:pt x="356" y="24"/>
                  </a:lnTo>
                  <a:lnTo>
                    <a:pt x="356" y="14"/>
                  </a:lnTo>
                  <a:lnTo>
                    <a:pt x="360" y="3"/>
                  </a:lnTo>
                  <a:lnTo>
                    <a:pt x="349" y="0"/>
                  </a:lnTo>
                  <a:lnTo>
                    <a:pt x="308" y="45"/>
                  </a:lnTo>
                  <a:lnTo>
                    <a:pt x="265" y="47"/>
                  </a:lnTo>
                  <a:lnTo>
                    <a:pt x="262" y="35"/>
                  </a:lnTo>
                  <a:lnTo>
                    <a:pt x="250" y="20"/>
                  </a:lnTo>
                  <a:lnTo>
                    <a:pt x="234" y="23"/>
                  </a:lnTo>
                  <a:lnTo>
                    <a:pt x="231" y="56"/>
                  </a:lnTo>
                  <a:lnTo>
                    <a:pt x="214" y="63"/>
                  </a:lnTo>
                  <a:lnTo>
                    <a:pt x="199" y="83"/>
                  </a:lnTo>
                  <a:lnTo>
                    <a:pt x="180" y="72"/>
                  </a:lnTo>
                  <a:lnTo>
                    <a:pt x="158" y="72"/>
                  </a:lnTo>
                  <a:lnTo>
                    <a:pt x="148" y="80"/>
                  </a:lnTo>
                  <a:lnTo>
                    <a:pt x="149" y="105"/>
                  </a:lnTo>
                  <a:lnTo>
                    <a:pt x="156" y="106"/>
                  </a:lnTo>
                  <a:lnTo>
                    <a:pt x="156" y="117"/>
                  </a:lnTo>
                  <a:lnTo>
                    <a:pt x="139" y="109"/>
                  </a:lnTo>
                  <a:lnTo>
                    <a:pt x="131" y="101"/>
                  </a:lnTo>
                  <a:lnTo>
                    <a:pt x="130" y="94"/>
                  </a:lnTo>
                  <a:lnTo>
                    <a:pt x="124" y="93"/>
                  </a:lnTo>
                  <a:lnTo>
                    <a:pt x="117" y="107"/>
                  </a:lnTo>
                  <a:lnTo>
                    <a:pt x="122" y="132"/>
                  </a:lnTo>
                  <a:lnTo>
                    <a:pt x="127" y="137"/>
                  </a:lnTo>
                  <a:lnTo>
                    <a:pt x="123" y="154"/>
                  </a:lnTo>
                  <a:lnTo>
                    <a:pt x="100" y="161"/>
                  </a:lnTo>
                  <a:lnTo>
                    <a:pt x="108" y="197"/>
                  </a:lnTo>
                  <a:lnTo>
                    <a:pt x="87" y="213"/>
                  </a:lnTo>
                  <a:lnTo>
                    <a:pt x="68" y="238"/>
                  </a:lnTo>
                  <a:lnTo>
                    <a:pt x="68" y="238"/>
                  </a:lnTo>
                  <a:lnTo>
                    <a:pt x="63" y="249"/>
                  </a:lnTo>
                  <a:lnTo>
                    <a:pt x="58" y="266"/>
                  </a:lnTo>
                  <a:lnTo>
                    <a:pt x="58" y="266"/>
                  </a:lnTo>
                  <a:lnTo>
                    <a:pt x="54" y="279"/>
                  </a:lnTo>
                  <a:lnTo>
                    <a:pt x="34" y="287"/>
                  </a:lnTo>
                  <a:lnTo>
                    <a:pt x="20" y="298"/>
                  </a:lnTo>
                  <a:lnTo>
                    <a:pt x="32" y="330"/>
                  </a:lnTo>
                  <a:lnTo>
                    <a:pt x="22" y="338"/>
                  </a:lnTo>
                  <a:lnTo>
                    <a:pt x="33" y="353"/>
                  </a:lnTo>
                  <a:lnTo>
                    <a:pt x="35" y="364"/>
                  </a:lnTo>
                  <a:lnTo>
                    <a:pt x="28" y="389"/>
                  </a:lnTo>
                  <a:lnTo>
                    <a:pt x="35" y="411"/>
                  </a:lnTo>
                  <a:lnTo>
                    <a:pt x="40" y="429"/>
                  </a:lnTo>
                  <a:lnTo>
                    <a:pt x="30" y="445"/>
                  </a:lnTo>
                  <a:lnTo>
                    <a:pt x="27" y="449"/>
                  </a:lnTo>
                  <a:lnTo>
                    <a:pt x="17" y="460"/>
                  </a:lnTo>
                  <a:lnTo>
                    <a:pt x="12" y="474"/>
                  </a:lnTo>
                  <a:lnTo>
                    <a:pt x="0" y="484"/>
                  </a:lnTo>
                  <a:lnTo>
                    <a:pt x="9" y="492"/>
                  </a:lnTo>
                  <a:lnTo>
                    <a:pt x="18" y="490"/>
                  </a:lnTo>
                  <a:lnTo>
                    <a:pt x="19" y="515"/>
                  </a:lnTo>
                  <a:lnTo>
                    <a:pt x="10" y="518"/>
                  </a:lnTo>
                  <a:lnTo>
                    <a:pt x="14" y="533"/>
                  </a:lnTo>
                  <a:lnTo>
                    <a:pt x="26" y="538"/>
                  </a:lnTo>
                  <a:lnTo>
                    <a:pt x="28" y="548"/>
                  </a:lnTo>
                  <a:lnTo>
                    <a:pt x="41" y="548"/>
                  </a:lnTo>
                  <a:lnTo>
                    <a:pt x="18" y="595"/>
                  </a:lnTo>
                  <a:lnTo>
                    <a:pt x="38" y="610"/>
                  </a:lnTo>
                  <a:lnTo>
                    <a:pt x="36" y="633"/>
                  </a:lnTo>
                  <a:lnTo>
                    <a:pt x="58" y="640"/>
                  </a:lnTo>
                  <a:lnTo>
                    <a:pt x="66" y="646"/>
                  </a:lnTo>
                  <a:lnTo>
                    <a:pt x="66" y="656"/>
                  </a:lnTo>
                  <a:lnTo>
                    <a:pt x="76" y="667"/>
                  </a:lnTo>
                  <a:lnTo>
                    <a:pt x="90" y="667"/>
                  </a:lnTo>
                  <a:lnTo>
                    <a:pt x="91" y="680"/>
                  </a:lnTo>
                  <a:lnTo>
                    <a:pt x="98" y="678"/>
                  </a:lnTo>
                  <a:lnTo>
                    <a:pt x="104" y="674"/>
                  </a:lnTo>
                  <a:lnTo>
                    <a:pt x="112" y="677"/>
                  </a:lnTo>
                  <a:lnTo>
                    <a:pt x="116" y="669"/>
                  </a:lnTo>
                  <a:lnTo>
                    <a:pt x="125" y="672"/>
                  </a:lnTo>
                  <a:lnTo>
                    <a:pt x="122" y="687"/>
                  </a:lnTo>
                  <a:lnTo>
                    <a:pt x="122" y="687"/>
                  </a:lnTo>
                  <a:lnTo>
                    <a:pt x="123" y="687"/>
                  </a:lnTo>
                  <a:lnTo>
                    <a:pt x="126" y="686"/>
                  </a:lnTo>
                  <a:lnTo>
                    <a:pt x="127" y="687"/>
                  </a:lnTo>
                  <a:lnTo>
                    <a:pt x="128" y="688"/>
                  </a:lnTo>
                  <a:lnTo>
                    <a:pt x="130" y="691"/>
                  </a:lnTo>
                  <a:lnTo>
                    <a:pt x="131" y="695"/>
                  </a:lnTo>
                  <a:lnTo>
                    <a:pt x="131" y="695"/>
                  </a:lnTo>
                  <a:lnTo>
                    <a:pt x="131" y="707"/>
                  </a:lnTo>
                  <a:lnTo>
                    <a:pt x="131" y="711"/>
                  </a:lnTo>
                  <a:lnTo>
                    <a:pt x="144" y="699"/>
                  </a:lnTo>
                  <a:lnTo>
                    <a:pt x="144" y="721"/>
                  </a:lnTo>
                  <a:lnTo>
                    <a:pt x="130" y="726"/>
                  </a:lnTo>
                  <a:lnTo>
                    <a:pt x="127" y="754"/>
                  </a:lnTo>
                  <a:lnTo>
                    <a:pt x="146" y="763"/>
                  </a:lnTo>
                  <a:lnTo>
                    <a:pt x="143" y="772"/>
                  </a:lnTo>
                  <a:lnTo>
                    <a:pt x="149" y="780"/>
                  </a:lnTo>
                  <a:lnTo>
                    <a:pt x="126" y="781"/>
                  </a:lnTo>
                  <a:lnTo>
                    <a:pt x="117" y="790"/>
                  </a:lnTo>
                  <a:lnTo>
                    <a:pt x="99" y="779"/>
                  </a:lnTo>
                  <a:lnTo>
                    <a:pt x="95" y="788"/>
                  </a:lnTo>
                  <a:lnTo>
                    <a:pt x="106" y="800"/>
                  </a:lnTo>
                  <a:lnTo>
                    <a:pt x="101" y="838"/>
                  </a:lnTo>
                  <a:lnTo>
                    <a:pt x="120" y="839"/>
                  </a:lnTo>
                  <a:lnTo>
                    <a:pt x="119" y="858"/>
                  </a:lnTo>
                  <a:lnTo>
                    <a:pt x="132" y="885"/>
                  </a:lnTo>
                  <a:lnTo>
                    <a:pt x="155" y="916"/>
                  </a:lnTo>
                  <a:lnTo>
                    <a:pt x="163" y="926"/>
                  </a:lnTo>
                  <a:lnTo>
                    <a:pt x="177" y="921"/>
                  </a:lnTo>
                  <a:lnTo>
                    <a:pt x="181" y="915"/>
                  </a:lnTo>
                  <a:lnTo>
                    <a:pt x="181" y="915"/>
                  </a:lnTo>
                  <a:lnTo>
                    <a:pt x="182" y="915"/>
                  </a:lnTo>
                  <a:lnTo>
                    <a:pt x="187" y="916"/>
                  </a:lnTo>
                  <a:lnTo>
                    <a:pt x="193" y="916"/>
                  </a:lnTo>
                  <a:lnTo>
                    <a:pt x="197" y="915"/>
                  </a:lnTo>
                  <a:lnTo>
                    <a:pt x="199" y="912"/>
                  </a:lnTo>
                  <a:lnTo>
                    <a:pt x="199" y="912"/>
                  </a:lnTo>
                  <a:lnTo>
                    <a:pt x="212" y="904"/>
                  </a:lnTo>
                  <a:lnTo>
                    <a:pt x="229" y="907"/>
                  </a:lnTo>
                  <a:lnTo>
                    <a:pt x="229" y="912"/>
                  </a:lnTo>
                  <a:lnTo>
                    <a:pt x="275" y="911"/>
                  </a:lnTo>
                  <a:lnTo>
                    <a:pt x="283" y="904"/>
                  </a:lnTo>
                  <a:lnTo>
                    <a:pt x="311" y="899"/>
                  </a:lnTo>
                  <a:lnTo>
                    <a:pt x="316" y="890"/>
                  </a:lnTo>
                  <a:lnTo>
                    <a:pt x="364" y="908"/>
                  </a:lnTo>
                  <a:lnTo>
                    <a:pt x="371" y="890"/>
                  </a:lnTo>
                  <a:lnTo>
                    <a:pt x="381" y="890"/>
                  </a:lnTo>
                  <a:lnTo>
                    <a:pt x="389" y="899"/>
                  </a:lnTo>
                  <a:lnTo>
                    <a:pt x="398" y="892"/>
                  </a:lnTo>
                  <a:lnTo>
                    <a:pt x="417" y="915"/>
                  </a:lnTo>
                  <a:lnTo>
                    <a:pt x="422" y="912"/>
                  </a:lnTo>
                  <a:lnTo>
                    <a:pt x="431" y="895"/>
                  </a:lnTo>
                  <a:lnTo>
                    <a:pt x="443" y="891"/>
                  </a:lnTo>
                  <a:lnTo>
                    <a:pt x="452" y="903"/>
                  </a:lnTo>
                  <a:lnTo>
                    <a:pt x="467" y="904"/>
                  </a:lnTo>
                  <a:lnTo>
                    <a:pt x="475" y="882"/>
                  </a:lnTo>
                  <a:lnTo>
                    <a:pt x="476" y="882"/>
                  </a:lnTo>
                  <a:lnTo>
                    <a:pt x="495" y="883"/>
                  </a:lnTo>
                  <a:lnTo>
                    <a:pt x="495" y="883"/>
                  </a:lnTo>
                  <a:lnTo>
                    <a:pt x="494" y="882"/>
                  </a:lnTo>
                  <a:lnTo>
                    <a:pt x="492" y="877"/>
                  </a:lnTo>
                  <a:lnTo>
                    <a:pt x="492" y="876"/>
                  </a:lnTo>
                  <a:lnTo>
                    <a:pt x="492" y="874"/>
                  </a:lnTo>
                  <a:lnTo>
                    <a:pt x="493" y="872"/>
                  </a:lnTo>
                  <a:lnTo>
                    <a:pt x="495" y="871"/>
                  </a:lnTo>
                  <a:lnTo>
                    <a:pt x="495" y="871"/>
                  </a:lnTo>
                  <a:lnTo>
                    <a:pt x="504" y="871"/>
                  </a:lnTo>
                  <a:lnTo>
                    <a:pt x="508" y="862"/>
                  </a:lnTo>
                  <a:lnTo>
                    <a:pt x="517" y="863"/>
                  </a:lnTo>
                  <a:lnTo>
                    <a:pt x="517" y="874"/>
                  </a:lnTo>
                  <a:lnTo>
                    <a:pt x="527" y="874"/>
                  </a:lnTo>
                  <a:lnTo>
                    <a:pt x="527" y="874"/>
                  </a:lnTo>
                  <a:lnTo>
                    <a:pt x="528" y="875"/>
                  </a:lnTo>
                  <a:lnTo>
                    <a:pt x="531" y="877"/>
                  </a:lnTo>
                  <a:lnTo>
                    <a:pt x="533" y="880"/>
                  </a:lnTo>
                  <a:lnTo>
                    <a:pt x="533" y="887"/>
                  </a:lnTo>
                  <a:lnTo>
                    <a:pt x="533" y="887"/>
                  </a:lnTo>
                  <a:lnTo>
                    <a:pt x="533" y="891"/>
                  </a:lnTo>
                  <a:lnTo>
                    <a:pt x="534" y="895"/>
                  </a:lnTo>
                  <a:lnTo>
                    <a:pt x="537" y="901"/>
                  </a:lnTo>
                  <a:lnTo>
                    <a:pt x="542" y="907"/>
                  </a:lnTo>
                  <a:lnTo>
                    <a:pt x="535" y="911"/>
                  </a:lnTo>
                  <a:lnTo>
                    <a:pt x="535" y="929"/>
                  </a:lnTo>
                  <a:lnTo>
                    <a:pt x="547" y="936"/>
                  </a:lnTo>
                  <a:lnTo>
                    <a:pt x="532" y="965"/>
                  </a:lnTo>
                  <a:lnTo>
                    <a:pt x="552" y="985"/>
                  </a:lnTo>
                  <a:lnTo>
                    <a:pt x="535" y="997"/>
                  </a:lnTo>
                  <a:lnTo>
                    <a:pt x="542" y="1009"/>
                  </a:lnTo>
                  <a:lnTo>
                    <a:pt x="598" y="1013"/>
                  </a:lnTo>
                  <a:lnTo>
                    <a:pt x="618" y="1006"/>
                  </a:lnTo>
                  <a:lnTo>
                    <a:pt x="626" y="1018"/>
                  </a:lnTo>
                  <a:lnTo>
                    <a:pt x="633" y="1011"/>
                  </a:lnTo>
                  <a:lnTo>
                    <a:pt x="638" y="993"/>
                  </a:lnTo>
                  <a:lnTo>
                    <a:pt x="663" y="994"/>
                  </a:lnTo>
                  <a:lnTo>
                    <a:pt x="673" y="977"/>
                  </a:lnTo>
                  <a:lnTo>
                    <a:pt x="691" y="988"/>
                  </a:lnTo>
                  <a:lnTo>
                    <a:pt x="699" y="985"/>
                  </a:lnTo>
                  <a:lnTo>
                    <a:pt x="692" y="980"/>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48" name="Freeform 21">
              <a:extLst>
                <a:ext uri="{FF2B5EF4-FFF2-40B4-BE49-F238E27FC236}">
                  <a16:creationId xmlns:a16="http://schemas.microsoft.com/office/drawing/2014/main" id="{B93593E3-2403-4564-2864-1E8830D86E16}"/>
                </a:ext>
              </a:extLst>
            </p:cNvPr>
            <p:cNvSpPr>
              <a:spLocks/>
            </p:cNvSpPr>
            <p:nvPr/>
          </p:nvSpPr>
          <p:spPr bwMode="auto">
            <a:xfrm>
              <a:off x="1835976" y="1221445"/>
              <a:ext cx="0" cy="1155"/>
            </a:xfrm>
            <a:custGeom>
              <a:avLst/>
              <a:gdLst>
                <a:gd name="T0" fmla="*/ 1588 h 1"/>
                <a:gd name="T1" fmla="*/ 0 h 1"/>
                <a:gd name="T2" fmla="*/ 1588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49" name="Freeform 22">
              <a:extLst>
                <a:ext uri="{FF2B5EF4-FFF2-40B4-BE49-F238E27FC236}">
                  <a16:creationId xmlns:a16="http://schemas.microsoft.com/office/drawing/2014/main" id="{09A63B25-D196-7E32-CE06-8E98CDBEE6F1}"/>
                </a:ext>
              </a:extLst>
            </p:cNvPr>
            <p:cNvSpPr>
              <a:spLocks/>
            </p:cNvSpPr>
            <p:nvPr/>
          </p:nvSpPr>
          <p:spPr bwMode="auto">
            <a:xfrm>
              <a:off x="1835976" y="1219137"/>
              <a:ext cx="2682" cy="1155"/>
            </a:xfrm>
            <a:custGeom>
              <a:avLst/>
              <a:gdLst>
                <a:gd name="T0" fmla="*/ 0 w 2"/>
                <a:gd name="T1" fmla="*/ 0 h 1"/>
                <a:gd name="T2" fmla="*/ 3175 w 2"/>
                <a:gd name="T3" fmla="*/ 1588 h 1"/>
                <a:gd name="T4" fmla="*/ 3175 w 2"/>
                <a:gd name="T5" fmla="*/ 1588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0"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50" name="Freeform 23">
              <a:extLst>
                <a:ext uri="{FF2B5EF4-FFF2-40B4-BE49-F238E27FC236}">
                  <a16:creationId xmlns:a16="http://schemas.microsoft.com/office/drawing/2014/main" id="{01EB16D7-CFD2-519F-B37A-2FDD7E2A54BE}"/>
                </a:ext>
              </a:extLst>
            </p:cNvPr>
            <p:cNvSpPr>
              <a:spLocks/>
            </p:cNvSpPr>
            <p:nvPr/>
          </p:nvSpPr>
          <p:spPr bwMode="auto">
            <a:xfrm>
              <a:off x="1833294" y="1234145"/>
              <a:ext cx="2682" cy="11545"/>
            </a:xfrm>
            <a:custGeom>
              <a:avLst/>
              <a:gdLst>
                <a:gd name="T0" fmla="*/ 3175 w 2"/>
                <a:gd name="T1" fmla="*/ 0 h 10"/>
                <a:gd name="T2" fmla="*/ 0 w 2"/>
                <a:gd name="T3" fmla="*/ 1588 h 10"/>
                <a:gd name="T4" fmla="*/ 0 w 2"/>
                <a:gd name="T5" fmla="*/ 11113 h 10"/>
                <a:gd name="T6" fmla="*/ 3175 w 2"/>
                <a:gd name="T7" fmla="*/ 15875 h 10"/>
                <a:gd name="T8" fmla="*/ 3175 w 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0">
                  <a:moveTo>
                    <a:pt x="2" y="0"/>
                  </a:moveTo>
                  <a:lnTo>
                    <a:pt x="0" y="1"/>
                  </a:lnTo>
                  <a:lnTo>
                    <a:pt x="0" y="7"/>
                  </a:lnTo>
                  <a:lnTo>
                    <a:pt x="2" y="10"/>
                  </a:lnTo>
                  <a:lnTo>
                    <a:pt x="2"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51" name="Potmap21">
              <a:extLst>
                <a:ext uri="{FF2B5EF4-FFF2-40B4-BE49-F238E27FC236}">
                  <a16:creationId xmlns:a16="http://schemas.microsoft.com/office/drawing/2014/main" id="{602346B7-1684-4C72-A544-A84D1FCECFB9}"/>
                </a:ext>
              </a:extLst>
            </p:cNvPr>
            <p:cNvSpPr>
              <a:spLocks/>
            </p:cNvSpPr>
            <p:nvPr/>
          </p:nvSpPr>
          <p:spPr bwMode="auto">
            <a:xfrm>
              <a:off x="1763554" y="1022874"/>
              <a:ext cx="738951" cy="1168339"/>
            </a:xfrm>
            <a:custGeom>
              <a:avLst/>
              <a:gdLst>
                <a:gd name="T0" fmla="*/ 855662 w 551"/>
                <a:gd name="T1" fmla="*/ 1036643 h 1012"/>
                <a:gd name="T2" fmla="*/ 846137 w 551"/>
                <a:gd name="T3" fmla="*/ 1003305 h 1012"/>
                <a:gd name="T4" fmla="*/ 852487 w 551"/>
                <a:gd name="T5" fmla="*/ 996955 h 1012"/>
                <a:gd name="T6" fmla="*/ 835025 w 551"/>
                <a:gd name="T7" fmla="*/ 942980 h 1012"/>
                <a:gd name="T8" fmla="*/ 823912 w 551"/>
                <a:gd name="T9" fmla="*/ 890592 h 1012"/>
                <a:gd name="T10" fmla="*/ 827087 w 551"/>
                <a:gd name="T11" fmla="*/ 846142 h 1012"/>
                <a:gd name="T12" fmla="*/ 822325 w 551"/>
                <a:gd name="T13" fmla="*/ 798516 h 1012"/>
                <a:gd name="T14" fmla="*/ 852487 w 551"/>
                <a:gd name="T15" fmla="*/ 754066 h 1012"/>
                <a:gd name="T16" fmla="*/ 865187 w 551"/>
                <a:gd name="T17" fmla="*/ 690566 h 1012"/>
                <a:gd name="T18" fmla="*/ 852487 w 551"/>
                <a:gd name="T19" fmla="*/ 665166 h 1012"/>
                <a:gd name="T20" fmla="*/ 760412 w 551"/>
                <a:gd name="T21" fmla="*/ 565153 h 1012"/>
                <a:gd name="T22" fmla="*/ 722312 w 551"/>
                <a:gd name="T23" fmla="*/ 454027 h 1012"/>
                <a:gd name="T24" fmla="*/ 808037 w 551"/>
                <a:gd name="T25" fmla="*/ 441327 h 1012"/>
                <a:gd name="T26" fmla="*/ 777875 w 551"/>
                <a:gd name="T27" fmla="*/ 355602 h 1012"/>
                <a:gd name="T28" fmla="*/ 779462 w 551"/>
                <a:gd name="T29" fmla="*/ 331789 h 1012"/>
                <a:gd name="T30" fmla="*/ 777875 w 551"/>
                <a:gd name="T31" fmla="*/ 300039 h 1012"/>
                <a:gd name="T32" fmla="*/ 766762 w 551"/>
                <a:gd name="T33" fmla="*/ 293689 h 1012"/>
                <a:gd name="T34" fmla="*/ 749300 w 551"/>
                <a:gd name="T35" fmla="*/ 277814 h 1012"/>
                <a:gd name="T36" fmla="*/ 714375 w 551"/>
                <a:gd name="T37" fmla="*/ 261939 h 1012"/>
                <a:gd name="T38" fmla="*/ 663575 w 551"/>
                <a:gd name="T39" fmla="*/ 219076 h 1012"/>
                <a:gd name="T40" fmla="*/ 636587 w 551"/>
                <a:gd name="T41" fmla="*/ 73025 h 1012"/>
                <a:gd name="T42" fmla="*/ 587375 w 551"/>
                <a:gd name="T43" fmla="*/ 25400 h 1012"/>
                <a:gd name="T44" fmla="*/ 534987 w 551"/>
                <a:gd name="T45" fmla="*/ 0 h 1012"/>
                <a:gd name="T46" fmla="*/ 446087 w 551"/>
                <a:gd name="T47" fmla="*/ 23813 h 1012"/>
                <a:gd name="T48" fmla="*/ 366712 w 551"/>
                <a:gd name="T49" fmla="*/ 65088 h 1012"/>
                <a:gd name="T50" fmla="*/ 320675 w 551"/>
                <a:gd name="T51" fmla="*/ 149226 h 1012"/>
                <a:gd name="T52" fmla="*/ 239712 w 551"/>
                <a:gd name="T53" fmla="*/ 212726 h 1012"/>
                <a:gd name="T54" fmla="*/ 125412 w 551"/>
                <a:gd name="T55" fmla="*/ 274639 h 1012"/>
                <a:gd name="T56" fmla="*/ 107950 w 551"/>
                <a:gd name="T57" fmla="*/ 342902 h 1012"/>
                <a:gd name="T58" fmla="*/ 71437 w 551"/>
                <a:gd name="T59" fmla="*/ 396877 h 1012"/>
                <a:gd name="T60" fmla="*/ 47625 w 551"/>
                <a:gd name="T61" fmla="*/ 449265 h 1012"/>
                <a:gd name="T62" fmla="*/ 69850 w 551"/>
                <a:gd name="T63" fmla="*/ 554040 h 1012"/>
                <a:gd name="T64" fmla="*/ 84137 w 551"/>
                <a:gd name="T65" fmla="*/ 674691 h 1012"/>
                <a:gd name="T66" fmla="*/ 55562 w 551"/>
                <a:gd name="T67" fmla="*/ 746129 h 1012"/>
                <a:gd name="T68" fmla="*/ 38100 w 551"/>
                <a:gd name="T69" fmla="*/ 798516 h 1012"/>
                <a:gd name="T70" fmla="*/ 63500 w 551"/>
                <a:gd name="T71" fmla="*/ 944567 h 1012"/>
                <a:gd name="T72" fmla="*/ 28575 w 551"/>
                <a:gd name="T73" fmla="*/ 1025530 h 1012"/>
                <a:gd name="T74" fmla="*/ 14287 w 551"/>
                <a:gd name="T75" fmla="*/ 1131893 h 1012"/>
                <a:gd name="T76" fmla="*/ 0 w 551"/>
                <a:gd name="T77" fmla="*/ 1196981 h 1012"/>
                <a:gd name="T78" fmla="*/ 12700 w 551"/>
                <a:gd name="T79" fmla="*/ 1293819 h 1012"/>
                <a:gd name="T80" fmla="*/ 19050 w 551"/>
                <a:gd name="T81" fmla="*/ 1360494 h 1012"/>
                <a:gd name="T82" fmla="*/ 31750 w 551"/>
                <a:gd name="T83" fmla="*/ 1430345 h 1012"/>
                <a:gd name="T84" fmla="*/ 68262 w 551"/>
                <a:gd name="T85" fmla="*/ 1493845 h 1012"/>
                <a:gd name="T86" fmla="*/ 93662 w 551"/>
                <a:gd name="T87" fmla="*/ 1519245 h 1012"/>
                <a:gd name="T88" fmla="*/ 131762 w 551"/>
                <a:gd name="T89" fmla="*/ 1547820 h 1012"/>
                <a:gd name="T90" fmla="*/ 211137 w 551"/>
                <a:gd name="T91" fmla="*/ 1597033 h 1012"/>
                <a:gd name="T92" fmla="*/ 247650 w 551"/>
                <a:gd name="T93" fmla="*/ 1558933 h 1012"/>
                <a:gd name="T94" fmla="*/ 263525 w 551"/>
                <a:gd name="T95" fmla="*/ 1528770 h 1012"/>
                <a:gd name="T96" fmla="*/ 312737 w 551"/>
                <a:gd name="T97" fmla="*/ 1497020 h 1012"/>
                <a:gd name="T98" fmla="*/ 430212 w 551"/>
                <a:gd name="T99" fmla="*/ 1519245 h 1012"/>
                <a:gd name="T100" fmla="*/ 522287 w 551"/>
                <a:gd name="T101" fmla="*/ 1493845 h 1012"/>
                <a:gd name="T102" fmla="*/ 601662 w 551"/>
                <a:gd name="T103" fmla="*/ 1460507 h 1012"/>
                <a:gd name="T104" fmla="*/ 615950 w 551"/>
                <a:gd name="T105" fmla="*/ 1319219 h 1012"/>
                <a:gd name="T106" fmla="*/ 614362 w 551"/>
                <a:gd name="T107" fmla="*/ 1220794 h 1012"/>
                <a:gd name="T108" fmla="*/ 669925 w 551"/>
                <a:gd name="T109" fmla="*/ 1131893 h 1012"/>
                <a:gd name="T110" fmla="*/ 728662 w 551"/>
                <a:gd name="T111" fmla="*/ 1119193 h 1012"/>
                <a:gd name="T112" fmla="*/ 792162 w 551"/>
                <a:gd name="T113" fmla="*/ 1111256 h 1012"/>
                <a:gd name="T114" fmla="*/ 809625 w 551"/>
                <a:gd name="T115" fmla="*/ 1112843 h 1012"/>
                <a:gd name="T116" fmla="*/ 858837 w 551"/>
                <a:gd name="T117" fmla="*/ 1090618 h 10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1" h="1012">
                  <a:moveTo>
                    <a:pt x="542" y="668"/>
                  </a:moveTo>
                  <a:lnTo>
                    <a:pt x="534" y="669"/>
                  </a:lnTo>
                  <a:lnTo>
                    <a:pt x="533" y="660"/>
                  </a:lnTo>
                  <a:lnTo>
                    <a:pt x="539" y="653"/>
                  </a:lnTo>
                  <a:lnTo>
                    <a:pt x="535" y="643"/>
                  </a:lnTo>
                  <a:lnTo>
                    <a:pt x="533" y="635"/>
                  </a:lnTo>
                  <a:lnTo>
                    <a:pt x="533" y="632"/>
                  </a:lnTo>
                  <a:lnTo>
                    <a:pt x="534" y="631"/>
                  </a:lnTo>
                  <a:lnTo>
                    <a:pt x="536" y="630"/>
                  </a:lnTo>
                  <a:lnTo>
                    <a:pt x="537" y="628"/>
                  </a:lnTo>
                  <a:lnTo>
                    <a:pt x="540" y="624"/>
                  </a:lnTo>
                  <a:lnTo>
                    <a:pt x="541" y="620"/>
                  </a:lnTo>
                  <a:lnTo>
                    <a:pt x="532" y="612"/>
                  </a:lnTo>
                  <a:lnTo>
                    <a:pt x="526" y="594"/>
                  </a:lnTo>
                  <a:lnTo>
                    <a:pt x="545" y="570"/>
                  </a:lnTo>
                  <a:lnTo>
                    <a:pt x="533" y="566"/>
                  </a:lnTo>
                  <a:lnTo>
                    <a:pt x="524" y="568"/>
                  </a:lnTo>
                  <a:lnTo>
                    <a:pt x="519" y="561"/>
                  </a:lnTo>
                  <a:lnTo>
                    <a:pt x="511" y="562"/>
                  </a:lnTo>
                  <a:lnTo>
                    <a:pt x="509" y="558"/>
                  </a:lnTo>
                  <a:lnTo>
                    <a:pt x="521" y="540"/>
                  </a:lnTo>
                  <a:lnTo>
                    <a:pt x="521" y="533"/>
                  </a:lnTo>
                  <a:lnTo>
                    <a:pt x="507" y="533"/>
                  </a:lnTo>
                  <a:lnTo>
                    <a:pt x="508" y="521"/>
                  </a:lnTo>
                  <a:lnTo>
                    <a:pt x="518" y="514"/>
                  </a:lnTo>
                  <a:lnTo>
                    <a:pt x="518" y="503"/>
                  </a:lnTo>
                  <a:lnTo>
                    <a:pt x="526" y="488"/>
                  </a:lnTo>
                  <a:lnTo>
                    <a:pt x="523" y="481"/>
                  </a:lnTo>
                  <a:lnTo>
                    <a:pt x="532" y="471"/>
                  </a:lnTo>
                  <a:lnTo>
                    <a:pt x="537" y="475"/>
                  </a:lnTo>
                  <a:lnTo>
                    <a:pt x="541" y="463"/>
                  </a:lnTo>
                  <a:lnTo>
                    <a:pt x="524" y="446"/>
                  </a:lnTo>
                  <a:lnTo>
                    <a:pt x="526" y="435"/>
                  </a:lnTo>
                  <a:lnTo>
                    <a:pt x="545" y="435"/>
                  </a:lnTo>
                  <a:lnTo>
                    <a:pt x="544" y="434"/>
                  </a:lnTo>
                  <a:lnTo>
                    <a:pt x="545" y="425"/>
                  </a:lnTo>
                  <a:lnTo>
                    <a:pt x="537" y="419"/>
                  </a:lnTo>
                  <a:lnTo>
                    <a:pt x="523" y="424"/>
                  </a:lnTo>
                  <a:lnTo>
                    <a:pt x="515" y="414"/>
                  </a:lnTo>
                  <a:lnTo>
                    <a:pt x="492" y="383"/>
                  </a:lnTo>
                  <a:lnTo>
                    <a:pt x="479" y="356"/>
                  </a:lnTo>
                  <a:lnTo>
                    <a:pt x="480" y="337"/>
                  </a:lnTo>
                  <a:lnTo>
                    <a:pt x="461" y="336"/>
                  </a:lnTo>
                  <a:lnTo>
                    <a:pt x="466" y="298"/>
                  </a:lnTo>
                  <a:lnTo>
                    <a:pt x="455" y="286"/>
                  </a:lnTo>
                  <a:lnTo>
                    <a:pt x="459" y="277"/>
                  </a:lnTo>
                  <a:lnTo>
                    <a:pt x="477" y="288"/>
                  </a:lnTo>
                  <a:lnTo>
                    <a:pt x="486" y="279"/>
                  </a:lnTo>
                  <a:lnTo>
                    <a:pt x="509" y="278"/>
                  </a:lnTo>
                  <a:lnTo>
                    <a:pt x="503" y="270"/>
                  </a:lnTo>
                  <a:lnTo>
                    <a:pt x="506" y="261"/>
                  </a:lnTo>
                  <a:lnTo>
                    <a:pt x="487" y="252"/>
                  </a:lnTo>
                  <a:lnTo>
                    <a:pt x="490" y="224"/>
                  </a:lnTo>
                  <a:lnTo>
                    <a:pt x="504" y="219"/>
                  </a:lnTo>
                  <a:lnTo>
                    <a:pt x="504" y="197"/>
                  </a:lnTo>
                  <a:lnTo>
                    <a:pt x="491" y="209"/>
                  </a:lnTo>
                  <a:lnTo>
                    <a:pt x="491" y="205"/>
                  </a:lnTo>
                  <a:lnTo>
                    <a:pt x="491" y="193"/>
                  </a:lnTo>
                  <a:lnTo>
                    <a:pt x="490" y="189"/>
                  </a:lnTo>
                  <a:lnTo>
                    <a:pt x="488" y="186"/>
                  </a:lnTo>
                  <a:lnTo>
                    <a:pt x="487" y="185"/>
                  </a:lnTo>
                  <a:lnTo>
                    <a:pt x="486" y="184"/>
                  </a:lnTo>
                  <a:lnTo>
                    <a:pt x="483" y="185"/>
                  </a:lnTo>
                  <a:lnTo>
                    <a:pt x="482" y="185"/>
                  </a:lnTo>
                  <a:lnTo>
                    <a:pt x="485" y="170"/>
                  </a:lnTo>
                  <a:lnTo>
                    <a:pt x="476" y="167"/>
                  </a:lnTo>
                  <a:lnTo>
                    <a:pt x="472" y="175"/>
                  </a:lnTo>
                  <a:lnTo>
                    <a:pt x="464" y="172"/>
                  </a:lnTo>
                  <a:lnTo>
                    <a:pt x="458" y="176"/>
                  </a:lnTo>
                  <a:lnTo>
                    <a:pt x="451" y="178"/>
                  </a:lnTo>
                  <a:lnTo>
                    <a:pt x="450" y="165"/>
                  </a:lnTo>
                  <a:lnTo>
                    <a:pt x="436" y="165"/>
                  </a:lnTo>
                  <a:lnTo>
                    <a:pt x="426" y="154"/>
                  </a:lnTo>
                  <a:lnTo>
                    <a:pt x="426" y="144"/>
                  </a:lnTo>
                  <a:lnTo>
                    <a:pt x="418" y="138"/>
                  </a:lnTo>
                  <a:lnTo>
                    <a:pt x="396" y="131"/>
                  </a:lnTo>
                  <a:lnTo>
                    <a:pt x="398" y="108"/>
                  </a:lnTo>
                  <a:lnTo>
                    <a:pt x="378" y="93"/>
                  </a:lnTo>
                  <a:lnTo>
                    <a:pt x="401" y="46"/>
                  </a:lnTo>
                  <a:lnTo>
                    <a:pt x="388" y="46"/>
                  </a:lnTo>
                  <a:lnTo>
                    <a:pt x="386" y="36"/>
                  </a:lnTo>
                  <a:lnTo>
                    <a:pt x="374" y="31"/>
                  </a:lnTo>
                  <a:lnTo>
                    <a:pt x="370" y="16"/>
                  </a:lnTo>
                  <a:lnTo>
                    <a:pt x="365" y="17"/>
                  </a:lnTo>
                  <a:lnTo>
                    <a:pt x="354" y="13"/>
                  </a:lnTo>
                  <a:lnTo>
                    <a:pt x="352" y="0"/>
                  </a:lnTo>
                  <a:lnTo>
                    <a:pt x="337" y="0"/>
                  </a:lnTo>
                  <a:lnTo>
                    <a:pt x="324" y="15"/>
                  </a:lnTo>
                  <a:lnTo>
                    <a:pt x="312" y="14"/>
                  </a:lnTo>
                  <a:lnTo>
                    <a:pt x="305" y="26"/>
                  </a:lnTo>
                  <a:lnTo>
                    <a:pt x="281" y="15"/>
                  </a:lnTo>
                  <a:lnTo>
                    <a:pt x="257" y="22"/>
                  </a:lnTo>
                  <a:lnTo>
                    <a:pt x="256" y="29"/>
                  </a:lnTo>
                  <a:lnTo>
                    <a:pt x="242" y="29"/>
                  </a:lnTo>
                  <a:lnTo>
                    <a:pt x="231" y="41"/>
                  </a:lnTo>
                  <a:lnTo>
                    <a:pt x="223" y="65"/>
                  </a:lnTo>
                  <a:lnTo>
                    <a:pt x="218" y="73"/>
                  </a:lnTo>
                  <a:lnTo>
                    <a:pt x="206" y="73"/>
                  </a:lnTo>
                  <a:lnTo>
                    <a:pt x="202" y="94"/>
                  </a:lnTo>
                  <a:lnTo>
                    <a:pt x="189" y="93"/>
                  </a:lnTo>
                  <a:lnTo>
                    <a:pt x="164" y="126"/>
                  </a:lnTo>
                  <a:lnTo>
                    <a:pt x="158" y="126"/>
                  </a:lnTo>
                  <a:lnTo>
                    <a:pt x="151" y="134"/>
                  </a:lnTo>
                  <a:lnTo>
                    <a:pt x="141" y="135"/>
                  </a:lnTo>
                  <a:lnTo>
                    <a:pt x="133" y="139"/>
                  </a:lnTo>
                  <a:lnTo>
                    <a:pt x="109" y="139"/>
                  </a:lnTo>
                  <a:lnTo>
                    <a:pt x="79" y="173"/>
                  </a:lnTo>
                  <a:lnTo>
                    <a:pt x="54" y="183"/>
                  </a:lnTo>
                  <a:lnTo>
                    <a:pt x="54" y="193"/>
                  </a:lnTo>
                  <a:lnTo>
                    <a:pt x="70" y="208"/>
                  </a:lnTo>
                  <a:lnTo>
                    <a:pt x="68" y="216"/>
                  </a:lnTo>
                  <a:lnTo>
                    <a:pt x="54" y="218"/>
                  </a:lnTo>
                  <a:lnTo>
                    <a:pt x="50" y="219"/>
                  </a:lnTo>
                  <a:lnTo>
                    <a:pt x="50" y="238"/>
                  </a:lnTo>
                  <a:lnTo>
                    <a:pt x="45" y="250"/>
                  </a:lnTo>
                  <a:lnTo>
                    <a:pt x="50" y="257"/>
                  </a:lnTo>
                  <a:lnTo>
                    <a:pt x="42" y="268"/>
                  </a:lnTo>
                  <a:lnTo>
                    <a:pt x="30" y="269"/>
                  </a:lnTo>
                  <a:lnTo>
                    <a:pt x="30" y="283"/>
                  </a:lnTo>
                  <a:lnTo>
                    <a:pt x="25" y="299"/>
                  </a:lnTo>
                  <a:lnTo>
                    <a:pt x="34" y="318"/>
                  </a:lnTo>
                  <a:lnTo>
                    <a:pt x="30" y="333"/>
                  </a:lnTo>
                  <a:lnTo>
                    <a:pt x="44" y="349"/>
                  </a:lnTo>
                  <a:lnTo>
                    <a:pt x="46" y="390"/>
                  </a:lnTo>
                  <a:lnTo>
                    <a:pt x="35" y="398"/>
                  </a:lnTo>
                  <a:lnTo>
                    <a:pt x="49" y="409"/>
                  </a:lnTo>
                  <a:lnTo>
                    <a:pt x="53" y="425"/>
                  </a:lnTo>
                  <a:lnTo>
                    <a:pt x="52" y="441"/>
                  </a:lnTo>
                  <a:lnTo>
                    <a:pt x="44" y="441"/>
                  </a:lnTo>
                  <a:lnTo>
                    <a:pt x="35" y="456"/>
                  </a:lnTo>
                  <a:lnTo>
                    <a:pt x="35" y="470"/>
                  </a:lnTo>
                  <a:lnTo>
                    <a:pt x="21" y="470"/>
                  </a:lnTo>
                  <a:lnTo>
                    <a:pt x="13" y="478"/>
                  </a:lnTo>
                  <a:lnTo>
                    <a:pt x="16" y="495"/>
                  </a:lnTo>
                  <a:lnTo>
                    <a:pt x="24" y="503"/>
                  </a:lnTo>
                  <a:lnTo>
                    <a:pt x="24" y="524"/>
                  </a:lnTo>
                  <a:lnTo>
                    <a:pt x="33" y="558"/>
                  </a:lnTo>
                  <a:lnTo>
                    <a:pt x="29" y="581"/>
                  </a:lnTo>
                  <a:lnTo>
                    <a:pt x="40" y="595"/>
                  </a:lnTo>
                  <a:lnTo>
                    <a:pt x="35" y="617"/>
                  </a:lnTo>
                  <a:lnTo>
                    <a:pt x="24" y="622"/>
                  </a:lnTo>
                  <a:lnTo>
                    <a:pt x="22" y="634"/>
                  </a:lnTo>
                  <a:lnTo>
                    <a:pt x="18" y="646"/>
                  </a:lnTo>
                  <a:lnTo>
                    <a:pt x="20" y="656"/>
                  </a:lnTo>
                  <a:lnTo>
                    <a:pt x="16" y="673"/>
                  </a:lnTo>
                  <a:lnTo>
                    <a:pt x="13" y="687"/>
                  </a:lnTo>
                  <a:lnTo>
                    <a:pt x="9" y="713"/>
                  </a:lnTo>
                  <a:lnTo>
                    <a:pt x="13" y="733"/>
                  </a:lnTo>
                  <a:lnTo>
                    <a:pt x="10" y="749"/>
                  </a:lnTo>
                  <a:lnTo>
                    <a:pt x="2" y="750"/>
                  </a:lnTo>
                  <a:lnTo>
                    <a:pt x="0" y="754"/>
                  </a:lnTo>
                  <a:lnTo>
                    <a:pt x="8" y="763"/>
                  </a:lnTo>
                  <a:lnTo>
                    <a:pt x="3" y="781"/>
                  </a:lnTo>
                  <a:lnTo>
                    <a:pt x="14" y="779"/>
                  </a:lnTo>
                  <a:lnTo>
                    <a:pt x="8" y="815"/>
                  </a:lnTo>
                  <a:lnTo>
                    <a:pt x="22" y="824"/>
                  </a:lnTo>
                  <a:lnTo>
                    <a:pt x="20" y="832"/>
                  </a:lnTo>
                  <a:lnTo>
                    <a:pt x="10" y="836"/>
                  </a:lnTo>
                  <a:lnTo>
                    <a:pt x="12" y="857"/>
                  </a:lnTo>
                  <a:lnTo>
                    <a:pt x="11" y="877"/>
                  </a:lnTo>
                  <a:lnTo>
                    <a:pt x="5" y="884"/>
                  </a:lnTo>
                  <a:lnTo>
                    <a:pt x="7" y="897"/>
                  </a:lnTo>
                  <a:lnTo>
                    <a:pt x="20" y="901"/>
                  </a:lnTo>
                  <a:lnTo>
                    <a:pt x="30" y="915"/>
                  </a:lnTo>
                  <a:lnTo>
                    <a:pt x="25" y="924"/>
                  </a:lnTo>
                  <a:lnTo>
                    <a:pt x="32" y="937"/>
                  </a:lnTo>
                  <a:lnTo>
                    <a:pt x="43" y="941"/>
                  </a:lnTo>
                  <a:lnTo>
                    <a:pt x="41" y="951"/>
                  </a:lnTo>
                  <a:lnTo>
                    <a:pt x="50" y="958"/>
                  </a:lnTo>
                  <a:lnTo>
                    <a:pt x="54" y="957"/>
                  </a:lnTo>
                  <a:lnTo>
                    <a:pt x="59" y="957"/>
                  </a:lnTo>
                  <a:lnTo>
                    <a:pt x="65" y="966"/>
                  </a:lnTo>
                  <a:lnTo>
                    <a:pt x="65" y="971"/>
                  </a:lnTo>
                  <a:lnTo>
                    <a:pt x="71" y="970"/>
                  </a:lnTo>
                  <a:lnTo>
                    <a:pt x="83" y="975"/>
                  </a:lnTo>
                  <a:lnTo>
                    <a:pt x="93" y="989"/>
                  </a:lnTo>
                  <a:lnTo>
                    <a:pt x="104" y="1004"/>
                  </a:lnTo>
                  <a:lnTo>
                    <a:pt x="119" y="1012"/>
                  </a:lnTo>
                  <a:lnTo>
                    <a:pt x="133" y="1006"/>
                  </a:lnTo>
                  <a:lnTo>
                    <a:pt x="132" y="988"/>
                  </a:lnTo>
                  <a:lnTo>
                    <a:pt x="148" y="992"/>
                  </a:lnTo>
                  <a:lnTo>
                    <a:pt x="157" y="991"/>
                  </a:lnTo>
                  <a:lnTo>
                    <a:pt x="156" y="982"/>
                  </a:lnTo>
                  <a:lnTo>
                    <a:pt x="142" y="970"/>
                  </a:lnTo>
                  <a:lnTo>
                    <a:pt x="143" y="963"/>
                  </a:lnTo>
                  <a:lnTo>
                    <a:pt x="158" y="967"/>
                  </a:lnTo>
                  <a:lnTo>
                    <a:pt x="166" y="963"/>
                  </a:lnTo>
                  <a:lnTo>
                    <a:pt x="168" y="950"/>
                  </a:lnTo>
                  <a:lnTo>
                    <a:pt x="181" y="957"/>
                  </a:lnTo>
                  <a:lnTo>
                    <a:pt x="189" y="943"/>
                  </a:lnTo>
                  <a:lnTo>
                    <a:pt x="197" y="943"/>
                  </a:lnTo>
                  <a:lnTo>
                    <a:pt x="206" y="963"/>
                  </a:lnTo>
                  <a:lnTo>
                    <a:pt x="229" y="958"/>
                  </a:lnTo>
                  <a:lnTo>
                    <a:pt x="253" y="955"/>
                  </a:lnTo>
                  <a:lnTo>
                    <a:pt x="271" y="957"/>
                  </a:lnTo>
                  <a:lnTo>
                    <a:pt x="289" y="959"/>
                  </a:lnTo>
                  <a:lnTo>
                    <a:pt x="302" y="956"/>
                  </a:lnTo>
                  <a:lnTo>
                    <a:pt x="326" y="958"/>
                  </a:lnTo>
                  <a:lnTo>
                    <a:pt x="329" y="941"/>
                  </a:lnTo>
                  <a:lnTo>
                    <a:pt x="357" y="941"/>
                  </a:lnTo>
                  <a:lnTo>
                    <a:pt x="374" y="941"/>
                  </a:lnTo>
                  <a:lnTo>
                    <a:pt x="377" y="942"/>
                  </a:lnTo>
                  <a:lnTo>
                    <a:pt x="379" y="920"/>
                  </a:lnTo>
                  <a:lnTo>
                    <a:pt x="387" y="901"/>
                  </a:lnTo>
                  <a:lnTo>
                    <a:pt x="381" y="889"/>
                  </a:lnTo>
                  <a:lnTo>
                    <a:pt x="395" y="872"/>
                  </a:lnTo>
                  <a:lnTo>
                    <a:pt x="388" y="831"/>
                  </a:lnTo>
                  <a:lnTo>
                    <a:pt x="381" y="822"/>
                  </a:lnTo>
                  <a:lnTo>
                    <a:pt x="381" y="791"/>
                  </a:lnTo>
                  <a:lnTo>
                    <a:pt x="392" y="783"/>
                  </a:lnTo>
                  <a:lnTo>
                    <a:pt x="387" y="769"/>
                  </a:lnTo>
                  <a:lnTo>
                    <a:pt x="395" y="753"/>
                  </a:lnTo>
                  <a:lnTo>
                    <a:pt x="411" y="735"/>
                  </a:lnTo>
                  <a:lnTo>
                    <a:pt x="425" y="733"/>
                  </a:lnTo>
                  <a:lnTo>
                    <a:pt x="422" y="713"/>
                  </a:lnTo>
                  <a:lnTo>
                    <a:pt x="433" y="705"/>
                  </a:lnTo>
                  <a:lnTo>
                    <a:pt x="444" y="702"/>
                  </a:lnTo>
                  <a:lnTo>
                    <a:pt x="451" y="708"/>
                  </a:lnTo>
                  <a:lnTo>
                    <a:pt x="459" y="705"/>
                  </a:lnTo>
                  <a:lnTo>
                    <a:pt x="459" y="689"/>
                  </a:lnTo>
                  <a:lnTo>
                    <a:pt x="479" y="689"/>
                  </a:lnTo>
                  <a:lnTo>
                    <a:pt x="484" y="702"/>
                  </a:lnTo>
                  <a:lnTo>
                    <a:pt x="499" y="700"/>
                  </a:lnTo>
                  <a:lnTo>
                    <a:pt x="500" y="701"/>
                  </a:lnTo>
                  <a:lnTo>
                    <a:pt x="503" y="702"/>
                  </a:lnTo>
                  <a:lnTo>
                    <a:pt x="510" y="701"/>
                  </a:lnTo>
                  <a:lnTo>
                    <a:pt x="520" y="697"/>
                  </a:lnTo>
                  <a:lnTo>
                    <a:pt x="518" y="686"/>
                  </a:lnTo>
                  <a:lnTo>
                    <a:pt x="535" y="680"/>
                  </a:lnTo>
                  <a:lnTo>
                    <a:pt x="541" y="687"/>
                  </a:lnTo>
                  <a:lnTo>
                    <a:pt x="551" y="684"/>
                  </a:lnTo>
                  <a:lnTo>
                    <a:pt x="542" y="668"/>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52" name="Freeform 25">
              <a:extLst>
                <a:ext uri="{FF2B5EF4-FFF2-40B4-BE49-F238E27FC236}">
                  <a16:creationId xmlns:a16="http://schemas.microsoft.com/office/drawing/2014/main" id="{7F063D92-894C-8CEE-D291-7DF88333969A}"/>
                </a:ext>
              </a:extLst>
            </p:cNvPr>
            <p:cNvSpPr>
              <a:spLocks/>
            </p:cNvSpPr>
            <p:nvPr/>
          </p:nvSpPr>
          <p:spPr bwMode="auto">
            <a:xfrm>
              <a:off x="1834633" y="1219137"/>
              <a:ext cx="1341" cy="0"/>
            </a:xfrm>
            <a:custGeom>
              <a:avLst/>
              <a:gdLst>
                <a:gd name="T0" fmla="*/ 1587 w 1"/>
                <a:gd name="T1" fmla="*/ 0 w 1"/>
                <a:gd name="T2" fmla="*/ 1587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53" name="Freeform 26">
              <a:extLst>
                <a:ext uri="{FF2B5EF4-FFF2-40B4-BE49-F238E27FC236}">
                  <a16:creationId xmlns:a16="http://schemas.microsoft.com/office/drawing/2014/main" id="{EE9F4430-BE1D-D323-6A7C-8AA0F2FEDE9F}"/>
                </a:ext>
              </a:extLst>
            </p:cNvPr>
            <p:cNvSpPr>
              <a:spLocks/>
            </p:cNvSpPr>
            <p:nvPr/>
          </p:nvSpPr>
          <p:spPr bwMode="auto">
            <a:xfrm>
              <a:off x="1831952" y="1221445"/>
              <a:ext cx="4023" cy="6927"/>
            </a:xfrm>
            <a:custGeom>
              <a:avLst/>
              <a:gdLst>
                <a:gd name="T0" fmla="*/ 4762 w 3"/>
                <a:gd name="T1" fmla="*/ 0 h 6"/>
                <a:gd name="T2" fmla="*/ 4762 w 3"/>
                <a:gd name="T3" fmla="*/ 1588 h 6"/>
                <a:gd name="T4" fmla="*/ 1587 w 3"/>
                <a:gd name="T5" fmla="*/ 9525 h 6"/>
                <a:gd name="T6" fmla="*/ 0 w 3"/>
                <a:gd name="T7" fmla="*/ 4763 h 6"/>
                <a:gd name="T8" fmla="*/ 4762 w 3"/>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0"/>
                  </a:moveTo>
                  <a:lnTo>
                    <a:pt x="3" y="1"/>
                  </a:lnTo>
                  <a:lnTo>
                    <a:pt x="1" y="6"/>
                  </a:lnTo>
                  <a:lnTo>
                    <a:pt x="0" y="3"/>
                  </a:lnTo>
                  <a:lnTo>
                    <a:pt x="3"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54" name="Potmap1">
              <a:extLst>
                <a:ext uri="{FF2B5EF4-FFF2-40B4-BE49-F238E27FC236}">
                  <a16:creationId xmlns:a16="http://schemas.microsoft.com/office/drawing/2014/main" id="{623A15F1-C5EE-F43F-1095-AA5BAB61EBAF}"/>
                </a:ext>
              </a:extLst>
            </p:cNvPr>
            <p:cNvSpPr>
              <a:spLocks/>
            </p:cNvSpPr>
            <p:nvPr/>
          </p:nvSpPr>
          <p:spPr bwMode="auto">
            <a:xfrm>
              <a:off x="2269150" y="1440492"/>
              <a:ext cx="1125191" cy="1000938"/>
            </a:xfrm>
            <a:custGeom>
              <a:avLst/>
              <a:gdLst>
                <a:gd name="T0" fmla="*/ 809625 w 839"/>
                <a:gd name="T1" fmla="*/ 1312870 h 867"/>
                <a:gd name="T2" fmla="*/ 922338 w 839"/>
                <a:gd name="T3" fmla="*/ 1327157 h 867"/>
                <a:gd name="T4" fmla="*/ 1050925 w 839"/>
                <a:gd name="T5" fmla="*/ 1352557 h 867"/>
                <a:gd name="T6" fmla="*/ 1163638 w 839"/>
                <a:gd name="T7" fmla="*/ 1365257 h 867"/>
                <a:gd name="T8" fmla="*/ 1206500 w 839"/>
                <a:gd name="T9" fmla="*/ 1287470 h 867"/>
                <a:gd name="T10" fmla="*/ 1247775 w 839"/>
                <a:gd name="T11" fmla="*/ 1130306 h 867"/>
                <a:gd name="T12" fmla="*/ 1331913 w 839"/>
                <a:gd name="T13" fmla="*/ 1046168 h 867"/>
                <a:gd name="T14" fmla="*/ 1325563 w 839"/>
                <a:gd name="T15" fmla="*/ 985843 h 867"/>
                <a:gd name="T16" fmla="*/ 1277938 w 839"/>
                <a:gd name="T17" fmla="*/ 893767 h 867"/>
                <a:gd name="T18" fmla="*/ 1181100 w 839"/>
                <a:gd name="T19" fmla="*/ 746129 h 867"/>
                <a:gd name="T20" fmla="*/ 1169988 w 839"/>
                <a:gd name="T21" fmla="*/ 676279 h 867"/>
                <a:gd name="T22" fmla="*/ 1176338 w 839"/>
                <a:gd name="T23" fmla="*/ 615953 h 867"/>
                <a:gd name="T24" fmla="*/ 1185863 w 839"/>
                <a:gd name="T25" fmla="*/ 550866 h 867"/>
                <a:gd name="T26" fmla="*/ 1185863 w 839"/>
                <a:gd name="T27" fmla="*/ 501653 h 867"/>
                <a:gd name="T28" fmla="*/ 1111250 w 839"/>
                <a:gd name="T29" fmla="*/ 454027 h 867"/>
                <a:gd name="T30" fmla="*/ 1122363 w 839"/>
                <a:gd name="T31" fmla="*/ 349252 h 867"/>
                <a:gd name="T32" fmla="*/ 1101725 w 839"/>
                <a:gd name="T33" fmla="*/ 219076 h 867"/>
                <a:gd name="T34" fmla="*/ 985838 w 839"/>
                <a:gd name="T35" fmla="*/ 207964 h 867"/>
                <a:gd name="T36" fmla="*/ 833438 w 839"/>
                <a:gd name="T37" fmla="*/ 233364 h 867"/>
                <a:gd name="T38" fmla="*/ 822325 w 839"/>
                <a:gd name="T39" fmla="*/ 106363 h 867"/>
                <a:gd name="T40" fmla="*/ 820738 w 839"/>
                <a:gd name="T41" fmla="*/ 52388 h 867"/>
                <a:gd name="T42" fmla="*/ 815975 w 839"/>
                <a:gd name="T43" fmla="*/ 23813 h 867"/>
                <a:gd name="T44" fmla="*/ 779463 w 839"/>
                <a:gd name="T45" fmla="*/ 0 h 867"/>
                <a:gd name="T46" fmla="*/ 755650 w 839"/>
                <a:gd name="T47" fmla="*/ 15875 h 867"/>
                <a:gd name="T48" fmla="*/ 758825 w 839"/>
                <a:gd name="T49" fmla="*/ 33338 h 867"/>
                <a:gd name="T50" fmla="*/ 676275 w 839"/>
                <a:gd name="T51" fmla="*/ 46038 h 867"/>
                <a:gd name="T52" fmla="*/ 590550 w 839"/>
                <a:gd name="T53" fmla="*/ 58738 h 867"/>
                <a:gd name="T54" fmla="*/ 466725 w 839"/>
                <a:gd name="T55" fmla="*/ 58738 h 867"/>
                <a:gd name="T56" fmla="*/ 309563 w 839"/>
                <a:gd name="T57" fmla="*/ 66675 h 867"/>
                <a:gd name="T58" fmla="*/ 279400 w 839"/>
                <a:gd name="T59" fmla="*/ 85725 h 867"/>
                <a:gd name="T60" fmla="*/ 254000 w 839"/>
                <a:gd name="T61" fmla="*/ 93663 h 867"/>
                <a:gd name="T62" fmla="*/ 233363 w 839"/>
                <a:gd name="T63" fmla="*/ 136526 h 867"/>
                <a:gd name="T64" fmla="*/ 236538 w 839"/>
                <a:gd name="T65" fmla="*/ 203201 h 867"/>
                <a:gd name="T66" fmla="*/ 228600 w 839"/>
                <a:gd name="T67" fmla="*/ 274639 h 867"/>
                <a:gd name="T68" fmla="*/ 233363 w 839"/>
                <a:gd name="T69" fmla="*/ 330202 h 867"/>
                <a:gd name="T70" fmla="*/ 260350 w 839"/>
                <a:gd name="T71" fmla="*/ 412752 h 867"/>
                <a:gd name="T72" fmla="*/ 249238 w 839"/>
                <a:gd name="T73" fmla="*/ 430215 h 867"/>
                <a:gd name="T74" fmla="*/ 257175 w 839"/>
                <a:gd name="T75" fmla="*/ 465140 h 867"/>
                <a:gd name="T76" fmla="*/ 260350 w 839"/>
                <a:gd name="T77" fmla="*/ 519115 h 867"/>
                <a:gd name="T78" fmla="*/ 211138 w 839"/>
                <a:gd name="T79" fmla="*/ 541340 h 867"/>
                <a:gd name="T80" fmla="*/ 161925 w 839"/>
                <a:gd name="T81" fmla="*/ 522290 h 867"/>
                <a:gd name="T82" fmla="*/ 88900 w 839"/>
                <a:gd name="T83" fmla="*/ 547690 h 867"/>
                <a:gd name="T84" fmla="*/ 15875 w 839"/>
                <a:gd name="T85" fmla="*/ 649291 h 867"/>
                <a:gd name="T86" fmla="*/ 28575 w 839"/>
                <a:gd name="T87" fmla="*/ 812804 h 867"/>
                <a:gd name="T88" fmla="*/ 12700 w 839"/>
                <a:gd name="T89" fmla="*/ 931868 h 867"/>
                <a:gd name="T90" fmla="*/ 42863 w 839"/>
                <a:gd name="T91" fmla="*/ 1033468 h 867"/>
                <a:gd name="T92" fmla="*/ 104775 w 839"/>
                <a:gd name="T93" fmla="*/ 1060456 h 867"/>
                <a:gd name="T94" fmla="*/ 304800 w 839"/>
                <a:gd name="T95" fmla="*/ 1162056 h 867"/>
                <a:gd name="T96" fmla="*/ 342900 w 839"/>
                <a:gd name="T97" fmla="*/ 1227144 h 867"/>
                <a:gd name="T98" fmla="*/ 363538 w 839"/>
                <a:gd name="T99" fmla="*/ 1217619 h 867"/>
                <a:gd name="T100" fmla="*/ 388938 w 839"/>
                <a:gd name="T101" fmla="*/ 1233494 h 867"/>
                <a:gd name="T102" fmla="*/ 468313 w 839"/>
                <a:gd name="T103" fmla="*/ 1316045 h 867"/>
                <a:gd name="T104" fmla="*/ 549275 w 839"/>
                <a:gd name="T105" fmla="*/ 1344620 h 867"/>
                <a:gd name="T106" fmla="*/ 673100 w 839"/>
                <a:gd name="T107" fmla="*/ 1331920 h 8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9" h="867">
                  <a:moveTo>
                    <a:pt x="459" y="864"/>
                  </a:moveTo>
                  <a:lnTo>
                    <a:pt x="477" y="867"/>
                  </a:lnTo>
                  <a:lnTo>
                    <a:pt x="486" y="849"/>
                  </a:lnTo>
                  <a:lnTo>
                    <a:pt x="486" y="827"/>
                  </a:lnTo>
                  <a:lnTo>
                    <a:pt x="510" y="827"/>
                  </a:lnTo>
                  <a:lnTo>
                    <a:pt x="518" y="826"/>
                  </a:lnTo>
                  <a:lnTo>
                    <a:pt x="512" y="810"/>
                  </a:lnTo>
                  <a:lnTo>
                    <a:pt x="524" y="799"/>
                  </a:lnTo>
                  <a:lnTo>
                    <a:pt x="558" y="834"/>
                  </a:lnTo>
                  <a:lnTo>
                    <a:pt x="581" y="836"/>
                  </a:lnTo>
                  <a:lnTo>
                    <a:pt x="596" y="864"/>
                  </a:lnTo>
                  <a:lnTo>
                    <a:pt x="617" y="860"/>
                  </a:lnTo>
                  <a:lnTo>
                    <a:pt x="625" y="866"/>
                  </a:lnTo>
                  <a:lnTo>
                    <a:pt x="635" y="855"/>
                  </a:lnTo>
                  <a:lnTo>
                    <a:pt x="662" y="852"/>
                  </a:lnTo>
                  <a:lnTo>
                    <a:pt x="666" y="867"/>
                  </a:lnTo>
                  <a:lnTo>
                    <a:pt x="691" y="864"/>
                  </a:lnTo>
                  <a:lnTo>
                    <a:pt x="705" y="849"/>
                  </a:lnTo>
                  <a:lnTo>
                    <a:pt x="723" y="863"/>
                  </a:lnTo>
                  <a:lnTo>
                    <a:pt x="733" y="860"/>
                  </a:lnTo>
                  <a:lnTo>
                    <a:pt x="733" y="836"/>
                  </a:lnTo>
                  <a:lnTo>
                    <a:pt x="722" y="824"/>
                  </a:lnTo>
                  <a:lnTo>
                    <a:pt x="729" y="816"/>
                  </a:lnTo>
                  <a:lnTo>
                    <a:pt x="735" y="822"/>
                  </a:lnTo>
                  <a:lnTo>
                    <a:pt x="760" y="811"/>
                  </a:lnTo>
                  <a:lnTo>
                    <a:pt x="762" y="787"/>
                  </a:lnTo>
                  <a:lnTo>
                    <a:pt x="748" y="768"/>
                  </a:lnTo>
                  <a:lnTo>
                    <a:pt x="776" y="730"/>
                  </a:lnTo>
                  <a:lnTo>
                    <a:pt x="787" y="722"/>
                  </a:lnTo>
                  <a:lnTo>
                    <a:pt x="786" y="712"/>
                  </a:lnTo>
                  <a:lnTo>
                    <a:pt x="802" y="703"/>
                  </a:lnTo>
                  <a:lnTo>
                    <a:pt x="815" y="705"/>
                  </a:lnTo>
                  <a:lnTo>
                    <a:pt x="839" y="684"/>
                  </a:lnTo>
                  <a:lnTo>
                    <a:pt x="830" y="678"/>
                  </a:lnTo>
                  <a:lnTo>
                    <a:pt x="839" y="659"/>
                  </a:lnTo>
                  <a:lnTo>
                    <a:pt x="837" y="643"/>
                  </a:lnTo>
                  <a:lnTo>
                    <a:pt x="821" y="640"/>
                  </a:lnTo>
                  <a:lnTo>
                    <a:pt x="823" y="631"/>
                  </a:lnTo>
                  <a:lnTo>
                    <a:pt x="835" y="628"/>
                  </a:lnTo>
                  <a:lnTo>
                    <a:pt x="835" y="621"/>
                  </a:lnTo>
                  <a:lnTo>
                    <a:pt x="825" y="616"/>
                  </a:lnTo>
                  <a:lnTo>
                    <a:pt x="818" y="593"/>
                  </a:lnTo>
                  <a:lnTo>
                    <a:pt x="792" y="577"/>
                  </a:lnTo>
                  <a:lnTo>
                    <a:pt x="792" y="565"/>
                  </a:lnTo>
                  <a:lnTo>
                    <a:pt x="805" y="563"/>
                  </a:lnTo>
                  <a:lnTo>
                    <a:pt x="795" y="552"/>
                  </a:lnTo>
                  <a:lnTo>
                    <a:pt x="762" y="547"/>
                  </a:lnTo>
                  <a:lnTo>
                    <a:pt x="749" y="490"/>
                  </a:lnTo>
                  <a:lnTo>
                    <a:pt x="754" y="474"/>
                  </a:lnTo>
                  <a:lnTo>
                    <a:pt x="744" y="470"/>
                  </a:lnTo>
                  <a:lnTo>
                    <a:pt x="733" y="479"/>
                  </a:lnTo>
                  <a:lnTo>
                    <a:pt x="722" y="471"/>
                  </a:lnTo>
                  <a:lnTo>
                    <a:pt x="720" y="456"/>
                  </a:lnTo>
                  <a:lnTo>
                    <a:pt x="738" y="446"/>
                  </a:lnTo>
                  <a:lnTo>
                    <a:pt x="737" y="426"/>
                  </a:lnTo>
                  <a:lnTo>
                    <a:pt x="723" y="426"/>
                  </a:lnTo>
                  <a:lnTo>
                    <a:pt x="720" y="403"/>
                  </a:lnTo>
                  <a:lnTo>
                    <a:pt x="729" y="401"/>
                  </a:lnTo>
                  <a:lnTo>
                    <a:pt x="732" y="388"/>
                  </a:lnTo>
                  <a:lnTo>
                    <a:pt x="741" y="388"/>
                  </a:lnTo>
                  <a:lnTo>
                    <a:pt x="743" y="380"/>
                  </a:lnTo>
                  <a:lnTo>
                    <a:pt x="756" y="377"/>
                  </a:lnTo>
                  <a:lnTo>
                    <a:pt x="756" y="372"/>
                  </a:lnTo>
                  <a:lnTo>
                    <a:pt x="751" y="369"/>
                  </a:lnTo>
                  <a:lnTo>
                    <a:pt x="747" y="347"/>
                  </a:lnTo>
                  <a:lnTo>
                    <a:pt x="740" y="343"/>
                  </a:lnTo>
                  <a:lnTo>
                    <a:pt x="740" y="333"/>
                  </a:lnTo>
                  <a:lnTo>
                    <a:pt x="755" y="328"/>
                  </a:lnTo>
                  <a:lnTo>
                    <a:pt x="755" y="315"/>
                  </a:lnTo>
                  <a:lnTo>
                    <a:pt x="747" y="316"/>
                  </a:lnTo>
                  <a:lnTo>
                    <a:pt x="741" y="321"/>
                  </a:lnTo>
                  <a:lnTo>
                    <a:pt x="724" y="317"/>
                  </a:lnTo>
                  <a:lnTo>
                    <a:pt x="722" y="298"/>
                  </a:lnTo>
                  <a:lnTo>
                    <a:pt x="721" y="287"/>
                  </a:lnTo>
                  <a:lnTo>
                    <a:pt x="700" y="286"/>
                  </a:lnTo>
                  <a:lnTo>
                    <a:pt x="694" y="261"/>
                  </a:lnTo>
                  <a:lnTo>
                    <a:pt x="682" y="255"/>
                  </a:lnTo>
                  <a:lnTo>
                    <a:pt x="683" y="238"/>
                  </a:lnTo>
                  <a:lnTo>
                    <a:pt x="703" y="238"/>
                  </a:lnTo>
                  <a:lnTo>
                    <a:pt x="707" y="220"/>
                  </a:lnTo>
                  <a:lnTo>
                    <a:pt x="700" y="202"/>
                  </a:lnTo>
                  <a:lnTo>
                    <a:pt x="705" y="194"/>
                  </a:lnTo>
                  <a:lnTo>
                    <a:pt x="692" y="176"/>
                  </a:lnTo>
                  <a:lnTo>
                    <a:pt x="680" y="152"/>
                  </a:lnTo>
                  <a:lnTo>
                    <a:pt x="694" y="138"/>
                  </a:lnTo>
                  <a:lnTo>
                    <a:pt x="681" y="123"/>
                  </a:lnTo>
                  <a:lnTo>
                    <a:pt x="674" y="126"/>
                  </a:lnTo>
                  <a:lnTo>
                    <a:pt x="656" y="115"/>
                  </a:lnTo>
                  <a:lnTo>
                    <a:pt x="646" y="132"/>
                  </a:lnTo>
                  <a:lnTo>
                    <a:pt x="621" y="131"/>
                  </a:lnTo>
                  <a:lnTo>
                    <a:pt x="616" y="149"/>
                  </a:lnTo>
                  <a:lnTo>
                    <a:pt x="609" y="156"/>
                  </a:lnTo>
                  <a:lnTo>
                    <a:pt x="601" y="144"/>
                  </a:lnTo>
                  <a:lnTo>
                    <a:pt x="581" y="151"/>
                  </a:lnTo>
                  <a:lnTo>
                    <a:pt x="525" y="147"/>
                  </a:lnTo>
                  <a:lnTo>
                    <a:pt x="518" y="135"/>
                  </a:lnTo>
                  <a:lnTo>
                    <a:pt x="535" y="123"/>
                  </a:lnTo>
                  <a:lnTo>
                    <a:pt x="515" y="103"/>
                  </a:lnTo>
                  <a:lnTo>
                    <a:pt x="530" y="74"/>
                  </a:lnTo>
                  <a:lnTo>
                    <a:pt x="518" y="67"/>
                  </a:lnTo>
                  <a:lnTo>
                    <a:pt x="518" y="49"/>
                  </a:lnTo>
                  <a:lnTo>
                    <a:pt x="525" y="45"/>
                  </a:lnTo>
                  <a:lnTo>
                    <a:pt x="520" y="39"/>
                  </a:lnTo>
                  <a:lnTo>
                    <a:pt x="517" y="33"/>
                  </a:lnTo>
                  <a:lnTo>
                    <a:pt x="516" y="29"/>
                  </a:lnTo>
                  <a:lnTo>
                    <a:pt x="516" y="25"/>
                  </a:lnTo>
                  <a:lnTo>
                    <a:pt x="516" y="18"/>
                  </a:lnTo>
                  <a:lnTo>
                    <a:pt x="514" y="15"/>
                  </a:lnTo>
                  <a:lnTo>
                    <a:pt x="511" y="13"/>
                  </a:lnTo>
                  <a:lnTo>
                    <a:pt x="510" y="12"/>
                  </a:lnTo>
                  <a:lnTo>
                    <a:pt x="500" y="12"/>
                  </a:lnTo>
                  <a:lnTo>
                    <a:pt x="500" y="1"/>
                  </a:lnTo>
                  <a:lnTo>
                    <a:pt x="491" y="0"/>
                  </a:lnTo>
                  <a:lnTo>
                    <a:pt x="487" y="9"/>
                  </a:lnTo>
                  <a:lnTo>
                    <a:pt x="478" y="9"/>
                  </a:lnTo>
                  <a:lnTo>
                    <a:pt x="476" y="10"/>
                  </a:lnTo>
                  <a:lnTo>
                    <a:pt x="475" y="12"/>
                  </a:lnTo>
                  <a:lnTo>
                    <a:pt x="475" y="14"/>
                  </a:lnTo>
                  <a:lnTo>
                    <a:pt x="475" y="15"/>
                  </a:lnTo>
                  <a:lnTo>
                    <a:pt x="477" y="20"/>
                  </a:lnTo>
                  <a:lnTo>
                    <a:pt x="478" y="21"/>
                  </a:lnTo>
                  <a:lnTo>
                    <a:pt x="459" y="20"/>
                  </a:lnTo>
                  <a:lnTo>
                    <a:pt x="458" y="20"/>
                  </a:lnTo>
                  <a:lnTo>
                    <a:pt x="450" y="42"/>
                  </a:lnTo>
                  <a:lnTo>
                    <a:pt x="435" y="41"/>
                  </a:lnTo>
                  <a:lnTo>
                    <a:pt x="426" y="29"/>
                  </a:lnTo>
                  <a:lnTo>
                    <a:pt x="414" y="33"/>
                  </a:lnTo>
                  <a:lnTo>
                    <a:pt x="405" y="50"/>
                  </a:lnTo>
                  <a:lnTo>
                    <a:pt x="400" y="53"/>
                  </a:lnTo>
                  <a:lnTo>
                    <a:pt x="381" y="30"/>
                  </a:lnTo>
                  <a:lnTo>
                    <a:pt x="372" y="37"/>
                  </a:lnTo>
                  <a:lnTo>
                    <a:pt x="364" y="28"/>
                  </a:lnTo>
                  <a:lnTo>
                    <a:pt x="354" y="28"/>
                  </a:lnTo>
                  <a:lnTo>
                    <a:pt x="347" y="46"/>
                  </a:lnTo>
                  <a:lnTo>
                    <a:pt x="299" y="28"/>
                  </a:lnTo>
                  <a:lnTo>
                    <a:pt x="294" y="37"/>
                  </a:lnTo>
                  <a:lnTo>
                    <a:pt x="266" y="42"/>
                  </a:lnTo>
                  <a:lnTo>
                    <a:pt x="258" y="49"/>
                  </a:lnTo>
                  <a:lnTo>
                    <a:pt x="212" y="50"/>
                  </a:lnTo>
                  <a:lnTo>
                    <a:pt x="212" y="45"/>
                  </a:lnTo>
                  <a:lnTo>
                    <a:pt x="195" y="42"/>
                  </a:lnTo>
                  <a:lnTo>
                    <a:pt x="182" y="50"/>
                  </a:lnTo>
                  <a:lnTo>
                    <a:pt x="180" y="53"/>
                  </a:lnTo>
                  <a:lnTo>
                    <a:pt x="176" y="54"/>
                  </a:lnTo>
                  <a:lnTo>
                    <a:pt x="170" y="54"/>
                  </a:lnTo>
                  <a:lnTo>
                    <a:pt x="165" y="53"/>
                  </a:lnTo>
                  <a:lnTo>
                    <a:pt x="164" y="53"/>
                  </a:lnTo>
                  <a:lnTo>
                    <a:pt x="160" y="59"/>
                  </a:lnTo>
                  <a:lnTo>
                    <a:pt x="168" y="65"/>
                  </a:lnTo>
                  <a:lnTo>
                    <a:pt x="167" y="74"/>
                  </a:lnTo>
                  <a:lnTo>
                    <a:pt x="168" y="75"/>
                  </a:lnTo>
                  <a:lnTo>
                    <a:pt x="149" y="75"/>
                  </a:lnTo>
                  <a:lnTo>
                    <a:pt x="147" y="86"/>
                  </a:lnTo>
                  <a:lnTo>
                    <a:pt x="164" y="103"/>
                  </a:lnTo>
                  <a:lnTo>
                    <a:pt x="160" y="115"/>
                  </a:lnTo>
                  <a:lnTo>
                    <a:pt x="155" y="111"/>
                  </a:lnTo>
                  <a:lnTo>
                    <a:pt x="146" y="121"/>
                  </a:lnTo>
                  <a:lnTo>
                    <a:pt x="149" y="128"/>
                  </a:lnTo>
                  <a:lnTo>
                    <a:pt x="141" y="143"/>
                  </a:lnTo>
                  <a:lnTo>
                    <a:pt x="141" y="154"/>
                  </a:lnTo>
                  <a:lnTo>
                    <a:pt x="131" y="161"/>
                  </a:lnTo>
                  <a:lnTo>
                    <a:pt x="130" y="173"/>
                  </a:lnTo>
                  <a:lnTo>
                    <a:pt x="144" y="173"/>
                  </a:lnTo>
                  <a:lnTo>
                    <a:pt x="144" y="180"/>
                  </a:lnTo>
                  <a:lnTo>
                    <a:pt x="132" y="198"/>
                  </a:lnTo>
                  <a:lnTo>
                    <a:pt x="134" y="202"/>
                  </a:lnTo>
                  <a:lnTo>
                    <a:pt x="142" y="201"/>
                  </a:lnTo>
                  <a:lnTo>
                    <a:pt x="147" y="208"/>
                  </a:lnTo>
                  <a:lnTo>
                    <a:pt x="156" y="206"/>
                  </a:lnTo>
                  <a:lnTo>
                    <a:pt x="168" y="210"/>
                  </a:lnTo>
                  <a:lnTo>
                    <a:pt x="149" y="234"/>
                  </a:lnTo>
                  <a:lnTo>
                    <a:pt x="155" y="252"/>
                  </a:lnTo>
                  <a:lnTo>
                    <a:pt x="164" y="260"/>
                  </a:lnTo>
                  <a:lnTo>
                    <a:pt x="163" y="264"/>
                  </a:lnTo>
                  <a:lnTo>
                    <a:pt x="160" y="268"/>
                  </a:lnTo>
                  <a:lnTo>
                    <a:pt x="159" y="270"/>
                  </a:lnTo>
                  <a:lnTo>
                    <a:pt x="157" y="271"/>
                  </a:lnTo>
                  <a:lnTo>
                    <a:pt x="156" y="272"/>
                  </a:lnTo>
                  <a:lnTo>
                    <a:pt x="156" y="275"/>
                  </a:lnTo>
                  <a:lnTo>
                    <a:pt x="158" y="283"/>
                  </a:lnTo>
                  <a:lnTo>
                    <a:pt x="162" y="293"/>
                  </a:lnTo>
                  <a:lnTo>
                    <a:pt x="156" y="300"/>
                  </a:lnTo>
                  <a:lnTo>
                    <a:pt x="157" y="309"/>
                  </a:lnTo>
                  <a:lnTo>
                    <a:pt x="165" y="308"/>
                  </a:lnTo>
                  <a:lnTo>
                    <a:pt x="174" y="324"/>
                  </a:lnTo>
                  <a:lnTo>
                    <a:pt x="164" y="327"/>
                  </a:lnTo>
                  <a:lnTo>
                    <a:pt x="158" y="320"/>
                  </a:lnTo>
                  <a:lnTo>
                    <a:pt x="141" y="326"/>
                  </a:lnTo>
                  <a:lnTo>
                    <a:pt x="143" y="337"/>
                  </a:lnTo>
                  <a:lnTo>
                    <a:pt x="133" y="341"/>
                  </a:lnTo>
                  <a:lnTo>
                    <a:pt x="126" y="342"/>
                  </a:lnTo>
                  <a:lnTo>
                    <a:pt x="123" y="341"/>
                  </a:lnTo>
                  <a:lnTo>
                    <a:pt x="122" y="340"/>
                  </a:lnTo>
                  <a:lnTo>
                    <a:pt x="107" y="342"/>
                  </a:lnTo>
                  <a:lnTo>
                    <a:pt x="102" y="329"/>
                  </a:lnTo>
                  <a:lnTo>
                    <a:pt x="82" y="329"/>
                  </a:lnTo>
                  <a:lnTo>
                    <a:pt x="82" y="345"/>
                  </a:lnTo>
                  <a:lnTo>
                    <a:pt x="74" y="348"/>
                  </a:lnTo>
                  <a:lnTo>
                    <a:pt x="67" y="342"/>
                  </a:lnTo>
                  <a:lnTo>
                    <a:pt x="56" y="345"/>
                  </a:lnTo>
                  <a:lnTo>
                    <a:pt x="45" y="353"/>
                  </a:lnTo>
                  <a:lnTo>
                    <a:pt x="48" y="373"/>
                  </a:lnTo>
                  <a:lnTo>
                    <a:pt x="34" y="375"/>
                  </a:lnTo>
                  <a:lnTo>
                    <a:pt x="18" y="393"/>
                  </a:lnTo>
                  <a:lnTo>
                    <a:pt x="10" y="409"/>
                  </a:lnTo>
                  <a:lnTo>
                    <a:pt x="15" y="423"/>
                  </a:lnTo>
                  <a:lnTo>
                    <a:pt x="4" y="431"/>
                  </a:lnTo>
                  <a:lnTo>
                    <a:pt x="4" y="462"/>
                  </a:lnTo>
                  <a:lnTo>
                    <a:pt x="11" y="471"/>
                  </a:lnTo>
                  <a:lnTo>
                    <a:pt x="18" y="512"/>
                  </a:lnTo>
                  <a:lnTo>
                    <a:pt x="4" y="529"/>
                  </a:lnTo>
                  <a:lnTo>
                    <a:pt x="10" y="541"/>
                  </a:lnTo>
                  <a:lnTo>
                    <a:pt x="2" y="560"/>
                  </a:lnTo>
                  <a:lnTo>
                    <a:pt x="0" y="582"/>
                  </a:lnTo>
                  <a:lnTo>
                    <a:pt x="8" y="587"/>
                  </a:lnTo>
                  <a:lnTo>
                    <a:pt x="18" y="602"/>
                  </a:lnTo>
                  <a:lnTo>
                    <a:pt x="24" y="614"/>
                  </a:lnTo>
                  <a:lnTo>
                    <a:pt x="26" y="628"/>
                  </a:lnTo>
                  <a:lnTo>
                    <a:pt x="26" y="640"/>
                  </a:lnTo>
                  <a:lnTo>
                    <a:pt x="27" y="651"/>
                  </a:lnTo>
                  <a:lnTo>
                    <a:pt x="34" y="655"/>
                  </a:lnTo>
                  <a:lnTo>
                    <a:pt x="31" y="659"/>
                  </a:lnTo>
                  <a:lnTo>
                    <a:pt x="33" y="657"/>
                  </a:lnTo>
                  <a:lnTo>
                    <a:pt x="61" y="656"/>
                  </a:lnTo>
                  <a:lnTo>
                    <a:pt x="66" y="668"/>
                  </a:lnTo>
                  <a:lnTo>
                    <a:pt x="74" y="676"/>
                  </a:lnTo>
                  <a:lnTo>
                    <a:pt x="122" y="677"/>
                  </a:lnTo>
                  <a:lnTo>
                    <a:pt x="141" y="688"/>
                  </a:lnTo>
                  <a:lnTo>
                    <a:pt x="159" y="712"/>
                  </a:lnTo>
                  <a:lnTo>
                    <a:pt x="192" y="732"/>
                  </a:lnTo>
                  <a:lnTo>
                    <a:pt x="208" y="740"/>
                  </a:lnTo>
                  <a:lnTo>
                    <a:pt x="214" y="773"/>
                  </a:lnTo>
                  <a:lnTo>
                    <a:pt x="216" y="773"/>
                  </a:lnTo>
                  <a:lnTo>
                    <a:pt x="221" y="773"/>
                  </a:lnTo>
                  <a:lnTo>
                    <a:pt x="225" y="771"/>
                  </a:lnTo>
                  <a:lnTo>
                    <a:pt x="228" y="769"/>
                  </a:lnTo>
                  <a:lnTo>
                    <a:pt x="229" y="767"/>
                  </a:lnTo>
                  <a:lnTo>
                    <a:pt x="231" y="765"/>
                  </a:lnTo>
                  <a:lnTo>
                    <a:pt x="233" y="765"/>
                  </a:lnTo>
                  <a:lnTo>
                    <a:pt x="237" y="765"/>
                  </a:lnTo>
                  <a:lnTo>
                    <a:pt x="245" y="777"/>
                  </a:lnTo>
                  <a:lnTo>
                    <a:pt x="253" y="788"/>
                  </a:lnTo>
                  <a:lnTo>
                    <a:pt x="294" y="783"/>
                  </a:lnTo>
                  <a:lnTo>
                    <a:pt x="301" y="794"/>
                  </a:lnTo>
                  <a:lnTo>
                    <a:pt x="286" y="817"/>
                  </a:lnTo>
                  <a:lnTo>
                    <a:pt x="295" y="829"/>
                  </a:lnTo>
                  <a:lnTo>
                    <a:pt x="313" y="812"/>
                  </a:lnTo>
                  <a:lnTo>
                    <a:pt x="324" y="815"/>
                  </a:lnTo>
                  <a:lnTo>
                    <a:pt x="329" y="842"/>
                  </a:lnTo>
                  <a:lnTo>
                    <a:pt x="337" y="856"/>
                  </a:lnTo>
                  <a:lnTo>
                    <a:pt x="346" y="847"/>
                  </a:lnTo>
                  <a:lnTo>
                    <a:pt x="360" y="822"/>
                  </a:lnTo>
                  <a:lnTo>
                    <a:pt x="375" y="820"/>
                  </a:lnTo>
                  <a:lnTo>
                    <a:pt x="392" y="829"/>
                  </a:lnTo>
                  <a:lnTo>
                    <a:pt x="409" y="829"/>
                  </a:lnTo>
                  <a:lnTo>
                    <a:pt x="424" y="839"/>
                  </a:lnTo>
                  <a:lnTo>
                    <a:pt x="458" y="847"/>
                  </a:lnTo>
                  <a:lnTo>
                    <a:pt x="459" y="864"/>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55" name="Potmap13">
              <a:extLst>
                <a:ext uri="{FF2B5EF4-FFF2-40B4-BE49-F238E27FC236}">
                  <a16:creationId xmlns:a16="http://schemas.microsoft.com/office/drawing/2014/main" id="{A12E378A-8ED5-70B1-42A0-05B6D41F78E4}"/>
                </a:ext>
              </a:extLst>
            </p:cNvPr>
            <p:cNvSpPr>
              <a:spLocks noEditPoints="1"/>
            </p:cNvSpPr>
            <p:nvPr/>
          </p:nvSpPr>
          <p:spPr bwMode="auto">
            <a:xfrm>
              <a:off x="3478406" y="2369459"/>
              <a:ext cx="1313979" cy="987421"/>
            </a:xfrm>
            <a:custGeom>
              <a:avLst/>
              <a:gdLst>
                <a:gd name="T0" fmla="*/ 120 w 979"/>
                <a:gd name="T1" fmla="*/ 34 h 856"/>
                <a:gd name="T2" fmla="*/ 207 w 979"/>
                <a:gd name="T3" fmla="*/ 20 h 856"/>
                <a:gd name="T4" fmla="*/ 314 w 979"/>
                <a:gd name="T5" fmla="*/ 34 h 856"/>
                <a:gd name="T6" fmla="*/ 417 w 979"/>
                <a:gd name="T7" fmla="*/ 76 h 856"/>
                <a:gd name="T8" fmla="*/ 480 w 979"/>
                <a:gd name="T9" fmla="*/ 80 h 856"/>
                <a:gd name="T10" fmla="*/ 535 w 979"/>
                <a:gd name="T11" fmla="*/ 192 h 856"/>
                <a:gd name="T12" fmla="*/ 645 w 979"/>
                <a:gd name="T13" fmla="*/ 222 h 856"/>
                <a:gd name="T14" fmla="*/ 794 w 979"/>
                <a:gd name="T15" fmla="*/ 199 h 856"/>
                <a:gd name="T16" fmla="*/ 807 w 979"/>
                <a:gd name="T17" fmla="*/ 139 h 856"/>
                <a:gd name="T18" fmla="*/ 905 w 979"/>
                <a:gd name="T19" fmla="*/ 99 h 856"/>
                <a:gd name="T20" fmla="*/ 939 w 979"/>
                <a:gd name="T21" fmla="*/ 185 h 856"/>
                <a:gd name="T22" fmla="*/ 952 w 979"/>
                <a:gd name="T23" fmla="*/ 360 h 856"/>
                <a:gd name="T24" fmla="*/ 941 w 979"/>
                <a:gd name="T25" fmla="*/ 436 h 856"/>
                <a:gd name="T26" fmla="*/ 908 w 979"/>
                <a:gd name="T27" fmla="*/ 495 h 856"/>
                <a:gd name="T28" fmla="*/ 894 w 979"/>
                <a:gd name="T29" fmla="*/ 624 h 856"/>
                <a:gd name="T30" fmla="*/ 843 w 979"/>
                <a:gd name="T31" fmla="*/ 659 h 856"/>
                <a:gd name="T32" fmla="*/ 746 w 979"/>
                <a:gd name="T33" fmla="*/ 666 h 856"/>
                <a:gd name="T34" fmla="*/ 660 w 979"/>
                <a:gd name="T35" fmla="*/ 690 h 856"/>
                <a:gd name="T36" fmla="*/ 584 w 979"/>
                <a:gd name="T37" fmla="*/ 738 h 856"/>
                <a:gd name="T38" fmla="*/ 573 w 979"/>
                <a:gd name="T39" fmla="*/ 677 h 856"/>
                <a:gd name="T40" fmla="*/ 596 w 979"/>
                <a:gd name="T41" fmla="*/ 626 h 856"/>
                <a:gd name="T42" fmla="*/ 578 w 979"/>
                <a:gd name="T43" fmla="*/ 607 h 856"/>
                <a:gd name="T44" fmla="*/ 574 w 979"/>
                <a:gd name="T45" fmla="*/ 579 h 856"/>
                <a:gd name="T46" fmla="*/ 550 w 979"/>
                <a:gd name="T47" fmla="*/ 574 h 856"/>
                <a:gd name="T48" fmla="*/ 545 w 979"/>
                <a:gd name="T49" fmla="*/ 529 h 856"/>
                <a:gd name="T50" fmla="*/ 521 w 979"/>
                <a:gd name="T51" fmla="*/ 512 h 856"/>
                <a:gd name="T52" fmla="*/ 547 w 979"/>
                <a:gd name="T53" fmla="*/ 562 h 856"/>
                <a:gd name="T54" fmla="*/ 531 w 979"/>
                <a:gd name="T55" fmla="*/ 579 h 856"/>
                <a:gd name="T56" fmla="*/ 571 w 979"/>
                <a:gd name="T57" fmla="*/ 588 h 856"/>
                <a:gd name="T58" fmla="*/ 558 w 979"/>
                <a:gd name="T59" fmla="*/ 615 h 856"/>
                <a:gd name="T60" fmla="*/ 583 w 979"/>
                <a:gd name="T61" fmla="*/ 628 h 856"/>
                <a:gd name="T62" fmla="*/ 554 w 979"/>
                <a:gd name="T63" fmla="*/ 667 h 856"/>
                <a:gd name="T64" fmla="*/ 548 w 979"/>
                <a:gd name="T65" fmla="*/ 706 h 856"/>
                <a:gd name="T66" fmla="*/ 557 w 979"/>
                <a:gd name="T67" fmla="*/ 725 h 856"/>
                <a:gd name="T68" fmla="*/ 545 w 979"/>
                <a:gd name="T69" fmla="*/ 764 h 856"/>
                <a:gd name="T70" fmla="*/ 482 w 979"/>
                <a:gd name="T71" fmla="*/ 755 h 856"/>
                <a:gd name="T72" fmla="*/ 447 w 979"/>
                <a:gd name="T73" fmla="*/ 765 h 856"/>
                <a:gd name="T74" fmla="*/ 401 w 979"/>
                <a:gd name="T75" fmla="*/ 768 h 856"/>
                <a:gd name="T76" fmla="*/ 434 w 979"/>
                <a:gd name="T77" fmla="*/ 731 h 856"/>
                <a:gd name="T78" fmla="*/ 455 w 979"/>
                <a:gd name="T79" fmla="*/ 685 h 856"/>
                <a:gd name="T80" fmla="*/ 445 w 979"/>
                <a:gd name="T81" fmla="*/ 674 h 856"/>
                <a:gd name="T82" fmla="*/ 427 w 979"/>
                <a:gd name="T83" fmla="*/ 696 h 856"/>
                <a:gd name="T84" fmla="*/ 420 w 979"/>
                <a:gd name="T85" fmla="*/ 714 h 856"/>
                <a:gd name="T86" fmla="*/ 395 w 979"/>
                <a:gd name="T87" fmla="*/ 686 h 856"/>
                <a:gd name="T88" fmla="*/ 418 w 979"/>
                <a:gd name="T89" fmla="*/ 721 h 856"/>
                <a:gd name="T90" fmla="*/ 394 w 979"/>
                <a:gd name="T91" fmla="*/ 755 h 856"/>
                <a:gd name="T92" fmla="*/ 361 w 979"/>
                <a:gd name="T93" fmla="*/ 778 h 856"/>
                <a:gd name="T94" fmla="*/ 305 w 979"/>
                <a:gd name="T95" fmla="*/ 682 h 856"/>
                <a:gd name="T96" fmla="*/ 363 w 979"/>
                <a:gd name="T97" fmla="*/ 567 h 856"/>
                <a:gd name="T98" fmla="*/ 288 w 979"/>
                <a:gd name="T99" fmla="*/ 469 h 856"/>
                <a:gd name="T100" fmla="*/ 205 w 979"/>
                <a:gd name="T101" fmla="*/ 421 h 856"/>
                <a:gd name="T102" fmla="*/ 219 w 979"/>
                <a:gd name="T103" fmla="*/ 336 h 856"/>
                <a:gd name="T104" fmla="*/ 158 w 979"/>
                <a:gd name="T105" fmla="*/ 293 h 856"/>
                <a:gd name="T106" fmla="*/ 39 w 979"/>
                <a:gd name="T107" fmla="*/ 191 h 856"/>
                <a:gd name="T108" fmla="*/ 30 w 979"/>
                <a:gd name="T109" fmla="*/ 59 h 856"/>
                <a:gd name="T110" fmla="*/ 532 w 979"/>
                <a:gd name="T111" fmla="*/ 837 h 856"/>
                <a:gd name="T112" fmla="*/ 490 w 979"/>
                <a:gd name="T113" fmla="*/ 837 h 856"/>
                <a:gd name="T114" fmla="*/ 477 w 979"/>
                <a:gd name="T115" fmla="*/ 848 h 856"/>
                <a:gd name="T116" fmla="*/ 431 w 979"/>
                <a:gd name="T117" fmla="*/ 797 h 856"/>
                <a:gd name="T118" fmla="*/ 465 w 979"/>
                <a:gd name="T119" fmla="*/ 814 h 856"/>
                <a:gd name="T120" fmla="*/ 532 w 979"/>
                <a:gd name="T121" fmla="*/ 81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9" h="856">
                  <a:moveTo>
                    <a:pt x="27" y="34"/>
                  </a:moveTo>
                  <a:lnTo>
                    <a:pt x="39" y="30"/>
                  </a:lnTo>
                  <a:lnTo>
                    <a:pt x="46" y="21"/>
                  </a:lnTo>
                  <a:lnTo>
                    <a:pt x="57" y="21"/>
                  </a:lnTo>
                  <a:lnTo>
                    <a:pt x="65" y="28"/>
                  </a:lnTo>
                  <a:lnTo>
                    <a:pt x="82" y="22"/>
                  </a:lnTo>
                  <a:lnTo>
                    <a:pt x="97" y="33"/>
                  </a:lnTo>
                  <a:lnTo>
                    <a:pt x="104" y="25"/>
                  </a:lnTo>
                  <a:lnTo>
                    <a:pt x="120" y="34"/>
                  </a:lnTo>
                  <a:lnTo>
                    <a:pt x="134" y="31"/>
                  </a:lnTo>
                  <a:lnTo>
                    <a:pt x="134" y="18"/>
                  </a:lnTo>
                  <a:lnTo>
                    <a:pt x="162" y="10"/>
                  </a:lnTo>
                  <a:lnTo>
                    <a:pt x="165" y="19"/>
                  </a:lnTo>
                  <a:lnTo>
                    <a:pt x="180" y="19"/>
                  </a:lnTo>
                  <a:lnTo>
                    <a:pt x="182" y="30"/>
                  </a:lnTo>
                  <a:lnTo>
                    <a:pt x="193" y="30"/>
                  </a:lnTo>
                  <a:lnTo>
                    <a:pt x="190" y="21"/>
                  </a:lnTo>
                  <a:lnTo>
                    <a:pt x="207" y="20"/>
                  </a:lnTo>
                  <a:lnTo>
                    <a:pt x="211" y="26"/>
                  </a:lnTo>
                  <a:lnTo>
                    <a:pt x="227" y="25"/>
                  </a:lnTo>
                  <a:lnTo>
                    <a:pt x="230" y="21"/>
                  </a:lnTo>
                  <a:lnTo>
                    <a:pt x="245" y="21"/>
                  </a:lnTo>
                  <a:lnTo>
                    <a:pt x="244" y="3"/>
                  </a:lnTo>
                  <a:lnTo>
                    <a:pt x="271" y="0"/>
                  </a:lnTo>
                  <a:lnTo>
                    <a:pt x="272" y="11"/>
                  </a:lnTo>
                  <a:lnTo>
                    <a:pt x="311" y="13"/>
                  </a:lnTo>
                  <a:lnTo>
                    <a:pt x="314" y="34"/>
                  </a:lnTo>
                  <a:lnTo>
                    <a:pt x="330" y="41"/>
                  </a:lnTo>
                  <a:lnTo>
                    <a:pt x="343" y="54"/>
                  </a:lnTo>
                  <a:lnTo>
                    <a:pt x="353" y="50"/>
                  </a:lnTo>
                  <a:lnTo>
                    <a:pt x="359" y="60"/>
                  </a:lnTo>
                  <a:lnTo>
                    <a:pt x="381" y="55"/>
                  </a:lnTo>
                  <a:lnTo>
                    <a:pt x="391" y="43"/>
                  </a:lnTo>
                  <a:lnTo>
                    <a:pt x="392" y="63"/>
                  </a:lnTo>
                  <a:lnTo>
                    <a:pt x="417" y="61"/>
                  </a:lnTo>
                  <a:lnTo>
                    <a:pt x="417" y="76"/>
                  </a:lnTo>
                  <a:lnTo>
                    <a:pt x="411" y="83"/>
                  </a:lnTo>
                  <a:lnTo>
                    <a:pt x="433" y="85"/>
                  </a:lnTo>
                  <a:lnTo>
                    <a:pt x="432" y="72"/>
                  </a:lnTo>
                  <a:lnTo>
                    <a:pt x="448" y="76"/>
                  </a:lnTo>
                  <a:lnTo>
                    <a:pt x="445" y="67"/>
                  </a:lnTo>
                  <a:lnTo>
                    <a:pt x="463" y="62"/>
                  </a:lnTo>
                  <a:lnTo>
                    <a:pt x="463" y="69"/>
                  </a:lnTo>
                  <a:lnTo>
                    <a:pt x="473" y="67"/>
                  </a:lnTo>
                  <a:lnTo>
                    <a:pt x="480" y="80"/>
                  </a:lnTo>
                  <a:lnTo>
                    <a:pt x="500" y="71"/>
                  </a:lnTo>
                  <a:lnTo>
                    <a:pt x="509" y="90"/>
                  </a:lnTo>
                  <a:lnTo>
                    <a:pt x="492" y="110"/>
                  </a:lnTo>
                  <a:lnTo>
                    <a:pt x="507" y="141"/>
                  </a:lnTo>
                  <a:lnTo>
                    <a:pt x="532" y="140"/>
                  </a:lnTo>
                  <a:lnTo>
                    <a:pt x="537" y="159"/>
                  </a:lnTo>
                  <a:lnTo>
                    <a:pt x="545" y="178"/>
                  </a:lnTo>
                  <a:lnTo>
                    <a:pt x="546" y="189"/>
                  </a:lnTo>
                  <a:lnTo>
                    <a:pt x="535" y="192"/>
                  </a:lnTo>
                  <a:lnTo>
                    <a:pt x="535" y="203"/>
                  </a:lnTo>
                  <a:lnTo>
                    <a:pt x="525" y="213"/>
                  </a:lnTo>
                  <a:lnTo>
                    <a:pt x="528" y="222"/>
                  </a:lnTo>
                  <a:lnTo>
                    <a:pt x="548" y="222"/>
                  </a:lnTo>
                  <a:lnTo>
                    <a:pt x="582" y="199"/>
                  </a:lnTo>
                  <a:lnTo>
                    <a:pt x="611" y="201"/>
                  </a:lnTo>
                  <a:lnTo>
                    <a:pt x="628" y="234"/>
                  </a:lnTo>
                  <a:lnTo>
                    <a:pt x="645" y="232"/>
                  </a:lnTo>
                  <a:lnTo>
                    <a:pt x="645" y="222"/>
                  </a:lnTo>
                  <a:lnTo>
                    <a:pt x="655" y="218"/>
                  </a:lnTo>
                  <a:lnTo>
                    <a:pt x="655" y="205"/>
                  </a:lnTo>
                  <a:lnTo>
                    <a:pt x="676" y="199"/>
                  </a:lnTo>
                  <a:lnTo>
                    <a:pt x="696" y="218"/>
                  </a:lnTo>
                  <a:lnTo>
                    <a:pt x="728" y="207"/>
                  </a:lnTo>
                  <a:lnTo>
                    <a:pt x="731" y="216"/>
                  </a:lnTo>
                  <a:lnTo>
                    <a:pt x="752" y="211"/>
                  </a:lnTo>
                  <a:lnTo>
                    <a:pt x="770" y="209"/>
                  </a:lnTo>
                  <a:lnTo>
                    <a:pt x="794" y="199"/>
                  </a:lnTo>
                  <a:lnTo>
                    <a:pt x="800" y="185"/>
                  </a:lnTo>
                  <a:lnTo>
                    <a:pt x="799" y="174"/>
                  </a:lnTo>
                  <a:lnTo>
                    <a:pt x="805" y="174"/>
                  </a:lnTo>
                  <a:lnTo>
                    <a:pt x="807" y="161"/>
                  </a:lnTo>
                  <a:lnTo>
                    <a:pt x="800" y="162"/>
                  </a:lnTo>
                  <a:lnTo>
                    <a:pt x="796" y="152"/>
                  </a:lnTo>
                  <a:lnTo>
                    <a:pt x="829" y="145"/>
                  </a:lnTo>
                  <a:lnTo>
                    <a:pt x="825" y="135"/>
                  </a:lnTo>
                  <a:lnTo>
                    <a:pt x="807" y="139"/>
                  </a:lnTo>
                  <a:lnTo>
                    <a:pt x="807" y="127"/>
                  </a:lnTo>
                  <a:lnTo>
                    <a:pt x="843" y="119"/>
                  </a:lnTo>
                  <a:lnTo>
                    <a:pt x="850" y="128"/>
                  </a:lnTo>
                  <a:lnTo>
                    <a:pt x="869" y="123"/>
                  </a:lnTo>
                  <a:lnTo>
                    <a:pt x="861" y="94"/>
                  </a:lnTo>
                  <a:lnTo>
                    <a:pt x="883" y="86"/>
                  </a:lnTo>
                  <a:lnTo>
                    <a:pt x="888" y="95"/>
                  </a:lnTo>
                  <a:lnTo>
                    <a:pt x="900" y="88"/>
                  </a:lnTo>
                  <a:lnTo>
                    <a:pt x="905" y="99"/>
                  </a:lnTo>
                  <a:lnTo>
                    <a:pt x="915" y="94"/>
                  </a:lnTo>
                  <a:lnTo>
                    <a:pt x="914" y="107"/>
                  </a:lnTo>
                  <a:lnTo>
                    <a:pt x="902" y="116"/>
                  </a:lnTo>
                  <a:lnTo>
                    <a:pt x="906" y="131"/>
                  </a:lnTo>
                  <a:lnTo>
                    <a:pt x="900" y="135"/>
                  </a:lnTo>
                  <a:lnTo>
                    <a:pt x="916" y="156"/>
                  </a:lnTo>
                  <a:lnTo>
                    <a:pt x="933" y="151"/>
                  </a:lnTo>
                  <a:lnTo>
                    <a:pt x="933" y="170"/>
                  </a:lnTo>
                  <a:lnTo>
                    <a:pt x="939" y="185"/>
                  </a:lnTo>
                  <a:lnTo>
                    <a:pt x="927" y="191"/>
                  </a:lnTo>
                  <a:lnTo>
                    <a:pt x="931" y="232"/>
                  </a:lnTo>
                  <a:lnTo>
                    <a:pt x="903" y="239"/>
                  </a:lnTo>
                  <a:lnTo>
                    <a:pt x="913" y="305"/>
                  </a:lnTo>
                  <a:lnTo>
                    <a:pt x="943" y="306"/>
                  </a:lnTo>
                  <a:lnTo>
                    <a:pt x="940" y="319"/>
                  </a:lnTo>
                  <a:lnTo>
                    <a:pt x="942" y="332"/>
                  </a:lnTo>
                  <a:lnTo>
                    <a:pt x="954" y="331"/>
                  </a:lnTo>
                  <a:lnTo>
                    <a:pt x="952" y="360"/>
                  </a:lnTo>
                  <a:lnTo>
                    <a:pt x="959" y="386"/>
                  </a:lnTo>
                  <a:lnTo>
                    <a:pt x="941" y="389"/>
                  </a:lnTo>
                  <a:lnTo>
                    <a:pt x="937" y="357"/>
                  </a:lnTo>
                  <a:lnTo>
                    <a:pt x="922" y="360"/>
                  </a:lnTo>
                  <a:lnTo>
                    <a:pt x="919" y="383"/>
                  </a:lnTo>
                  <a:lnTo>
                    <a:pt x="922" y="403"/>
                  </a:lnTo>
                  <a:lnTo>
                    <a:pt x="947" y="401"/>
                  </a:lnTo>
                  <a:lnTo>
                    <a:pt x="959" y="429"/>
                  </a:lnTo>
                  <a:lnTo>
                    <a:pt x="941" y="436"/>
                  </a:lnTo>
                  <a:lnTo>
                    <a:pt x="949" y="459"/>
                  </a:lnTo>
                  <a:lnTo>
                    <a:pt x="979" y="470"/>
                  </a:lnTo>
                  <a:lnTo>
                    <a:pt x="972" y="478"/>
                  </a:lnTo>
                  <a:lnTo>
                    <a:pt x="968" y="487"/>
                  </a:lnTo>
                  <a:lnTo>
                    <a:pt x="962" y="488"/>
                  </a:lnTo>
                  <a:lnTo>
                    <a:pt x="954" y="484"/>
                  </a:lnTo>
                  <a:lnTo>
                    <a:pt x="944" y="485"/>
                  </a:lnTo>
                  <a:lnTo>
                    <a:pt x="937" y="499"/>
                  </a:lnTo>
                  <a:lnTo>
                    <a:pt x="908" y="495"/>
                  </a:lnTo>
                  <a:lnTo>
                    <a:pt x="886" y="535"/>
                  </a:lnTo>
                  <a:lnTo>
                    <a:pt x="946" y="570"/>
                  </a:lnTo>
                  <a:lnTo>
                    <a:pt x="931" y="590"/>
                  </a:lnTo>
                  <a:lnTo>
                    <a:pt x="908" y="583"/>
                  </a:lnTo>
                  <a:lnTo>
                    <a:pt x="908" y="602"/>
                  </a:lnTo>
                  <a:lnTo>
                    <a:pt x="919" y="606"/>
                  </a:lnTo>
                  <a:lnTo>
                    <a:pt x="918" y="612"/>
                  </a:lnTo>
                  <a:lnTo>
                    <a:pt x="898" y="612"/>
                  </a:lnTo>
                  <a:lnTo>
                    <a:pt x="894" y="624"/>
                  </a:lnTo>
                  <a:lnTo>
                    <a:pt x="869" y="626"/>
                  </a:lnTo>
                  <a:lnTo>
                    <a:pt x="869" y="641"/>
                  </a:lnTo>
                  <a:lnTo>
                    <a:pt x="891" y="641"/>
                  </a:lnTo>
                  <a:lnTo>
                    <a:pt x="902" y="635"/>
                  </a:lnTo>
                  <a:lnTo>
                    <a:pt x="903" y="648"/>
                  </a:lnTo>
                  <a:lnTo>
                    <a:pt x="866" y="655"/>
                  </a:lnTo>
                  <a:lnTo>
                    <a:pt x="858" y="663"/>
                  </a:lnTo>
                  <a:lnTo>
                    <a:pt x="847" y="666"/>
                  </a:lnTo>
                  <a:lnTo>
                    <a:pt x="843" y="659"/>
                  </a:lnTo>
                  <a:lnTo>
                    <a:pt x="829" y="659"/>
                  </a:lnTo>
                  <a:lnTo>
                    <a:pt x="828" y="666"/>
                  </a:lnTo>
                  <a:lnTo>
                    <a:pt x="818" y="667"/>
                  </a:lnTo>
                  <a:lnTo>
                    <a:pt x="816" y="651"/>
                  </a:lnTo>
                  <a:lnTo>
                    <a:pt x="785" y="652"/>
                  </a:lnTo>
                  <a:lnTo>
                    <a:pt x="779" y="640"/>
                  </a:lnTo>
                  <a:lnTo>
                    <a:pt x="767" y="641"/>
                  </a:lnTo>
                  <a:lnTo>
                    <a:pt x="766" y="663"/>
                  </a:lnTo>
                  <a:lnTo>
                    <a:pt x="746" y="666"/>
                  </a:lnTo>
                  <a:lnTo>
                    <a:pt x="741" y="657"/>
                  </a:lnTo>
                  <a:lnTo>
                    <a:pt x="711" y="661"/>
                  </a:lnTo>
                  <a:lnTo>
                    <a:pt x="712" y="673"/>
                  </a:lnTo>
                  <a:lnTo>
                    <a:pt x="700" y="673"/>
                  </a:lnTo>
                  <a:lnTo>
                    <a:pt x="696" y="659"/>
                  </a:lnTo>
                  <a:lnTo>
                    <a:pt x="674" y="661"/>
                  </a:lnTo>
                  <a:lnTo>
                    <a:pt x="671" y="673"/>
                  </a:lnTo>
                  <a:lnTo>
                    <a:pt x="661" y="677"/>
                  </a:lnTo>
                  <a:lnTo>
                    <a:pt x="660" y="690"/>
                  </a:lnTo>
                  <a:lnTo>
                    <a:pt x="644" y="696"/>
                  </a:lnTo>
                  <a:lnTo>
                    <a:pt x="643" y="706"/>
                  </a:lnTo>
                  <a:lnTo>
                    <a:pt x="623" y="708"/>
                  </a:lnTo>
                  <a:lnTo>
                    <a:pt x="622" y="702"/>
                  </a:lnTo>
                  <a:lnTo>
                    <a:pt x="600" y="709"/>
                  </a:lnTo>
                  <a:lnTo>
                    <a:pt x="600" y="716"/>
                  </a:lnTo>
                  <a:lnTo>
                    <a:pt x="610" y="717"/>
                  </a:lnTo>
                  <a:lnTo>
                    <a:pt x="612" y="731"/>
                  </a:lnTo>
                  <a:lnTo>
                    <a:pt x="584" y="738"/>
                  </a:lnTo>
                  <a:lnTo>
                    <a:pt x="584" y="738"/>
                  </a:lnTo>
                  <a:lnTo>
                    <a:pt x="581" y="726"/>
                  </a:lnTo>
                  <a:lnTo>
                    <a:pt x="578" y="713"/>
                  </a:lnTo>
                  <a:lnTo>
                    <a:pt x="578" y="713"/>
                  </a:lnTo>
                  <a:lnTo>
                    <a:pt x="572" y="696"/>
                  </a:lnTo>
                  <a:lnTo>
                    <a:pt x="571" y="691"/>
                  </a:lnTo>
                  <a:lnTo>
                    <a:pt x="571" y="686"/>
                  </a:lnTo>
                  <a:lnTo>
                    <a:pt x="571" y="682"/>
                  </a:lnTo>
                  <a:lnTo>
                    <a:pt x="573" y="677"/>
                  </a:lnTo>
                  <a:lnTo>
                    <a:pt x="573" y="677"/>
                  </a:lnTo>
                  <a:lnTo>
                    <a:pt x="577" y="672"/>
                  </a:lnTo>
                  <a:lnTo>
                    <a:pt x="581" y="666"/>
                  </a:lnTo>
                  <a:lnTo>
                    <a:pt x="590" y="653"/>
                  </a:lnTo>
                  <a:lnTo>
                    <a:pt x="595" y="648"/>
                  </a:lnTo>
                  <a:lnTo>
                    <a:pt x="597" y="641"/>
                  </a:lnTo>
                  <a:lnTo>
                    <a:pt x="597" y="634"/>
                  </a:lnTo>
                  <a:lnTo>
                    <a:pt x="596" y="626"/>
                  </a:lnTo>
                  <a:lnTo>
                    <a:pt x="596" y="626"/>
                  </a:lnTo>
                  <a:lnTo>
                    <a:pt x="594" y="625"/>
                  </a:lnTo>
                  <a:lnTo>
                    <a:pt x="592" y="623"/>
                  </a:lnTo>
                  <a:lnTo>
                    <a:pt x="588" y="622"/>
                  </a:lnTo>
                  <a:lnTo>
                    <a:pt x="583" y="619"/>
                  </a:lnTo>
                  <a:lnTo>
                    <a:pt x="580" y="616"/>
                  </a:lnTo>
                  <a:lnTo>
                    <a:pt x="580" y="616"/>
                  </a:lnTo>
                  <a:lnTo>
                    <a:pt x="578" y="614"/>
                  </a:lnTo>
                  <a:lnTo>
                    <a:pt x="578" y="611"/>
                  </a:lnTo>
                  <a:lnTo>
                    <a:pt x="578" y="607"/>
                  </a:lnTo>
                  <a:lnTo>
                    <a:pt x="581" y="602"/>
                  </a:lnTo>
                  <a:lnTo>
                    <a:pt x="583" y="598"/>
                  </a:lnTo>
                  <a:lnTo>
                    <a:pt x="586" y="593"/>
                  </a:lnTo>
                  <a:lnTo>
                    <a:pt x="587" y="592"/>
                  </a:lnTo>
                  <a:lnTo>
                    <a:pt x="586" y="590"/>
                  </a:lnTo>
                  <a:lnTo>
                    <a:pt x="584" y="587"/>
                  </a:lnTo>
                  <a:lnTo>
                    <a:pt x="582" y="585"/>
                  </a:lnTo>
                  <a:lnTo>
                    <a:pt x="574" y="579"/>
                  </a:lnTo>
                  <a:lnTo>
                    <a:pt x="574" y="579"/>
                  </a:lnTo>
                  <a:lnTo>
                    <a:pt x="572" y="578"/>
                  </a:lnTo>
                  <a:lnTo>
                    <a:pt x="569" y="578"/>
                  </a:lnTo>
                  <a:lnTo>
                    <a:pt x="562" y="579"/>
                  </a:lnTo>
                  <a:lnTo>
                    <a:pt x="556" y="579"/>
                  </a:lnTo>
                  <a:lnTo>
                    <a:pt x="553" y="579"/>
                  </a:lnTo>
                  <a:lnTo>
                    <a:pt x="550" y="578"/>
                  </a:lnTo>
                  <a:lnTo>
                    <a:pt x="550" y="578"/>
                  </a:lnTo>
                  <a:lnTo>
                    <a:pt x="549" y="577"/>
                  </a:lnTo>
                  <a:lnTo>
                    <a:pt x="550" y="574"/>
                  </a:lnTo>
                  <a:lnTo>
                    <a:pt x="551" y="567"/>
                  </a:lnTo>
                  <a:lnTo>
                    <a:pt x="555" y="559"/>
                  </a:lnTo>
                  <a:lnTo>
                    <a:pt x="555" y="553"/>
                  </a:lnTo>
                  <a:lnTo>
                    <a:pt x="555" y="553"/>
                  </a:lnTo>
                  <a:lnTo>
                    <a:pt x="555" y="549"/>
                  </a:lnTo>
                  <a:lnTo>
                    <a:pt x="553" y="545"/>
                  </a:lnTo>
                  <a:lnTo>
                    <a:pt x="548" y="536"/>
                  </a:lnTo>
                  <a:lnTo>
                    <a:pt x="548" y="536"/>
                  </a:lnTo>
                  <a:lnTo>
                    <a:pt x="545" y="529"/>
                  </a:lnTo>
                  <a:lnTo>
                    <a:pt x="535" y="514"/>
                  </a:lnTo>
                  <a:lnTo>
                    <a:pt x="531" y="508"/>
                  </a:lnTo>
                  <a:lnTo>
                    <a:pt x="526" y="503"/>
                  </a:lnTo>
                  <a:lnTo>
                    <a:pt x="523" y="501"/>
                  </a:lnTo>
                  <a:lnTo>
                    <a:pt x="522" y="502"/>
                  </a:lnTo>
                  <a:lnTo>
                    <a:pt x="521" y="503"/>
                  </a:lnTo>
                  <a:lnTo>
                    <a:pt x="521" y="503"/>
                  </a:lnTo>
                  <a:lnTo>
                    <a:pt x="521" y="508"/>
                  </a:lnTo>
                  <a:lnTo>
                    <a:pt x="521" y="512"/>
                  </a:lnTo>
                  <a:lnTo>
                    <a:pt x="524" y="519"/>
                  </a:lnTo>
                  <a:lnTo>
                    <a:pt x="529" y="527"/>
                  </a:lnTo>
                  <a:lnTo>
                    <a:pt x="534" y="534"/>
                  </a:lnTo>
                  <a:lnTo>
                    <a:pt x="540" y="541"/>
                  </a:lnTo>
                  <a:lnTo>
                    <a:pt x="545" y="547"/>
                  </a:lnTo>
                  <a:lnTo>
                    <a:pt x="547" y="551"/>
                  </a:lnTo>
                  <a:lnTo>
                    <a:pt x="548" y="554"/>
                  </a:lnTo>
                  <a:lnTo>
                    <a:pt x="548" y="559"/>
                  </a:lnTo>
                  <a:lnTo>
                    <a:pt x="547" y="562"/>
                  </a:lnTo>
                  <a:lnTo>
                    <a:pt x="547" y="562"/>
                  </a:lnTo>
                  <a:lnTo>
                    <a:pt x="546" y="565"/>
                  </a:lnTo>
                  <a:lnTo>
                    <a:pt x="543" y="566"/>
                  </a:lnTo>
                  <a:lnTo>
                    <a:pt x="539" y="569"/>
                  </a:lnTo>
                  <a:lnTo>
                    <a:pt x="534" y="573"/>
                  </a:lnTo>
                  <a:lnTo>
                    <a:pt x="532" y="574"/>
                  </a:lnTo>
                  <a:lnTo>
                    <a:pt x="531" y="576"/>
                  </a:lnTo>
                  <a:lnTo>
                    <a:pt x="531" y="576"/>
                  </a:lnTo>
                  <a:lnTo>
                    <a:pt x="531" y="579"/>
                  </a:lnTo>
                  <a:lnTo>
                    <a:pt x="531" y="583"/>
                  </a:lnTo>
                  <a:lnTo>
                    <a:pt x="532" y="584"/>
                  </a:lnTo>
                  <a:lnTo>
                    <a:pt x="534" y="586"/>
                  </a:lnTo>
                  <a:lnTo>
                    <a:pt x="540" y="587"/>
                  </a:lnTo>
                  <a:lnTo>
                    <a:pt x="547" y="587"/>
                  </a:lnTo>
                  <a:lnTo>
                    <a:pt x="562" y="587"/>
                  </a:lnTo>
                  <a:lnTo>
                    <a:pt x="567" y="587"/>
                  </a:lnTo>
                  <a:lnTo>
                    <a:pt x="571" y="588"/>
                  </a:lnTo>
                  <a:lnTo>
                    <a:pt x="571" y="588"/>
                  </a:lnTo>
                  <a:lnTo>
                    <a:pt x="572" y="591"/>
                  </a:lnTo>
                  <a:lnTo>
                    <a:pt x="572" y="592"/>
                  </a:lnTo>
                  <a:lnTo>
                    <a:pt x="567" y="596"/>
                  </a:lnTo>
                  <a:lnTo>
                    <a:pt x="562" y="601"/>
                  </a:lnTo>
                  <a:lnTo>
                    <a:pt x="559" y="603"/>
                  </a:lnTo>
                  <a:lnTo>
                    <a:pt x="558" y="606"/>
                  </a:lnTo>
                  <a:lnTo>
                    <a:pt x="558" y="606"/>
                  </a:lnTo>
                  <a:lnTo>
                    <a:pt x="558" y="610"/>
                  </a:lnTo>
                  <a:lnTo>
                    <a:pt x="558" y="615"/>
                  </a:lnTo>
                  <a:lnTo>
                    <a:pt x="558" y="617"/>
                  </a:lnTo>
                  <a:lnTo>
                    <a:pt x="559" y="619"/>
                  </a:lnTo>
                  <a:lnTo>
                    <a:pt x="563" y="623"/>
                  </a:lnTo>
                  <a:lnTo>
                    <a:pt x="567" y="624"/>
                  </a:lnTo>
                  <a:lnTo>
                    <a:pt x="578" y="625"/>
                  </a:lnTo>
                  <a:lnTo>
                    <a:pt x="581" y="626"/>
                  </a:lnTo>
                  <a:lnTo>
                    <a:pt x="582" y="627"/>
                  </a:lnTo>
                  <a:lnTo>
                    <a:pt x="583" y="628"/>
                  </a:lnTo>
                  <a:lnTo>
                    <a:pt x="583" y="628"/>
                  </a:lnTo>
                  <a:lnTo>
                    <a:pt x="583" y="633"/>
                  </a:lnTo>
                  <a:lnTo>
                    <a:pt x="582" y="636"/>
                  </a:lnTo>
                  <a:lnTo>
                    <a:pt x="579" y="644"/>
                  </a:lnTo>
                  <a:lnTo>
                    <a:pt x="573" y="651"/>
                  </a:lnTo>
                  <a:lnTo>
                    <a:pt x="567" y="658"/>
                  </a:lnTo>
                  <a:lnTo>
                    <a:pt x="567" y="658"/>
                  </a:lnTo>
                  <a:lnTo>
                    <a:pt x="564" y="661"/>
                  </a:lnTo>
                  <a:lnTo>
                    <a:pt x="559" y="664"/>
                  </a:lnTo>
                  <a:lnTo>
                    <a:pt x="554" y="667"/>
                  </a:lnTo>
                  <a:lnTo>
                    <a:pt x="550" y="671"/>
                  </a:lnTo>
                  <a:lnTo>
                    <a:pt x="550" y="671"/>
                  </a:lnTo>
                  <a:lnTo>
                    <a:pt x="548" y="674"/>
                  </a:lnTo>
                  <a:lnTo>
                    <a:pt x="546" y="678"/>
                  </a:lnTo>
                  <a:lnTo>
                    <a:pt x="545" y="683"/>
                  </a:lnTo>
                  <a:lnTo>
                    <a:pt x="545" y="688"/>
                  </a:lnTo>
                  <a:lnTo>
                    <a:pt x="546" y="698"/>
                  </a:lnTo>
                  <a:lnTo>
                    <a:pt x="548" y="706"/>
                  </a:lnTo>
                  <a:lnTo>
                    <a:pt x="548" y="706"/>
                  </a:lnTo>
                  <a:lnTo>
                    <a:pt x="551" y="709"/>
                  </a:lnTo>
                  <a:lnTo>
                    <a:pt x="556" y="712"/>
                  </a:lnTo>
                  <a:lnTo>
                    <a:pt x="559" y="714"/>
                  </a:lnTo>
                  <a:lnTo>
                    <a:pt x="563" y="717"/>
                  </a:lnTo>
                  <a:lnTo>
                    <a:pt x="563" y="717"/>
                  </a:lnTo>
                  <a:lnTo>
                    <a:pt x="562" y="719"/>
                  </a:lnTo>
                  <a:lnTo>
                    <a:pt x="561" y="721"/>
                  </a:lnTo>
                  <a:lnTo>
                    <a:pt x="558" y="723"/>
                  </a:lnTo>
                  <a:lnTo>
                    <a:pt x="557" y="725"/>
                  </a:lnTo>
                  <a:lnTo>
                    <a:pt x="557" y="725"/>
                  </a:lnTo>
                  <a:lnTo>
                    <a:pt x="556" y="734"/>
                  </a:lnTo>
                  <a:lnTo>
                    <a:pt x="556" y="745"/>
                  </a:lnTo>
                  <a:lnTo>
                    <a:pt x="556" y="749"/>
                  </a:lnTo>
                  <a:lnTo>
                    <a:pt x="555" y="754"/>
                  </a:lnTo>
                  <a:lnTo>
                    <a:pt x="553" y="758"/>
                  </a:lnTo>
                  <a:lnTo>
                    <a:pt x="548" y="762"/>
                  </a:lnTo>
                  <a:lnTo>
                    <a:pt x="548" y="762"/>
                  </a:lnTo>
                  <a:lnTo>
                    <a:pt x="545" y="764"/>
                  </a:lnTo>
                  <a:lnTo>
                    <a:pt x="539" y="765"/>
                  </a:lnTo>
                  <a:lnTo>
                    <a:pt x="524" y="766"/>
                  </a:lnTo>
                  <a:lnTo>
                    <a:pt x="509" y="765"/>
                  </a:lnTo>
                  <a:lnTo>
                    <a:pt x="498" y="764"/>
                  </a:lnTo>
                  <a:lnTo>
                    <a:pt x="498" y="764"/>
                  </a:lnTo>
                  <a:lnTo>
                    <a:pt x="494" y="762"/>
                  </a:lnTo>
                  <a:lnTo>
                    <a:pt x="490" y="759"/>
                  </a:lnTo>
                  <a:lnTo>
                    <a:pt x="487" y="757"/>
                  </a:lnTo>
                  <a:lnTo>
                    <a:pt x="482" y="755"/>
                  </a:lnTo>
                  <a:lnTo>
                    <a:pt x="482" y="755"/>
                  </a:lnTo>
                  <a:lnTo>
                    <a:pt x="476" y="754"/>
                  </a:lnTo>
                  <a:lnTo>
                    <a:pt x="469" y="754"/>
                  </a:lnTo>
                  <a:lnTo>
                    <a:pt x="463" y="754"/>
                  </a:lnTo>
                  <a:lnTo>
                    <a:pt x="457" y="755"/>
                  </a:lnTo>
                  <a:lnTo>
                    <a:pt x="457" y="755"/>
                  </a:lnTo>
                  <a:lnTo>
                    <a:pt x="453" y="757"/>
                  </a:lnTo>
                  <a:lnTo>
                    <a:pt x="451" y="759"/>
                  </a:lnTo>
                  <a:lnTo>
                    <a:pt x="447" y="765"/>
                  </a:lnTo>
                  <a:lnTo>
                    <a:pt x="442" y="771"/>
                  </a:lnTo>
                  <a:lnTo>
                    <a:pt x="439" y="773"/>
                  </a:lnTo>
                  <a:lnTo>
                    <a:pt x="435" y="774"/>
                  </a:lnTo>
                  <a:lnTo>
                    <a:pt x="435" y="774"/>
                  </a:lnTo>
                  <a:lnTo>
                    <a:pt x="426" y="775"/>
                  </a:lnTo>
                  <a:lnTo>
                    <a:pt x="417" y="775"/>
                  </a:lnTo>
                  <a:lnTo>
                    <a:pt x="409" y="773"/>
                  </a:lnTo>
                  <a:lnTo>
                    <a:pt x="401" y="768"/>
                  </a:lnTo>
                  <a:lnTo>
                    <a:pt x="401" y="768"/>
                  </a:lnTo>
                  <a:lnTo>
                    <a:pt x="400" y="767"/>
                  </a:lnTo>
                  <a:lnTo>
                    <a:pt x="401" y="766"/>
                  </a:lnTo>
                  <a:lnTo>
                    <a:pt x="404" y="764"/>
                  </a:lnTo>
                  <a:lnTo>
                    <a:pt x="410" y="762"/>
                  </a:lnTo>
                  <a:lnTo>
                    <a:pt x="415" y="758"/>
                  </a:lnTo>
                  <a:lnTo>
                    <a:pt x="415" y="758"/>
                  </a:lnTo>
                  <a:lnTo>
                    <a:pt x="425" y="746"/>
                  </a:lnTo>
                  <a:lnTo>
                    <a:pt x="431" y="738"/>
                  </a:lnTo>
                  <a:lnTo>
                    <a:pt x="434" y="731"/>
                  </a:lnTo>
                  <a:lnTo>
                    <a:pt x="434" y="731"/>
                  </a:lnTo>
                  <a:lnTo>
                    <a:pt x="436" y="721"/>
                  </a:lnTo>
                  <a:lnTo>
                    <a:pt x="438" y="715"/>
                  </a:lnTo>
                  <a:lnTo>
                    <a:pt x="439" y="710"/>
                  </a:lnTo>
                  <a:lnTo>
                    <a:pt x="439" y="710"/>
                  </a:lnTo>
                  <a:lnTo>
                    <a:pt x="443" y="704"/>
                  </a:lnTo>
                  <a:lnTo>
                    <a:pt x="448" y="698"/>
                  </a:lnTo>
                  <a:lnTo>
                    <a:pt x="452" y="692"/>
                  </a:lnTo>
                  <a:lnTo>
                    <a:pt x="455" y="685"/>
                  </a:lnTo>
                  <a:lnTo>
                    <a:pt x="455" y="685"/>
                  </a:lnTo>
                  <a:lnTo>
                    <a:pt x="456" y="681"/>
                  </a:lnTo>
                  <a:lnTo>
                    <a:pt x="455" y="675"/>
                  </a:lnTo>
                  <a:lnTo>
                    <a:pt x="452" y="671"/>
                  </a:lnTo>
                  <a:lnTo>
                    <a:pt x="451" y="671"/>
                  </a:lnTo>
                  <a:lnTo>
                    <a:pt x="449" y="671"/>
                  </a:lnTo>
                  <a:lnTo>
                    <a:pt x="449" y="671"/>
                  </a:lnTo>
                  <a:lnTo>
                    <a:pt x="447" y="672"/>
                  </a:lnTo>
                  <a:lnTo>
                    <a:pt x="445" y="674"/>
                  </a:lnTo>
                  <a:lnTo>
                    <a:pt x="443" y="678"/>
                  </a:lnTo>
                  <a:lnTo>
                    <a:pt x="442" y="685"/>
                  </a:lnTo>
                  <a:lnTo>
                    <a:pt x="441" y="689"/>
                  </a:lnTo>
                  <a:lnTo>
                    <a:pt x="439" y="691"/>
                  </a:lnTo>
                  <a:lnTo>
                    <a:pt x="439" y="691"/>
                  </a:lnTo>
                  <a:lnTo>
                    <a:pt x="436" y="692"/>
                  </a:lnTo>
                  <a:lnTo>
                    <a:pt x="433" y="693"/>
                  </a:lnTo>
                  <a:lnTo>
                    <a:pt x="430" y="694"/>
                  </a:lnTo>
                  <a:lnTo>
                    <a:pt x="427" y="696"/>
                  </a:lnTo>
                  <a:lnTo>
                    <a:pt x="427" y="696"/>
                  </a:lnTo>
                  <a:lnTo>
                    <a:pt x="426" y="698"/>
                  </a:lnTo>
                  <a:lnTo>
                    <a:pt x="425" y="700"/>
                  </a:lnTo>
                  <a:lnTo>
                    <a:pt x="425" y="706"/>
                  </a:lnTo>
                  <a:lnTo>
                    <a:pt x="424" y="710"/>
                  </a:lnTo>
                  <a:lnTo>
                    <a:pt x="424" y="712"/>
                  </a:lnTo>
                  <a:lnTo>
                    <a:pt x="422" y="713"/>
                  </a:lnTo>
                  <a:lnTo>
                    <a:pt x="422" y="713"/>
                  </a:lnTo>
                  <a:lnTo>
                    <a:pt x="420" y="714"/>
                  </a:lnTo>
                  <a:lnTo>
                    <a:pt x="419" y="713"/>
                  </a:lnTo>
                  <a:lnTo>
                    <a:pt x="416" y="709"/>
                  </a:lnTo>
                  <a:lnTo>
                    <a:pt x="410" y="700"/>
                  </a:lnTo>
                  <a:lnTo>
                    <a:pt x="404" y="690"/>
                  </a:lnTo>
                  <a:lnTo>
                    <a:pt x="401" y="686"/>
                  </a:lnTo>
                  <a:lnTo>
                    <a:pt x="399" y="685"/>
                  </a:lnTo>
                  <a:lnTo>
                    <a:pt x="398" y="685"/>
                  </a:lnTo>
                  <a:lnTo>
                    <a:pt x="398" y="685"/>
                  </a:lnTo>
                  <a:lnTo>
                    <a:pt x="395" y="686"/>
                  </a:lnTo>
                  <a:lnTo>
                    <a:pt x="395" y="688"/>
                  </a:lnTo>
                  <a:lnTo>
                    <a:pt x="395" y="692"/>
                  </a:lnTo>
                  <a:lnTo>
                    <a:pt x="397" y="698"/>
                  </a:lnTo>
                  <a:lnTo>
                    <a:pt x="399" y="702"/>
                  </a:lnTo>
                  <a:lnTo>
                    <a:pt x="399" y="702"/>
                  </a:lnTo>
                  <a:lnTo>
                    <a:pt x="402" y="708"/>
                  </a:lnTo>
                  <a:lnTo>
                    <a:pt x="407" y="712"/>
                  </a:lnTo>
                  <a:lnTo>
                    <a:pt x="415" y="718"/>
                  </a:lnTo>
                  <a:lnTo>
                    <a:pt x="418" y="721"/>
                  </a:lnTo>
                  <a:lnTo>
                    <a:pt x="419" y="725"/>
                  </a:lnTo>
                  <a:lnTo>
                    <a:pt x="418" y="730"/>
                  </a:lnTo>
                  <a:lnTo>
                    <a:pt x="415" y="738"/>
                  </a:lnTo>
                  <a:lnTo>
                    <a:pt x="415" y="738"/>
                  </a:lnTo>
                  <a:lnTo>
                    <a:pt x="410" y="743"/>
                  </a:lnTo>
                  <a:lnTo>
                    <a:pt x="404" y="747"/>
                  </a:lnTo>
                  <a:lnTo>
                    <a:pt x="399" y="751"/>
                  </a:lnTo>
                  <a:lnTo>
                    <a:pt x="394" y="755"/>
                  </a:lnTo>
                  <a:lnTo>
                    <a:pt x="394" y="755"/>
                  </a:lnTo>
                  <a:lnTo>
                    <a:pt x="392" y="758"/>
                  </a:lnTo>
                  <a:lnTo>
                    <a:pt x="392" y="762"/>
                  </a:lnTo>
                  <a:lnTo>
                    <a:pt x="391" y="764"/>
                  </a:lnTo>
                  <a:lnTo>
                    <a:pt x="389" y="767"/>
                  </a:lnTo>
                  <a:lnTo>
                    <a:pt x="389" y="767"/>
                  </a:lnTo>
                  <a:lnTo>
                    <a:pt x="384" y="771"/>
                  </a:lnTo>
                  <a:lnTo>
                    <a:pt x="379" y="773"/>
                  </a:lnTo>
                  <a:lnTo>
                    <a:pt x="370" y="776"/>
                  </a:lnTo>
                  <a:lnTo>
                    <a:pt x="361" y="778"/>
                  </a:lnTo>
                  <a:lnTo>
                    <a:pt x="352" y="776"/>
                  </a:lnTo>
                  <a:lnTo>
                    <a:pt x="335" y="772"/>
                  </a:lnTo>
                  <a:lnTo>
                    <a:pt x="326" y="770"/>
                  </a:lnTo>
                  <a:lnTo>
                    <a:pt x="316" y="768"/>
                  </a:lnTo>
                  <a:lnTo>
                    <a:pt x="314" y="759"/>
                  </a:lnTo>
                  <a:lnTo>
                    <a:pt x="311" y="738"/>
                  </a:lnTo>
                  <a:lnTo>
                    <a:pt x="311" y="721"/>
                  </a:lnTo>
                  <a:lnTo>
                    <a:pt x="304" y="712"/>
                  </a:lnTo>
                  <a:lnTo>
                    <a:pt x="305" y="682"/>
                  </a:lnTo>
                  <a:lnTo>
                    <a:pt x="291" y="659"/>
                  </a:lnTo>
                  <a:lnTo>
                    <a:pt x="288" y="637"/>
                  </a:lnTo>
                  <a:lnTo>
                    <a:pt x="307" y="612"/>
                  </a:lnTo>
                  <a:lnTo>
                    <a:pt x="308" y="596"/>
                  </a:lnTo>
                  <a:lnTo>
                    <a:pt x="328" y="593"/>
                  </a:lnTo>
                  <a:lnTo>
                    <a:pt x="329" y="581"/>
                  </a:lnTo>
                  <a:lnTo>
                    <a:pt x="354" y="582"/>
                  </a:lnTo>
                  <a:lnTo>
                    <a:pt x="355" y="573"/>
                  </a:lnTo>
                  <a:lnTo>
                    <a:pt x="363" y="567"/>
                  </a:lnTo>
                  <a:lnTo>
                    <a:pt x="361" y="555"/>
                  </a:lnTo>
                  <a:lnTo>
                    <a:pt x="351" y="499"/>
                  </a:lnTo>
                  <a:lnTo>
                    <a:pt x="330" y="500"/>
                  </a:lnTo>
                  <a:lnTo>
                    <a:pt x="325" y="506"/>
                  </a:lnTo>
                  <a:lnTo>
                    <a:pt x="301" y="513"/>
                  </a:lnTo>
                  <a:lnTo>
                    <a:pt x="293" y="494"/>
                  </a:lnTo>
                  <a:lnTo>
                    <a:pt x="314" y="484"/>
                  </a:lnTo>
                  <a:lnTo>
                    <a:pt x="312" y="462"/>
                  </a:lnTo>
                  <a:lnTo>
                    <a:pt x="288" y="469"/>
                  </a:lnTo>
                  <a:lnTo>
                    <a:pt x="285" y="461"/>
                  </a:lnTo>
                  <a:lnTo>
                    <a:pt x="265" y="465"/>
                  </a:lnTo>
                  <a:lnTo>
                    <a:pt x="260" y="451"/>
                  </a:lnTo>
                  <a:lnTo>
                    <a:pt x="248" y="450"/>
                  </a:lnTo>
                  <a:lnTo>
                    <a:pt x="245" y="434"/>
                  </a:lnTo>
                  <a:lnTo>
                    <a:pt x="219" y="444"/>
                  </a:lnTo>
                  <a:lnTo>
                    <a:pt x="214" y="428"/>
                  </a:lnTo>
                  <a:lnTo>
                    <a:pt x="205" y="428"/>
                  </a:lnTo>
                  <a:lnTo>
                    <a:pt x="205" y="421"/>
                  </a:lnTo>
                  <a:lnTo>
                    <a:pt x="215" y="418"/>
                  </a:lnTo>
                  <a:lnTo>
                    <a:pt x="207" y="393"/>
                  </a:lnTo>
                  <a:lnTo>
                    <a:pt x="215" y="388"/>
                  </a:lnTo>
                  <a:lnTo>
                    <a:pt x="212" y="379"/>
                  </a:lnTo>
                  <a:lnTo>
                    <a:pt x="199" y="378"/>
                  </a:lnTo>
                  <a:lnTo>
                    <a:pt x="195" y="357"/>
                  </a:lnTo>
                  <a:lnTo>
                    <a:pt x="205" y="353"/>
                  </a:lnTo>
                  <a:lnTo>
                    <a:pt x="205" y="338"/>
                  </a:lnTo>
                  <a:lnTo>
                    <a:pt x="219" y="336"/>
                  </a:lnTo>
                  <a:lnTo>
                    <a:pt x="215" y="320"/>
                  </a:lnTo>
                  <a:lnTo>
                    <a:pt x="204" y="317"/>
                  </a:lnTo>
                  <a:lnTo>
                    <a:pt x="201" y="308"/>
                  </a:lnTo>
                  <a:lnTo>
                    <a:pt x="180" y="309"/>
                  </a:lnTo>
                  <a:lnTo>
                    <a:pt x="178" y="299"/>
                  </a:lnTo>
                  <a:lnTo>
                    <a:pt x="178" y="279"/>
                  </a:lnTo>
                  <a:lnTo>
                    <a:pt x="169" y="275"/>
                  </a:lnTo>
                  <a:lnTo>
                    <a:pt x="158" y="278"/>
                  </a:lnTo>
                  <a:lnTo>
                    <a:pt x="158" y="293"/>
                  </a:lnTo>
                  <a:lnTo>
                    <a:pt x="142" y="296"/>
                  </a:lnTo>
                  <a:lnTo>
                    <a:pt x="134" y="273"/>
                  </a:lnTo>
                  <a:lnTo>
                    <a:pt x="74" y="280"/>
                  </a:lnTo>
                  <a:lnTo>
                    <a:pt x="68" y="270"/>
                  </a:lnTo>
                  <a:lnTo>
                    <a:pt x="59" y="272"/>
                  </a:lnTo>
                  <a:lnTo>
                    <a:pt x="49" y="225"/>
                  </a:lnTo>
                  <a:lnTo>
                    <a:pt x="63" y="219"/>
                  </a:lnTo>
                  <a:lnTo>
                    <a:pt x="64" y="185"/>
                  </a:lnTo>
                  <a:lnTo>
                    <a:pt x="39" y="191"/>
                  </a:lnTo>
                  <a:lnTo>
                    <a:pt x="33" y="169"/>
                  </a:lnTo>
                  <a:lnTo>
                    <a:pt x="23" y="141"/>
                  </a:lnTo>
                  <a:lnTo>
                    <a:pt x="35" y="136"/>
                  </a:lnTo>
                  <a:lnTo>
                    <a:pt x="8" y="110"/>
                  </a:lnTo>
                  <a:lnTo>
                    <a:pt x="7" y="95"/>
                  </a:lnTo>
                  <a:lnTo>
                    <a:pt x="13" y="86"/>
                  </a:lnTo>
                  <a:lnTo>
                    <a:pt x="0" y="69"/>
                  </a:lnTo>
                  <a:lnTo>
                    <a:pt x="14" y="61"/>
                  </a:lnTo>
                  <a:lnTo>
                    <a:pt x="30" y="59"/>
                  </a:lnTo>
                  <a:lnTo>
                    <a:pt x="46" y="58"/>
                  </a:lnTo>
                  <a:lnTo>
                    <a:pt x="46" y="51"/>
                  </a:lnTo>
                  <a:lnTo>
                    <a:pt x="30" y="50"/>
                  </a:lnTo>
                  <a:lnTo>
                    <a:pt x="27" y="34"/>
                  </a:lnTo>
                  <a:lnTo>
                    <a:pt x="27" y="34"/>
                  </a:lnTo>
                  <a:close/>
                  <a:moveTo>
                    <a:pt x="541" y="817"/>
                  </a:moveTo>
                  <a:lnTo>
                    <a:pt x="541" y="817"/>
                  </a:lnTo>
                  <a:lnTo>
                    <a:pt x="540" y="819"/>
                  </a:lnTo>
                  <a:lnTo>
                    <a:pt x="532" y="837"/>
                  </a:lnTo>
                  <a:lnTo>
                    <a:pt x="532" y="837"/>
                  </a:lnTo>
                  <a:lnTo>
                    <a:pt x="522" y="832"/>
                  </a:lnTo>
                  <a:lnTo>
                    <a:pt x="512" y="830"/>
                  </a:lnTo>
                  <a:lnTo>
                    <a:pt x="506" y="829"/>
                  </a:lnTo>
                  <a:lnTo>
                    <a:pt x="501" y="830"/>
                  </a:lnTo>
                  <a:lnTo>
                    <a:pt x="496" y="831"/>
                  </a:lnTo>
                  <a:lnTo>
                    <a:pt x="491" y="835"/>
                  </a:lnTo>
                  <a:lnTo>
                    <a:pt x="491" y="835"/>
                  </a:lnTo>
                  <a:lnTo>
                    <a:pt x="490" y="837"/>
                  </a:lnTo>
                  <a:lnTo>
                    <a:pt x="489" y="840"/>
                  </a:lnTo>
                  <a:lnTo>
                    <a:pt x="490" y="847"/>
                  </a:lnTo>
                  <a:lnTo>
                    <a:pt x="490" y="853"/>
                  </a:lnTo>
                  <a:lnTo>
                    <a:pt x="490" y="855"/>
                  </a:lnTo>
                  <a:lnTo>
                    <a:pt x="488" y="856"/>
                  </a:lnTo>
                  <a:lnTo>
                    <a:pt x="488" y="856"/>
                  </a:lnTo>
                  <a:lnTo>
                    <a:pt x="484" y="855"/>
                  </a:lnTo>
                  <a:lnTo>
                    <a:pt x="482" y="854"/>
                  </a:lnTo>
                  <a:lnTo>
                    <a:pt x="477" y="848"/>
                  </a:lnTo>
                  <a:lnTo>
                    <a:pt x="473" y="840"/>
                  </a:lnTo>
                  <a:lnTo>
                    <a:pt x="468" y="835"/>
                  </a:lnTo>
                  <a:lnTo>
                    <a:pt x="468" y="835"/>
                  </a:lnTo>
                  <a:lnTo>
                    <a:pt x="458" y="825"/>
                  </a:lnTo>
                  <a:lnTo>
                    <a:pt x="448" y="817"/>
                  </a:lnTo>
                  <a:lnTo>
                    <a:pt x="439" y="808"/>
                  </a:lnTo>
                  <a:lnTo>
                    <a:pt x="434" y="803"/>
                  </a:lnTo>
                  <a:lnTo>
                    <a:pt x="431" y="797"/>
                  </a:lnTo>
                  <a:lnTo>
                    <a:pt x="431" y="797"/>
                  </a:lnTo>
                  <a:lnTo>
                    <a:pt x="430" y="796"/>
                  </a:lnTo>
                  <a:lnTo>
                    <a:pt x="431" y="796"/>
                  </a:lnTo>
                  <a:lnTo>
                    <a:pt x="435" y="799"/>
                  </a:lnTo>
                  <a:lnTo>
                    <a:pt x="441" y="804"/>
                  </a:lnTo>
                  <a:lnTo>
                    <a:pt x="445" y="807"/>
                  </a:lnTo>
                  <a:lnTo>
                    <a:pt x="445" y="807"/>
                  </a:lnTo>
                  <a:lnTo>
                    <a:pt x="456" y="812"/>
                  </a:lnTo>
                  <a:lnTo>
                    <a:pt x="460" y="813"/>
                  </a:lnTo>
                  <a:lnTo>
                    <a:pt x="465" y="814"/>
                  </a:lnTo>
                  <a:lnTo>
                    <a:pt x="465" y="814"/>
                  </a:lnTo>
                  <a:lnTo>
                    <a:pt x="475" y="814"/>
                  </a:lnTo>
                  <a:lnTo>
                    <a:pt x="484" y="812"/>
                  </a:lnTo>
                  <a:lnTo>
                    <a:pt x="493" y="811"/>
                  </a:lnTo>
                  <a:lnTo>
                    <a:pt x="504" y="811"/>
                  </a:lnTo>
                  <a:lnTo>
                    <a:pt x="504" y="811"/>
                  </a:lnTo>
                  <a:lnTo>
                    <a:pt x="513" y="812"/>
                  </a:lnTo>
                  <a:lnTo>
                    <a:pt x="522" y="814"/>
                  </a:lnTo>
                  <a:lnTo>
                    <a:pt x="532" y="816"/>
                  </a:lnTo>
                  <a:lnTo>
                    <a:pt x="541" y="817"/>
                  </a:lnTo>
                  <a:lnTo>
                    <a:pt x="541" y="817"/>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56" name="Potmap14">
              <a:extLst>
                <a:ext uri="{FF2B5EF4-FFF2-40B4-BE49-F238E27FC236}">
                  <a16:creationId xmlns:a16="http://schemas.microsoft.com/office/drawing/2014/main" id="{8954E83D-3082-E6E3-FBF0-C4DFF053781A}"/>
                </a:ext>
              </a:extLst>
            </p:cNvPr>
            <p:cNvSpPr>
              <a:spLocks/>
            </p:cNvSpPr>
            <p:nvPr/>
          </p:nvSpPr>
          <p:spPr bwMode="auto">
            <a:xfrm>
              <a:off x="2530101" y="2363995"/>
              <a:ext cx="1437715" cy="1672246"/>
            </a:xfrm>
            <a:custGeom>
              <a:avLst/>
              <a:gdLst>
                <a:gd name="T0" fmla="*/ 734 w 1072"/>
                <a:gd name="T1" fmla="*/ 40 h 1448"/>
                <a:gd name="T2" fmla="*/ 744 w 1072"/>
                <a:gd name="T3" fmla="*/ 143 h 1448"/>
                <a:gd name="T4" fmla="*/ 867 w 1072"/>
                <a:gd name="T5" fmla="*/ 300 h 1448"/>
                <a:gd name="T6" fmla="*/ 904 w 1072"/>
                <a:gd name="T7" fmla="*/ 364 h 1448"/>
                <a:gd name="T8" fmla="*/ 969 w 1072"/>
                <a:gd name="T9" fmla="*/ 458 h 1448"/>
                <a:gd name="T10" fmla="*/ 1072 w 1072"/>
                <a:gd name="T11" fmla="*/ 574 h 1448"/>
                <a:gd name="T12" fmla="*/ 1020 w 1072"/>
                <a:gd name="T13" fmla="*/ 745 h 1448"/>
                <a:gd name="T14" fmla="*/ 984 w 1072"/>
                <a:gd name="T15" fmla="*/ 775 h 1448"/>
                <a:gd name="T16" fmla="*/ 929 w 1072"/>
                <a:gd name="T17" fmla="*/ 797 h 1448"/>
                <a:gd name="T18" fmla="*/ 880 w 1072"/>
                <a:gd name="T19" fmla="*/ 820 h 1448"/>
                <a:gd name="T20" fmla="*/ 862 w 1072"/>
                <a:gd name="T21" fmla="*/ 909 h 1448"/>
                <a:gd name="T22" fmla="*/ 837 w 1072"/>
                <a:gd name="T23" fmla="*/ 899 h 1448"/>
                <a:gd name="T24" fmla="*/ 841 w 1072"/>
                <a:gd name="T25" fmla="*/ 950 h 1448"/>
                <a:gd name="T26" fmla="*/ 781 w 1072"/>
                <a:gd name="T27" fmla="*/ 1037 h 1448"/>
                <a:gd name="T28" fmla="*/ 781 w 1072"/>
                <a:gd name="T29" fmla="*/ 994 h 1448"/>
                <a:gd name="T30" fmla="*/ 768 w 1072"/>
                <a:gd name="T31" fmla="*/ 947 h 1448"/>
                <a:gd name="T32" fmla="*/ 734 w 1072"/>
                <a:gd name="T33" fmla="*/ 892 h 1448"/>
                <a:gd name="T34" fmla="*/ 726 w 1072"/>
                <a:gd name="T35" fmla="*/ 917 h 1448"/>
                <a:gd name="T36" fmla="*/ 686 w 1072"/>
                <a:gd name="T37" fmla="*/ 876 h 1448"/>
                <a:gd name="T38" fmla="*/ 684 w 1072"/>
                <a:gd name="T39" fmla="*/ 944 h 1448"/>
                <a:gd name="T40" fmla="*/ 755 w 1072"/>
                <a:gd name="T41" fmla="*/ 985 h 1448"/>
                <a:gd name="T42" fmla="*/ 768 w 1072"/>
                <a:gd name="T43" fmla="*/ 1049 h 1448"/>
                <a:gd name="T44" fmla="*/ 706 w 1072"/>
                <a:gd name="T45" fmla="*/ 1129 h 1448"/>
                <a:gd name="T46" fmla="*/ 665 w 1072"/>
                <a:gd name="T47" fmla="*/ 1130 h 1448"/>
                <a:gd name="T48" fmla="*/ 646 w 1072"/>
                <a:gd name="T49" fmla="*/ 1165 h 1448"/>
                <a:gd name="T50" fmla="*/ 604 w 1072"/>
                <a:gd name="T51" fmla="*/ 1148 h 1448"/>
                <a:gd name="T52" fmla="*/ 592 w 1072"/>
                <a:gd name="T53" fmla="*/ 1161 h 1448"/>
                <a:gd name="T54" fmla="*/ 588 w 1072"/>
                <a:gd name="T55" fmla="*/ 1196 h 1448"/>
                <a:gd name="T56" fmla="*/ 573 w 1072"/>
                <a:gd name="T57" fmla="*/ 1189 h 1448"/>
                <a:gd name="T58" fmla="*/ 548 w 1072"/>
                <a:gd name="T59" fmla="*/ 1194 h 1448"/>
                <a:gd name="T60" fmla="*/ 563 w 1072"/>
                <a:gd name="T61" fmla="*/ 1235 h 1448"/>
                <a:gd name="T62" fmla="*/ 531 w 1072"/>
                <a:gd name="T63" fmla="*/ 1253 h 1448"/>
                <a:gd name="T64" fmla="*/ 510 w 1072"/>
                <a:gd name="T65" fmla="*/ 1216 h 1448"/>
                <a:gd name="T66" fmla="*/ 509 w 1072"/>
                <a:gd name="T67" fmla="*/ 1164 h 1448"/>
                <a:gd name="T68" fmla="*/ 495 w 1072"/>
                <a:gd name="T69" fmla="*/ 1156 h 1448"/>
                <a:gd name="T70" fmla="*/ 493 w 1072"/>
                <a:gd name="T71" fmla="*/ 1209 h 1448"/>
                <a:gd name="T72" fmla="*/ 474 w 1072"/>
                <a:gd name="T73" fmla="*/ 1268 h 1448"/>
                <a:gd name="T74" fmla="*/ 497 w 1072"/>
                <a:gd name="T75" fmla="*/ 1293 h 1448"/>
                <a:gd name="T76" fmla="*/ 486 w 1072"/>
                <a:gd name="T77" fmla="*/ 1331 h 1448"/>
                <a:gd name="T78" fmla="*/ 510 w 1072"/>
                <a:gd name="T79" fmla="*/ 1325 h 1448"/>
                <a:gd name="T80" fmla="*/ 521 w 1072"/>
                <a:gd name="T81" fmla="*/ 1343 h 1448"/>
                <a:gd name="T82" fmla="*/ 530 w 1072"/>
                <a:gd name="T83" fmla="*/ 1391 h 1448"/>
                <a:gd name="T84" fmla="*/ 511 w 1072"/>
                <a:gd name="T85" fmla="*/ 1413 h 1448"/>
                <a:gd name="T86" fmla="*/ 503 w 1072"/>
                <a:gd name="T87" fmla="*/ 1444 h 1448"/>
                <a:gd name="T88" fmla="*/ 259 w 1072"/>
                <a:gd name="T89" fmla="*/ 1402 h 1448"/>
                <a:gd name="T90" fmla="*/ 57 w 1072"/>
                <a:gd name="T91" fmla="*/ 1380 h 1448"/>
                <a:gd name="T92" fmla="*/ 105 w 1072"/>
                <a:gd name="T93" fmla="*/ 1214 h 1448"/>
                <a:gd name="T94" fmla="*/ 268 w 1072"/>
                <a:gd name="T95" fmla="*/ 1059 h 1448"/>
                <a:gd name="T96" fmla="*/ 362 w 1072"/>
                <a:gd name="T97" fmla="*/ 801 h 1448"/>
                <a:gd name="T98" fmla="*/ 423 w 1072"/>
                <a:gd name="T99" fmla="*/ 859 h 1448"/>
                <a:gd name="T100" fmla="*/ 529 w 1072"/>
                <a:gd name="T101" fmla="*/ 864 h 1448"/>
                <a:gd name="T102" fmla="*/ 660 w 1072"/>
                <a:gd name="T103" fmla="*/ 859 h 1448"/>
                <a:gd name="T104" fmla="*/ 504 w 1072"/>
                <a:gd name="T105" fmla="*/ 605 h 1448"/>
                <a:gd name="T106" fmla="*/ 489 w 1072"/>
                <a:gd name="T107" fmla="*/ 418 h 1448"/>
                <a:gd name="T108" fmla="*/ 387 w 1072"/>
                <a:gd name="T109" fmla="*/ 363 h 1448"/>
                <a:gd name="T110" fmla="*/ 379 w 1072"/>
                <a:gd name="T111" fmla="*/ 192 h 1448"/>
                <a:gd name="T112" fmla="*/ 284 w 1072"/>
                <a:gd name="T113" fmla="*/ 68 h 1448"/>
                <a:gd name="T114" fmla="*/ 442 w 1072"/>
                <a:gd name="T115" fmla="*/ 56 h 1448"/>
                <a:gd name="T116" fmla="*/ 567 w 1072"/>
                <a:gd name="T117" fmla="*/ 2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2" h="1448">
                  <a:moveTo>
                    <a:pt x="569" y="2"/>
                  </a:moveTo>
                  <a:lnTo>
                    <a:pt x="588" y="3"/>
                  </a:lnTo>
                  <a:lnTo>
                    <a:pt x="597" y="23"/>
                  </a:lnTo>
                  <a:lnTo>
                    <a:pt x="609" y="21"/>
                  </a:lnTo>
                  <a:lnTo>
                    <a:pt x="608" y="13"/>
                  </a:lnTo>
                  <a:lnTo>
                    <a:pt x="618" y="3"/>
                  </a:lnTo>
                  <a:lnTo>
                    <a:pt x="624" y="9"/>
                  </a:lnTo>
                  <a:lnTo>
                    <a:pt x="632" y="3"/>
                  </a:lnTo>
                  <a:lnTo>
                    <a:pt x="660" y="32"/>
                  </a:lnTo>
                  <a:lnTo>
                    <a:pt x="674" y="42"/>
                  </a:lnTo>
                  <a:lnTo>
                    <a:pt x="701" y="40"/>
                  </a:lnTo>
                  <a:lnTo>
                    <a:pt x="734" y="40"/>
                  </a:lnTo>
                  <a:lnTo>
                    <a:pt x="734" y="40"/>
                  </a:lnTo>
                  <a:lnTo>
                    <a:pt x="736" y="41"/>
                  </a:lnTo>
                  <a:lnTo>
                    <a:pt x="739" y="57"/>
                  </a:lnTo>
                  <a:lnTo>
                    <a:pt x="755" y="58"/>
                  </a:lnTo>
                  <a:lnTo>
                    <a:pt x="755" y="65"/>
                  </a:lnTo>
                  <a:lnTo>
                    <a:pt x="739" y="66"/>
                  </a:lnTo>
                  <a:lnTo>
                    <a:pt x="723" y="68"/>
                  </a:lnTo>
                  <a:lnTo>
                    <a:pt x="709" y="76"/>
                  </a:lnTo>
                  <a:lnTo>
                    <a:pt x="722" y="93"/>
                  </a:lnTo>
                  <a:lnTo>
                    <a:pt x="716" y="102"/>
                  </a:lnTo>
                  <a:lnTo>
                    <a:pt x="717" y="117"/>
                  </a:lnTo>
                  <a:lnTo>
                    <a:pt x="744" y="143"/>
                  </a:lnTo>
                  <a:lnTo>
                    <a:pt x="732" y="148"/>
                  </a:lnTo>
                  <a:lnTo>
                    <a:pt x="742" y="176"/>
                  </a:lnTo>
                  <a:lnTo>
                    <a:pt x="748" y="198"/>
                  </a:lnTo>
                  <a:lnTo>
                    <a:pt x="773" y="192"/>
                  </a:lnTo>
                  <a:lnTo>
                    <a:pt x="772" y="226"/>
                  </a:lnTo>
                  <a:lnTo>
                    <a:pt x="758" y="232"/>
                  </a:lnTo>
                  <a:lnTo>
                    <a:pt x="768" y="279"/>
                  </a:lnTo>
                  <a:lnTo>
                    <a:pt x="777" y="277"/>
                  </a:lnTo>
                  <a:lnTo>
                    <a:pt x="783" y="287"/>
                  </a:lnTo>
                  <a:lnTo>
                    <a:pt x="843" y="280"/>
                  </a:lnTo>
                  <a:lnTo>
                    <a:pt x="851" y="303"/>
                  </a:lnTo>
                  <a:lnTo>
                    <a:pt x="867" y="300"/>
                  </a:lnTo>
                  <a:lnTo>
                    <a:pt x="867" y="285"/>
                  </a:lnTo>
                  <a:lnTo>
                    <a:pt x="878" y="282"/>
                  </a:lnTo>
                  <a:lnTo>
                    <a:pt x="887" y="286"/>
                  </a:lnTo>
                  <a:lnTo>
                    <a:pt x="887" y="306"/>
                  </a:lnTo>
                  <a:lnTo>
                    <a:pt x="889" y="316"/>
                  </a:lnTo>
                  <a:lnTo>
                    <a:pt x="910" y="315"/>
                  </a:lnTo>
                  <a:lnTo>
                    <a:pt x="913" y="324"/>
                  </a:lnTo>
                  <a:lnTo>
                    <a:pt x="924" y="327"/>
                  </a:lnTo>
                  <a:lnTo>
                    <a:pt x="928" y="343"/>
                  </a:lnTo>
                  <a:lnTo>
                    <a:pt x="914" y="345"/>
                  </a:lnTo>
                  <a:lnTo>
                    <a:pt x="914" y="360"/>
                  </a:lnTo>
                  <a:lnTo>
                    <a:pt x="904" y="364"/>
                  </a:lnTo>
                  <a:lnTo>
                    <a:pt x="908" y="385"/>
                  </a:lnTo>
                  <a:lnTo>
                    <a:pt x="921" y="386"/>
                  </a:lnTo>
                  <a:lnTo>
                    <a:pt x="924" y="395"/>
                  </a:lnTo>
                  <a:lnTo>
                    <a:pt x="916" y="400"/>
                  </a:lnTo>
                  <a:lnTo>
                    <a:pt x="924" y="425"/>
                  </a:lnTo>
                  <a:lnTo>
                    <a:pt x="914" y="428"/>
                  </a:lnTo>
                  <a:lnTo>
                    <a:pt x="914" y="435"/>
                  </a:lnTo>
                  <a:lnTo>
                    <a:pt x="923" y="435"/>
                  </a:lnTo>
                  <a:lnTo>
                    <a:pt x="928" y="451"/>
                  </a:lnTo>
                  <a:lnTo>
                    <a:pt x="954" y="441"/>
                  </a:lnTo>
                  <a:lnTo>
                    <a:pt x="957" y="457"/>
                  </a:lnTo>
                  <a:lnTo>
                    <a:pt x="969" y="458"/>
                  </a:lnTo>
                  <a:lnTo>
                    <a:pt x="974" y="472"/>
                  </a:lnTo>
                  <a:lnTo>
                    <a:pt x="994" y="468"/>
                  </a:lnTo>
                  <a:lnTo>
                    <a:pt x="997" y="476"/>
                  </a:lnTo>
                  <a:lnTo>
                    <a:pt x="1021" y="469"/>
                  </a:lnTo>
                  <a:lnTo>
                    <a:pt x="1023" y="491"/>
                  </a:lnTo>
                  <a:lnTo>
                    <a:pt x="1002" y="501"/>
                  </a:lnTo>
                  <a:lnTo>
                    <a:pt x="1010" y="520"/>
                  </a:lnTo>
                  <a:lnTo>
                    <a:pt x="1034" y="513"/>
                  </a:lnTo>
                  <a:lnTo>
                    <a:pt x="1039" y="507"/>
                  </a:lnTo>
                  <a:lnTo>
                    <a:pt x="1060" y="506"/>
                  </a:lnTo>
                  <a:lnTo>
                    <a:pt x="1070" y="562"/>
                  </a:lnTo>
                  <a:lnTo>
                    <a:pt x="1072" y="574"/>
                  </a:lnTo>
                  <a:lnTo>
                    <a:pt x="1064" y="580"/>
                  </a:lnTo>
                  <a:lnTo>
                    <a:pt x="1063" y="589"/>
                  </a:lnTo>
                  <a:lnTo>
                    <a:pt x="1038" y="588"/>
                  </a:lnTo>
                  <a:lnTo>
                    <a:pt x="1037" y="600"/>
                  </a:lnTo>
                  <a:lnTo>
                    <a:pt x="1017" y="603"/>
                  </a:lnTo>
                  <a:lnTo>
                    <a:pt x="1016" y="619"/>
                  </a:lnTo>
                  <a:lnTo>
                    <a:pt x="997" y="644"/>
                  </a:lnTo>
                  <a:lnTo>
                    <a:pt x="1000" y="666"/>
                  </a:lnTo>
                  <a:lnTo>
                    <a:pt x="1014" y="689"/>
                  </a:lnTo>
                  <a:lnTo>
                    <a:pt x="1013" y="719"/>
                  </a:lnTo>
                  <a:lnTo>
                    <a:pt x="1020" y="728"/>
                  </a:lnTo>
                  <a:lnTo>
                    <a:pt x="1020" y="745"/>
                  </a:lnTo>
                  <a:lnTo>
                    <a:pt x="1022" y="765"/>
                  </a:lnTo>
                  <a:lnTo>
                    <a:pt x="1021" y="766"/>
                  </a:lnTo>
                  <a:lnTo>
                    <a:pt x="1019" y="775"/>
                  </a:lnTo>
                  <a:lnTo>
                    <a:pt x="1019" y="775"/>
                  </a:lnTo>
                  <a:lnTo>
                    <a:pt x="1011" y="777"/>
                  </a:lnTo>
                  <a:lnTo>
                    <a:pt x="1004" y="778"/>
                  </a:lnTo>
                  <a:lnTo>
                    <a:pt x="1004" y="778"/>
                  </a:lnTo>
                  <a:lnTo>
                    <a:pt x="998" y="777"/>
                  </a:lnTo>
                  <a:lnTo>
                    <a:pt x="994" y="777"/>
                  </a:lnTo>
                  <a:lnTo>
                    <a:pt x="988" y="775"/>
                  </a:lnTo>
                  <a:lnTo>
                    <a:pt x="984" y="775"/>
                  </a:lnTo>
                  <a:lnTo>
                    <a:pt x="984" y="775"/>
                  </a:lnTo>
                  <a:lnTo>
                    <a:pt x="977" y="779"/>
                  </a:lnTo>
                  <a:lnTo>
                    <a:pt x="972" y="782"/>
                  </a:lnTo>
                  <a:lnTo>
                    <a:pt x="967" y="786"/>
                  </a:lnTo>
                  <a:lnTo>
                    <a:pt x="961" y="788"/>
                  </a:lnTo>
                  <a:lnTo>
                    <a:pt x="961" y="788"/>
                  </a:lnTo>
                  <a:lnTo>
                    <a:pt x="956" y="788"/>
                  </a:lnTo>
                  <a:lnTo>
                    <a:pt x="951" y="788"/>
                  </a:lnTo>
                  <a:lnTo>
                    <a:pt x="946" y="787"/>
                  </a:lnTo>
                  <a:lnTo>
                    <a:pt x="941" y="788"/>
                  </a:lnTo>
                  <a:lnTo>
                    <a:pt x="941" y="788"/>
                  </a:lnTo>
                  <a:lnTo>
                    <a:pt x="935" y="791"/>
                  </a:lnTo>
                  <a:lnTo>
                    <a:pt x="929" y="797"/>
                  </a:lnTo>
                  <a:lnTo>
                    <a:pt x="922" y="802"/>
                  </a:lnTo>
                  <a:lnTo>
                    <a:pt x="915" y="805"/>
                  </a:lnTo>
                  <a:lnTo>
                    <a:pt x="915" y="805"/>
                  </a:lnTo>
                  <a:lnTo>
                    <a:pt x="911" y="806"/>
                  </a:lnTo>
                  <a:lnTo>
                    <a:pt x="905" y="805"/>
                  </a:lnTo>
                  <a:lnTo>
                    <a:pt x="899" y="805"/>
                  </a:lnTo>
                  <a:lnTo>
                    <a:pt x="895" y="805"/>
                  </a:lnTo>
                  <a:lnTo>
                    <a:pt x="895" y="805"/>
                  </a:lnTo>
                  <a:lnTo>
                    <a:pt x="886" y="809"/>
                  </a:lnTo>
                  <a:lnTo>
                    <a:pt x="881" y="812"/>
                  </a:lnTo>
                  <a:lnTo>
                    <a:pt x="879" y="815"/>
                  </a:lnTo>
                  <a:lnTo>
                    <a:pt x="880" y="820"/>
                  </a:lnTo>
                  <a:lnTo>
                    <a:pt x="883" y="829"/>
                  </a:lnTo>
                  <a:lnTo>
                    <a:pt x="884" y="834"/>
                  </a:lnTo>
                  <a:lnTo>
                    <a:pt x="886" y="840"/>
                  </a:lnTo>
                  <a:lnTo>
                    <a:pt x="886" y="840"/>
                  </a:lnTo>
                  <a:lnTo>
                    <a:pt x="886" y="860"/>
                  </a:lnTo>
                  <a:lnTo>
                    <a:pt x="884" y="870"/>
                  </a:lnTo>
                  <a:lnTo>
                    <a:pt x="882" y="881"/>
                  </a:lnTo>
                  <a:lnTo>
                    <a:pt x="879" y="891"/>
                  </a:lnTo>
                  <a:lnTo>
                    <a:pt x="874" y="900"/>
                  </a:lnTo>
                  <a:lnTo>
                    <a:pt x="871" y="903"/>
                  </a:lnTo>
                  <a:lnTo>
                    <a:pt x="866" y="906"/>
                  </a:lnTo>
                  <a:lnTo>
                    <a:pt x="862" y="909"/>
                  </a:lnTo>
                  <a:lnTo>
                    <a:pt x="857" y="910"/>
                  </a:lnTo>
                  <a:lnTo>
                    <a:pt x="857" y="910"/>
                  </a:lnTo>
                  <a:lnTo>
                    <a:pt x="855" y="909"/>
                  </a:lnTo>
                  <a:lnTo>
                    <a:pt x="853" y="908"/>
                  </a:lnTo>
                  <a:lnTo>
                    <a:pt x="849" y="903"/>
                  </a:lnTo>
                  <a:lnTo>
                    <a:pt x="846" y="897"/>
                  </a:lnTo>
                  <a:lnTo>
                    <a:pt x="843" y="895"/>
                  </a:lnTo>
                  <a:lnTo>
                    <a:pt x="841" y="894"/>
                  </a:lnTo>
                  <a:lnTo>
                    <a:pt x="841" y="894"/>
                  </a:lnTo>
                  <a:lnTo>
                    <a:pt x="840" y="894"/>
                  </a:lnTo>
                  <a:lnTo>
                    <a:pt x="838" y="895"/>
                  </a:lnTo>
                  <a:lnTo>
                    <a:pt x="837" y="899"/>
                  </a:lnTo>
                  <a:lnTo>
                    <a:pt x="836" y="902"/>
                  </a:lnTo>
                  <a:lnTo>
                    <a:pt x="836" y="906"/>
                  </a:lnTo>
                  <a:lnTo>
                    <a:pt x="836" y="906"/>
                  </a:lnTo>
                  <a:lnTo>
                    <a:pt x="838" y="910"/>
                  </a:lnTo>
                  <a:lnTo>
                    <a:pt x="841" y="912"/>
                  </a:lnTo>
                  <a:lnTo>
                    <a:pt x="845" y="914"/>
                  </a:lnTo>
                  <a:lnTo>
                    <a:pt x="846" y="918"/>
                  </a:lnTo>
                  <a:lnTo>
                    <a:pt x="846" y="918"/>
                  </a:lnTo>
                  <a:lnTo>
                    <a:pt x="848" y="927"/>
                  </a:lnTo>
                  <a:lnTo>
                    <a:pt x="848" y="935"/>
                  </a:lnTo>
                  <a:lnTo>
                    <a:pt x="845" y="943"/>
                  </a:lnTo>
                  <a:lnTo>
                    <a:pt x="841" y="950"/>
                  </a:lnTo>
                  <a:lnTo>
                    <a:pt x="832" y="963"/>
                  </a:lnTo>
                  <a:lnTo>
                    <a:pt x="826" y="970"/>
                  </a:lnTo>
                  <a:lnTo>
                    <a:pt x="822" y="977"/>
                  </a:lnTo>
                  <a:lnTo>
                    <a:pt x="822" y="977"/>
                  </a:lnTo>
                  <a:lnTo>
                    <a:pt x="816" y="990"/>
                  </a:lnTo>
                  <a:lnTo>
                    <a:pt x="804" y="1014"/>
                  </a:lnTo>
                  <a:lnTo>
                    <a:pt x="796" y="1026"/>
                  </a:lnTo>
                  <a:lnTo>
                    <a:pt x="790" y="1035"/>
                  </a:lnTo>
                  <a:lnTo>
                    <a:pt x="787" y="1037"/>
                  </a:lnTo>
                  <a:lnTo>
                    <a:pt x="784" y="1040"/>
                  </a:lnTo>
                  <a:lnTo>
                    <a:pt x="782" y="1040"/>
                  </a:lnTo>
                  <a:lnTo>
                    <a:pt x="781" y="1037"/>
                  </a:lnTo>
                  <a:lnTo>
                    <a:pt x="781" y="1037"/>
                  </a:lnTo>
                  <a:lnTo>
                    <a:pt x="780" y="1034"/>
                  </a:lnTo>
                  <a:lnTo>
                    <a:pt x="780" y="1031"/>
                  </a:lnTo>
                  <a:lnTo>
                    <a:pt x="783" y="1022"/>
                  </a:lnTo>
                  <a:lnTo>
                    <a:pt x="788" y="1011"/>
                  </a:lnTo>
                  <a:lnTo>
                    <a:pt x="789" y="1007"/>
                  </a:lnTo>
                  <a:lnTo>
                    <a:pt x="789" y="1003"/>
                  </a:lnTo>
                  <a:lnTo>
                    <a:pt x="789" y="1003"/>
                  </a:lnTo>
                  <a:lnTo>
                    <a:pt x="788" y="1001"/>
                  </a:lnTo>
                  <a:lnTo>
                    <a:pt x="785" y="999"/>
                  </a:lnTo>
                  <a:lnTo>
                    <a:pt x="783" y="996"/>
                  </a:lnTo>
                  <a:lnTo>
                    <a:pt x="781" y="994"/>
                  </a:lnTo>
                  <a:lnTo>
                    <a:pt x="781" y="994"/>
                  </a:lnTo>
                  <a:lnTo>
                    <a:pt x="772" y="985"/>
                  </a:lnTo>
                  <a:lnTo>
                    <a:pt x="768" y="979"/>
                  </a:lnTo>
                  <a:lnTo>
                    <a:pt x="766" y="974"/>
                  </a:lnTo>
                  <a:lnTo>
                    <a:pt x="766" y="974"/>
                  </a:lnTo>
                  <a:lnTo>
                    <a:pt x="767" y="970"/>
                  </a:lnTo>
                  <a:lnTo>
                    <a:pt x="768" y="967"/>
                  </a:lnTo>
                  <a:lnTo>
                    <a:pt x="771" y="963"/>
                  </a:lnTo>
                  <a:lnTo>
                    <a:pt x="772" y="960"/>
                  </a:lnTo>
                  <a:lnTo>
                    <a:pt x="772" y="960"/>
                  </a:lnTo>
                  <a:lnTo>
                    <a:pt x="771" y="952"/>
                  </a:lnTo>
                  <a:lnTo>
                    <a:pt x="768" y="947"/>
                  </a:lnTo>
                  <a:lnTo>
                    <a:pt x="764" y="944"/>
                  </a:lnTo>
                  <a:lnTo>
                    <a:pt x="759" y="942"/>
                  </a:lnTo>
                  <a:lnTo>
                    <a:pt x="749" y="938"/>
                  </a:lnTo>
                  <a:lnTo>
                    <a:pt x="744" y="936"/>
                  </a:lnTo>
                  <a:lnTo>
                    <a:pt x="740" y="932"/>
                  </a:lnTo>
                  <a:lnTo>
                    <a:pt x="740" y="932"/>
                  </a:lnTo>
                  <a:lnTo>
                    <a:pt x="739" y="928"/>
                  </a:lnTo>
                  <a:lnTo>
                    <a:pt x="739" y="921"/>
                  </a:lnTo>
                  <a:lnTo>
                    <a:pt x="739" y="906"/>
                  </a:lnTo>
                  <a:lnTo>
                    <a:pt x="739" y="900"/>
                  </a:lnTo>
                  <a:lnTo>
                    <a:pt x="736" y="894"/>
                  </a:lnTo>
                  <a:lnTo>
                    <a:pt x="734" y="892"/>
                  </a:lnTo>
                  <a:lnTo>
                    <a:pt x="733" y="891"/>
                  </a:lnTo>
                  <a:lnTo>
                    <a:pt x="730" y="889"/>
                  </a:lnTo>
                  <a:lnTo>
                    <a:pt x="726" y="888"/>
                  </a:lnTo>
                  <a:lnTo>
                    <a:pt x="726" y="888"/>
                  </a:lnTo>
                  <a:lnTo>
                    <a:pt x="727" y="893"/>
                  </a:lnTo>
                  <a:lnTo>
                    <a:pt x="730" y="903"/>
                  </a:lnTo>
                  <a:lnTo>
                    <a:pt x="731" y="908"/>
                  </a:lnTo>
                  <a:lnTo>
                    <a:pt x="731" y="912"/>
                  </a:lnTo>
                  <a:lnTo>
                    <a:pt x="730" y="916"/>
                  </a:lnTo>
                  <a:lnTo>
                    <a:pt x="728" y="917"/>
                  </a:lnTo>
                  <a:lnTo>
                    <a:pt x="726" y="917"/>
                  </a:lnTo>
                  <a:lnTo>
                    <a:pt x="726" y="917"/>
                  </a:lnTo>
                  <a:lnTo>
                    <a:pt x="723" y="916"/>
                  </a:lnTo>
                  <a:lnTo>
                    <a:pt x="719" y="913"/>
                  </a:lnTo>
                  <a:lnTo>
                    <a:pt x="717" y="910"/>
                  </a:lnTo>
                  <a:lnTo>
                    <a:pt x="716" y="906"/>
                  </a:lnTo>
                  <a:lnTo>
                    <a:pt x="712" y="897"/>
                  </a:lnTo>
                  <a:lnTo>
                    <a:pt x="710" y="888"/>
                  </a:lnTo>
                  <a:lnTo>
                    <a:pt x="707" y="880"/>
                  </a:lnTo>
                  <a:lnTo>
                    <a:pt x="703" y="877"/>
                  </a:lnTo>
                  <a:lnTo>
                    <a:pt x="701" y="875"/>
                  </a:lnTo>
                  <a:lnTo>
                    <a:pt x="697" y="875"/>
                  </a:lnTo>
                  <a:lnTo>
                    <a:pt x="692" y="875"/>
                  </a:lnTo>
                  <a:lnTo>
                    <a:pt x="686" y="876"/>
                  </a:lnTo>
                  <a:lnTo>
                    <a:pt x="679" y="880"/>
                  </a:lnTo>
                  <a:lnTo>
                    <a:pt x="679" y="880"/>
                  </a:lnTo>
                  <a:lnTo>
                    <a:pt x="674" y="885"/>
                  </a:lnTo>
                  <a:lnTo>
                    <a:pt x="669" y="889"/>
                  </a:lnTo>
                  <a:lnTo>
                    <a:pt x="666" y="894"/>
                  </a:lnTo>
                  <a:lnTo>
                    <a:pt x="665" y="900"/>
                  </a:lnTo>
                  <a:lnTo>
                    <a:pt x="663" y="905"/>
                  </a:lnTo>
                  <a:lnTo>
                    <a:pt x="665" y="911"/>
                  </a:lnTo>
                  <a:lnTo>
                    <a:pt x="666" y="917"/>
                  </a:lnTo>
                  <a:lnTo>
                    <a:pt x="668" y="922"/>
                  </a:lnTo>
                  <a:lnTo>
                    <a:pt x="675" y="934"/>
                  </a:lnTo>
                  <a:lnTo>
                    <a:pt x="684" y="944"/>
                  </a:lnTo>
                  <a:lnTo>
                    <a:pt x="693" y="953"/>
                  </a:lnTo>
                  <a:lnTo>
                    <a:pt x="702" y="960"/>
                  </a:lnTo>
                  <a:lnTo>
                    <a:pt x="702" y="960"/>
                  </a:lnTo>
                  <a:lnTo>
                    <a:pt x="708" y="962"/>
                  </a:lnTo>
                  <a:lnTo>
                    <a:pt x="715" y="965"/>
                  </a:lnTo>
                  <a:lnTo>
                    <a:pt x="728" y="966"/>
                  </a:lnTo>
                  <a:lnTo>
                    <a:pt x="735" y="967"/>
                  </a:lnTo>
                  <a:lnTo>
                    <a:pt x="742" y="969"/>
                  </a:lnTo>
                  <a:lnTo>
                    <a:pt x="748" y="974"/>
                  </a:lnTo>
                  <a:lnTo>
                    <a:pt x="752" y="979"/>
                  </a:lnTo>
                  <a:lnTo>
                    <a:pt x="752" y="979"/>
                  </a:lnTo>
                  <a:lnTo>
                    <a:pt x="755" y="985"/>
                  </a:lnTo>
                  <a:lnTo>
                    <a:pt x="755" y="991"/>
                  </a:lnTo>
                  <a:lnTo>
                    <a:pt x="755" y="998"/>
                  </a:lnTo>
                  <a:lnTo>
                    <a:pt x="756" y="1003"/>
                  </a:lnTo>
                  <a:lnTo>
                    <a:pt x="756" y="1003"/>
                  </a:lnTo>
                  <a:lnTo>
                    <a:pt x="759" y="1011"/>
                  </a:lnTo>
                  <a:lnTo>
                    <a:pt x="763" y="1019"/>
                  </a:lnTo>
                  <a:lnTo>
                    <a:pt x="767" y="1026"/>
                  </a:lnTo>
                  <a:lnTo>
                    <a:pt x="771" y="1034"/>
                  </a:lnTo>
                  <a:lnTo>
                    <a:pt x="771" y="1034"/>
                  </a:lnTo>
                  <a:lnTo>
                    <a:pt x="771" y="1040"/>
                  </a:lnTo>
                  <a:lnTo>
                    <a:pt x="771" y="1045"/>
                  </a:lnTo>
                  <a:lnTo>
                    <a:pt x="768" y="1049"/>
                  </a:lnTo>
                  <a:lnTo>
                    <a:pt x="765" y="1053"/>
                  </a:lnTo>
                  <a:lnTo>
                    <a:pt x="757" y="1060"/>
                  </a:lnTo>
                  <a:lnTo>
                    <a:pt x="752" y="1064"/>
                  </a:lnTo>
                  <a:lnTo>
                    <a:pt x="749" y="1067"/>
                  </a:lnTo>
                  <a:lnTo>
                    <a:pt x="749" y="1067"/>
                  </a:lnTo>
                  <a:lnTo>
                    <a:pt x="746" y="1075"/>
                  </a:lnTo>
                  <a:lnTo>
                    <a:pt x="741" y="1082"/>
                  </a:lnTo>
                  <a:lnTo>
                    <a:pt x="738" y="1090"/>
                  </a:lnTo>
                  <a:lnTo>
                    <a:pt x="733" y="1097"/>
                  </a:lnTo>
                  <a:lnTo>
                    <a:pt x="733" y="1097"/>
                  </a:lnTo>
                  <a:lnTo>
                    <a:pt x="723" y="1109"/>
                  </a:lnTo>
                  <a:lnTo>
                    <a:pt x="706" y="1129"/>
                  </a:lnTo>
                  <a:lnTo>
                    <a:pt x="697" y="1138"/>
                  </a:lnTo>
                  <a:lnTo>
                    <a:pt x="687" y="1146"/>
                  </a:lnTo>
                  <a:lnTo>
                    <a:pt x="679" y="1150"/>
                  </a:lnTo>
                  <a:lnTo>
                    <a:pt x="677" y="1153"/>
                  </a:lnTo>
                  <a:lnTo>
                    <a:pt x="675" y="1153"/>
                  </a:lnTo>
                  <a:lnTo>
                    <a:pt x="675" y="1153"/>
                  </a:lnTo>
                  <a:lnTo>
                    <a:pt x="671" y="1151"/>
                  </a:lnTo>
                  <a:lnTo>
                    <a:pt x="670" y="1148"/>
                  </a:lnTo>
                  <a:lnTo>
                    <a:pt x="669" y="1140"/>
                  </a:lnTo>
                  <a:lnTo>
                    <a:pt x="668" y="1132"/>
                  </a:lnTo>
                  <a:lnTo>
                    <a:pt x="667" y="1130"/>
                  </a:lnTo>
                  <a:lnTo>
                    <a:pt x="665" y="1130"/>
                  </a:lnTo>
                  <a:lnTo>
                    <a:pt x="665" y="1130"/>
                  </a:lnTo>
                  <a:lnTo>
                    <a:pt x="662" y="1131"/>
                  </a:lnTo>
                  <a:lnTo>
                    <a:pt x="661" y="1133"/>
                  </a:lnTo>
                  <a:lnTo>
                    <a:pt x="659" y="1138"/>
                  </a:lnTo>
                  <a:lnTo>
                    <a:pt x="658" y="1150"/>
                  </a:lnTo>
                  <a:lnTo>
                    <a:pt x="658" y="1156"/>
                  </a:lnTo>
                  <a:lnTo>
                    <a:pt x="656" y="1162"/>
                  </a:lnTo>
                  <a:lnTo>
                    <a:pt x="654" y="1163"/>
                  </a:lnTo>
                  <a:lnTo>
                    <a:pt x="652" y="1164"/>
                  </a:lnTo>
                  <a:lnTo>
                    <a:pt x="650" y="1165"/>
                  </a:lnTo>
                  <a:lnTo>
                    <a:pt x="646" y="1165"/>
                  </a:lnTo>
                  <a:lnTo>
                    <a:pt x="646" y="1165"/>
                  </a:lnTo>
                  <a:lnTo>
                    <a:pt x="644" y="1163"/>
                  </a:lnTo>
                  <a:lnTo>
                    <a:pt x="642" y="1161"/>
                  </a:lnTo>
                  <a:lnTo>
                    <a:pt x="641" y="1158"/>
                  </a:lnTo>
                  <a:lnTo>
                    <a:pt x="638" y="1156"/>
                  </a:lnTo>
                  <a:lnTo>
                    <a:pt x="638" y="1156"/>
                  </a:lnTo>
                  <a:lnTo>
                    <a:pt x="622" y="1148"/>
                  </a:lnTo>
                  <a:lnTo>
                    <a:pt x="614" y="1146"/>
                  </a:lnTo>
                  <a:lnTo>
                    <a:pt x="611" y="1146"/>
                  </a:lnTo>
                  <a:lnTo>
                    <a:pt x="607" y="1146"/>
                  </a:lnTo>
                  <a:lnTo>
                    <a:pt x="607" y="1146"/>
                  </a:lnTo>
                  <a:lnTo>
                    <a:pt x="605" y="1147"/>
                  </a:lnTo>
                  <a:lnTo>
                    <a:pt x="604" y="1148"/>
                  </a:lnTo>
                  <a:lnTo>
                    <a:pt x="605" y="1153"/>
                  </a:lnTo>
                  <a:lnTo>
                    <a:pt x="607" y="1158"/>
                  </a:lnTo>
                  <a:lnTo>
                    <a:pt x="607" y="1163"/>
                  </a:lnTo>
                  <a:lnTo>
                    <a:pt x="607" y="1163"/>
                  </a:lnTo>
                  <a:lnTo>
                    <a:pt x="603" y="1173"/>
                  </a:lnTo>
                  <a:lnTo>
                    <a:pt x="602" y="1175"/>
                  </a:lnTo>
                  <a:lnTo>
                    <a:pt x="601" y="1176"/>
                  </a:lnTo>
                  <a:lnTo>
                    <a:pt x="599" y="1175"/>
                  </a:lnTo>
                  <a:lnTo>
                    <a:pt x="597" y="1174"/>
                  </a:lnTo>
                  <a:lnTo>
                    <a:pt x="595" y="1168"/>
                  </a:lnTo>
                  <a:lnTo>
                    <a:pt x="593" y="1164"/>
                  </a:lnTo>
                  <a:lnTo>
                    <a:pt x="592" y="1161"/>
                  </a:lnTo>
                  <a:lnTo>
                    <a:pt x="591" y="1161"/>
                  </a:lnTo>
                  <a:lnTo>
                    <a:pt x="591" y="1163"/>
                  </a:lnTo>
                  <a:lnTo>
                    <a:pt x="589" y="1172"/>
                  </a:lnTo>
                  <a:lnTo>
                    <a:pt x="589" y="1172"/>
                  </a:lnTo>
                  <a:lnTo>
                    <a:pt x="589" y="1178"/>
                  </a:lnTo>
                  <a:lnTo>
                    <a:pt x="591" y="1184"/>
                  </a:lnTo>
                  <a:lnTo>
                    <a:pt x="591" y="1190"/>
                  </a:lnTo>
                  <a:lnTo>
                    <a:pt x="591" y="1194"/>
                  </a:lnTo>
                  <a:lnTo>
                    <a:pt x="589" y="1196"/>
                  </a:lnTo>
                  <a:lnTo>
                    <a:pt x="589" y="1196"/>
                  </a:lnTo>
                  <a:lnTo>
                    <a:pt x="589" y="1196"/>
                  </a:lnTo>
                  <a:lnTo>
                    <a:pt x="588" y="1196"/>
                  </a:lnTo>
                  <a:lnTo>
                    <a:pt x="587" y="1194"/>
                  </a:lnTo>
                  <a:lnTo>
                    <a:pt x="584" y="1186"/>
                  </a:lnTo>
                  <a:lnTo>
                    <a:pt x="579" y="1178"/>
                  </a:lnTo>
                  <a:lnTo>
                    <a:pt x="578" y="1175"/>
                  </a:lnTo>
                  <a:lnTo>
                    <a:pt x="576" y="1175"/>
                  </a:lnTo>
                  <a:lnTo>
                    <a:pt x="576" y="1175"/>
                  </a:lnTo>
                  <a:lnTo>
                    <a:pt x="575" y="1176"/>
                  </a:lnTo>
                  <a:lnTo>
                    <a:pt x="573" y="1178"/>
                  </a:lnTo>
                  <a:lnTo>
                    <a:pt x="575" y="1182"/>
                  </a:lnTo>
                  <a:lnTo>
                    <a:pt x="575" y="1186"/>
                  </a:lnTo>
                  <a:lnTo>
                    <a:pt x="575" y="1188"/>
                  </a:lnTo>
                  <a:lnTo>
                    <a:pt x="573" y="1189"/>
                  </a:lnTo>
                  <a:lnTo>
                    <a:pt x="573" y="1189"/>
                  </a:lnTo>
                  <a:lnTo>
                    <a:pt x="570" y="1191"/>
                  </a:lnTo>
                  <a:lnTo>
                    <a:pt x="567" y="1191"/>
                  </a:lnTo>
                  <a:lnTo>
                    <a:pt x="563" y="1189"/>
                  </a:lnTo>
                  <a:lnTo>
                    <a:pt x="560" y="1187"/>
                  </a:lnTo>
                  <a:lnTo>
                    <a:pt x="555" y="1181"/>
                  </a:lnTo>
                  <a:lnTo>
                    <a:pt x="553" y="1179"/>
                  </a:lnTo>
                  <a:lnTo>
                    <a:pt x="551" y="1179"/>
                  </a:lnTo>
                  <a:lnTo>
                    <a:pt x="551" y="1179"/>
                  </a:lnTo>
                  <a:lnTo>
                    <a:pt x="551" y="1180"/>
                  </a:lnTo>
                  <a:lnTo>
                    <a:pt x="550" y="1183"/>
                  </a:lnTo>
                  <a:lnTo>
                    <a:pt x="548" y="1194"/>
                  </a:lnTo>
                  <a:lnTo>
                    <a:pt x="548" y="1204"/>
                  </a:lnTo>
                  <a:lnTo>
                    <a:pt x="550" y="1209"/>
                  </a:lnTo>
                  <a:lnTo>
                    <a:pt x="550" y="1209"/>
                  </a:lnTo>
                  <a:lnTo>
                    <a:pt x="551" y="1213"/>
                  </a:lnTo>
                  <a:lnTo>
                    <a:pt x="553" y="1215"/>
                  </a:lnTo>
                  <a:lnTo>
                    <a:pt x="559" y="1220"/>
                  </a:lnTo>
                  <a:lnTo>
                    <a:pt x="563" y="1224"/>
                  </a:lnTo>
                  <a:lnTo>
                    <a:pt x="564" y="1228"/>
                  </a:lnTo>
                  <a:lnTo>
                    <a:pt x="566" y="1231"/>
                  </a:lnTo>
                  <a:lnTo>
                    <a:pt x="566" y="1231"/>
                  </a:lnTo>
                  <a:lnTo>
                    <a:pt x="564" y="1233"/>
                  </a:lnTo>
                  <a:lnTo>
                    <a:pt x="563" y="1235"/>
                  </a:lnTo>
                  <a:lnTo>
                    <a:pt x="559" y="1238"/>
                  </a:lnTo>
                  <a:lnTo>
                    <a:pt x="547" y="1241"/>
                  </a:lnTo>
                  <a:lnTo>
                    <a:pt x="547" y="1241"/>
                  </a:lnTo>
                  <a:lnTo>
                    <a:pt x="545" y="1241"/>
                  </a:lnTo>
                  <a:lnTo>
                    <a:pt x="543" y="1240"/>
                  </a:lnTo>
                  <a:lnTo>
                    <a:pt x="540" y="1239"/>
                  </a:lnTo>
                  <a:lnTo>
                    <a:pt x="539" y="1239"/>
                  </a:lnTo>
                  <a:lnTo>
                    <a:pt x="539" y="1239"/>
                  </a:lnTo>
                  <a:lnTo>
                    <a:pt x="537" y="1243"/>
                  </a:lnTo>
                  <a:lnTo>
                    <a:pt x="535" y="1249"/>
                  </a:lnTo>
                  <a:lnTo>
                    <a:pt x="534" y="1252"/>
                  </a:lnTo>
                  <a:lnTo>
                    <a:pt x="531" y="1253"/>
                  </a:lnTo>
                  <a:lnTo>
                    <a:pt x="529" y="1254"/>
                  </a:lnTo>
                  <a:lnTo>
                    <a:pt x="526" y="1252"/>
                  </a:lnTo>
                  <a:lnTo>
                    <a:pt x="526" y="1252"/>
                  </a:lnTo>
                  <a:lnTo>
                    <a:pt x="524" y="1248"/>
                  </a:lnTo>
                  <a:lnTo>
                    <a:pt x="524" y="1241"/>
                  </a:lnTo>
                  <a:lnTo>
                    <a:pt x="523" y="1233"/>
                  </a:lnTo>
                  <a:lnTo>
                    <a:pt x="522" y="1227"/>
                  </a:lnTo>
                  <a:lnTo>
                    <a:pt x="522" y="1227"/>
                  </a:lnTo>
                  <a:lnTo>
                    <a:pt x="519" y="1224"/>
                  </a:lnTo>
                  <a:lnTo>
                    <a:pt x="515" y="1222"/>
                  </a:lnTo>
                  <a:lnTo>
                    <a:pt x="512" y="1220"/>
                  </a:lnTo>
                  <a:lnTo>
                    <a:pt x="510" y="1216"/>
                  </a:lnTo>
                  <a:lnTo>
                    <a:pt x="510" y="1216"/>
                  </a:lnTo>
                  <a:lnTo>
                    <a:pt x="510" y="1214"/>
                  </a:lnTo>
                  <a:lnTo>
                    <a:pt x="510" y="1211"/>
                  </a:lnTo>
                  <a:lnTo>
                    <a:pt x="511" y="1205"/>
                  </a:lnTo>
                  <a:lnTo>
                    <a:pt x="511" y="1205"/>
                  </a:lnTo>
                  <a:lnTo>
                    <a:pt x="514" y="1188"/>
                  </a:lnTo>
                  <a:lnTo>
                    <a:pt x="515" y="1180"/>
                  </a:lnTo>
                  <a:lnTo>
                    <a:pt x="514" y="1172"/>
                  </a:lnTo>
                  <a:lnTo>
                    <a:pt x="514" y="1172"/>
                  </a:lnTo>
                  <a:lnTo>
                    <a:pt x="513" y="1168"/>
                  </a:lnTo>
                  <a:lnTo>
                    <a:pt x="511" y="1166"/>
                  </a:lnTo>
                  <a:lnTo>
                    <a:pt x="509" y="1164"/>
                  </a:lnTo>
                  <a:lnTo>
                    <a:pt x="506" y="1161"/>
                  </a:lnTo>
                  <a:lnTo>
                    <a:pt x="506" y="1161"/>
                  </a:lnTo>
                  <a:lnTo>
                    <a:pt x="504" y="1155"/>
                  </a:lnTo>
                  <a:lnTo>
                    <a:pt x="502" y="1148"/>
                  </a:lnTo>
                  <a:lnTo>
                    <a:pt x="501" y="1142"/>
                  </a:lnTo>
                  <a:lnTo>
                    <a:pt x="498" y="1140"/>
                  </a:lnTo>
                  <a:lnTo>
                    <a:pt x="496" y="1140"/>
                  </a:lnTo>
                  <a:lnTo>
                    <a:pt x="496" y="1140"/>
                  </a:lnTo>
                  <a:lnTo>
                    <a:pt x="494" y="1141"/>
                  </a:lnTo>
                  <a:lnTo>
                    <a:pt x="493" y="1143"/>
                  </a:lnTo>
                  <a:lnTo>
                    <a:pt x="494" y="1149"/>
                  </a:lnTo>
                  <a:lnTo>
                    <a:pt x="495" y="1156"/>
                  </a:lnTo>
                  <a:lnTo>
                    <a:pt x="496" y="1163"/>
                  </a:lnTo>
                  <a:lnTo>
                    <a:pt x="496" y="1163"/>
                  </a:lnTo>
                  <a:lnTo>
                    <a:pt x="494" y="1172"/>
                  </a:lnTo>
                  <a:lnTo>
                    <a:pt x="489" y="1181"/>
                  </a:lnTo>
                  <a:lnTo>
                    <a:pt x="487" y="1190"/>
                  </a:lnTo>
                  <a:lnTo>
                    <a:pt x="486" y="1195"/>
                  </a:lnTo>
                  <a:lnTo>
                    <a:pt x="486" y="1199"/>
                  </a:lnTo>
                  <a:lnTo>
                    <a:pt x="486" y="1199"/>
                  </a:lnTo>
                  <a:lnTo>
                    <a:pt x="487" y="1203"/>
                  </a:lnTo>
                  <a:lnTo>
                    <a:pt x="489" y="1205"/>
                  </a:lnTo>
                  <a:lnTo>
                    <a:pt x="491" y="1208"/>
                  </a:lnTo>
                  <a:lnTo>
                    <a:pt x="493" y="1209"/>
                  </a:lnTo>
                  <a:lnTo>
                    <a:pt x="493" y="1212"/>
                  </a:lnTo>
                  <a:lnTo>
                    <a:pt x="493" y="1212"/>
                  </a:lnTo>
                  <a:lnTo>
                    <a:pt x="491" y="1213"/>
                  </a:lnTo>
                  <a:lnTo>
                    <a:pt x="490" y="1214"/>
                  </a:lnTo>
                  <a:lnTo>
                    <a:pt x="487" y="1215"/>
                  </a:lnTo>
                  <a:lnTo>
                    <a:pt x="483" y="1216"/>
                  </a:lnTo>
                  <a:lnTo>
                    <a:pt x="482" y="1217"/>
                  </a:lnTo>
                  <a:lnTo>
                    <a:pt x="482" y="1219"/>
                  </a:lnTo>
                  <a:lnTo>
                    <a:pt x="482" y="1219"/>
                  </a:lnTo>
                  <a:lnTo>
                    <a:pt x="479" y="1233"/>
                  </a:lnTo>
                  <a:lnTo>
                    <a:pt x="476" y="1256"/>
                  </a:lnTo>
                  <a:lnTo>
                    <a:pt x="474" y="1268"/>
                  </a:lnTo>
                  <a:lnTo>
                    <a:pt x="474" y="1278"/>
                  </a:lnTo>
                  <a:lnTo>
                    <a:pt x="477" y="1286"/>
                  </a:lnTo>
                  <a:lnTo>
                    <a:pt x="478" y="1289"/>
                  </a:lnTo>
                  <a:lnTo>
                    <a:pt x="480" y="1292"/>
                  </a:lnTo>
                  <a:lnTo>
                    <a:pt x="480" y="1292"/>
                  </a:lnTo>
                  <a:lnTo>
                    <a:pt x="482" y="1293"/>
                  </a:lnTo>
                  <a:lnTo>
                    <a:pt x="485" y="1293"/>
                  </a:lnTo>
                  <a:lnTo>
                    <a:pt x="490" y="1292"/>
                  </a:lnTo>
                  <a:lnTo>
                    <a:pt x="496" y="1290"/>
                  </a:lnTo>
                  <a:lnTo>
                    <a:pt x="497" y="1292"/>
                  </a:lnTo>
                  <a:lnTo>
                    <a:pt x="497" y="1293"/>
                  </a:lnTo>
                  <a:lnTo>
                    <a:pt x="497" y="1293"/>
                  </a:lnTo>
                  <a:lnTo>
                    <a:pt x="496" y="1296"/>
                  </a:lnTo>
                  <a:lnTo>
                    <a:pt x="495" y="1298"/>
                  </a:lnTo>
                  <a:lnTo>
                    <a:pt x="489" y="1303"/>
                  </a:lnTo>
                  <a:lnTo>
                    <a:pt x="482" y="1306"/>
                  </a:lnTo>
                  <a:lnTo>
                    <a:pt x="480" y="1310"/>
                  </a:lnTo>
                  <a:lnTo>
                    <a:pt x="478" y="1312"/>
                  </a:lnTo>
                  <a:lnTo>
                    <a:pt x="478" y="1312"/>
                  </a:lnTo>
                  <a:lnTo>
                    <a:pt x="478" y="1318"/>
                  </a:lnTo>
                  <a:lnTo>
                    <a:pt x="479" y="1322"/>
                  </a:lnTo>
                  <a:lnTo>
                    <a:pt x="481" y="1328"/>
                  </a:lnTo>
                  <a:lnTo>
                    <a:pt x="486" y="1331"/>
                  </a:lnTo>
                  <a:lnTo>
                    <a:pt x="486" y="1331"/>
                  </a:lnTo>
                  <a:lnTo>
                    <a:pt x="487" y="1331"/>
                  </a:lnTo>
                  <a:lnTo>
                    <a:pt x="488" y="1331"/>
                  </a:lnTo>
                  <a:lnTo>
                    <a:pt x="490" y="1328"/>
                  </a:lnTo>
                  <a:lnTo>
                    <a:pt x="493" y="1325"/>
                  </a:lnTo>
                  <a:lnTo>
                    <a:pt x="496" y="1322"/>
                  </a:lnTo>
                  <a:lnTo>
                    <a:pt x="496" y="1322"/>
                  </a:lnTo>
                  <a:lnTo>
                    <a:pt x="498" y="1322"/>
                  </a:lnTo>
                  <a:lnTo>
                    <a:pt x="501" y="1325"/>
                  </a:lnTo>
                  <a:lnTo>
                    <a:pt x="503" y="1326"/>
                  </a:lnTo>
                  <a:lnTo>
                    <a:pt x="506" y="1326"/>
                  </a:lnTo>
                  <a:lnTo>
                    <a:pt x="506" y="1326"/>
                  </a:lnTo>
                  <a:lnTo>
                    <a:pt x="510" y="1325"/>
                  </a:lnTo>
                  <a:lnTo>
                    <a:pt x="514" y="1323"/>
                  </a:lnTo>
                  <a:lnTo>
                    <a:pt x="519" y="1321"/>
                  </a:lnTo>
                  <a:lnTo>
                    <a:pt x="520" y="1321"/>
                  </a:lnTo>
                  <a:lnTo>
                    <a:pt x="522" y="1322"/>
                  </a:lnTo>
                  <a:lnTo>
                    <a:pt x="522" y="1322"/>
                  </a:lnTo>
                  <a:lnTo>
                    <a:pt x="523" y="1325"/>
                  </a:lnTo>
                  <a:lnTo>
                    <a:pt x="523" y="1326"/>
                  </a:lnTo>
                  <a:lnTo>
                    <a:pt x="522" y="1330"/>
                  </a:lnTo>
                  <a:lnTo>
                    <a:pt x="520" y="1336"/>
                  </a:lnTo>
                  <a:lnTo>
                    <a:pt x="520" y="1340"/>
                  </a:lnTo>
                  <a:lnTo>
                    <a:pt x="520" y="1340"/>
                  </a:lnTo>
                  <a:lnTo>
                    <a:pt x="521" y="1343"/>
                  </a:lnTo>
                  <a:lnTo>
                    <a:pt x="523" y="1346"/>
                  </a:lnTo>
                  <a:lnTo>
                    <a:pt x="526" y="1348"/>
                  </a:lnTo>
                  <a:lnTo>
                    <a:pt x="527" y="1352"/>
                  </a:lnTo>
                  <a:lnTo>
                    <a:pt x="527" y="1352"/>
                  </a:lnTo>
                  <a:lnTo>
                    <a:pt x="528" y="1358"/>
                  </a:lnTo>
                  <a:lnTo>
                    <a:pt x="527" y="1364"/>
                  </a:lnTo>
                  <a:lnTo>
                    <a:pt x="527" y="1376"/>
                  </a:lnTo>
                  <a:lnTo>
                    <a:pt x="527" y="1376"/>
                  </a:lnTo>
                  <a:lnTo>
                    <a:pt x="528" y="1380"/>
                  </a:lnTo>
                  <a:lnTo>
                    <a:pt x="529" y="1384"/>
                  </a:lnTo>
                  <a:lnTo>
                    <a:pt x="530" y="1387"/>
                  </a:lnTo>
                  <a:lnTo>
                    <a:pt x="530" y="1391"/>
                  </a:lnTo>
                  <a:lnTo>
                    <a:pt x="530" y="1391"/>
                  </a:lnTo>
                  <a:lnTo>
                    <a:pt x="529" y="1396"/>
                  </a:lnTo>
                  <a:lnTo>
                    <a:pt x="527" y="1402"/>
                  </a:lnTo>
                  <a:lnTo>
                    <a:pt x="523" y="1408"/>
                  </a:lnTo>
                  <a:lnTo>
                    <a:pt x="520" y="1413"/>
                  </a:lnTo>
                  <a:lnTo>
                    <a:pt x="520" y="1413"/>
                  </a:lnTo>
                  <a:lnTo>
                    <a:pt x="518" y="1413"/>
                  </a:lnTo>
                  <a:lnTo>
                    <a:pt x="514" y="1412"/>
                  </a:lnTo>
                  <a:lnTo>
                    <a:pt x="512" y="1412"/>
                  </a:lnTo>
                  <a:lnTo>
                    <a:pt x="512" y="1412"/>
                  </a:lnTo>
                  <a:lnTo>
                    <a:pt x="511" y="1413"/>
                  </a:lnTo>
                  <a:lnTo>
                    <a:pt x="511" y="1413"/>
                  </a:lnTo>
                  <a:lnTo>
                    <a:pt x="513" y="1418"/>
                  </a:lnTo>
                  <a:lnTo>
                    <a:pt x="517" y="1424"/>
                  </a:lnTo>
                  <a:lnTo>
                    <a:pt x="523" y="1436"/>
                  </a:lnTo>
                  <a:lnTo>
                    <a:pt x="524" y="1441"/>
                  </a:lnTo>
                  <a:lnTo>
                    <a:pt x="524" y="1443"/>
                  </a:lnTo>
                  <a:lnTo>
                    <a:pt x="523" y="1445"/>
                  </a:lnTo>
                  <a:lnTo>
                    <a:pt x="522" y="1446"/>
                  </a:lnTo>
                  <a:lnTo>
                    <a:pt x="519" y="1448"/>
                  </a:lnTo>
                  <a:lnTo>
                    <a:pt x="510" y="1448"/>
                  </a:lnTo>
                  <a:lnTo>
                    <a:pt x="510" y="1448"/>
                  </a:lnTo>
                  <a:lnTo>
                    <a:pt x="507" y="1446"/>
                  </a:lnTo>
                  <a:lnTo>
                    <a:pt x="503" y="1444"/>
                  </a:lnTo>
                  <a:lnTo>
                    <a:pt x="501" y="1435"/>
                  </a:lnTo>
                  <a:lnTo>
                    <a:pt x="495" y="1401"/>
                  </a:lnTo>
                  <a:lnTo>
                    <a:pt x="485" y="1380"/>
                  </a:lnTo>
                  <a:lnTo>
                    <a:pt x="469" y="1358"/>
                  </a:lnTo>
                  <a:lnTo>
                    <a:pt x="440" y="1348"/>
                  </a:lnTo>
                  <a:lnTo>
                    <a:pt x="420" y="1340"/>
                  </a:lnTo>
                  <a:lnTo>
                    <a:pt x="387" y="1337"/>
                  </a:lnTo>
                  <a:lnTo>
                    <a:pt x="357" y="1343"/>
                  </a:lnTo>
                  <a:lnTo>
                    <a:pt x="309" y="1354"/>
                  </a:lnTo>
                  <a:lnTo>
                    <a:pt x="278" y="1376"/>
                  </a:lnTo>
                  <a:lnTo>
                    <a:pt x="265" y="1385"/>
                  </a:lnTo>
                  <a:lnTo>
                    <a:pt x="259" y="1402"/>
                  </a:lnTo>
                  <a:lnTo>
                    <a:pt x="245" y="1407"/>
                  </a:lnTo>
                  <a:lnTo>
                    <a:pt x="232" y="1391"/>
                  </a:lnTo>
                  <a:lnTo>
                    <a:pt x="220" y="1383"/>
                  </a:lnTo>
                  <a:lnTo>
                    <a:pt x="206" y="1379"/>
                  </a:lnTo>
                  <a:lnTo>
                    <a:pt x="206" y="1401"/>
                  </a:lnTo>
                  <a:lnTo>
                    <a:pt x="206" y="1405"/>
                  </a:lnTo>
                  <a:lnTo>
                    <a:pt x="193" y="1413"/>
                  </a:lnTo>
                  <a:lnTo>
                    <a:pt x="194" y="1420"/>
                  </a:lnTo>
                  <a:lnTo>
                    <a:pt x="186" y="1428"/>
                  </a:lnTo>
                  <a:lnTo>
                    <a:pt x="141" y="1418"/>
                  </a:lnTo>
                  <a:lnTo>
                    <a:pt x="102" y="1405"/>
                  </a:lnTo>
                  <a:lnTo>
                    <a:pt x="57" y="1380"/>
                  </a:lnTo>
                  <a:lnTo>
                    <a:pt x="43" y="1354"/>
                  </a:lnTo>
                  <a:lnTo>
                    <a:pt x="37" y="1326"/>
                  </a:lnTo>
                  <a:lnTo>
                    <a:pt x="0" y="1307"/>
                  </a:lnTo>
                  <a:lnTo>
                    <a:pt x="12" y="1293"/>
                  </a:lnTo>
                  <a:lnTo>
                    <a:pt x="29" y="1279"/>
                  </a:lnTo>
                  <a:lnTo>
                    <a:pt x="81" y="1280"/>
                  </a:lnTo>
                  <a:lnTo>
                    <a:pt x="88" y="1303"/>
                  </a:lnTo>
                  <a:lnTo>
                    <a:pt x="104" y="1296"/>
                  </a:lnTo>
                  <a:lnTo>
                    <a:pt x="106" y="1273"/>
                  </a:lnTo>
                  <a:lnTo>
                    <a:pt x="128" y="1258"/>
                  </a:lnTo>
                  <a:lnTo>
                    <a:pt x="117" y="1222"/>
                  </a:lnTo>
                  <a:lnTo>
                    <a:pt x="105" y="1214"/>
                  </a:lnTo>
                  <a:lnTo>
                    <a:pt x="102" y="1204"/>
                  </a:lnTo>
                  <a:lnTo>
                    <a:pt x="126" y="1174"/>
                  </a:lnTo>
                  <a:lnTo>
                    <a:pt x="137" y="1180"/>
                  </a:lnTo>
                  <a:lnTo>
                    <a:pt x="151" y="1166"/>
                  </a:lnTo>
                  <a:lnTo>
                    <a:pt x="171" y="1163"/>
                  </a:lnTo>
                  <a:lnTo>
                    <a:pt x="179" y="1158"/>
                  </a:lnTo>
                  <a:lnTo>
                    <a:pt x="172" y="1146"/>
                  </a:lnTo>
                  <a:lnTo>
                    <a:pt x="206" y="1141"/>
                  </a:lnTo>
                  <a:lnTo>
                    <a:pt x="199" y="1092"/>
                  </a:lnTo>
                  <a:lnTo>
                    <a:pt x="206" y="1077"/>
                  </a:lnTo>
                  <a:lnTo>
                    <a:pt x="256" y="1068"/>
                  </a:lnTo>
                  <a:lnTo>
                    <a:pt x="268" y="1059"/>
                  </a:lnTo>
                  <a:lnTo>
                    <a:pt x="282" y="1040"/>
                  </a:lnTo>
                  <a:lnTo>
                    <a:pt x="268" y="1018"/>
                  </a:lnTo>
                  <a:lnTo>
                    <a:pt x="308" y="969"/>
                  </a:lnTo>
                  <a:lnTo>
                    <a:pt x="270" y="921"/>
                  </a:lnTo>
                  <a:lnTo>
                    <a:pt x="282" y="904"/>
                  </a:lnTo>
                  <a:lnTo>
                    <a:pt x="266" y="851"/>
                  </a:lnTo>
                  <a:lnTo>
                    <a:pt x="297" y="838"/>
                  </a:lnTo>
                  <a:lnTo>
                    <a:pt x="294" y="830"/>
                  </a:lnTo>
                  <a:lnTo>
                    <a:pt x="315" y="815"/>
                  </a:lnTo>
                  <a:lnTo>
                    <a:pt x="344" y="815"/>
                  </a:lnTo>
                  <a:lnTo>
                    <a:pt x="347" y="801"/>
                  </a:lnTo>
                  <a:lnTo>
                    <a:pt x="362" y="801"/>
                  </a:lnTo>
                  <a:lnTo>
                    <a:pt x="367" y="818"/>
                  </a:lnTo>
                  <a:lnTo>
                    <a:pt x="368" y="840"/>
                  </a:lnTo>
                  <a:lnTo>
                    <a:pt x="362" y="863"/>
                  </a:lnTo>
                  <a:lnTo>
                    <a:pt x="355" y="877"/>
                  </a:lnTo>
                  <a:lnTo>
                    <a:pt x="371" y="881"/>
                  </a:lnTo>
                  <a:lnTo>
                    <a:pt x="383" y="864"/>
                  </a:lnTo>
                  <a:lnTo>
                    <a:pt x="391" y="865"/>
                  </a:lnTo>
                  <a:lnTo>
                    <a:pt x="383" y="850"/>
                  </a:lnTo>
                  <a:lnTo>
                    <a:pt x="395" y="824"/>
                  </a:lnTo>
                  <a:lnTo>
                    <a:pt x="404" y="823"/>
                  </a:lnTo>
                  <a:lnTo>
                    <a:pt x="417" y="862"/>
                  </a:lnTo>
                  <a:lnTo>
                    <a:pt x="423" y="859"/>
                  </a:lnTo>
                  <a:lnTo>
                    <a:pt x="425" y="845"/>
                  </a:lnTo>
                  <a:lnTo>
                    <a:pt x="453" y="820"/>
                  </a:lnTo>
                  <a:lnTo>
                    <a:pt x="462" y="834"/>
                  </a:lnTo>
                  <a:lnTo>
                    <a:pt x="448" y="851"/>
                  </a:lnTo>
                  <a:lnTo>
                    <a:pt x="464" y="861"/>
                  </a:lnTo>
                  <a:lnTo>
                    <a:pt x="476" y="862"/>
                  </a:lnTo>
                  <a:lnTo>
                    <a:pt x="485" y="884"/>
                  </a:lnTo>
                  <a:lnTo>
                    <a:pt x="505" y="884"/>
                  </a:lnTo>
                  <a:lnTo>
                    <a:pt x="501" y="859"/>
                  </a:lnTo>
                  <a:lnTo>
                    <a:pt x="509" y="859"/>
                  </a:lnTo>
                  <a:lnTo>
                    <a:pt x="514" y="870"/>
                  </a:lnTo>
                  <a:lnTo>
                    <a:pt x="529" y="864"/>
                  </a:lnTo>
                  <a:lnTo>
                    <a:pt x="527" y="846"/>
                  </a:lnTo>
                  <a:lnTo>
                    <a:pt x="536" y="839"/>
                  </a:lnTo>
                  <a:lnTo>
                    <a:pt x="554" y="854"/>
                  </a:lnTo>
                  <a:lnTo>
                    <a:pt x="555" y="892"/>
                  </a:lnTo>
                  <a:lnTo>
                    <a:pt x="585" y="902"/>
                  </a:lnTo>
                  <a:lnTo>
                    <a:pt x="592" y="881"/>
                  </a:lnTo>
                  <a:lnTo>
                    <a:pt x="608" y="878"/>
                  </a:lnTo>
                  <a:lnTo>
                    <a:pt x="627" y="888"/>
                  </a:lnTo>
                  <a:lnTo>
                    <a:pt x="646" y="878"/>
                  </a:lnTo>
                  <a:lnTo>
                    <a:pt x="669" y="885"/>
                  </a:lnTo>
                  <a:lnTo>
                    <a:pt x="670" y="867"/>
                  </a:lnTo>
                  <a:lnTo>
                    <a:pt x="660" y="859"/>
                  </a:lnTo>
                  <a:lnTo>
                    <a:pt x="622" y="831"/>
                  </a:lnTo>
                  <a:lnTo>
                    <a:pt x="592" y="806"/>
                  </a:lnTo>
                  <a:lnTo>
                    <a:pt x="609" y="790"/>
                  </a:lnTo>
                  <a:lnTo>
                    <a:pt x="617" y="729"/>
                  </a:lnTo>
                  <a:lnTo>
                    <a:pt x="617" y="699"/>
                  </a:lnTo>
                  <a:lnTo>
                    <a:pt x="603" y="680"/>
                  </a:lnTo>
                  <a:lnTo>
                    <a:pt x="591" y="658"/>
                  </a:lnTo>
                  <a:lnTo>
                    <a:pt x="573" y="639"/>
                  </a:lnTo>
                  <a:lnTo>
                    <a:pt x="554" y="654"/>
                  </a:lnTo>
                  <a:lnTo>
                    <a:pt x="537" y="611"/>
                  </a:lnTo>
                  <a:lnTo>
                    <a:pt x="511" y="621"/>
                  </a:lnTo>
                  <a:lnTo>
                    <a:pt x="504" y="605"/>
                  </a:lnTo>
                  <a:lnTo>
                    <a:pt x="493" y="606"/>
                  </a:lnTo>
                  <a:lnTo>
                    <a:pt x="486" y="595"/>
                  </a:lnTo>
                  <a:lnTo>
                    <a:pt x="498" y="585"/>
                  </a:lnTo>
                  <a:lnTo>
                    <a:pt x="494" y="572"/>
                  </a:lnTo>
                  <a:lnTo>
                    <a:pt x="503" y="564"/>
                  </a:lnTo>
                  <a:lnTo>
                    <a:pt x="501" y="539"/>
                  </a:lnTo>
                  <a:lnTo>
                    <a:pt x="473" y="541"/>
                  </a:lnTo>
                  <a:lnTo>
                    <a:pt x="463" y="524"/>
                  </a:lnTo>
                  <a:lnTo>
                    <a:pt x="486" y="517"/>
                  </a:lnTo>
                  <a:lnTo>
                    <a:pt x="486" y="471"/>
                  </a:lnTo>
                  <a:lnTo>
                    <a:pt x="496" y="460"/>
                  </a:lnTo>
                  <a:lnTo>
                    <a:pt x="489" y="418"/>
                  </a:lnTo>
                  <a:lnTo>
                    <a:pt x="476" y="419"/>
                  </a:lnTo>
                  <a:lnTo>
                    <a:pt x="456" y="427"/>
                  </a:lnTo>
                  <a:lnTo>
                    <a:pt x="457" y="441"/>
                  </a:lnTo>
                  <a:lnTo>
                    <a:pt x="447" y="447"/>
                  </a:lnTo>
                  <a:lnTo>
                    <a:pt x="431" y="441"/>
                  </a:lnTo>
                  <a:lnTo>
                    <a:pt x="422" y="419"/>
                  </a:lnTo>
                  <a:lnTo>
                    <a:pt x="424" y="413"/>
                  </a:lnTo>
                  <a:lnTo>
                    <a:pt x="421" y="395"/>
                  </a:lnTo>
                  <a:lnTo>
                    <a:pt x="409" y="393"/>
                  </a:lnTo>
                  <a:lnTo>
                    <a:pt x="408" y="376"/>
                  </a:lnTo>
                  <a:lnTo>
                    <a:pt x="393" y="376"/>
                  </a:lnTo>
                  <a:lnTo>
                    <a:pt x="387" y="363"/>
                  </a:lnTo>
                  <a:lnTo>
                    <a:pt x="362" y="371"/>
                  </a:lnTo>
                  <a:lnTo>
                    <a:pt x="365" y="344"/>
                  </a:lnTo>
                  <a:lnTo>
                    <a:pt x="358" y="334"/>
                  </a:lnTo>
                  <a:lnTo>
                    <a:pt x="350" y="336"/>
                  </a:lnTo>
                  <a:lnTo>
                    <a:pt x="349" y="319"/>
                  </a:lnTo>
                  <a:lnTo>
                    <a:pt x="370" y="306"/>
                  </a:lnTo>
                  <a:lnTo>
                    <a:pt x="374" y="285"/>
                  </a:lnTo>
                  <a:lnTo>
                    <a:pt x="372" y="233"/>
                  </a:lnTo>
                  <a:lnTo>
                    <a:pt x="399" y="214"/>
                  </a:lnTo>
                  <a:lnTo>
                    <a:pt x="404" y="206"/>
                  </a:lnTo>
                  <a:lnTo>
                    <a:pt x="399" y="193"/>
                  </a:lnTo>
                  <a:lnTo>
                    <a:pt x="379" y="192"/>
                  </a:lnTo>
                  <a:lnTo>
                    <a:pt x="379" y="183"/>
                  </a:lnTo>
                  <a:lnTo>
                    <a:pt x="398" y="166"/>
                  </a:lnTo>
                  <a:lnTo>
                    <a:pt x="376" y="158"/>
                  </a:lnTo>
                  <a:lnTo>
                    <a:pt x="367" y="113"/>
                  </a:lnTo>
                  <a:lnTo>
                    <a:pt x="338" y="116"/>
                  </a:lnTo>
                  <a:lnTo>
                    <a:pt x="323" y="138"/>
                  </a:lnTo>
                  <a:lnTo>
                    <a:pt x="289" y="125"/>
                  </a:lnTo>
                  <a:lnTo>
                    <a:pt x="269" y="89"/>
                  </a:lnTo>
                  <a:lnTo>
                    <a:pt x="266" y="64"/>
                  </a:lnTo>
                  <a:lnTo>
                    <a:pt x="266" y="61"/>
                  </a:lnTo>
                  <a:lnTo>
                    <a:pt x="266" y="65"/>
                  </a:lnTo>
                  <a:lnTo>
                    <a:pt x="284" y="68"/>
                  </a:lnTo>
                  <a:lnTo>
                    <a:pt x="293" y="50"/>
                  </a:lnTo>
                  <a:lnTo>
                    <a:pt x="293" y="28"/>
                  </a:lnTo>
                  <a:lnTo>
                    <a:pt x="317" y="28"/>
                  </a:lnTo>
                  <a:lnTo>
                    <a:pt x="325" y="27"/>
                  </a:lnTo>
                  <a:lnTo>
                    <a:pt x="319" y="11"/>
                  </a:lnTo>
                  <a:lnTo>
                    <a:pt x="331" y="0"/>
                  </a:lnTo>
                  <a:lnTo>
                    <a:pt x="365" y="35"/>
                  </a:lnTo>
                  <a:lnTo>
                    <a:pt x="388" y="37"/>
                  </a:lnTo>
                  <a:lnTo>
                    <a:pt x="403" y="65"/>
                  </a:lnTo>
                  <a:lnTo>
                    <a:pt x="424" y="61"/>
                  </a:lnTo>
                  <a:lnTo>
                    <a:pt x="432" y="67"/>
                  </a:lnTo>
                  <a:lnTo>
                    <a:pt x="442" y="56"/>
                  </a:lnTo>
                  <a:lnTo>
                    <a:pt x="469" y="53"/>
                  </a:lnTo>
                  <a:lnTo>
                    <a:pt x="473" y="68"/>
                  </a:lnTo>
                  <a:lnTo>
                    <a:pt x="498" y="65"/>
                  </a:lnTo>
                  <a:lnTo>
                    <a:pt x="512" y="50"/>
                  </a:lnTo>
                  <a:lnTo>
                    <a:pt x="530" y="64"/>
                  </a:lnTo>
                  <a:lnTo>
                    <a:pt x="540" y="61"/>
                  </a:lnTo>
                  <a:lnTo>
                    <a:pt x="540" y="37"/>
                  </a:lnTo>
                  <a:lnTo>
                    <a:pt x="529" y="25"/>
                  </a:lnTo>
                  <a:lnTo>
                    <a:pt x="536" y="17"/>
                  </a:lnTo>
                  <a:lnTo>
                    <a:pt x="542" y="23"/>
                  </a:lnTo>
                  <a:lnTo>
                    <a:pt x="567" y="12"/>
                  </a:lnTo>
                  <a:lnTo>
                    <a:pt x="567" y="2"/>
                  </a:lnTo>
                  <a:lnTo>
                    <a:pt x="569" y="2"/>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highlight>
                  <a:srgbClr val="00FFFF"/>
                </a:highlight>
                <a:latin typeface="Arial" charset="0"/>
              </a:endParaRPr>
            </a:p>
          </p:txBody>
        </p:sp>
        <p:sp>
          <p:nvSpPr>
            <p:cNvPr id="57" name="Freeform 30">
              <a:extLst>
                <a:ext uri="{FF2B5EF4-FFF2-40B4-BE49-F238E27FC236}">
                  <a16:creationId xmlns:a16="http://schemas.microsoft.com/office/drawing/2014/main" id="{17EEEEAD-D215-E8C1-7B9B-705FB34D4370}"/>
                </a:ext>
              </a:extLst>
            </p:cNvPr>
            <p:cNvSpPr>
              <a:spLocks/>
            </p:cNvSpPr>
            <p:nvPr/>
          </p:nvSpPr>
          <p:spPr bwMode="auto">
            <a:xfrm>
              <a:off x="4501698" y="3454206"/>
              <a:ext cx="1922845" cy="1026352"/>
            </a:xfrm>
            <a:custGeom>
              <a:avLst/>
              <a:gdLst>
                <a:gd name="T0" fmla="*/ 712 w 1434"/>
                <a:gd name="T1" fmla="*/ 108 h 889"/>
                <a:gd name="T2" fmla="*/ 716 w 1434"/>
                <a:gd name="T3" fmla="*/ 157 h 889"/>
                <a:gd name="T4" fmla="*/ 695 w 1434"/>
                <a:gd name="T5" fmla="*/ 199 h 889"/>
                <a:gd name="T6" fmla="*/ 742 w 1434"/>
                <a:gd name="T7" fmla="*/ 171 h 889"/>
                <a:gd name="T8" fmla="*/ 775 w 1434"/>
                <a:gd name="T9" fmla="*/ 179 h 889"/>
                <a:gd name="T10" fmla="*/ 772 w 1434"/>
                <a:gd name="T11" fmla="*/ 225 h 889"/>
                <a:gd name="T12" fmla="*/ 796 w 1434"/>
                <a:gd name="T13" fmla="*/ 228 h 889"/>
                <a:gd name="T14" fmla="*/ 822 w 1434"/>
                <a:gd name="T15" fmla="*/ 239 h 889"/>
                <a:gd name="T16" fmla="*/ 856 w 1434"/>
                <a:gd name="T17" fmla="*/ 259 h 889"/>
                <a:gd name="T18" fmla="*/ 871 w 1434"/>
                <a:gd name="T19" fmla="*/ 358 h 889"/>
                <a:gd name="T20" fmla="*/ 868 w 1434"/>
                <a:gd name="T21" fmla="*/ 397 h 889"/>
                <a:gd name="T22" fmla="*/ 915 w 1434"/>
                <a:gd name="T23" fmla="*/ 408 h 889"/>
                <a:gd name="T24" fmla="*/ 954 w 1434"/>
                <a:gd name="T25" fmla="*/ 420 h 889"/>
                <a:gd name="T26" fmla="*/ 1005 w 1434"/>
                <a:gd name="T27" fmla="*/ 447 h 889"/>
                <a:gd name="T28" fmla="*/ 1028 w 1434"/>
                <a:gd name="T29" fmla="*/ 428 h 889"/>
                <a:gd name="T30" fmla="*/ 968 w 1434"/>
                <a:gd name="T31" fmla="*/ 379 h 889"/>
                <a:gd name="T32" fmla="*/ 855 w 1434"/>
                <a:gd name="T33" fmla="*/ 211 h 889"/>
                <a:gd name="T34" fmla="*/ 1007 w 1434"/>
                <a:gd name="T35" fmla="*/ 403 h 889"/>
                <a:gd name="T36" fmla="*/ 1110 w 1434"/>
                <a:gd name="T37" fmla="*/ 398 h 889"/>
                <a:gd name="T38" fmla="*/ 1160 w 1434"/>
                <a:gd name="T39" fmla="*/ 345 h 889"/>
                <a:gd name="T40" fmla="*/ 1231 w 1434"/>
                <a:gd name="T41" fmla="*/ 355 h 889"/>
                <a:gd name="T42" fmla="*/ 1293 w 1434"/>
                <a:gd name="T43" fmla="*/ 313 h 889"/>
                <a:gd name="T44" fmla="*/ 1357 w 1434"/>
                <a:gd name="T45" fmla="*/ 322 h 889"/>
                <a:gd name="T46" fmla="*/ 1415 w 1434"/>
                <a:gd name="T47" fmla="*/ 326 h 889"/>
                <a:gd name="T48" fmla="*/ 1392 w 1434"/>
                <a:gd name="T49" fmla="*/ 364 h 889"/>
                <a:gd name="T50" fmla="*/ 1377 w 1434"/>
                <a:gd name="T51" fmla="*/ 390 h 889"/>
                <a:gd name="T52" fmla="*/ 1363 w 1434"/>
                <a:gd name="T53" fmla="*/ 441 h 889"/>
                <a:gd name="T54" fmla="*/ 1356 w 1434"/>
                <a:gd name="T55" fmla="*/ 518 h 889"/>
                <a:gd name="T56" fmla="*/ 1297 w 1434"/>
                <a:gd name="T57" fmla="*/ 531 h 889"/>
                <a:gd name="T58" fmla="*/ 1193 w 1434"/>
                <a:gd name="T59" fmla="*/ 546 h 889"/>
                <a:gd name="T60" fmla="*/ 1153 w 1434"/>
                <a:gd name="T61" fmla="*/ 522 h 889"/>
                <a:gd name="T62" fmla="*/ 1015 w 1434"/>
                <a:gd name="T63" fmla="*/ 544 h 889"/>
                <a:gd name="T64" fmla="*/ 1014 w 1434"/>
                <a:gd name="T65" fmla="*/ 564 h 889"/>
                <a:gd name="T66" fmla="*/ 978 w 1434"/>
                <a:gd name="T67" fmla="*/ 579 h 889"/>
                <a:gd name="T68" fmla="*/ 933 w 1434"/>
                <a:gd name="T69" fmla="*/ 624 h 889"/>
                <a:gd name="T70" fmla="*/ 898 w 1434"/>
                <a:gd name="T71" fmla="*/ 660 h 889"/>
                <a:gd name="T72" fmla="*/ 816 w 1434"/>
                <a:gd name="T73" fmla="*/ 666 h 889"/>
                <a:gd name="T74" fmla="*/ 709 w 1434"/>
                <a:gd name="T75" fmla="*/ 710 h 889"/>
                <a:gd name="T76" fmla="*/ 666 w 1434"/>
                <a:gd name="T77" fmla="*/ 790 h 889"/>
                <a:gd name="T78" fmla="*/ 635 w 1434"/>
                <a:gd name="T79" fmla="*/ 826 h 889"/>
                <a:gd name="T80" fmla="*/ 587 w 1434"/>
                <a:gd name="T81" fmla="*/ 862 h 889"/>
                <a:gd name="T82" fmla="*/ 564 w 1434"/>
                <a:gd name="T83" fmla="*/ 875 h 889"/>
                <a:gd name="T84" fmla="*/ 530 w 1434"/>
                <a:gd name="T85" fmla="*/ 881 h 889"/>
                <a:gd name="T86" fmla="*/ 413 w 1434"/>
                <a:gd name="T87" fmla="*/ 853 h 889"/>
                <a:gd name="T88" fmla="*/ 360 w 1434"/>
                <a:gd name="T89" fmla="*/ 833 h 889"/>
                <a:gd name="T90" fmla="*/ 336 w 1434"/>
                <a:gd name="T91" fmla="*/ 796 h 889"/>
                <a:gd name="T92" fmla="*/ 374 w 1434"/>
                <a:gd name="T93" fmla="*/ 779 h 889"/>
                <a:gd name="T94" fmla="*/ 396 w 1434"/>
                <a:gd name="T95" fmla="*/ 671 h 889"/>
                <a:gd name="T96" fmla="*/ 339 w 1434"/>
                <a:gd name="T97" fmla="*/ 519 h 889"/>
                <a:gd name="T98" fmla="*/ 241 w 1434"/>
                <a:gd name="T99" fmla="*/ 510 h 889"/>
                <a:gd name="T100" fmla="*/ 110 w 1434"/>
                <a:gd name="T101" fmla="*/ 432 h 889"/>
                <a:gd name="T102" fmla="*/ 7 w 1434"/>
                <a:gd name="T103" fmla="*/ 440 h 889"/>
                <a:gd name="T104" fmla="*/ 14 w 1434"/>
                <a:gd name="T105" fmla="*/ 397 h 889"/>
                <a:gd name="T106" fmla="*/ 109 w 1434"/>
                <a:gd name="T107" fmla="*/ 350 h 889"/>
                <a:gd name="T108" fmla="*/ 142 w 1434"/>
                <a:gd name="T109" fmla="*/ 298 h 889"/>
                <a:gd name="T110" fmla="*/ 228 w 1434"/>
                <a:gd name="T111" fmla="*/ 218 h 889"/>
                <a:gd name="T112" fmla="*/ 279 w 1434"/>
                <a:gd name="T113" fmla="*/ 231 h 889"/>
                <a:gd name="T114" fmla="*/ 358 w 1434"/>
                <a:gd name="T115" fmla="*/ 193 h 889"/>
                <a:gd name="T116" fmla="*/ 408 w 1434"/>
                <a:gd name="T117" fmla="*/ 176 h 889"/>
                <a:gd name="T118" fmla="*/ 415 w 1434"/>
                <a:gd name="T119" fmla="*/ 135 h 889"/>
                <a:gd name="T120" fmla="*/ 381 w 1434"/>
                <a:gd name="T121" fmla="*/ 62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4" h="889">
                  <a:moveTo>
                    <a:pt x="377" y="46"/>
                  </a:moveTo>
                  <a:lnTo>
                    <a:pt x="382" y="41"/>
                  </a:lnTo>
                  <a:lnTo>
                    <a:pt x="372" y="7"/>
                  </a:lnTo>
                  <a:lnTo>
                    <a:pt x="389" y="0"/>
                  </a:lnTo>
                  <a:lnTo>
                    <a:pt x="404" y="13"/>
                  </a:lnTo>
                  <a:lnTo>
                    <a:pt x="473" y="14"/>
                  </a:lnTo>
                  <a:lnTo>
                    <a:pt x="491" y="31"/>
                  </a:lnTo>
                  <a:lnTo>
                    <a:pt x="520" y="49"/>
                  </a:lnTo>
                  <a:lnTo>
                    <a:pt x="572" y="73"/>
                  </a:lnTo>
                  <a:lnTo>
                    <a:pt x="637" y="77"/>
                  </a:lnTo>
                  <a:lnTo>
                    <a:pt x="663" y="120"/>
                  </a:lnTo>
                  <a:lnTo>
                    <a:pt x="683" y="120"/>
                  </a:lnTo>
                  <a:lnTo>
                    <a:pt x="703" y="104"/>
                  </a:lnTo>
                  <a:lnTo>
                    <a:pt x="709" y="102"/>
                  </a:lnTo>
                  <a:lnTo>
                    <a:pt x="709" y="102"/>
                  </a:lnTo>
                  <a:lnTo>
                    <a:pt x="712" y="108"/>
                  </a:lnTo>
                  <a:lnTo>
                    <a:pt x="718" y="112"/>
                  </a:lnTo>
                  <a:lnTo>
                    <a:pt x="724" y="117"/>
                  </a:lnTo>
                  <a:lnTo>
                    <a:pt x="725" y="118"/>
                  </a:lnTo>
                  <a:lnTo>
                    <a:pt x="726" y="120"/>
                  </a:lnTo>
                  <a:lnTo>
                    <a:pt x="726" y="120"/>
                  </a:lnTo>
                  <a:lnTo>
                    <a:pt x="726" y="125"/>
                  </a:lnTo>
                  <a:lnTo>
                    <a:pt x="725" y="130"/>
                  </a:lnTo>
                  <a:lnTo>
                    <a:pt x="724" y="135"/>
                  </a:lnTo>
                  <a:lnTo>
                    <a:pt x="723" y="139"/>
                  </a:lnTo>
                  <a:lnTo>
                    <a:pt x="723" y="139"/>
                  </a:lnTo>
                  <a:lnTo>
                    <a:pt x="724" y="146"/>
                  </a:lnTo>
                  <a:lnTo>
                    <a:pt x="724" y="151"/>
                  </a:lnTo>
                  <a:lnTo>
                    <a:pt x="723" y="153"/>
                  </a:lnTo>
                  <a:lnTo>
                    <a:pt x="723" y="153"/>
                  </a:lnTo>
                  <a:lnTo>
                    <a:pt x="720" y="155"/>
                  </a:lnTo>
                  <a:lnTo>
                    <a:pt x="716" y="157"/>
                  </a:lnTo>
                  <a:lnTo>
                    <a:pt x="712" y="158"/>
                  </a:lnTo>
                  <a:lnTo>
                    <a:pt x="709" y="159"/>
                  </a:lnTo>
                  <a:lnTo>
                    <a:pt x="709" y="159"/>
                  </a:lnTo>
                  <a:lnTo>
                    <a:pt x="703" y="163"/>
                  </a:lnTo>
                  <a:lnTo>
                    <a:pt x="696" y="170"/>
                  </a:lnTo>
                  <a:lnTo>
                    <a:pt x="688" y="178"/>
                  </a:lnTo>
                  <a:lnTo>
                    <a:pt x="682" y="187"/>
                  </a:lnTo>
                  <a:lnTo>
                    <a:pt x="677" y="195"/>
                  </a:lnTo>
                  <a:lnTo>
                    <a:pt x="676" y="199"/>
                  </a:lnTo>
                  <a:lnTo>
                    <a:pt x="677" y="201"/>
                  </a:lnTo>
                  <a:lnTo>
                    <a:pt x="678" y="202"/>
                  </a:lnTo>
                  <a:lnTo>
                    <a:pt x="680" y="203"/>
                  </a:lnTo>
                  <a:lnTo>
                    <a:pt x="685" y="202"/>
                  </a:lnTo>
                  <a:lnTo>
                    <a:pt x="692" y="200"/>
                  </a:lnTo>
                  <a:lnTo>
                    <a:pt x="692" y="200"/>
                  </a:lnTo>
                  <a:lnTo>
                    <a:pt x="695" y="199"/>
                  </a:lnTo>
                  <a:lnTo>
                    <a:pt x="698" y="195"/>
                  </a:lnTo>
                  <a:lnTo>
                    <a:pt x="703" y="190"/>
                  </a:lnTo>
                  <a:lnTo>
                    <a:pt x="703" y="190"/>
                  </a:lnTo>
                  <a:lnTo>
                    <a:pt x="716" y="178"/>
                  </a:lnTo>
                  <a:lnTo>
                    <a:pt x="734" y="161"/>
                  </a:lnTo>
                  <a:lnTo>
                    <a:pt x="743" y="154"/>
                  </a:lnTo>
                  <a:lnTo>
                    <a:pt x="753" y="147"/>
                  </a:lnTo>
                  <a:lnTo>
                    <a:pt x="761" y="144"/>
                  </a:lnTo>
                  <a:lnTo>
                    <a:pt x="765" y="144"/>
                  </a:lnTo>
                  <a:lnTo>
                    <a:pt x="768" y="145"/>
                  </a:lnTo>
                  <a:lnTo>
                    <a:pt x="768" y="145"/>
                  </a:lnTo>
                  <a:lnTo>
                    <a:pt x="768" y="145"/>
                  </a:lnTo>
                  <a:lnTo>
                    <a:pt x="768" y="146"/>
                  </a:lnTo>
                  <a:lnTo>
                    <a:pt x="767" y="150"/>
                  </a:lnTo>
                  <a:lnTo>
                    <a:pt x="758" y="158"/>
                  </a:lnTo>
                  <a:lnTo>
                    <a:pt x="742" y="171"/>
                  </a:lnTo>
                  <a:lnTo>
                    <a:pt x="742" y="171"/>
                  </a:lnTo>
                  <a:lnTo>
                    <a:pt x="740" y="176"/>
                  </a:lnTo>
                  <a:lnTo>
                    <a:pt x="737" y="182"/>
                  </a:lnTo>
                  <a:lnTo>
                    <a:pt x="737" y="186"/>
                  </a:lnTo>
                  <a:lnTo>
                    <a:pt x="739" y="188"/>
                  </a:lnTo>
                  <a:lnTo>
                    <a:pt x="740" y="190"/>
                  </a:lnTo>
                  <a:lnTo>
                    <a:pt x="740" y="190"/>
                  </a:lnTo>
                  <a:lnTo>
                    <a:pt x="743" y="191"/>
                  </a:lnTo>
                  <a:lnTo>
                    <a:pt x="748" y="188"/>
                  </a:lnTo>
                  <a:lnTo>
                    <a:pt x="757" y="183"/>
                  </a:lnTo>
                  <a:lnTo>
                    <a:pt x="761" y="180"/>
                  </a:lnTo>
                  <a:lnTo>
                    <a:pt x="767" y="178"/>
                  </a:lnTo>
                  <a:lnTo>
                    <a:pt x="772" y="177"/>
                  </a:lnTo>
                  <a:lnTo>
                    <a:pt x="773" y="178"/>
                  </a:lnTo>
                  <a:lnTo>
                    <a:pt x="775" y="179"/>
                  </a:lnTo>
                  <a:lnTo>
                    <a:pt x="775" y="179"/>
                  </a:lnTo>
                  <a:lnTo>
                    <a:pt x="777" y="184"/>
                  </a:lnTo>
                  <a:lnTo>
                    <a:pt x="778" y="190"/>
                  </a:lnTo>
                  <a:lnTo>
                    <a:pt x="780" y="195"/>
                  </a:lnTo>
                  <a:lnTo>
                    <a:pt x="778" y="200"/>
                  </a:lnTo>
                  <a:lnTo>
                    <a:pt x="778" y="200"/>
                  </a:lnTo>
                  <a:lnTo>
                    <a:pt x="777" y="203"/>
                  </a:lnTo>
                  <a:lnTo>
                    <a:pt x="776" y="206"/>
                  </a:lnTo>
                  <a:lnTo>
                    <a:pt x="772" y="210"/>
                  </a:lnTo>
                  <a:lnTo>
                    <a:pt x="768" y="215"/>
                  </a:lnTo>
                  <a:lnTo>
                    <a:pt x="767" y="217"/>
                  </a:lnTo>
                  <a:lnTo>
                    <a:pt x="766" y="219"/>
                  </a:lnTo>
                  <a:lnTo>
                    <a:pt x="766" y="219"/>
                  </a:lnTo>
                  <a:lnTo>
                    <a:pt x="767" y="223"/>
                  </a:lnTo>
                  <a:lnTo>
                    <a:pt x="768" y="224"/>
                  </a:lnTo>
                  <a:lnTo>
                    <a:pt x="769" y="225"/>
                  </a:lnTo>
                  <a:lnTo>
                    <a:pt x="772" y="225"/>
                  </a:lnTo>
                  <a:lnTo>
                    <a:pt x="777" y="224"/>
                  </a:lnTo>
                  <a:lnTo>
                    <a:pt x="784" y="220"/>
                  </a:lnTo>
                  <a:lnTo>
                    <a:pt x="797" y="214"/>
                  </a:lnTo>
                  <a:lnTo>
                    <a:pt x="805" y="209"/>
                  </a:lnTo>
                  <a:lnTo>
                    <a:pt x="805" y="209"/>
                  </a:lnTo>
                  <a:lnTo>
                    <a:pt x="807" y="209"/>
                  </a:lnTo>
                  <a:lnTo>
                    <a:pt x="810" y="211"/>
                  </a:lnTo>
                  <a:lnTo>
                    <a:pt x="813" y="214"/>
                  </a:lnTo>
                  <a:lnTo>
                    <a:pt x="813" y="216"/>
                  </a:lnTo>
                  <a:lnTo>
                    <a:pt x="813" y="216"/>
                  </a:lnTo>
                  <a:lnTo>
                    <a:pt x="811" y="218"/>
                  </a:lnTo>
                  <a:lnTo>
                    <a:pt x="810" y="219"/>
                  </a:lnTo>
                  <a:lnTo>
                    <a:pt x="805" y="223"/>
                  </a:lnTo>
                  <a:lnTo>
                    <a:pt x="800" y="225"/>
                  </a:lnTo>
                  <a:lnTo>
                    <a:pt x="796" y="228"/>
                  </a:lnTo>
                  <a:lnTo>
                    <a:pt x="796" y="228"/>
                  </a:lnTo>
                  <a:lnTo>
                    <a:pt x="794" y="231"/>
                  </a:lnTo>
                  <a:lnTo>
                    <a:pt x="793" y="234"/>
                  </a:lnTo>
                  <a:lnTo>
                    <a:pt x="794" y="237"/>
                  </a:lnTo>
                  <a:lnTo>
                    <a:pt x="794" y="239"/>
                  </a:lnTo>
                  <a:lnTo>
                    <a:pt x="796" y="239"/>
                  </a:lnTo>
                  <a:lnTo>
                    <a:pt x="796" y="239"/>
                  </a:lnTo>
                  <a:lnTo>
                    <a:pt x="799" y="237"/>
                  </a:lnTo>
                  <a:lnTo>
                    <a:pt x="802" y="235"/>
                  </a:lnTo>
                  <a:lnTo>
                    <a:pt x="813" y="229"/>
                  </a:lnTo>
                  <a:lnTo>
                    <a:pt x="817" y="227"/>
                  </a:lnTo>
                  <a:lnTo>
                    <a:pt x="821" y="227"/>
                  </a:lnTo>
                  <a:lnTo>
                    <a:pt x="822" y="228"/>
                  </a:lnTo>
                  <a:lnTo>
                    <a:pt x="823" y="229"/>
                  </a:lnTo>
                  <a:lnTo>
                    <a:pt x="823" y="235"/>
                  </a:lnTo>
                  <a:lnTo>
                    <a:pt x="823" y="235"/>
                  </a:lnTo>
                  <a:lnTo>
                    <a:pt x="822" y="239"/>
                  </a:lnTo>
                  <a:lnTo>
                    <a:pt x="818" y="241"/>
                  </a:lnTo>
                  <a:lnTo>
                    <a:pt x="816" y="243"/>
                  </a:lnTo>
                  <a:lnTo>
                    <a:pt x="816" y="244"/>
                  </a:lnTo>
                  <a:lnTo>
                    <a:pt x="816" y="245"/>
                  </a:lnTo>
                  <a:lnTo>
                    <a:pt x="816" y="245"/>
                  </a:lnTo>
                  <a:lnTo>
                    <a:pt x="819" y="247"/>
                  </a:lnTo>
                  <a:lnTo>
                    <a:pt x="823" y="247"/>
                  </a:lnTo>
                  <a:lnTo>
                    <a:pt x="831" y="244"/>
                  </a:lnTo>
                  <a:lnTo>
                    <a:pt x="838" y="243"/>
                  </a:lnTo>
                  <a:lnTo>
                    <a:pt x="841" y="243"/>
                  </a:lnTo>
                  <a:lnTo>
                    <a:pt x="845" y="244"/>
                  </a:lnTo>
                  <a:lnTo>
                    <a:pt x="845" y="244"/>
                  </a:lnTo>
                  <a:lnTo>
                    <a:pt x="848" y="247"/>
                  </a:lnTo>
                  <a:lnTo>
                    <a:pt x="851" y="250"/>
                  </a:lnTo>
                  <a:lnTo>
                    <a:pt x="856" y="259"/>
                  </a:lnTo>
                  <a:lnTo>
                    <a:pt x="856" y="259"/>
                  </a:lnTo>
                  <a:lnTo>
                    <a:pt x="870" y="276"/>
                  </a:lnTo>
                  <a:lnTo>
                    <a:pt x="887" y="300"/>
                  </a:lnTo>
                  <a:lnTo>
                    <a:pt x="895" y="313"/>
                  </a:lnTo>
                  <a:lnTo>
                    <a:pt x="900" y="325"/>
                  </a:lnTo>
                  <a:lnTo>
                    <a:pt x="903" y="331"/>
                  </a:lnTo>
                  <a:lnTo>
                    <a:pt x="904" y="335"/>
                  </a:lnTo>
                  <a:lnTo>
                    <a:pt x="903" y="340"/>
                  </a:lnTo>
                  <a:lnTo>
                    <a:pt x="901" y="342"/>
                  </a:lnTo>
                  <a:lnTo>
                    <a:pt x="901" y="342"/>
                  </a:lnTo>
                  <a:lnTo>
                    <a:pt x="898" y="346"/>
                  </a:lnTo>
                  <a:lnTo>
                    <a:pt x="895" y="348"/>
                  </a:lnTo>
                  <a:lnTo>
                    <a:pt x="887" y="351"/>
                  </a:lnTo>
                  <a:lnTo>
                    <a:pt x="878" y="354"/>
                  </a:lnTo>
                  <a:lnTo>
                    <a:pt x="874" y="356"/>
                  </a:lnTo>
                  <a:lnTo>
                    <a:pt x="871" y="358"/>
                  </a:lnTo>
                  <a:lnTo>
                    <a:pt x="871" y="358"/>
                  </a:lnTo>
                  <a:lnTo>
                    <a:pt x="868" y="362"/>
                  </a:lnTo>
                  <a:lnTo>
                    <a:pt x="867" y="366"/>
                  </a:lnTo>
                  <a:lnTo>
                    <a:pt x="866" y="371"/>
                  </a:lnTo>
                  <a:lnTo>
                    <a:pt x="865" y="375"/>
                  </a:lnTo>
                  <a:lnTo>
                    <a:pt x="865" y="375"/>
                  </a:lnTo>
                  <a:lnTo>
                    <a:pt x="863" y="379"/>
                  </a:lnTo>
                  <a:lnTo>
                    <a:pt x="859" y="382"/>
                  </a:lnTo>
                  <a:lnTo>
                    <a:pt x="857" y="386"/>
                  </a:lnTo>
                  <a:lnTo>
                    <a:pt x="856" y="388"/>
                  </a:lnTo>
                  <a:lnTo>
                    <a:pt x="856" y="390"/>
                  </a:lnTo>
                  <a:lnTo>
                    <a:pt x="856" y="390"/>
                  </a:lnTo>
                  <a:lnTo>
                    <a:pt x="858" y="392"/>
                  </a:lnTo>
                  <a:lnTo>
                    <a:pt x="860" y="395"/>
                  </a:lnTo>
                  <a:lnTo>
                    <a:pt x="865" y="396"/>
                  </a:lnTo>
                  <a:lnTo>
                    <a:pt x="868" y="397"/>
                  </a:lnTo>
                  <a:lnTo>
                    <a:pt x="868" y="397"/>
                  </a:lnTo>
                  <a:lnTo>
                    <a:pt x="872" y="396"/>
                  </a:lnTo>
                  <a:lnTo>
                    <a:pt x="875" y="395"/>
                  </a:lnTo>
                  <a:lnTo>
                    <a:pt x="880" y="390"/>
                  </a:lnTo>
                  <a:lnTo>
                    <a:pt x="882" y="386"/>
                  </a:lnTo>
                  <a:lnTo>
                    <a:pt x="882" y="380"/>
                  </a:lnTo>
                  <a:lnTo>
                    <a:pt x="881" y="371"/>
                  </a:lnTo>
                  <a:lnTo>
                    <a:pt x="881" y="367"/>
                  </a:lnTo>
                  <a:lnTo>
                    <a:pt x="881" y="367"/>
                  </a:lnTo>
                  <a:lnTo>
                    <a:pt x="886" y="372"/>
                  </a:lnTo>
                  <a:lnTo>
                    <a:pt x="889" y="379"/>
                  </a:lnTo>
                  <a:lnTo>
                    <a:pt x="896" y="393"/>
                  </a:lnTo>
                  <a:lnTo>
                    <a:pt x="900" y="400"/>
                  </a:lnTo>
                  <a:lnTo>
                    <a:pt x="905" y="405"/>
                  </a:lnTo>
                  <a:lnTo>
                    <a:pt x="908" y="407"/>
                  </a:lnTo>
                  <a:lnTo>
                    <a:pt x="911" y="408"/>
                  </a:lnTo>
                  <a:lnTo>
                    <a:pt x="915" y="408"/>
                  </a:lnTo>
                  <a:lnTo>
                    <a:pt x="919" y="408"/>
                  </a:lnTo>
                  <a:lnTo>
                    <a:pt x="919" y="408"/>
                  </a:lnTo>
                  <a:lnTo>
                    <a:pt x="922" y="407"/>
                  </a:lnTo>
                  <a:lnTo>
                    <a:pt x="924" y="404"/>
                  </a:lnTo>
                  <a:lnTo>
                    <a:pt x="927" y="401"/>
                  </a:lnTo>
                  <a:lnTo>
                    <a:pt x="929" y="400"/>
                  </a:lnTo>
                  <a:lnTo>
                    <a:pt x="929" y="400"/>
                  </a:lnTo>
                  <a:lnTo>
                    <a:pt x="935" y="400"/>
                  </a:lnTo>
                  <a:lnTo>
                    <a:pt x="939" y="401"/>
                  </a:lnTo>
                  <a:lnTo>
                    <a:pt x="944" y="404"/>
                  </a:lnTo>
                  <a:lnTo>
                    <a:pt x="948" y="407"/>
                  </a:lnTo>
                  <a:lnTo>
                    <a:pt x="948" y="407"/>
                  </a:lnTo>
                  <a:lnTo>
                    <a:pt x="950" y="411"/>
                  </a:lnTo>
                  <a:lnTo>
                    <a:pt x="952" y="414"/>
                  </a:lnTo>
                  <a:lnTo>
                    <a:pt x="953" y="419"/>
                  </a:lnTo>
                  <a:lnTo>
                    <a:pt x="954" y="420"/>
                  </a:lnTo>
                  <a:lnTo>
                    <a:pt x="955" y="421"/>
                  </a:lnTo>
                  <a:lnTo>
                    <a:pt x="955" y="421"/>
                  </a:lnTo>
                  <a:lnTo>
                    <a:pt x="961" y="422"/>
                  </a:lnTo>
                  <a:lnTo>
                    <a:pt x="965" y="423"/>
                  </a:lnTo>
                  <a:lnTo>
                    <a:pt x="977" y="424"/>
                  </a:lnTo>
                  <a:lnTo>
                    <a:pt x="987" y="427"/>
                  </a:lnTo>
                  <a:lnTo>
                    <a:pt x="993" y="428"/>
                  </a:lnTo>
                  <a:lnTo>
                    <a:pt x="997" y="429"/>
                  </a:lnTo>
                  <a:lnTo>
                    <a:pt x="997" y="429"/>
                  </a:lnTo>
                  <a:lnTo>
                    <a:pt x="998" y="431"/>
                  </a:lnTo>
                  <a:lnTo>
                    <a:pt x="999" y="432"/>
                  </a:lnTo>
                  <a:lnTo>
                    <a:pt x="1002" y="438"/>
                  </a:lnTo>
                  <a:lnTo>
                    <a:pt x="1003" y="444"/>
                  </a:lnTo>
                  <a:lnTo>
                    <a:pt x="1004" y="445"/>
                  </a:lnTo>
                  <a:lnTo>
                    <a:pt x="1005" y="447"/>
                  </a:lnTo>
                  <a:lnTo>
                    <a:pt x="1005" y="447"/>
                  </a:lnTo>
                  <a:lnTo>
                    <a:pt x="1006" y="447"/>
                  </a:lnTo>
                  <a:lnTo>
                    <a:pt x="1007" y="446"/>
                  </a:lnTo>
                  <a:lnTo>
                    <a:pt x="1010" y="444"/>
                  </a:lnTo>
                  <a:lnTo>
                    <a:pt x="1012" y="440"/>
                  </a:lnTo>
                  <a:lnTo>
                    <a:pt x="1014" y="438"/>
                  </a:lnTo>
                  <a:lnTo>
                    <a:pt x="1014" y="438"/>
                  </a:lnTo>
                  <a:lnTo>
                    <a:pt x="1017" y="438"/>
                  </a:lnTo>
                  <a:lnTo>
                    <a:pt x="1020" y="439"/>
                  </a:lnTo>
                  <a:lnTo>
                    <a:pt x="1022" y="440"/>
                  </a:lnTo>
                  <a:lnTo>
                    <a:pt x="1025" y="440"/>
                  </a:lnTo>
                  <a:lnTo>
                    <a:pt x="1025" y="440"/>
                  </a:lnTo>
                  <a:lnTo>
                    <a:pt x="1030" y="437"/>
                  </a:lnTo>
                  <a:lnTo>
                    <a:pt x="1031" y="436"/>
                  </a:lnTo>
                  <a:lnTo>
                    <a:pt x="1032" y="433"/>
                  </a:lnTo>
                  <a:lnTo>
                    <a:pt x="1031" y="431"/>
                  </a:lnTo>
                  <a:lnTo>
                    <a:pt x="1028" y="428"/>
                  </a:lnTo>
                  <a:lnTo>
                    <a:pt x="1019" y="423"/>
                  </a:lnTo>
                  <a:lnTo>
                    <a:pt x="1011" y="419"/>
                  </a:lnTo>
                  <a:lnTo>
                    <a:pt x="1011" y="419"/>
                  </a:lnTo>
                  <a:lnTo>
                    <a:pt x="1001" y="412"/>
                  </a:lnTo>
                  <a:lnTo>
                    <a:pt x="991" y="404"/>
                  </a:lnTo>
                  <a:lnTo>
                    <a:pt x="991" y="404"/>
                  </a:lnTo>
                  <a:lnTo>
                    <a:pt x="988" y="398"/>
                  </a:lnTo>
                  <a:lnTo>
                    <a:pt x="985" y="392"/>
                  </a:lnTo>
                  <a:lnTo>
                    <a:pt x="980" y="387"/>
                  </a:lnTo>
                  <a:lnTo>
                    <a:pt x="977" y="381"/>
                  </a:lnTo>
                  <a:lnTo>
                    <a:pt x="977" y="381"/>
                  </a:lnTo>
                  <a:lnTo>
                    <a:pt x="974" y="380"/>
                  </a:lnTo>
                  <a:lnTo>
                    <a:pt x="972" y="380"/>
                  </a:lnTo>
                  <a:lnTo>
                    <a:pt x="970" y="380"/>
                  </a:lnTo>
                  <a:lnTo>
                    <a:pt x="968" y="379"/>
                  </a:lnTo>
                  <a:lnTo>
                    <a:pt x="968" y="379"/>
                  </a:lnTo>
                  <a:lnTo>
                    <a:pt x="958" y="366"/>
                  </a:lnTo>
                  <a:lnTo>
                    <a:pt x="949" y="354"/>
                  </a:lnTo>
                  <a:lnTo>
                    <a:pt x="941" y="340"/>
                  </a:lnTo>
                  <a:lnTo>
                    <a:pt x="932" y="327"/>
                  </a:lnTo>
                  <a:lnTo>
                    <a:pt x="932" y="327"/>
                  </a:lnTo>
                  <a:lnTo>
                    <a:pt x="922" y="314"/>
                  </a:lnTo>
                  <a:lnTo>
                    <a:pt x="911" y="301"/>
                  </a:lnTo>
                  <a:lnTo>
                    <a:pt x="911" y="301"/>
                  </a:lnTo>
                  <a:lnTo>
                    <a:pt x="880" y="262"/>
                  </a:lnTo>
                  <a:lnTo>
                    <a:pt x="865" y="243"/>
                  </a:lnTo>
                  <a:lnTo>
                    <a:pt x="851" y="223"/>
                  </a:lnTo>
                  <a:lnTo>
                    <a:pt x="851" y="223"/>
                  </a:lnTo>
                  <a:lnTo>
                    <a:pt x="843" y="209"/>
                  </a:lnTo>
                  <a:lnTo>
                    <a:pt x="847" y="207"/>
                  </a:lnTo>
                  <a:lnTo>
                    <a:pt x="855" y="211"/>
                  </a:lnTo>
                  <a:lnTo>
                    <a:pt x="855" y="211"/>
                  </a:lnTo>
                  <a:lnTo>
                    <a:pt x="866" y="228"/>
                  </a:lnTo>
                  <a:lnTo>
                    <a:pt x="879" y="245"/>
                  </a:lnTo>
                  <a:lnTo>
                    <a:pt x="879" y="245"/>
                  </a:lnTo>
                  <a:lnTo>
                    <a:pt x="889" y="258"/>
                  </a:lnTo>
                  <a:lnTo>
                    <a:pt x="899" y="269"/>
                  </a:lnTo>
                  <a:lnTo>
                    <a:pt x="909" y="281"/>
                  </a:lnTo>
                  <a:lnTo>
                    <a:pt x="919" y="292"/>
                  </a:lnTo>
                  <a:lnTo>
                    <a:pt x="919" y="292"/>
                  </a:lnTo>
                  <a:lnTo>
                    <a:pt x="930" y="308"/>
                  </a:lnTo>
                  <a:lnTo>
                    <a:pt x="941" y="325"/>
                  </a:lnTo>
                  <a:lnTo>
                    <a:pt x="953" y="342"/>
                  </a:lnTo>
                  <a:lnTo>
                    <a:pt x="965" y="359"/>
                  </a:lnTo>
                  <a:lnTo>
                    <a:pt x="978" y="375"/>
                  </a:lnTo>
                  <a:lnTo>
                    <a:pt x="991" y="390"/>
                  </a:lnTo>
                  <a:lnTo>
                    <a:pt x="999" y="397"/>
                  </a:lnTo>
                  <a:lnTo>
                    <a:pt x="1007" y="403"/>
                  </a:lnTo>
                  <a:lnTo>
                    <a:pt x="1015" y="408"/>
                  </a:lnTo>
                  <a:lnTo>
                    <a:pt x="1025" y="414"/>
                  </a:lnTo>
                  <a:lnTo>
                    <a:pt x="1025" y="414"/>
                  </a:lnTo>
                  <a:lnTo>
                    <a:pt x="1036" y="419"/>
                  </a:lnTo>
                  <a:lnTo>
                    <a:pt x="1045" y="420"/>
                  </a:lnTo>
                  <a:lnTo>
                    <a:pt x="1053" y="420"/>
                  </a:lnTo>
                  <a:lnTo>
                    <a:pt x="1061" y="417"/>
                  </a:lnTo>
                  <a:lnTo>
                    <a:pt x="1068" y="415"/>
                  </a:lnTo>
                  <a:lnTo>
                    <a:pt x="1076" y="411"/>
                  </a:lnTo>
                  <a:lnTo>
                    <a:pt x="1084" y="406"/>
                  </a:lnTo>
                  <a:lnTo>
                    <a:pt x="1094" y="401"/>
                  </a:lnTo>
                  <a:lnTo>
                    <a:pt x="1094" y="401"/>
                  </a:lnTo>
                  <a:lnTo>
                    <a:pt x="1099" y="400"/>
                  </a:lnTo>
                  <a:lnTo>
                    <a:pt x="1103" y="400"/>
                  </a:lnTo>
                  <a:lnTo>
                    <a:pt x="1107" y="400"/>
                  </a:lnTo>
                  <a:lnTo>
                    <a:pt x="1110" y="398"/>
                  </a:lnTo>
                  <a:lnTo>
                    <a:pt x="1110" y="398"/>
                  </a:lnTo>
                  <a:lnTo>
                    <a:pt x="1115" y="391"/>
                  </a:lnTo>
                  <a:lnTo>
                    <a:pt x="1120" y="381"/>
                  </a:lnTo>
                  <a:lnTo>
                    <a:pt x="1132" y="355"/>
                  </a:lnTo>
                  <a:lnTo>
                    <a:pt x="1138" y="341"/>
                  </a:lnTo>
                  <a:lnTo>
                    <a:pt x="1146" y="331"/>
                  </a:lnTo>
                  <a:lnTo>
                    <a:pt x="1150" y="326"/>
                  </a:lnTo>
                  <a:lnTo>
                    <a:pt x="1153" y="323"/>
                  </a:lnTo>
                  <a:lnTo>
                    <a:pt x="1157" y="322"/>
                  </a:lnTo>
                  <a:lnTo>
                    <a:pt x="1160" y="322"/>
                  </a:lnTo>
                  <a:lnTo>
                    <a:pt x="1160" y="322"/>
                  </a:lnTo>
                  <a:lnTo>
                    <a:pt x="1165" y="324"/>
                  </a:lnTo>
                  <a:lnTo>
                    <a:pt x="1166" y="326"/>
                  </a:lnTo>
                  <a:lnTo>
                    <a:pt x="1165" y="331"/>
                  </a:lnTo>
                  <a:lnTo>
                    <a:pt x="1164" y="335"/>
                  </a:lnTo>
                  <a:lnTo>
                    <a:pt x="1160" y="345"/>
                  </a:lnTo>
                  <a:lnTo>
                    <a:pt x="1158" y="349"/>
                  </a:lnTo>
                  <a:lnTo>
                    <a:pt x="1158" y="351"/>
                  </a:lnTo>
                  <a:lnTo>
                    <a:pt x="1158" y="351"/>
                  </a:lnTo>
                  <a:lnTo>
                    <a:pt x="1161" y="356"/>
                  </a:lnTo>
                  <a:lnTo>
                    <a:pt x="1167" y="360"/>
                  </a:lnTo>
                  <a:lnTo>
                    <a:pt x="1174" y="364"/>
                  </a:lnTo>
                  <a:lnTo>
                    <a:pt x="1182" y="367"/>
                  </a:lnTo>
                  <a:lnTo>
                    <a:pt x="1198" y="373"/>
                  </a:lnTo>
                  <a:lnTo>
                    <a:pt x="1205" y="374"/>
                  </a:lnTo>
                  <a:lnTo>
                    <a:pt x="1210" y="374"/>
                  </a:lnTo>
                  <a:lnTo>
                    <a:pt x="1210" y="374"/>
                  </a:lnTo>
                  <a:lnTo>
                    <a:pt x="1214" y="373"/>
                  </a:lnTo>
                  <a:lnTo>
                    <a:pt x="1217" y="372"/>
                  </a:lnTo>
                  <a:lnTo>
                    <a:pt x="1223" y="367"/>
                  </a:lnTo>
                  <a:lnTo>
                    <a:pt x="1227" y="362"/>
                  </a:lnTo>
                  <a:lnTo>
                    <a:pt x="1231" y="355"/>
                  </a:lnTo>
                  <a:lnTo>
                    <a:pt x="1235" y="340"/>
                  </a:lnTo>
                  <a:lnTo>
                    <a:pt x="1239" y="333"/>
                  </a:lnTo>
                  <a:lnTo>
                    <a:pt x="1242" y="327"/>
                  </a:lnTo>
                  <a:lnTo>
                    <a:pt x="1242" y="327"/>
                  </a:lnTo>
                  <a:lnTo>
                    <a:pt x="1244" y="325"/>
                  </a:lnTo>
                  <a:lnTo>
                    <a:pt x="1248" y="325"/>
                  </a:lnTo>
                  <a:lnTo>
                    <a:pt x="1251" y="326"/>
                  </a:lnTo>
                  <a:lnTo>
                    <a:pt x="1254" y="325"/>
                  </a:lnTo>
                  <a:lnTo>
                    <a:pt x="1254" y="325"/>
                  </a:lnTo>
                  <a:lnTo>
                    <a:pt x="1258" y="323"/>
                  </a:lnTo>
                  <a:lnTo>
                    <a:pt x="1261" y="318"/>
                  </a:lnTo>
                  <a:lnTo>
                    <a:pt x="1265" y="315"/>
                  </a:lnTo>
                  <a:lnTo>
                    <a:pt x="1269" y="313"/>
                  </a:lnTo>
                  <a:lnTo>
                    <a:pt x="1269" y="313"/>
                  </a:lnTo>
                  <a:lnTo>
                    <a:pt x="1281" y="313"/>
                  </a:lnTo>
                  <a:lnTo>
                    <a:pt x="1293" y="313"/>
                  </a:lnTo>
                  <a:lnTo>
                    <a:pt x="1305" y="314"/>
                  </a:lnTo>
                  <a:lnTo>
                    <a:pt x="1316" y="313"/>
                  </a:lnTo>
                  <a:lnTo>
                    <a:pt x="1316" y="313"/>
                  </a:lnTo>
                  <a:lnTo>
                    <a:pt x="1320" y="311"/>
                  </a:lnTo>
                  <a:lnTo>
                    <a:pt x="1322" y="309"/>
                  </a:lnTo>
                  <a:lnTo>
                    <a:pt x="1324" y="307"/>
                  </a:lnTo>
                  <a:lnTo>
                    <a:pt x="1325" y="306"/>
                  </a:lnTo>
                  <a:lnTo>
                    <a:pt x="1326" y="306"/>
                  </a:lnTo>
                  <a:lnTo>
                    <a:pt x="1326" y="306"/>
                  </a:lnTo>
                  <a:lnTo>
                    <a:pt x="1333" y="309"/>
                  </a:lnTo>
                  <a:lnTo>
                    <a:pt x="1339" y="314"/>
                  </a:lnTo>
                  <a:lnTo>
                    <a:pt x="1345" y="318"/>
                  </a:lnTo>
                  <a:lnTo>
                    <a:pt x="1351" y="322"/>
                  </a:lnTo>
                  <a:lnTo>
                    <a:pt x="1351" y="322"/>
                  </a:lnTo>
                  <a:lnTo>
                    <a:pt x="1354" y="322"/>
                  </a:lnTo>
                  <a:lnTo>
                    <a:pt x="1357" y="322"/>
                  </a:lnTo>
                  <a:lnTo>
                    <a:pt x="1364" y="321"/>
                  </a:lnTo>
                  <a:lnTo>
                    <a:pt x="1372" y="319"/>
                  </a:lnTo>
                  <a:lnTo>
                    <a:pt x="1375" y="319"/>
                  </a:lnTo>
                  <a:lnTo>
                    <a:pt x="1379" y="319"/>
                  </a:lnTo>
                  <a:lnTo>
                    <a:pt x="1379" y="319"/>
                  </a:lnTo>
                  <a:lnTo>
                    <a:pt x="1383" y="322"/>
                  </a:lnTo>
                  <a:lnTo>
                    <a:pt x="1387" y="325"/>
                  </a:lnTo>
                  <a:lnTo>
                    <a:pt x="1390" y="327"/>
                  </a:lnTo>
                  <a:lnTo>
                    <a:pt x="1395" y="329"/>
                  </a:lnTo>
                  <a:lnTo>
                    <a:pt x="1395" y="329"/>
                  </a:lnTo>
                  <a:lnTo>
                    <a:pt x="1399" y="329"/>
                  </a:lnTo>
                  <a:lnTo>
                    <a:pt x="1404" y="326"/>
                  </a:lnTo>
                  <a:lnTo>
                    <a:pt x="1408" y="325"/>
                  </a:lnTo>
                  <a:lnTo>
                    <a:pt x="1413" y="325"/>
                  </a:lnTo>
                  <a:lnTo>
                    <a:pt x="1413" y="325"/>
                  </a:lnTo>
                  <a:lnTo>
                    <a:pt x="1415" y="326"/>
                  </a:lnTo>
                  <a:lnTo>
                    <a:pt x="1418" y="329"/>
                  </a:lnTo>
                  <a:lnTo>
                    <a:pt x="1421" y="334"/>
                  </a:lnTo>
                  <a:lnTo>
                    <a:pt x="1421" y="334"/>
                  </a:lnTo>
                  <a:lnTo>
                    <a:pt x="1429" y="341"/>
                  </a:lnTo>
                  <a:lnTo>
                    <a:pt x="1431" y="346"/>
                  </a:lnTo>
                  <a:lnTo>
                    <a:pt x="1434" y="349"/>
                  </a:lnTo>
                  <a:lnTo>
                    <a:pt x="1432" y="358"/>
                  </a:lnTo>
                  <a:lnTo>
                    <a:pt x="1432" y="358"/>
                  </a:lnTo>
                  <a:lnTo>
                    <a:pt x="1428" y="364"/>
                  </a:lnTo>
                  <a:lnTo>
                    <a:pt x="1428" y="364"/>
                  </a:lnTo>
                  <a:lnTo>
                    <a:pt x="1424" y="366"/>
                  </a:lnTo>
                  <a:lnTo>
                    <a:pt x="1422" y="367"/>
                  </a:lnTo>
                  <a:lnTo>
                    <a:pt x="1414" y="367"/>
                  </a:lnTo>
                  <a:lnTo>
                    <a:pt x="1407" y="367"/>
                  </a:lnTo>
                  <a:lnTo>
                    <a:pt x="1400" y="365"/>
                  </a:lnTo>
                  <a:lnTo>
                    <a:pt x="1392" y="364"/>
                  </a:lnTo>
                  <a:lnTo>
                    <a:pt x="1387" y="364"/>
                  </a:lnTo>
                  <a:lnTo>
                    <a:pt x="1383" y="364"/>
                  </a:lnTo>
                  <a:lnTo>
                    <a:pt x="1381" y="365"/>
                  </a:lnTo>
                  <a:lnTo>
                    <a:pt x="1379" y="367"/>
                  </a:lnTo>
                  <a:lnTo>
                    <a:pt x="1378" y="371"/>
                  </a:lnTo>
                  <a:lnTo>
                    <a:pt x="1378" y="371"/>
                  </a:lnTo>
                  <a:lnTo>
                    <a:pt x="1377" y="373"/>
                  </a:lnTo>
                  <a:lnTo>
                    <a:pt x="1378" y="374"/>
                  </a:lnTo>
                  <a:lnTo>
                    <a:pt x="1381" y="379"/>
                  </a:lnTo>
                  <a:lnTo>
                    <a:pt x="1386" y="382"/>
                  </a:lnTo>
                  <a:lnTo>
                    <a:pt x="1386" y="384"/>
                  </a:lnTo>
                  <a:lnTo>
                    <a:pt x="1386" y="386"/>
                  </a:lnTo>
                  <a:lnTo>
                    <a:pt x="1386" y="386"/>
                  </a:lnTo>
                  <a:lnTo>
                    <a:pt x="1385" y="388"/>
                  </a:lnTo>
                  <a:lnTo>
                    <a:pt x="1382" y="389"/>
                  </a:lnTo>
                  <a:lnTo>
                    <a:pt x="1377" y="390"/>
                  </a:lnTo>
                  <a:lnTo>
                    <a:pt x="1370" y="390"/>
                  </a:lnTo>
                  <a:lnTo>
                    <a:pt x="1367" y="391"/>
                  </a:lnTo>
                  <a:lnTo>
                    <a:pt x="1365" y="393"/>
                  </a:lnTo>
                  <a:lnTo>
                    <a:pt x="1365" y="393"/>
                  </a:lnTo>
                  <a:lnTo>
                    <a:pt x="1363" y="396"/>
                  </a:lnTo>
                  <a:lnTo>
                    <a:pt x="1363" y="399"/>
                  </a:lnTo>
                  <a:lnTo>
                    <a:pt x="1364" y="407"/>
                  </a:lnTo>
                  <a:lnTo>
                    <a:pt x="1367" y="415"/>
                  </a:lnTo>
                  <a:lnTo>
                    <a:pt x="1369" y="420"/>
                  </a:lnTo>
                  <a:lnTo>
                    <a:pt x="1369" y="422"/>
                  </a:lnTo>
                  <a:lnTo>
                    <a:pt x="1369" y="422"/>
                  </a:lnTo>
                  <a:lnTo>
                    <a:pt x="1367" y="428"/>
                  </a:lnTo>
                  <a:lnTo>
                    <a:pt x="1366" y="432"/>
                  </a:lnTo>
                  <a:lnTo>
                    <a:pt x="1364" y="437"/>
                  </a:lnTo>
                  <a:lnTo>
                    <a:pt x="1363" y="441"/>
                  </a:lnTo>
                  <a:lnTo>
                    <a:pt x="1363" y="441"/>
                  </a:lnTo>
                  <a:lnTo>
                    <a:pt x="1364" y="458"/>
                  </a:lnTo>
                  <a:lnTo>
                    <a:pt x="1366" y="466"/>
                  </a:lnTo>
                  <a:lnTo>
                    <a:pt x="1369" y="474"/>
                  </a:lnTo>
                  <a:lnTo>
                    <a:pt x="1369" y="474"/>
                  </a:lnTo>
                  <a:lnTo>
                    <a:pt x="1370" y="477"/>
                  </a:lnTo>
                  <a:lnTo>
                    <a:pt x="1372" y="478"/>
                  </a:lnTo>
                  <a:lnTo>
                    <a:pt x="1377" y="481"/>
                  </a:lnTo>
                  <a:lnTo>
                    <a:pt x="1380" y="485"/>
                  </a:lnTo>
                  <a:lnTo>
                    <a:pt x="1381" y="486"/>
                  </a:lnTo>
                  <a:lnTo>
                    <a:pt x="1381" y="488"/>
                  </a:lnTo>
                  <a:lnTo>
                    <a:pt x="1381" y="488"/>
                  </a:lnTo>
                  <a:lnTo>
                    <a:pt x="1377" y="497"/>
                  </a:lnTo>
                  <a:lnTo>
                    <a:pt x="1371" y="505"/>
                  </a:lnTo>
                  <a:lnTo>
                    <a:pt x="1364" y="512"/>
                  </a:lnTo>
                  <a:lnTo>
                    <a:pt x="1356" y="518"/>
                  </a:lnTo>
                  <a:lnTo>
                    <a:pt x="1356" y="518"/>
                  </a:lnTo>
                  <a:lnTo>
                    <a:pt x="1354" y="519"/>
                  </a:lnTo>
                  <a:lnTo>
                    <a:pt x="1350" y="519"/>
                  </a:lnTo>
                  <a:lnTo>
                    <a:pt x="1345" y="518"/>
                  </a:lnTo>
                  <a:lnTo>
                    <a:pt x="1338" y="515"/>
                  </a:lnTo>
                  <a:lnTo>
                    <a:pt x="1336" y="515"/>
                  </a:lnTo>
                  <a:lnTo>
                    <a:pt x="1332" y="517"/>
                  </a:lnTo>
                  <a:lnTo>
                    <a:pt x="1332" y="517"/>
                  </a:lnTo>
                  <a:lnTo>
                    <a:pt x="1329" y="518"/>
                  </a:lnTo>
                  <a:lnTo>
                    <a:pt x="1326" y="519"/>
                  </a:lnTo>
                  <a:lnTo>
                    <a:pt x="1321" y="524"/>
                  </a:lnTo>
                  <a:lnTo>
                    <a:pt x="1315" y="529"/>
                  </a:lnTo>
                  <a:lnTo>
                    <a:pt x="1313" y="530"/>
                  </a:lnTo>
                  <a:lnTo>
                    <a:pt x="1309" y="531"/>
                  </a:lnTo>
                  <a:lnTo>
                    <a:pt x="1309" y="531"/>
                  </a:lnTo>
                  <a:lnTo>
                    <a:pt x="1302" y="532"/>
                  </a:lnTo>
                  <a:lnTo>
                    <a:pt x="1297" y="531"/>
                  </a:lnTo>
                  <a:lnTo>
                    <a:pt x="1290" y="529"/>
                  </a:lnTo>
                  <a:lnTo>
                    <a:pt x="1283" y="528"/>
                  </a:lnTo>
                  <a:lnTo>
                    <a:pt x="1283" y="528"/>
                  </a:lnTo>
                  <a:lnTo>
                    <a:pt x="1257" y="526"/>
                  </a:lnTo>
                  <a:lnTo>
                    <a:pt x="1241" y="526"/>
                  </a:lnTo>
                  <a:lnTo>
                    <a:pt x="1235" y="526"/>
                  </a:lnTo>
                  <a:lnTo>
                    <a:pt x="1232" y="527"/>
                  </a:lnTo>
                  <a:lnTo>
                    <a:pt x="1232" y="527"/>
                  </a:lnTo>
                  <a:lnTo>
                    <a:pt x="1226" y="530"/>
                  </a:lnTo>
                  <a:lnTo>
                    <a:pt x="1223" y="536"/>
                  </a:lnTo>
                  <a:lnTo>
                    <a:pt x="1219" y="540"/>
                  </a:lnTo>
                  <a:lnTo>
                    <a:pt x="1214" y="544"/>
                  </a:lnTo>
                  <a:lnTo>
                    <a:pt x="1214" y="544"/>
                  </a:lnTo>
                  <a:lnTo>
                    <a:pt x="1208" y="546"/>
                  </a:lnTo>
                  <a:lnTo>
                    <a:pt x="1200" y="546"/>
                  </a:lnTo>
                  <a:lnTo>
                    <a:pt x="1193" y="546"/>
                  </a:lnTo>
                  <a:lnTo>
                    <a:pt x="1186" y="547"/>
                  </a:lnTo>
                  <a:lnTo>
                    <a:pt x="1186" y="547"/>
                  </a:lnTo>
                  <a:lnTo>
                    <a:pt x="1182" y="551"/>
                  </a:lnTo>
                  <a:lnTo>
                    <a:pt x="1178" y="555"/>
                  </a:lnTo>
                  <a:lnTo>
                    <a:pt x="1174" y="558"/>
                  </a:lnTo>
                  <a:lnTo>
                    <a:pt x="1173" y="559"/>
                  </a:lnTo>
                  <a:lnTo>
                    <a:pt x="1170" y="558"/>
                  </a:lnTo>
                  <a:lnTo>
                    <a:pt x="1170" y="558"/>
                  </a:lnTo>
                  <a:lnTo>
                    <a:pt x="1168" y="555"/>
                  </a:lnTo>
                  <a:lnTo>
                    <a:pt x="1167" y="552"/>
                  </a:lnTo>
                  <a:lnTo>
                    <a:pt x="1165" y="544"/>
                  </a:lnTo>
                  <a:lnTo>
                    <a:pt x="1164" y="536"/>
                  </a:lnTo>
                  <a:lnTo>
                    <a:pt x="1162" y="531"/>
                  </a:lnTo>
                  <a:lnTo>
                    <a:pt x="1160" y="528"/>
                  </a:lnTo>
                  <a:lnTo>
                    <a:pt x="1160" y="528"/>
                  </a:lnTo>
                  <a:lnTo>
                    <a:pt x="1153" y="522"/>
                  </a:lnTo>
                  <a:lnTo>
                    <a:pt x="1143" y="515"/>
                  </a:lnTo>
                  <a:lnTo>
                    <a:pt x="1132" y="511"/>
                  </a:lnTo>
                  <a:lnTo>
                    <a:pt x="1118" y="506"/>
                  </a:lnTo>
                  <a:lnTo>
                    <a:pt x="1104" y="503"/>
                  </a:lnTo>
                  <a:lnTo>
                    <a:pt x="1091" y="501"/>
                  </a:lnTo>
                  <a:lnTo>
                    <a:pt x="1079" y="499"/>
                  </a:lnTo>
                  <a:lnTo>
                    <a:pt x="1070" y="501"/>
                  </a:lnTo>
                  <a:lnTo>
                    <a:pt x="1070" y="501"/>
                  </a:lnTo>
                  <a:lnTo>
                    <a:pt x="1063" y="503"/>
                  </a:lnTo>
                  <a:lnTo>
                    <a:pt x="1055" y="507"/>
                  </a:lnTo>
                  <a:lnTo>
                    <a:pt x="1045" y="513"/>
                  </a:lnTo>
                  <a:lnTo>
                    <a:pt x="1036" y="521"/>
                  </a:lnTo>
                  <a:lnTo>
                    <a:pt x="1027" y="529"/>
                  </a:lnTo>
                  <a:lnTo>
                    <a:pt x="1020" y="537"/>
                  </a:lnTo>
                  <a:lnTo>
                    <a:pt x="1017" y="540"/>
                  </a:lnTo>
                  <a:lnTo>
                    <a:pt x="1015" y="544"/>
                  </a:lnTo>
                  <a:lnTo>
                    <a:pt x="1015" y="548"/>
                  </a:lnTo>
                  <a:lnTo>
                    <a:pt x="1017" y="551"/>
                  </a:lnTo>
                  <a:lnTo>
                    <a:pt x="1017" y="551"/>
                  </a:lnTo>
                  <a:lnTo>
                    <a:pt x="1018" y="552"/>
                  </a:lnTo>
                  <a:lnTo>
                    <a:pt x="1019" y="553"/>
                  </a:lnTo>
                  <a:lnTo>
                    <a:pt x="1023" y="555"/>
                  </a:lnTo>
                  <a:lnTo>
                    <a:pt x="1027" y="556"/>
                  </a:lnTo>
                  <a:lnTo>
                    <a:pt x="1028" y="558"/>
                  </a:lnTo>
                  <a:lnTo>
                    <a:pt x="1028" y="560"/>
                  </a:lnTo>
                  <a:lnTo>
                    <a:pt x="1028" y="560"/>
                  </a:lnTo>
                  <a:lnTo>
                    <a:pt x="1028" y="561"/>
                  </a:lnTo>
                  <a:lnTo>
                    <a:pt x="1027" y="562"/>
                  </a:lnTo>
                  <a:lnTo>
                    <a:pt x="1022" y="563"/>
                  </a:lnTo>
                  <a:lnTo>
                    <a:pt x="1018" y="563"/>
                  </a:lnTo>
                  <a:lnTo>
                    <a:pt x="1014" y="564"/>
                  </a:lnTo>
                  <a:lnTo>
                    <a:pt x="1014" y="564"/>
                  </a:lnTo>
                  <a:lnTo>
                    <a:pt x="1011" y="569"/>
                  </a:lnTo>
                  <a:lnTo>
                    <a:pt x="1010" y="572"/>
                  </a:lnTo>
                  <a:lnTo>
                    <a:pt x="1010" y="576"/>
                  </a:lnTo>
                  <a:lnTo>
                    <a:pt x="1011" y="578"/>
                  </a:lnTo>
                  <a:lnTo>
                    <a:pt x="1012" y="584"/>
                  </a:lnTo>
                  <a:lnTo>
                    <a:pt x="1013" y="586"/>
                  </a:lnTo>
                  <a:lnTo>
                    <a:pt x="1012" y="587"/>
                  </a:lnTo>
                  <a:lnTo>
                    <a:pt x="1012" y="587"/>
                  </a:lnTo>
                  <a:lnTo>
                    <a:pt x="1011" y="588"/>
                  </a:lnTo>
                  <a:lnTo>
                    <a:pt x="1010" y="589"/>
                  </a:lnTo>
                  <a:lnTo>
                    <a:pt x="1005" y="588"/>
                  </a:lnTo>
                  <a:lnTo>
                    <a:pt x="996" y="583"/>
                  </a:lnTo>
                  <a:lnTo>
                    <a:pt x="990" y="579"/>
                  </a:lnTo>
                  <a:lnTo>
                    <a:pt x="985" y="577"/>
                  </a:lnTo>
                  <a:lnTo>
                    <a:pt x="981" y="578"/>
                  </a:lnTo>
                  <a:lnTo>
                    <a:pt x="978" y="579"/>
                  </a:lnTo>
                  <a:lnTo>
                    <a:pt x="974" y="580"/>
                  </a:lnTo>
                  <a:lnTo>
                    <a:pt x="971" y="584"/>
                  </a:lnTo>
                  <a:lnTo>
                    <a:pt x="971" y="584"/>
                  </a:lnTo>
                  <a:lnTo>
                    <a:pt x="969" y="588"/>
                  </a:lnTo>
                  <a:lnTo>
                    <a:pt x="969" y="593"/>
                  </a:lnTo>
                  <a:lnTo>
                    <a:pt x="968" y="597"/>
                  </a:lnTo>
                  <a:lnTo>
                    <a:pt x="965" y="601"/>
                  </a:lnTo>
                  <a:lnTo>
                    <a:pt x="965" y="601"/>
                  </a:lnTo>
                  <a:lnTo>
                    <a:pt x="963" y="604"/>
                  </a:lnTo>
                  <a:lnTo>
                    <a:pt x="958" y="608"/>
                  </a:lnTo>
                  <a:lnTo>
                    <a:pt x="949" y="612"/>
                  </a:lnTo>
                  <a:lnTo>
                    <a:pt x="940" y="616"/>
                  </a:lnTo>
                  <a:lnTo>
                    <a:pt x="937" y="618"/>
                  </a:lnTo>
                  <a:lnTo>
                    <a:pt x="935" y="620"/>
                  </a:lnTo>
                  <a:lnTo>
                    <a:pt x="935" y="620"/>
                  </a:lnTo>
                  <a:lnTo>
                    <a:pt x="933" y="624"/>
                  </a:lnTo>
                  <a:lnTo>
                    <a:pt x="933" y="627"/>
                  </a:lnTo>
                  <a:lnTo>
                    <a:pt x="933" y="634"/>
                  </a:lnTo>
                  <a:lnTo>
                    <a:pt x="933" y="641"/>
                  </a:lnTo>
                  <a:lnTo>
                    <a:pt x="932" y="648"/>
                  </a:lnTo>
                  <a:lnTo>
                    <a:pt x="932" y="648"/>
                  </a:lnTo>
                  <a:lnTo>
                    <a:pt x="929" y="658"/>
                  </a:lnTo>
                  <a:lnTo>
                    <a:pt x="925" y="662"/>
                  </a:lnTo>
                  <a:lnTo>
                    <a:pt x="922" y="667"/>
                  </a:lnTo>
                  <a:lnTo>
                    <a:pt x="917" y="669"/>
                  </a:lnTo>
                  <a:lnTo>
                    <a:pt x="913" y="671"/>
                  </a:lnTo>
                  <a:lnTo>
                    <a:pt x="907" y="671"/>
                  </a:lnTo>
                  <a:lnTo>
                    <a:pt x="901" y="669"/>
                  </a:lnTo>
                  <a:lnTo>
                    <a:pt x="901" y="669"/>
                  </a:lnTo>
                  <a:lnTo>
                    <a:pt x="899" y="667"/>
                  </a:lnTo>
                  <a:lnTo>
                    <a:pt x="899" y="663"/>
                  </a:lnTo>
                  <a:lnTo>
                    <a:pt x="898" y="660"/>
                  </a:lnTo>
                  <a:lnTo>
                    <a:pt x="896" y="657"/>
                  </a:lnTo>
                  <a:lnTo>
                    <a:pt x="896" y="657"/>
                  </a:lnTo>
                  <a:lnTo>
                    <a:pt x="891" y="654"/>
                  </a:lnTo>
                  <a:lnTo>
                    <a:pt x="882" y="651"/>
                  </a:lnTo>
                  <a:lnTo>
                    <a:pt x="873" y="649"/>
                  </a:lnTo>
                  <a:lnTo>
                    <a:pt x="867" y="648"/>
                  </a:lnTo>
                  <a:lnTo>
                    <a:pt x="867" y="648"/>
                  </a:lnTo>
                  <a:lnTo>
                    <a:pt x="860" y="650"/>
                  </a:lnTo>
                  <a:lnTo>
                    <a:pt x="855" y="653"/>
                  </a:lnTo>
                  <a:lnTo>
                    <a:pt x="849" y="655"/>
                  </a:lnTo>
                  <a:lnTo>
                    <a:pt x="842" y="659"/>
                  </a:lnTo>
                  <a:lnTo>
                    <a:pt x="842" y="659"/>
                  </a:lnTo>
                  <a:lnTo>
                    <a:pt x="833" y="660"/>
                  </a:lnTo>
                  <a:lnTo>
                    <a:pt x="823" y="662"/>
                  </a:lnTo>
                  <a:lnTo>
                    <a:pt x="823" y="662"/>
                  </a:lnTo>
                  <a:lnTo>
                    <a:pt x="816" y="666"/>
                  </a:lnTo>
                  <a:lnTo>
                    <a:pt x="808" y="669"/>
                  </a:lnTo>
                  <a:lnTo>
                    <a:pt x="808" y="669"/>
                  </a:lnTo>
                  <a:lnTo>
                    <a:pt x="798" y="673"/>
                  </a:lnTo>
                  <a:lnTo>
                    <a:pt x="792" y="674"/>
                  </a:lnTo>
                  <a:lnTo>
                    <a:pt x="788" y="676"/>
                  </a:lnTo>
                  <a:lnTo>
                    <a:pt x="788" y="676"/>
                  </a:lnTo>
                  <a:lnTo>
                    <a:pt x="782" y="679"/>
                  </a:lnTo>
                  <a:lnTo>
                    <a:pt x="777" y="683"/>
                  </a:lnTo>
                  <a:lnTo>
                    <a:pt x="773" y="686"/>
                  </a:lnTo>
                  <a:lnTo>
                    <a:pt x="768" y="690"/>
                  </a:lnTo>
                  <a:lnTo>
                    <a:pt x="768" y="690"/>
                  </a:lnTo>
                  <a:lnTo>
                    <a:pt x="758" y="693"/>
                  </a:lnTo>
                  <a:lnTo>
                    <a:pt x="749" y="696"/>
                  </a:lnTo>
                  <a:lnTo>
                    <a:pt x="728" y="702"/>
                  </a:lnTo>
                  <a:lnTo>
                    <a:pt x="719" y="706"/>
                  </a:lnTo>
                  <a:lnTo>
                    <a:pt x="709" y="710"/>
                  </a:lnTo>
                  <a:lnTo>
                    <a:pt x="700" y="716"/>
                  </a:lnTo>
                  <a:lnTo>
                    <a:pt x="692" y="723"/>
                  </a:lnTo>
                  <a:lnTo>
                    <a:pt x="692" y="723"/>
                  </a:lnTo>
                  <a:lnTo>
                    <a:pt x="690" y="725"/>
                  </a:lnTo>
                  <a:lnTo>
                    <a:pt x="690" y="726"/>
                  </a:lnTo>
                  <a:lnTo>
                    <a:pt x="690" y="732"/>
                  </a:lnTo>
                  <a:lnTo>
                    <a:pt x="690" y="736"/>
                  </a:lnTo>
                  <a:lnTo>
                    <a:pt x="690" y="742"/>
                  </a:lnTo>
                  <a:lnTo>
                    <a:pt x="690" y="742"/>
                  </a:lnTo>
                  <a:lnTo>
                    <a:pt x="687" y="749"/>
                  </a:lnTo>
                  <a:lnTo>
                    <a:pt x="685" y="755"/>
                  </a:lnTo>
                  <a:lnTo>
                    <a:pt x="679" y="764"/>
                  </a:lnTo>
                  <a:lnTo>
                    <a:pt x="674" y="773"/>
                  </a:lnTo>
                  <a:lnTo>
                    <a:pt x="667" y="783"/>
                  </a:lnTo>
                  <a:lnTo>
                    <a:pt x="667" y="783"/>
                  </a:lnTo>
                  <a:lnTo>
                    <a:pt x="666" y="790"/>
                  </a:lnTo>
                  <a:lnTo>
                    <a:pt x="666" y="797"/>
                  </a:lnTo>
                  <a:lnTo>
                    <a:pt x="666" y="802"/>
                  </a:lnTo>
                  <a:lnTo>
                    <a:pt x="665" y="806"/>
                  </a:lnTo>
                  <a:lnTo>
                    <a:pt x="662" y="808"/>
                  </a:lnTo>
                  <a:lnTo>
                    <a:pt x="662" y="808"/>
                  </a:lnTo>
                  <a:lnTo>
                    <a:pt x="660" y="809"/>
                  </a:lnTo>
                  <a:lnTo>
                    <a:pt x="657" y="809"/>
                  </a:lnTo>
                  <a:lnTo>
                    <a:pt x="651" y="807"/>
                  </a:lnTo>
                  <a:lnTo>
                    <a:pt x="645" y="805"/>
                  </a:lnTo>
                  <a:lnTo>
                    <a:pt x="643" y="805"/>
                  </a:lnTo>
                  <a:lnTo>
                    <a:pt x="639" y="805"/>
                  </a:lnTo>
                  <a:lnTo>
                    <a:pt x="639" y="805"/>
                  </a:lnTo>
                  <a:lnTo>
                    <a:pt x="639" y="807"/>
                  </a:lnTo>
                  <a:lnTo>
                    <a:pt x="638" y="815"/>
                  </a:lnTo>
                  <a:lnTo>
                    <a:pt x="637" y="823"/>
                  </a:lnTo>
                  <a:lnTo>
                    <a:pt x="635" y="826"/>
                  </a:lnTo>
                  <a:lnTo>
                    <a:pt x="633" y="829"/>
                  </a:lnTo>
                  <a:lnTo>
                    <a:pt x="633" y="829"/>
                  </a:lnTo>
                  <a:lnTo>
                    <a:pt x="629" y="830"/>
                  </a:lnTo>
                  <a:lnTo>
                    <a:pt x="626" y="831"/>
                  </a:lnTo>
                  <a:lnTo>
                    <a:pt x="619" y="832"/>
                  </a:lnTo>
                  <a:lnTo>
                    <a:pt x="611" y="833"/>
                  </a:lnTo>
                  <a:lnTo>
                    <a:pt x="604" y="835"/>
                  </a:lnTo>
                  <a:lnTo>
                    <a:pt x="604" y="835"/>
                  </a:lnTo>
                  <a:lnTo>
                    <a:pt x="604" y="837"/>
                  </a:lnTo>
                  <a:lnTo>
                    <a:pt x="604" y="840"/>
                  </a:lnTo>
                  <a:lnTo>
                    <a:pt x="605" y="842"/>
                  </a:lnTo>
                  <a:lnTo>
                    <a:pt x="604" y="845"/>
                  </a:lnTo>
                  <a:lnTo>
                    <a:pt x="604" y="845"/>
                  </a:lnTo>
                  <a:lnTo>
                    <a:pt x="597" y="854"/>
                  </a:lnTo>
                  <a:lnTo>
                    <a:pt x="593" y="858"/>
                  </a:lnTo>
                  <a:lnTo>
                    <a:pt x="587" y="862"/>
                  </a:lnTo>
                  <a:lnTo>
                    <a:pt x="587" y="862"/>
                  </a:lnTo>
                  <a:lnTo>
                    <a:pt x="586" y="862"/>
                  </a:lnTo>
                  <a:lnTo>
                    <a:pt x="584" y="862"/>
                  </a:lnTo>
                  <a:lnTo>
                    <a:pt x="580" y="861"/>
                  </a:lnTo>
                  <a:lnTo>
                    <a:pt x="577" y="859"/>
                  </a:lnTo>
                  <a:lnTo>
                    <a:pt x="575" y="859"/>
                  </a:lnTo>
                  <a:lnTo>
                    <a:pt x="573" y="859"/>
                  </a:lnTo>
                  <a:lnTo>
                    <a:pt x="573" y="859"/>
                  </a:lnTo>
                  <a:lnTo>
                    <a:pt x="572" y="862"/>
                  </a:lnTo>
                  <a:lnTo>
                    <a:pt x="571" y="864"/>
                  </a:lnTo>
                  <a:lnTo>
                    <a:pt x="570" y="868"/>
                  </a:lnTo>
                  <a:lnTo>
                    <a:pt x="569" y="873"/>
                  </a:lnTo>
                  <a:lnTo>
                    <a:pt x="569" y="874"/>
                  </a:lnTo>
                  <a:lnTo>
                    <a:pt x="567" y="875"/>
                  </a:lnTo>
                  <a:lnTo>
                    <a:pt x="567" y="875"/>
                  </a:lnTo>
                  <a:lnTo>
                    <a:pt x="564" y="875"/>
                  </a:lnTo>
                  <a:lnTo>
                    <a:pt x="562" y="874"/>
                  </a:lnTo>
                  <a:lnTo>
                    <a:pt x="559" y="871"/>
                  </a:lnTo>
                  <a:lnTo>
                    <a:pt x="555" y="867"/>
                  </a:lnTo>
                  <a:lnTo>
                    <a:pt x="553" y="867"/>
                  </a:lnTo>
                  <a:lnTo>
                    <a:pt x="551" y="866"/>
                  </a:lnTo>
                  <a:lnTo>
                    <a:pt x="551" y="866"/>
                  </a:lnTo>
                  <a:lnTo>
                    <a:pt x="549" y="867"/>
                  </a:lnTo>
                  <a:lnTo>
                    <a:pt x="548" y="870"/>
                  </a:lnTo>
                  <a:lnTo>
                    <a:pt x="548" y="873"/>
                  </a:lnTo>
                  <a:lnTo>
                    <a:pt x="548" y="878"/>
                  </a:lnTo>
                  <a:lnTo>
                    <a:pt x="547" y="880"/>
                  </a:lnTo>
                  <a:lnTo>
                    <a:pt x="546" y="881"/>
                  </a:lnTo>
                  <a:lnTo>
                    <a:pt x="546" y="881"/>
                  </a:lnTo>
                  <a:lnTo>
                    <a:pt x="543" y="882"/>
                  </a:lnTo>
                  <a:lnTo>
                    <a:pt x="538" y="882"/>
                  </a:lnTo>
                  <a:lnTo>
                    <a:pt x="530" y="881"/>
                  </a:lnTo>
                  <a:lnTo>
                    <a:pt x="522" y="881"/>
                  </a:lnTo>
                  <a:lnTo>
                    <a:pt x="514" y="881"/>
                  </a:lnTo>
                  <a:lnTo>
                    <a:pt x="514" y="881"/>
                  </a:lnTo>
                  <a:lnTo>
                    <a:pt x="507" y="882"/>
                  </a:lnTo>
                  <a:lnTo>
                    <a:pt x="500" y="884"/>
                  </a:lnTo>
                  <a:lnTo>
                    <a:pt x="494" y="886"/>
                  </a:lnTo>
                  <a:lnTo>
                    <a:pt x="487" y="888"/>
                  </a:lnTo>
                  <a:lnTo>
                    <a:pt x="487" y="888"/>
                  </a:lnTo>
                  <a:lnTo>
                    <a:pt x="475" y="889"/>
                  </a:lnTo>
                  <a:lnTo>
                    <a:pt x="464" y="888"/>
                  </a:lnTo>
                  <a:lnTo>
                    <a:pt x="454" y="886"/>
                  </a:lnTo>
                  <a:lnTo>
                    <a:pt x="444" y="882"/>
                  </a:lnTo>
                  <a:lnTo>
                    <a:pt x="434" y="878"/>
                  </a:lnTo>
                  <a:lnTo>
                    <a:pt x="426" y="871"/>
                  </a:lnTo>
                  <a:lnTo>
                    <a:pt x="418" y="863"/>
                  </a:lnTo>
                  <a:lnTo>
                    <a:pt x="413" y="853"/>
                  </a:lnTo>
                  <a:lnTo>
                    <a:pt x="413" y="853"/>
                  </a:lnTo>
                  <a:lnTo>
                    <a:pt x="412" y="849"/>
                  </a:lnTo>
                  <a:lnTo>
                    <a:pt x="412" y="846"/>
                  </a:lnTo>
                  <a:lnTo>
                    <a:pt x="410" y="841"/>
                  </a:lnTo>
                  <a:lnTo>
                    <a:pt x="409" y="840"/>
                  </a:lnTo>
                  <a:lnTo>
                    <a:pt x="408" y="839"/>
                  </a:lnTo>
                  <a:lnTo>
                    <a:pt x="408" y="839"/>
                  </a:lnTo>
                  <a:lnTo>
                    <a:pt x="404" y="837"/>
                  </a:lnTo>
                  <a:lnTo>
                    <a:pt x="398" y="837"/>
                  </a:lnTo>
                  <a:lnTo>
                    <a:pt x="387" y="838"/>
                  </a:lnTo>
                  <a:lnTo>
                    <a:pt x="375" y="840"/>
                  </a:lnTo>
                  <a:lnTo>
                    <a:pt x="371" y="840"/>
                  </a:lnTo>
                  <a:lnTo>
                    <a:pt x="367" y="839"/>
                  </a:lnTo>
                  <a:lnTo>
                    <a:pt x="367" y="839"/>
                  </a:lnTo>
                  <a:lnTo>
                    <a:pt x="364" y="837"/>
                  </a:lnTo>
                  <a:lnTo>
                    <a:pt x="360" y="833"/>
                  </a:lnTo>
                  <a:lnTo>
                    <a:pt x="358" y="830"/>
                  </a:lnTo>
                  <a:lnTo>
                    <a:pt x="355" y="826"/>
                  </a:lnTo>
                  <a:lnTo>
                    <a:pt x="355" y="826"/>
                  </a:lnTo>
                  <a:lnTo>
                    <a:pt x="351" y="825"/>
                  </a:lnTo>
                  <a:lnTo>
                    <a:pt x="348" y="823"/>
                  </a:lnTo>
                  <a:lnTo>
                    <a:pt x="343" y="821"/>
                  </a:lnTo>
                  <a:lnTo>
                    <a:pt x="341" y="818"/>
                  </a:lnTo>
                  <a:lnTo>
                    <a:pt x="341" y="818"/>
                  </a:lnTo>
                  <a:lnTo>
                    <a:pt x="338" y="813"/>
                  </a:lnTo>
                  <a:lnTo>
                    <a:pt x="334" y="807"/>
                  </a:lnTo>
                  <a:lnTo>
                    <a:pt x="332" y="800"/>
                  </a:lnTo>
                  <a:lnTo>
                    <a:pt x="332" y="793"/>
                  </a:lnTo>
                  <a:lnTo>
                    <a:pt x="332" y="793"/>
                  </a:lnTo>
                  <a:lnTo>
                    <a:pt x="333" y="793"/>
                  </a:lnTo>
                  <a:lnTo>
                    <a:pt x="334" y="793"/>
                  </a:lnTo>
                  <a:lnTo>
                    <a:pt x="336" y="796"/>
                  </a:lnTo>
                  <a:lnTo>
                    <a:pt x="341" y="799"/>
                  </a:lnTo>
                  <a:lnTo>
                    <a:pt x="342" y="800"/>
                  </a:lnTo>
                  <a:lnTo>
                    <a:pt x="344" y="801"/>
                  </a:lnTo>
                  <a:lnTo>
                    <a:pt x="344" y="801"/>
                  </a:lnTo>
                  <a:lnTo>
                    <a:pt x="346" y="800"/>
                  </a:lnTo>
                  <a:lnTo>
                    <a:pt x="346" y="800"/>
                  </a:lnTo>
                  <a:lnTo>
                    <a:pt x="344" y="797"/>
                  </a:lnTo>
                  <a:lnTo>
                    <a:pt x="344" y="794"/>
                  </a:lnTo>
                  <a:lnTo>
                    <a:pt x="344" y="792"/>
                  </a:lnTo>
                  <a:lnTo>
                    <a:pt x="344" y="792"/>
                  </a:lnTo>
                  <a:lnTo>
                    <a:pt x="347" y="790"/>
                  </a:lnTo>
                  <a:lnTo>
                    <a:pt x="350" y="788"/>
                  </a:lnTo>
                  <a:lnTo>
                    <a:pt x="358" y="785"/>
                  </a:lnTo>
                  <a:lnTo>
                    <a:pt x="367" y="782"/>
                  </a:lnTo>
                  <a:lnTo>
                    <a:pt x="374" y="779"/>
                  </a:lnTo>
                  <a:lnTo>
                    <a:pt x="374" y="779"/>
                  </a:lnTo>
                  <a:lnTo>
                    <a:pt x="377" y="775"/>
                  </a:lnTo>
                  <a:lnTo>
                    <a:pt x="381" y="771"/>
                  </a:lnTo>
                  <a:lnTo>
                    <a:pt x="382" y="767"/>
                  </a:lnTo>
                  <a:lnTo>
                    <a:pt x="383" y="763"/>
                  </a:lnTo>
                  <a:lnTo>
                    <a:pt x="383" y="753"/>
                  </a:lnTo>
                  <a:lnTo>
                    <a:pt x="382" y="744"/>
                  </a:lnTo>
                  <a:lnTo>
                    <a:pt x="377" y="725"/>
                  </a:lnTo>
                  <a:lnTo>
                    <a:pt x="375" y="716"/>
                  </a:lnTo>
                  <a:lnTo>
                    <a:pt x="375" y="707"/>
                  </a:lnTo>
                  <a:lnTo>
                    <a:pt x="375" y="707"/>
                  </a:lnTo>
                  <a:lnTo>
                    <a:pt x="377" y="699"/>
                  </a:lnTo>
                  <a:lnTo>
                    <a:pt x="380" y="692"/>
                  </a:lnTo>
                  <a:lnTo>
                    <a:pt x="388" y="678"/>
                  </a:lnTo>
                  <a:lnTo>
                    <a:pt x="388" y="678"/>
                  </a:lnTo>
                  <a:lnTo>
                    <a:pt x="391" y="675"/>
                  </a:lnTo>
                  <a:lnTo>
                    <a:pt x="396" y="671"/>
                  </a:lnTo>
                  <a:lnTo>
                    <a:pt x="399" y="669"/>
                  </a:lnTo>
                  <a:lnTo>
                    <a:pt x="401" y="668"/>
                  </a:lnTo>
                  <a:lnTo>
                    <a:pt x="401" y="666"/>
                  </a:lnTo>
                  <a:lnTo>
                    <a:pt x="401" y="666"/>
                  </a:lnTo>
                  <a:lnTo>
                    <a:pt x="404" y="649"/>
                  </a:lnTo>
                  <a:lnTo>
                    <a:pt x="404" y="633"/>
                  </a:lnTo>
                  <a:lnTo>
                    <a:pt x="402" y="616"/>
                  </a:lnTo>
                  <a:lnTo>
                    <a:pt x="400" y="600"/>
                  </a:lnTo>
                  <a:lnTo>
                    <a:pt x="400" y="600"/>
                  </a:lnTo>
                  <a:lnTo>
                    <a:pt x="396" y="585"/>
                  </a:lnTo>
                  <a:lnTo>
                    <a:pt x="390" y="571"/>
                  </a:lnTo>
                  <a:lnTo>
                    <a:pt x="383" y="559"/>
                  </a:lnTo>
                  <a:lnTo>
                    <a:pt x="374" y="546"/>
                  </a:lnTo>
                  <a:lnTo>
                    <a:pt x="363" y="536"/>
                  </a:lnTo>
                  <a:lnTo>
                    <a:pt x="351" y="527"/>
                  </a:lnTo>
                  <a:lnTo>
                    <a:pt x="339" y="519"/>
                  </a:lnTo>
                  <a:lnTo>
                    <a:pt x="325" y="513"/>
                  </a:lnTo>
                  <a:lnTo>
                    <a:pt x="325" y="513"/>
                  </a:lnTo>
                  <a:lnTo>
                    <a:pt x="319" y="511"/>
                  </a:lnTo>
                  <a:lnTo>
                    <a:pt x="312" y="512"/>
                  </a:lnTo>
                  <a:lnTo>
                    <a:pt x="306" y="513"/>
                  </a:lnTo>
                  <a:lnTo>
                    <a:pt x="299" y="514"/>
                  </a:lnTo>
                  <a:lnTo>
                    <a:pt x="299" y="514"/>
                  </a:lnTo>
                  <a:lnTo>
                    <a:pt x="294" y="518"/>
                  </a:lnTo>
                  <a:lnTo>
                    <a:pt x="291" y="521"/>
                  </a:lnTo>
                  <a:lnTo>
                    <a:pt x="286" y="524"/>
                  </a:lnTo>
                  <a:lnTo>
                    <a:pt x="282" y="527"/>
                  </a:lnTo>
                  <a:lnTo>
                    <a:pt x="282" y="527"/>
                  </a:lnTo>
                  <a:lnTo>
                    <a:pt x="277" y="526"/>
                  </a:lnTo>
                  <a:lnTo>
                    <a:pt x="271" y="524"/>
                  </a:lnTo>
                  <a:lnTo>
                    <a:pt x="256" y="518"/>
                  </a:lnTo>
                  <a:lnTo>
                    <a:pt x="241" y="510"/>
                  </a:lnTo>
                  <a:lnTo>
                    <a:pt x="232" y="504"/>
                  </a:lnTo>
                  <a:lnTo>
                    <a:pt x="232" y="504"/>
                  </a:lnTo>
                  <a:lnTo>
                    <a:pt x="224" y="498"/>
                  </a:lnTo>
                  <a:lnTo>
                    <a:pt x="217" y="491"/>
                  </a:lnTo>
                  <a:lnTo>
                    <a:pt x="204" y="475"/>
                  </a:lnTo>
                  <a:lnTo>
                    <a:pt x="193" y="461"/>
                  </a:lnTo>
                  <a:lnTo>
                    <a:pt x="185" y="454"/>
                  </a:lnTo>
                  <a:lnTo>
                    <a:pt x="178" y="447"/>
                  </a:lnTo>
                  <a:lnTo>
                    <a:pt x="178" y="447"/>
                  </a:lnTo>
                  <a:lnTo>
                    <a:pt x="168" y="438"/>
                  </a:lnTo>
                  <a:lnTo>
                    <a:pt x="162" y="433"/>
                  </a:lnTo>
                  <a:lnTo>
                    <a:pt x="156" y="431"/>
                  </a:lnTo>
                  <a:lnTo>
                    <a:pt x="156" y="431"/>
                  </a:lnTo>
                  <a:lnTo>
                    <a:pt x="140" y="430"/>
                  </a:lnTo>
                  <a:lnTo>
                    <a:pt x="120" y="431"/>
                  </a:lnTo>
                  <a:lnTo>
                    <a:pt x="110" y="432"/>
                  </a:lnTo>
                  <a:lnTo>
                    <a:pt x="99" y="434"/>
                  </a:lnTo>
                  <a:lnTo>
                    <a:pt x="90" y="438"/>
                  </a:lnTo>
                  <a:lnTo>
                    <a:pt x="84" y="441"/>
                  </a:lnTo>
                  <a:lnTo>
                    <a:pt x="84" y="441"/>
                  </a:lnTo>
                  <a:lnTo>
                    <a:pt x="79" y="446"/>
                  </a:lnTo>
                  <a:lnTo>
                    <a:pt x="76" y="452"/>
                  </a:lnTo>
                  <a:lnTo>
                    <a:pt x="71" y="457"/>
                  </a:lnTo>
                  <a:lnTo>
                    <a:pt x="68" y="460"/>
                  </a:lnTo>
                  <a:lnTo>
                    <a:pt x="65" y="461"/>
                  </a:lnTo>
                  <a:lnTo>
                    <a:pt x="65" y="461"/>
                  </a:lnTo>
                  <a:lnTo>
                    <a:pt x="60" y="461"/>
                  </a:lnTo>
                  <a:lnTo>
                    <a:pt x="53" y="460"/>
                  </a:lnTo>
                  <a:lnTo>
                    <a:pt x="44" y="457"/>
                  </a:lnTo>
                  <a:lnTo>
                    <a:pt x="35" y="454"/>
                  </a:lnTo>
                  <a:lnTo>
                    <a:pt x="19" y="447"/>
                  </a:lnTo>
                  <a:lnTo>
                    <a:pt x="7" y="440"/>
                  </a:lnTo>
                  <a:lnTo>
                    <a:pt x="7" y="440"/>
                  </a:lnTo>
                  <a:lnTo>
                    <a:pt x="7" y="439"/>
                  </a:lnTo>
                  <a:lnTo>
                    <a:pt x="7" y="438"/>
                  </a:lnTo>
                  <a:lnTo>
                    <a:pt x="8" y="434"/>
                  </a:lnTo>
                  <a:lnTo>
                    <a:pt x="11" y="432"/>
                  </a:lnTo>
                  <a:lnTo>
                    <a:pt x="11" y="429"/>
                  </a:lnTo>
                  <a:lnTo>
                    <a:pt x="11" y="429"/>
                  </a:lnTo>
                  <a:lnTo>
                    <a:pt x="9" y="428"/>
                  </a:lnTo>
                  <a:lnTo>
                    <a:pt x="8" y="425"/>
                  </a:lnTo>
                  <a:lnTo>
                    <a:pt x="5" y="422"/>
                  </a:lnTo>
                  <a:lnTo>
                    <a:pt x="1" y="419"/>
                  </a:lnTo>
                  <a:lnTo>
                    <a:pt x="0" y="417"/>
                  </a:lnTo>
                  <a:lnTo>
                    <a:pt x="0" y="415"/>
                  </a:lnTo>
                  <a:lnTo>
                    <a:pt x="0" y="415"/>
                  </a:lnTo>
                  <a:lnTo>
                    <a:pt x="6" y="405"/>
                  </a:lnTo>
                  <a:lnTo>
                    <a:pt x="14" y="397"/>
                  </a:lnTo>
                  <a:lnTo>
                    <a:pt x="23" y="389"/>
                  </a:lnTo>
                  <a:lnTo>
                    <a:pt x="33" y="381"/>
                  </a:lnTo>
                  <a:lnTo>
                    <a:pt x="55" y="368"/>
                  </a:lnTo>
                  <a:lnTo>
                    <a:pt x="76" y="357"/>
                  </a:lnTo>
                  <a:lnTo>
                    <a:pt x="76" y="357"/>
                  </a:lnTo>
                  <a:lnTo>
                    <a:pt x="81" y="351"/>
                  </a:lnTo>
                  <a:lnTo>
                    <a:pt x="88" y="345"/>
                  </a:lnTo>
                  <a:lnTo>
                    <a:pt x="94" y="339"/>
                  </a:lnTo>
                  <a:lnTo>
                    <a:pt x="97" y="337"/>
                  </a:lnTo>
                  <a:lnTo>
                    <a:pt x="102" y="335"/>
                  </a:lnTo>
                  <a:lnTo>
                    <a:pt x="102" y="335"/>
                  </a:lnTo>
                  <a:lnTo>
                    <a:pt x="103" y="335"/>
                  </a:lnTo>
                  <a:lnTo>
                    <a:pt x="104" y="338"/>
                  </a:lnTo>
                  <a:lnTo>
                    <a:pt x="106" y="342"/>
                  </a:lnTo>
                  <a:lnTo>
                    <a:pt x="107" y="348"/>
                  </a:lnTo>
                  <a:lnTo>
                    <a:pt x="109" y="350"/>
                  </a:lnTo>
                  <a:lnTo>
                    <a:pt x="110" y="351"/>
                  </a:lnTo>
                  <a:lnTo>
                    <a:pt x="110" y="351"/>
                  </a:lnTo>
                  <a:lnTo>
                    <a:pt x="114" y="351"/>
                  </a:lnTo>
                  <a:lnTo>
                    <a:pt x="119" y="349"/>
                  </a:lnTo>
                  <a:lnTo>
                    <a:pt x="122" y="345"/>
                  </a:lnTo>
                  <a:lnTo>
                    <a:pt x="123" y="341"/>
                  </a:lnTo>
                  <a:lnTo>
                    <a:pt x="123" y="341"/>
                  </a:lnTo>
                  <a:lnTo>
                    <a:pt x="125" y="338"/>
                  </a:lnTo>
                  <a:lnTo>
                    <a:pt x="123" y="335"/>
                  </a:lnTo>
                  <a:lnTo>
                    <a:pt x="121" y="330"/>
                  </a:lnTo>
                  <a:lnTo>
                    <a:pt x="120" y="325"/>
                  </a:lnTo>
                  <a:lnTo>
                    <a:pt x="120" y="322"/>
                  </a:lnTo>
                  <a:lnTo>
                    <a:pt x="120" y="319"/>
                  </a:lnTo>
                  <a:lnTo>
                    <a:pt x="120" y="319"/>
                  </a:lnTo>
                  <a:lnTo>
                    <a:pt x="130" y="308"/>
                  </a:lnTo>
                  <a:lnTo>
                    <a:pt x="142" y="298"/>
                  </a:lnTo>
                  <a:lnTo>
                    <a:pt x="154" y="289"/>
                  </a:lnTo>
                  <a:lnTo>
                    <a:pt x="168" y="280"/>
                  </a:lnTo>
                  <a:lnTo>
                    <a:pt x="168" y="280"/>
                  </a:lnTo>
                  <a:lnTo>
                    <a:pt x="174" y="276"/>
                  </a:lnTo>
                  <a:lnTo>
                    <a:pt x="180" y="274"/>
                  </a:lnTo>
                  <a:lnTo>
                    <a:pt x="195" y="268"/>
                  </a:lnTo>
                  <a:lnTo>
                    <a:pt x="203" y="266"/>
                  </a:lnTo>
                  <a:lnTo>
                    <a:pt x="210" y="262"/>
                  </a:lnTo>
                  <a:lnTo>
                    <a:pt x="216" y="259"/>
                  </a:lnTo>
                  <a:lnTo>
                    <a:pt x="221" y="255"/>
                  </a:lnTo>
                  <a:lnTo>
                    <a:pt x="221" y="255"/>
                  </a:lnTo>
                  <a:lnTo>
                    <a:pt x="225" y="249"/>
                  </a:lnTo>
                  <a:lnTo>
                    <a:pt x="226" y="243"/>
                  </a:lnTo>
                  <a:lnTo>
                    <a:pt x="227" y="237"/>
                  </a:lnTo>
                  <a:lnTo>
                    <a:pt x="227" y="232"/>
                  </a:lnTo>
                  <a:lnTo>
                    <a:pt x="228" y="218"/>
                  </a:lnTo>
                  <a:lnTo>
                    <a:pt x="229" y="212"/>
                  </a:lnTo>
                  <a:lnTo>
                    <a:pt x="232" y="207"/>
                  </a:lnTo>
                  <a:lnTo>
                    <a:pt x="232" y="207"/>
                  </a:lnTo>
                  <a:lnTo>
                    <a:pt x="232" y="207"/>
                  </a:lnTo>
                  <a:lnTo>
                    <a:pt x="233" y="208"/>
                  </a:lnTo>
                  <a:lnTo>
                    <a:pt x="234" y="210"/>
                  </a:lnTo>
                  <a:lnTo>
                    <a:pt x="237" y="223"/>
                  </a:lnTo>
                  <a:lnTo>
                    <a:pt x="241" y="228"/>
                  </a:lnTo>
                  <a:lnTo>
                    <a:pt x="244" y="234"/>
                  </a:lnTo>
                  <a:lnTo>
                    <a:pt x="246" y="236"/>
                  </a:lnTo>
                  <a:lnTo>
                    <a:pt x="250" y="237"/>
                  </a:lnTo>
                  <a:lnTo>
                    <a:pt x="252" y="239"/>
                  </a:lnTo>
                  <a:lnTo>
                    <a:pt x="256" y="239"/>
                  </a:lnTo>
                  <a:lnTo>
                    <a:pt x="256" y="239"/>
                  </a:lnTo>
                  <a:lnTo>
                    <a:pt x="268" y="235"/>
                  </a:lnTo>
                  <a:lnTo>
                    <a:pt x="279" y="231"/>
                  </a:lnTo>
                  <a:lnTo>
                    <a:pt x="291" y="225"/>
                  </a:lnTo>
                  <a:lnTo>
                    <a:pt x="301" y="218"/>
                  </a:lnTo>
                  <a:lnTo>
                    <a:pt x="301" y="218"/>
                  </a:lnTo>
                  <a:lnTo>
                    <a:pt x="307" y="212"/>
                  </a:lnTo>
                  <a:lnTo>
                    <a:pt x="310" y="206"/>
                  </a:lnTo>
                  <a:lnTo>
                    <a:pt x="315" y="199"/>
                  </a:lnTo>
                  <a:lnTo>
                    <a:pt x="320" y="193"/>
                  </a:lnTo>
                  <a:lnTo>
                    <a:pt x="320" y="193"/>
                  </a:lnTo>
                  <a:lnTo>
                    <a:pt x="325" y="191"/>
                  </a:lnTo>
                  <a:lnTo>
                    <a:pt x="330" y="190"/>
                  </a:lnTo>
                  <a:lnTo>
                    <a:pt x="341" y="188"/>
                  </a:lnTo>
                  <a:lnTo>
                    <a:pt x="341" y="188"/>
                  </a:lnTo>
                  <a:lnTo>
                    <a:pt x="346" y="188"/>
                  </a:lnTo>
                  <a:lnTo>
                    <a:pt x="350" y="191"/>
                  </a:lnTo>
                  <a:lnTo>
                    <a:pt x="354" y="193"/>
                  </a:lnTo>
                  <a:lnTo>
                    <a:pt x="358" y="193"/>
                  </a:lnTo>
                  <a:lnTo>
                    <a:pt x="358" y="193"/>
                  </a:lnTo>
                  <a:lnTo>
                    <a:pt x="360" y="192"/>
                  </a:lnTo>
                  <a:lnTo>
                    <a:pt x="363" y="190"/>
                  </a:lnTo>
                  <a:lnTo>
                    <a:pt x="368" y="183"/>
                  </a:lnTo>
                  <a:lnTo>
                    <a:pt x="375" y="175"/>
                  </a:lnTo>
                  <a:lnTo>
                    <a:pt x="379" y="172"/>
                  </a:lnTo>
                  <a:lnTo>
                    <a:pt x="382" y="171"/>
                  </a:lnTo>
                  <a:lnTo>
                    <a:pt x="382" y="171"/>
                  </a:lnTo>
                  <a:lnTo>
                    <a:pt x="385" y="171"/>
                  </a:lnTo>
                  <a:lnTo>
                    <a:pt x="389" y="171"/>
                  </a:lnTo>
                  <a:lnTo>
                    <a:pt x="395" y="175"/>
                  </a:lnTo>
                  <a:lnTo>
                    <a:pt x="401" y="178"/>
                  </a:lnTo>
                  <a:lnTo>
                    <a:pt x="404" y="178"/>
                  </a:lnTo>
                  <a:lnTo>
                    <a:pt x="407" y="178"/>
                  </a:lnTo>
                  <a:lnTo>
                    <a:pt x="407" y="178"/>
                  </a:lnTo>
                  <a:lnTo>
                    <a:pt x="408" y="176"/>
                  </a:lnTo>
                  <a:lnTo>
                    <a:pt x="409" y="175"/>
                  </a:lnTo>
                  <a:lnTo>
                    <a:pt x="408" y="169"/>
                  </a:lnTo>
                  <a:lnTo>
                    <a:pt x="408" y="163"/>
                  </a:lnTo>
                  <a:lnTo>
                    <a:pt x="408" y="161"/>
                  </a:lnTo>
                  <a:lnTo>
                    <a:pt x="408" y="159"/>
                  </a:lnTo>
                  <a:lnTo>
                    <a:pt x="408" y="159"/>
                  </a:lnTo>
                  <a:lnTo>
                    <a:pt x="414" y="155"/>
                  </a:lnTo>
                  <a:lnTo>
                    <a:pt x="424" y="150"/>
                  </a:lnTo>
                  <a:lnTo>
                    <a:pt x="432" y="144"/>
                  </a:lnTo>
                  <a:lnTo>
                    <a:pt x="434" y="142"/>
                  </a:lnTo>
                  <a:lnTo>
                    <a:pt x="433" y="141"/>
                  </a:lnTo>
                  <a:lnTo>
                    <a:pt x="433" y="139"/>
                  </a:lnTo>
                  <a:lnTo>
                    <a:pt x="433" y="139"/>
                  </a:lnTo>
                  <a:lnTo>
                    <a:pt x="429" y="137"/>
                  </a:lnTo>
                  <a:lnTo>
                    <a:pt x="424" y="136"/>
                  </a:lnTo>
                  <a:lnTo>
                    <a:pt x="415" y="135"/>
                  </a:lnTo>
                  <a:lnTo>
                    <a:pt x="397" y="136"/>
                  </a:lnTo>
                  <a:lnTo>
                    <a:pt x="397" y="136"/>
                  </a:lnTo>
                  <a:lnTo>
                    <a:pt x="392" y="137"/>
                  </a:lnTo>
                  <a:lnTo>
                    <a:pt x="389" y="139"/>
                  </a:lnTo>
                  <a:lnTo>
                    <a:pt x="385" y="141"/>
                  </a:lnTo>
                  <a:lnTo>
                    <a:pt x="384" y="141"/>
                  </a:lnTo>
                  <a:lnTo>
                    <a:pt x="384" y="139"/>
                  </a:lnTo>
                  <a:lnTo>
                    <a:pt x="384" y="139"/>
                  </a:lnTo>
                  <a:lnTo>
                    <a:pt x="383" y="133"/>
                  </a:lnTo>
                  <a:lnTo>
                    <a:pt x="383" y="125"/>
                  </a:lnTo>
                  <a:lnTo>
                    <a:pt x="384" y="110"/>
                  </a:lnTo>
                  <a:lnTo>
                    <a:pt x="387" y="95"/>
                  </a:lnTo>
                  <a:lnTo>
                    <a:pt x="387" y="80"/>
                  </a:lnTo>
                  <a:lnTo>
                    <a:pt x="387" y="80"/>
                  </a:lnTo>
                  <a:lnTo>
                    <a:pt x="383" y="69"/>
                  </a:lnTo>
                  <a:lnTo>
                    <a:pt x="381" y="62"/>
                  </a:lnTo>
                  <a:lnTo>
                    <a:pt x="377" y="55"/>
                  </a:lnTo>
                  <a:lnTo>
                    <a:pt x="377" y="46"/>
                  </a:lnTo>
                  <a:close/>
                </a:path>
              </a:pathLst>
            </a:custGeom>
            <a:solidFill>
              <a:schemeClr val="bg1">
                <a:lumMod val="9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58" name="Freeform 31">
              <a:extLst>
                <a:ext uri="{FF2B5EF4-FFF2-40B4-BE49-F238E27FC236}">
                  <a16:creationId xmlns:a16="http://schemas.microsoft.com/office/drawing/2014/main" id="{D32FC004-BDE2-3D69-1890-6C7835E5CFED}"/>
                </a:ext>
              </a:extLst>
            </p:cNvPr>
            <p:cNvSpPr>
              <a:spLocks/>
            </p:cNvSpPr>
            <p:nvPr/>
          </p:nvSpPr>
          <p:spPr bwMode="auto">
            <a:xfrm>
              <a:off x="5625941" y="3404577"/>
              <a:ext cx="131428" cy="108521"/>
            </a:xfrm>
            <a:custGeom>
              <a:avLst/>
              <a:gdLst>
                <a:gd name="T0" fmla="*/ 134937 w 98"/>
                <a:gd name="T1" fmla="*/ 0 h 94"/>
                <a:gd name="T2" fmla="*/ 134937 w 98"/>
                <a:gd name="T3" fmla="*/ 0 h 94"/>
                <a:gd name="T4" fmla="*/ 128587 w 98"/>
                <a:gd name="T5" fmla="*/ 9525 h 94"/>
                <a:gd name="T6" fmla="*/ 122237 w 98"/>
                <a:gd name="T7" fmla="*/ 15875 h 94"/>
                <a:gd name="T8" fmla="*/ 122237 w 98"/>
                <a:gd name="T9" fmla="*/ 15875 h 94"/>
                <a:gd name="T10" fmla="*/ 119062 w 98"/>
                <a:gd name="T11" fmla="*/ 25400 h 94"/>
                <a:gd name="T12" fmla="*/ 117474 w 98"/>
                <a:gd name="T13" fmla="*/ 34925 h 94"/>
                <a:gd name="T14" fmla="*/ 115887 w 98"/>
                <a:gd name="T15" fmla="*/ 44450 h 94"/>
                <a:gd name="T16" fmla="*/ 111124 w 98"/>
                <a:gd name="T17" fmla="*/ 52388 h 94"/>
                <a:gd name="T18" fmla="*/ 111124 w 98"/>
                <a:gd name="T19" fmla="*/ 52388 h 94"/>
                <a:gd name="T20" fmla="*/ 106362 w 98"/>
                <a:gd name="T21" fmla="*/ 61913 h 94"/>
                <a:gd name="T22" fmla="*/ 98424 w 98"/>
                <a:gd name="T23" fmla="*/ 71438 h 94"/>
                <a:gd name="T24" fmla="*/ 90487 w 98"/>
                <a:gd name="T25" fmla="*/ 77788 h 94"/>
                <a:gd name="T26" fmla="*/ 80962 w 98"/>
                <a:gd name="T27" fmla="*/ 84138 h 94"/>
                <a:gd name="T28" fmla="*/ 80962 w 98"/>
                <a:gd name="T29" fmla="*/ 84138 h 94"/>
                <a:gd name="T30" fmla="*/ 77787 w 98"/>
                <a:gd name="T31" fmla="*/ 85726 h 94"/>
                <a:gd name="T32" fmla="*/ 71437 w 98"/>
                <a:gd name="T33" fmla="*/ 85726 h 94"/>
                <a:gd name="T34" fmla="*/ 60325 w 98"/>
                <a:gd name="T35" fmla="*/ 85726 h 94"/>
                <a:gd name="T36" fmla="*/ 50800 w 98"/>
                <a:gd name="T37" fmla="*/ 85726 h 94"/>
                <a:gd name="T38" fmla="*/ 44450 w 98"/>
                <a:gd name="T39" fmla="*/ 87313 h 94"/>
                <a:gd name="T40" fmla="*/ 41275 w 98"/>
                <a:gd name="T41" fmla="*/ 88901 h 94"/>
                <a:gd name="T42" fmla="*/ 41275 w 98"/>
                <a:gd name="T43" fmla="*/ 88901 h 94"/>
                <a:gd name="T44" fmla="*/ 26987 w 98"/>
                <a:gd name="T45" fmla="*/ 100013 h 94"/>
                <a:gd name="T46" fmla="*/ 26987 w 98"/>
                <a:gd name="T47" fmla="*/ 100013 h 94"/>
                <a:gd name="T48" fmla="*/ 17462 w 98"/>
                <a:gd name="T49" fmla="*/ 111126 h 94"/>
                <a:gd name="T50" fmla="*/ 7937 w 98"/>
                <a:gd name="T51" fmla="*/ 123826 h 94"/>
                <a:gd name="T52" fmla="*/ 7937 w 98"/>
                <a:gd name="T53" fmla="*/ 123826 h 94"/>
                <a:gd name="T54" fmla="*/ 0 w 98"/>
                <a:gd name="T55" fmla="*/ 141288 h 94"/>
                <a:gd name="T56" fmla="*/ 0 w 98"/>
                <a:gd name="T57" fmla="*/ 141288 h 94"/>
                <a:gd name="T58" fmla="*/ 0 w 98"/>
                <a:gd name="T59" fmla="*/ 142876 h 94"/>
                <a:gd name="T60" fmla="*/ 1587 w 98"/>
                <a:gd name="T61" fmla="*/ 146051 h 94"/>
                <a:gd name="T62" fmla="*/ 7937 w 98"/>
                <a:gd name="T63" fmla="*/ 149226 h 94"/>
                <a:gd name="T64" fmla="*/ 7937 w 98"/>
                <a:gd name="T65" fmla="*/ 149226 h 94"/>
                <a:gd name="T66" fmla="*/ 15875 w 98"/>
                <a:gd name="T67" fmla="*/ 149226 h 94"/>
                <a:gd name="T68" fmla="*/ 15875 w 98"/>
                <a:gd name="T69" fmla="*/ 149226 h 94"/>
                <a:gd name="T70" fmla="*/ 26987 w 98"/>
                <a:gd name="T71" fmla="*/ 142876 h 94"/>
                <a:gd name="T72" fmla="*/ 26987 w 98"/>
                <a:gd name="T73" fmla="*/ 142876 h 94"/>
                <a:gd name="T74" fmla="*/ 42862 w 98"/>
                <a:gd name="T75" fmla="*/ 130176 h 94"/>
                <a:gd name="T76" fmla="*/ 50800 w 98"/>
                <a:gd name="T77" fmla="*/ 123826 h 94"/>
                <a:gd name="T78" fmla="*/ 58737 w 98"/>
                <a:gd name="T79" fmla="*/ 119063 h 94"/>
                <a:gd name="T80" fmla="*/ 58737 w 98"/>
                <a:gd name="T81" fmla="*/ 119063 h 94"/>
                <a:gd name="T82" fmla="*/ 65087 w 98"/>
                <a:gd name="T83" fmla="*/ 115888 h 94"/>
                <a:gd name="T84" fmla="*/ 71437 w 98"/>
                <a:gd name="T85" fmla="*/ 115888 h 94"/>
                <a:gd name="T86" fmla="*/ 84137 w 98"/>
                <a:gd name="T87" fmla="*/ 114301 h 94"/>
                <a:gd name="T88" fmla="*/ 95249 w 98"/>
                <a:gd name="T89" fmla="*/ 112713 h 94"/>
                <a:gd name="T90" fmla="*/ 100012 w 98"/>
                <a:gd name="T91" fmla="*/ 111126 h 94"/>
                <a:gd name="T92" fmla="*/ 106362 w 98"/>
                <a:gd name="T93" fmla="*/ 106363 h 94"/>
                <a:gd name="T94" fmla="*/ 106362 w 98"/>
                <a:gd name="T95" fmla="*/ 106363 h 94"/>
                <a:gd name="T96" fmla="*/ 111124 w 98"/>
                <a:gd name="T97" fmla="*/ 101601 h 94"/>
                <a:gd name="T98" fmla="*/ 117474 w 98"/>
                <a:gd name="T99" fmla="*/ 93663 h 94"/>
                <a:gd name="T100" fmla="*/ 123824 w 98"/>
                <a:gd name="T101" fmla="*/ 77788 h 94"/>
                <a:gd name="T102" fmla="*/ 130174 w 98"/>
                <a:gd name="T103" fmla="*/ 61913 h 94"/>
                <a:gd name="T104" fmla="*/ 136524 w 98"/>
                <a:gd name="T105" fmla="*/ 44450 h 94"/>
                <a:gd name="T106" fmla="*/ 136524 w 98"/>
                <a:gd name="T107" fmla="*/ 44450 h 94"/>
                <a:gd name="T108" fmla="*/ 155574 w 98"/>
                <a:gd name="T109" fmla="*/ 6350 h 94"/>
                <a:gd name="T110" fmla="*/ 134937 w 98"/>
                <a:gd name="T111" fmla="*/ 0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8" h="94">
                  <a:moveTo>
                    <a:pt x="85" y="0"/>
                  </a:moveTo>
                  <a:lnTo>
                    <a:pt x="85" y="0"/>
                  </a:lnTo>
                  <a:lnTo>
                    <a:pt x="81" y="6"/>
                  </a:lnTo>
                  <a:lnTo>
                    <a:pt x="77" y="10"/>
                  </a:lnTo>
                  <a:lnTo>
                    <a:pt x="75" y="16"/>
                  </a:lnTo>
                  <a:lnTo>
                    <a:pt x="74" y="22"/>
                  </a:lnTo>
                  <a:lnTo>
                    <a:pt x="73" y="28"/>
                  </a:lnTo>
                  <a:lnTo>
                    <a:pt x="70" y="33"/>
                  </a:lnTo>
                  <a:lnTo>
                    <a:pt x="67" y="39"/>
                  </a:lnTo>
                  <a:lnTo>
                    <a:pt x="62" y="45"/>
                  </a:lnTo>
                  <a:lnTo>
                    <a:pt x="57" y="49"/>
                  </a:lnTo>
                  <a:lnTo>
                    <a:pt x="51" y="53"/>
                  </a:lnTo>
                  <a:lnTo>
                    <a:pt x="49" y="54"/>
                  </a:lnTo>
                  <a:lnTo>
                    <a:pt x="45" y="54"/>
                  </a:lnTo>
                  <a:lnTo>
                    <a:pt x="38" y="54"/>
                  </a:lnTo>
                  <a:lnTo>
                    <a:pt x="32" y="54"/>
                  </a:lnTo>
                  <a:lnTo>
                    <a:pt x="28" y="55"/>
                  </a:lnTo>
                  <a:lnTo>
                    <a:pt x="26" y="56"/>
                  </a:lnTo>
                  <a:lnTo>
                    <a:pt x="17" y="63"/>
                  </a:lnTo>
                  <a:lnTo>
                    <a:pt x="11" y="70"/>
                  </a:lnTo>
                  <a:lnTo>
                    <a:pt x="5" y="78"/>
                  </a:lnTo>
                  <a:lnTo>
                    <a:pt x="0" y="89"/>
                  </a:lnTo>
                  <a:lnTo>
                    <a:pt x="0" y="90"/>
                  </a:lnTo>
                  <a:lnTo>
                    <a:pt x="1" y="92"/>
                  </a:lnTo>
                  <a:lnTo>
                    <a:pt x="5" y="94"/>
                  </a:lnTo>
                  <a:lnTo>
                    <a:pt x="10" y="94"/>
                  </a:lnTo>
                  <a:lnTo>
                    <a:pt x="17" y="90"/>
                  </a:lnTo>
                  <a:lnTo>
                    <a:pt x="27" y="82"/>
                  </a:lnTo>
                  <a:lnTo>
                    <a:pt x="32" y="78"/>
                  </a:lnTo>
                  <a:lnTo>
                    <a:pt x="37" y="75"/>
                  </a:lnTo>
                  <a:lnTo>
                    <a:pt x="41" y="73"/>
                  </a:lnTo>
                  <a:lnTo>
                    <a:pt x="45" y="73"/>
                  </a:lnTo>
                  <a:lnTo>
                    <a:pt x="53" y="72"/>
                  </a:lnTo>
                  <a:lnTo>
                    <a:pt x="60" y="71"/>
                  </a:lnTo>
                  <a:lnTo>
                    <a:pt x="63" y="70"/>
                  </a:lnTo>
                  <a:lnTo>
                    <a:pt x="67" y="67"/>
                  </a:lnTo>
                  <a:lnTo>
                    <a:pt x="70" y="64"/>
                  </a:lnTo>
                  <a:lnTo>
                    <a:pt x="74" y="59"/>
                  </a:lnTo>
                  <a:lnTo>
                    <a:pt x="78" y="49"/>
                  </a:lnTo>
                  <a:lnTo>
                    <a:pt x="82" y="39"/>
                  </a:lnTo>
                  <a:lnTo>
                    <a:pt x="86" y="28"/>
                  </a:lnTo>
                  <a:lnTo>
                    <a:pt x="98" y="4"/>
                  </a:lnTo>
                  <a:lnTo>
                    <a:pt x="85" y="0"/>
                  </a:lnTo>
                  <a:close/>
                </a:path>
              </a:pathLst>
            </a:custGeom>
            <a:solidFill>
              <a:srgbClr val="C6D86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59" name="Potmap20">
              <a:extLst>
                <a:ext uri="{FF2B5EF4-FFF2-40B4-BE49-F238E27FC236}">
                  <a16:creationId xmlns:a16="http://schemas.microsoft.com/office/drawing/2014/main" id="{7C175494-492A-ABD5-6214-7D9461CC9B5C}"/>
                </a:ext>
              </a:extLst>
            </p:cNvPr>
            <p:cNvSpPr>
              <a:spLocks/>
            </p:cNvSpPr>
            <p:nvPr/>
          </p:nvSpPr>
          <p:spPr bwMode="auto">
            <a:xfrm>
              <a:off x="4165838" y="2710986"/>
              <a:ext cx="1506459" cy="881247"/>
            </a:xfrm>
            <a:custGeom>
              <a:avLst/>
              <a:gdLst>
                <a:gd name="T0" fmla="*/ 1044 w 1124"/>
                <a:gd name="T1" fmla="*/ 485 h 764"/>
                <a:gd name="T2" fmla="*/ 995 w 1124"/>
                <a:gd name="T3" fmla="*/ 406 h 764"/>
                <a:gd name="T4" fmla="*/ 985 w 1124"/>
                <a:gd name="T5" fmla="*/ 288 h 764"/>
                <a:gd name="T6" fmla="*/ 898 w 1124"/>
                <a:gd name="T7" fmla="*/ 177 h 764"/>
                <a:gd name="T8" fmla="*/ 837 w 1124"/>
                <a:gd name="T9" fmla="*/ 138 h 764"/>
                <a:gd name="T10" fmla="*/ 618 w 1124"/>
                <a:gd name="T11" fmla="*/ 57 h 764"/>
                <a:gd name="T12" fmla="*/ 560 w 1124"/>
                <a:gd name="T13" fmla="*/ 35 h 764"/>
                <a:gd name="T14" fmla="*/ 475 w 1124"/>
                <a:gd name="T15" fmla="*/ 20 h 764"/>
                <a:gd name="T16" fmla="*/ 429 w 1124"/>
                <a:gd name="T17" fmla="*/ 93 h 764"/>
                <a:gd name="T18" fmla="*/ 460 w 1124"/>
                <a:gd name="T19" fmla="*/ 182 h 764"/>
                <a:gd name="T20" fmla="*/ 396 w 1124"/>
                <a:gd name="T21" fmla="*/ 287 h 764"/>
                <a:gd name="T22" fmla="*/ 391 w 1124"/>
                <a:gd name="T23" fmla="*/ 352 h 764"/>
                <a:gd name="T24" fmla="*/ 267 w 1124"/>
                <a:gd name="T25" fmla="*/ 344 h 764"/>
                <a:gd name="T26" fmla="*/ 159 w 1124"/>
                <a:gd name="T27" fmla="*/ 377 h 764"/>
                <a:gd name="T28" fmla="*/ 100 w 1124"/>
                <a:gd name="T29" fmla="*/ 435 h 764"/>
                <a:gd name="T30" fmla="*/ 106 w 1124"/>
                <a:gd name="T31" fmla="*/ 476 h 764"/>
                <a:gd name="T32" fmla="*/ 125 w 1124"/>
                <a:gd name="T33" fmla="*/ 502 h 764"/>
                <a:gd name="T34" fmla="*/ 169 w 1124"/>
                <a:gd name="T35" fmla="*/ 485 h 764"/>
                <a:gd name="T36" fmla="*/ 177 w 1124"/>
                <a:gd name="T37" fmla="*/ 525 h 764"/>
                <a:gd name="T38" fmla="*/ 184 w 1124"/>
                <a:gd name="T39" fmla="*/ 543 h 764"/>
                <a:gd name="T40" fmla="*/ 98 w 1124"/>
                <a:gd name="T41" fmla="*/ 533 h 764"/>
                <a:gd name="T42" fmla="*/ 35 w 1124"/>
                <a:gd name="T43" fmla="*/ 520 h 764"/>
                <a:gd name="T44" fmla="*/ 38 w 1124"/>
                <a:gd name="T45" fmla="*/ 551 h 764"/>
                <a:gd name="T46" fmla="*/ 84 w 1124"/>
                <a:gd name="T47" fmla="*/ 554 h 764"/>
                <a:gd name="T48" fmla="*/ 72 w 1124"/>
                <a:gd name="T49" fmla="*/ 608 h 764"/>
                <a:gd name="T50" fmla="*/ 13 w 1124"/>
                <a:gd name="T51" fmla="*/ 614 h 764"/>
                <a:gd name="T52" fmla="*/ 9 w 1124"/>
                <a:gd name="T53" fmla="*/ 641 h 764"/>
                <a:gd name="T54" fmla="*/ 31 w 1124"/>
                <a:gd name="T55" fmla="*/ 639 h 764"/>
                <a:gd name="T56" fmla="*/ 43 w 1124"/>
                <a:gd name="T57" fmla="*/ 624 h 764"/>
                <a:gd name="T58" fmla="*/ 84 w 1124"/>
                <a:gd name="T59" fmla="*/ 646 h 764"/>
                <a:gd name="T60" fmla="*/ 115 w 1124"/>
                <a:gd name="T61" fmla="*/ 667 h 764"/>
                <a:gd name="T62" fmla="*/ 159 w 1124"/>
                <a:gd name="T63" fmla="*/ 678 h 764"/>
                <a:gd name="T64" fmla="*/ 159 w 1124"/>
                <a:gd name="T65" fmla="*/ 707 h 764"/>
                <a:gd name="T66" fmla="*/ 256 w 1124"/>
                <a:gd name="T67" fmla="*/ 737 h 764"/>
                <a:gd name="T68" fmla="*/ 274 w 1124"/>
                <a:gd name="T69" fmla="*/ 728 h 764"/>
                <a:gd name="T70" fmla="*/ 331 w 1124"/>
                <a:gd name="T71" fmla="*/ 715 h 764"/>
                <a:gd name="T72" fmla="*/ 373 w 1124"/>
                <a:gd name="T73" fmla="*/ 709 h 764"/>
                <a:gd name="T74" fmla="*/ 427 w 1124"/>
                <a:gd name="T75" fmla="*/ 684 h 764"/>
                <a:gd name="T76" fmla="*/ 461 w 1124"/>
                <a:gd name="T77" fmla="*/ 701 h 764"/>
                <a:gd name="T78" fmla="*/ 483 w 1124"/>
                <a:gd name="T79" fmla="*/ 667 h 764"/>
                <a:gd name="T80" fmla="*/ 493 w 1124"/>
                <a:gd name="T81" fmla="*/ 678 h 764"/>
                <a:gd name="T82" fmla="*/ 493 w 1124"/>
                <a:gd name="T83" fmla="*/ 707 h 764"/>
                <a:gd name="T84" fmla="*/ 522 w 1124"/>
                <a:gd name="T85" fmla="*/ 704 h 764"/>
                <a:gd name="T86" fmla="*/ 520 w 1124"/>
                <a:gd name="T87" fmla="*/ 724 h 764"/>
                <a:gd name="T88" fmla="*/ 535 w 1124"/>
                <a:gd name="T89" fmla="*/ 709 h 764"/>
                <a:gd name="T90" fmla="*/ 557 w 1124"/>
                <a:gd name="T91" fmla="*/ 737 h 764"/>
                <a:gd name="T92" fmla="*/ 575 w 1124"/>
                <a:gd name="T93" fmla="*/ 734 h 764"/>
                <a:gd name="T94" fmla="*/ 590 w 1124"/>
                <a:gd name="T95" fmla="*/ 734 h 764"/>
                <a:gd name="T96" fmla="*/ 611 w 1124"/>
                <a:gd name="T97" fmla="*/ 727 h 764"/>
                <a:gd name="T98" fmla="*/ 603 w 1124"/>
                <a:gd name="T99" fmla="*/ 690 h 764"/>
                <a:gd name="T100" fmla="*/ 634 w 1124"/>
                <a:gd name="T101" fmla="*/ 684 h 764"/>
                <a:gd name="T102" fmla="*/ 935 w 1124"/>
                <a:gd name="T103" fmla="*/ 763 h 764"/>
                <a:gd name="T104" fmla="*/ 975 w 1124"/>
                <a:gd name="T105" fmla="*/ 707 h 764"/>
                <a:gd name="T106" fmla="*/ 976 w 1124"/>
                <a:gd name="T107" fmla="*/ 667 h 764"/>
                <a:gd name="T108" fmla="*/ 1026 w 1124"/>
                <a:gd name="T109" fmla="*/ 663 h 764"/>
                <a:gd name="T110" fmla="*/ 1045 w 1124"/>
                <a:gd name="T111" fmla="*/ 629 h 764"/>
                <a:gd name="T112" fmla="*/ 1106 w 1124"/>
                <a:gd name="T113" fmla="*/ 60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4" h="764">
                  <a:moveTo>
                    <a:pt x="1116" y="581"/>
                  </a:moveTo>
                  <a:lnTo>
                    <a:pt x="1107" y="553"/>
                  </a:lnTo>
                  <a:lnTo>
                    <a:pt x="1118" y="548"/>
                  </a:lnTo>
                  <a:lnTo>
                    <a:pt x="1106" y="517"/>
                  </a:lnTo>
                  <a:lnTo>
                    <a:pt x="1099" y="498"/>
                  </a:lnTo>
                  <a:lnTo>
                    <a:pt x="1094" y="498"/>
                  </a:lnTo>
                  <a:lnTo>
                    <a:pt x="1078" y="496"/>
                  </a:lnTo>
                  <a:lnTo>
                    <a:pt x="1064" y="484"/>
                  </a:lnTo>
                  <a:lnTo>
                    <a:pt x="1047" y="490"/>
                  </a:lnTo>
                  <a:lnTo>
                    <a:pt x="1044" y="485"/>
                  </a:lnTo>
                  <a:lnTo>
                    <a:pt x="1042" y="478"/>
                  </a:lnTo>
                  <a:lnTo>
                    <a:pt x="1044" y="476"/>
                  </a:lnTo>
                  <a:lnTo>
                    <a:pt x="1044" y="465"/>
                  </a:lnTo>
                  <a:lnTo>
                    <a:pt x="1042" y="458"/>
                  </a:lnTo>
                  <a:lnTo>
                    <a:pt x="1010" y="470"/>
                  </a:lnTo>
                  <a:lnTo>
                    <a:pt x="1006" y="455"/>
                  </a:lnTo>
                  <a:lnTo>
                    <a:pt x="994" y="457"/>
                  </a:lnTo>
                  <a:lnTo>
                    <a:pt x="988" y="436"/>
                  </a:lnTo>
                  <a:lnTo>
                    <a:pt x="1000" y="431"/>
                  </a:lnTo>
                  <a:lnTo>
                    <a:pt x="995" y="406"/>
                  </a:lnTo>
                  <a:lnTo>
                    <a:pt x="979" y="408"/>
                  </a:lnTo>
                  <a:lnTo>
                    <a:pt x="976" y="402"/>
                  </a:lnTo>
                  <a:lnTo>
                    <a:pt x="961" y="404"/>
                  </a:lnTo>
                  <a:lnTo>
                    <a:pt x="959" y="388"/>
                  </a:lnTo>
                  <a:lnTo>
                    <a:pt x="999" y="370"/>
                  </a:lnTo>
                  <a:lnTo>
                    <a:pt x="994" y="336"/>
                  </a:lnTo>
                  <a:lnTo>
                    <a:pt x="1012" y="331"/>
                  </a:lnTo>
                  <a:lnTo>
                    <a:pt x="1010" y="312"/>
                  </a:lnTo>
                  <a:lnTo>
                    <a:pt x="991" y="315"/>
                  </a:lnTo>
                  <a:lnTo>
                    <a:pt x="985" y="288"/>
                  </a:lnTo>
                  <a:lnTo>
                    <a:pt x="974" y="288"/>
                  </a:lnTo>
                  <a:lnTo>
                    <a:pt x="970" y="281"/>
                  </a:lnTo>
                  <a:lnTo>
                    <a:pt x="961" y="282"/>
                  </a:lnTo>
                  <a:lnTo>
                    <a:pt x="960" y="275"/>
                  </a:lnTo>
                  <a:lnTo>
                    <a:pt x="944" y="272"/>
                  </a:lnTo>
                  <a:lnTo>
                    <a:pt x="939" y="254"/>
                  </a:lnTo>
                  <a:lnTo>
                    <a:pt x="928" y="256"/>
                  </a:lnTo>
                  <a:lnTo>
                    <a:pt x="919" y="214"/>
                  </a:lnTo>
                  <a:lnTo>
                    <a:pt x="908" y="214"/>
                  </a:lnTo>
                  <a:lnTo>
                    <a:pt x="898" y="177"/>
                  </a:lnTo>
                  <a:lnTo>
                    <a:pt x="894" y="158"/>
                  </a:lnTo>
                  <a:lnTo>
                    <a:pt x="903" y="155"/>
                  </a:lnTo>
                  <a:lnTo>
                    <a:pt x="903" y="144"/>
                  </a:lnTo>
                  <a:lnTo>
                    <a:pt x="895" y="140"/>
                  </a:lnTo>
                  <a:lnTo>
                    <a:pt x="898" y="113"/>
                  </a:lnTo>
                  <a:lnTo>
                    <a:pt x="881" y="117"/>
                  </a:lnTo>
                  <a:lnTo>
                    <a:pt x="875" y="133"/>
                  </a:lnTo>
                  <a:lnTo>
                    <a:pt x="860" y="136"/>
                  </a:lnTo>
                  <a:lnTo>
                    <a:pt x="851" y="133"/>
                  </a:lnTo>
                  <a:lnTo>
                    <a:pt x="837" y="138"/>
                  </a:lnTo>
                  <a:lnTo>
                    <a:pt x="831" y="115"/>
                  </a:lnTo>
                  <a:lnTo>
                    <a:pt x="822" y="108"/>
                  </a:lnTo>
                  <a:lnTo>
                    <a:pt x="815" y="97"/>
                  </a:lnTo>
                  <a:lnTo>
                    <a:pt x="820" y="76"/>
                  </a:lnTo>
                  <a:lnTo>
                    <a:pt x="812" y="40"/>
                  </a:lnTo>
                  <a:lnTo>
                    <a:pt x="774" y="52"/>
                  </a:lnTo>
                  <a:lnTo>
                    <a:pt x="740" y="67"/>
                  </a:lnTo>
                  <a:lnTo>
                    <a:pt x="710" y="49"/>
                  </a:lnTo>
                  <a:lnTo>
                    <a:pt x="701" y="37"/>
                  </a:lnTo>
                  <a:lnTo>
                    <a:pt x="618" y="57"/>
                  </a:lnTo>
                  <a:lnTo>
                    <a:pt x="608" y="44"/>
                  </a:lnTo>
                  <a:lnTo>
                    <a:pt x="600" y="46"/>
                  </a:lnTo>
                  <a:lnTo>
                    <a:pt x="599" y="51"/>
                  </a:lnTo>
                  <a:lnTo>
                    <a:pt x="592" y="49"/>
                  </a:lnTo>
                  <a:lnTo>
                    <a:pt x="584" y="37"/>
                  </a:lnTo>
                  <a:lnTo>
                    <a:pt x="597" y="17"/>
                  </a:lnTo>
                  <a:lnTo>
                    <a:pt x="592" y="0"/>
                  </a:lnTo>
                  <a:lnTo>
                    <a:pt x="560" y="2"/>
                  </a:lnTo>
                  <a:lnTo>
                    <a:pt x="558" y="11"/>
                  </a:lnTo>
                  <a:lnTo>
                    <a:pt x="560" y="35"/>
                  </a:lnTo>
                  <a:lnTo>
                    <a:pt x="532" y="38"/>
                  </a:lnTo>
                  <a:lnTo>
                    <a:pt x="512" y="42"/>
                  </a:lnTo>
                  <a:lnTo>
                    <a:pt x="509" y="64"/>
                  </a:lnTo>
                  <a:lnTo>
                    <a:pt x="499" y="67"/>
                  </a:lnTo>
                  <a:lnTo>
                    <a:pt x="492" y="62"/>
                  </a:lnTo>
                  <a:lnTo>
                    <a:pt x="501" y="57"/>
                  </a:lnTo>
                  <a:lnTo>
                    <a:pt x="494" y="45"/>
                  </a:lnTo>
                  <a:lnTo>
                    <a:pt x="486" y="36"/>
                  </a:lnTo>
                  <a:lnTo>
                    <a:pt x="471" y="36"/>
                  </a:lnTo>
                  <a:lnTo>
                    <a:pt x="475" y="20"/>
                  </a:lnTo>
                  <a:lnTo>
                    <a:pt x="468" y="17"/>
                  </a:lnTo>
                  <a:lnTo>
                    <a:pt x="448" y="20"/>
                  </a:lnTo>
                  <a:lnTo>
                    <a:pt x="431" y="17"/>
                  </a:lnTo>
                  <a:lnTo>
                    <a:pt x="429" y="19"/>
                  </a:lnTo>
                  <a:lnTo>
                    <a:pt x="428" y="23"/>
                  </a:lnTo>
                  <a:lnTo>
                    <a:pt x="430" y="36"/>
                  </a:lnTo>
                  <a:lnTo>
                    <a:pt x="442" y="35"/>
                  </a:lnTo>
                  <a:lnTo>
                    <a:pt x="440" y="64"/>
                  </a:lnTo>
                  <a:lnTo>
                    <a:pt x="447" y="90"/>
                  </a:lnTo>
                  <a:lnTo>
                    <a:pt x="429" y="93"/>
                  </a:lnTo>
                  <a:lnTo>
                    <a:pt x="425" y="61"/>
                  </a:lnTo>
                  <a:lnTo>
                    <a:pt x="410" y="64"/>
                  </a:lnTo>
                  <a:lnTo>
                    <a:pt x="407" y="87"/>
                  </a:lnTo>
                  <a:lnTo>
                    <a:pt x="410" y="107"/>
                  </a:lnTo>
                  <a:lnTo>
                    <a:pt x="435" y="105"/>
                  </a:lnTo>
                  <a:lnTo>
                    <a:pt x="447" y="133"/>
                  </a:lnTo>
                  <a:lnTo>
                    <a:pt x="429" y="140"/>
                  </a:lnTo>
                  <a:lnTo>
                    <a:pt x="437" y="163"/>
                  </a:lnTo>
                  <a:lnTo>
                    <a:pt x="467" y="174"/>
                  </a:lnTo>
                  <a:lnTo>
                    <a:pt x="460" y="182"/>
                  </a:lnTo>
                  <a:lnTo>
                    <a:pt x="456" y="191"/>
                  </a:lnTo>
                  <a:lnTo>
                    <a:pt x="450" y="192"/>
                  </a:lnTo>
                  <a:lnTo>
                    <a:pt x="442" y="188"/>
                  </a:lnTo>
                  <a:lnTo>
                    <a:pt x="432" y="189"/>
                  </a:lnTo>
                  <a:lnTo>
                    <a:pt x="425" y="203"/>
                  </a:lnTo>
                  <a:lnTo>
                    <a:pt x="396" y="199"/>
                  </a:lnTo>
                  <a:lnTo>
                    <a:pt x="374" y="239"/>
                  </a:lnTo>
                  <a:lnTo>
                    <a:pt x="434" y="274"/>
                  </a:lnTo>
                  <a:lnTo>
                    <a:pt x="419" y="294"/>
                  </a:lnTo>
                  <a:lnTo>
                    <a:pt x="396" y="287"/>
                  </a:lnTo>
                  <a:lnTo>
                    <a:pt x="396" y="306"/>
                  </a:lnTo>
                  <a:lnTo>
                    <a:pt x="407" y="310"/>
                  </a:lnTo>
                  <a:lnTo>
                    <a:pt x="406" y="316"/>
                  </a:lnTo>
                  <a:lnTo>
                    <a:pt x="386" y="316"/>
                  </a:lnTo>
                  <a:lnTo>
                    <a:pt x="382" y="328"/>
                  </a:lnTo>
                  <a:lnTo>
                    <a:pt x="357" y="330"/>
                  </a:lnTo>
                  <a:lnTo>
                    <a:pt x="357" y="345"/>
                  </a:lnTo>
                  <a:lnTo>
                    <a:pt x="379" y="345"/>
                  </a:lnTo>
                  <a:lnTo>
                    <a:pt x="390" y="339"/>
                  </a:lnTo>
                  <a:lnTo>
                    <a:pt x="391" y="352"/>
                  </a:lnTo>
                  <a:lnTo>
                    <a:pt x="354" y="359"/>
                  </a:lnTo>
                  <a:lnTo>
                    <a:pt x="346" y="367"/>
                  </a:lnTo>
                  <a:lnTo>
                    <a:pt x="335" y="370"/>
                  </a:lnTo>
                  <a:lnTo>
                    <a:pt x="331" y="363"/>
                  </a:lnTo>
                  <a:lnTo>
                    <a:pt x="317" y="363"/>
                  </a:lnTo>
                  <a:lnTo>
                    <a:pt x="316" y="370"/>
                  </a:lnTo>
                  <a:lnTo>
                    <a:pt x="306" y="371"/>
                  </a:lnTo>
                  <a:lnTo>
                    <a:pt x="304" y="355"/>
                  </a:lnTo>
                  <a:lnTo>
                    <a:pt x="273" y="356"/>
                  </a:lnTo>
                  <a:lnTo>
                    <a:pt x="267" y="344"/>
                  </a:lnTo>
                  <a:lnTo>
                    <a:pt x="255" y="345"/>
                  </a:lnTo>
                  <a:lnTo>
                    <a:pt x="254" y="367"/>
                  </a:lnTo>
                  <a:lnTo>
                    <a:pt x="234" y="370"/>
                  </a:lnTo>
                  <a:lnTo>
                    <a:pt x="229" y="361"/>
                  </a:lnTo>
                  <a:lnTo>
                    <a:pt x="199" y="365"/>
                  </a:lnTo>
                  <a:lnTo>
                    <a:pt x="200" y="377"/>
                  </a:lnTo>
                  <a:lnTo>
                    <a:pt x="188" y="377"/>
                  </a:lnTo>
                  <a:lnTo>
                    <a:pt x="184" y="363"/>
                  </a:lnTo>
                  <a:lnTo>
                    <a:pt x="162" y="365"/>
                  </a:lnTo>
                  <a:lnTo>
                    <a:pt x="159" y="377"/>
                  </a:lnTo>
                  <a:lnTo>
                    <a:pt x="149" y="381"/>
                  </a:lnTo>
                  <a:lnTo>
                    <a:pt x="148" y="394"/>
                  </a:lnTo>
                  <a:lnTo>
                    <a:pt x="132" y="400"/>
                  </a:lnTo>
                  <a:lnTo>
                    <a:pt x="131" y="410"/>
                  </a:lnTo>
                  <a:lnTo>
                    <a:pt x="111" y="412"/>
                  </a:lnTo>
                  <a:lnTo>
                    <a:pt x="110" y="406"/>
                  </a:lnTo>
                  <a:lnTo>
                    <a:pt x="88" y="413"/>
                  </a:lnTo>
                  <a:lnTo>
                    <a:pt x="88" y="420"/>
                  </a:lnTo>
                  <a:lnTo>
                    <a:pt x="98" y="421"/>
                  </a:lnTo>
                  <a:lnTo>
                    <a:pt x="100" y="435"/>
                  </a:lnTo>
                  <a:lnTo>
                    <a:pt x="72" y="442"/>
                  </a:lnTo>
                  <a:lnTo>
                    <a:pt x="72" y="442"/>
                  </a:lnTo>
                  <a:lnTo>
                    <a:pt x="75" y="451"/>
                  </a:lnTo>
                  <a:lnTo>
                    <a:pt x="79" y="459"/>
                  </a:lnTo>
                  <a:lnTo>
                    <a:pt x="85" y="466"/>
                  </a:lnTo>
                  <a:lnTo>
                    <a:pt x="94" y="472"/>
                  </a:lnTo>
                  <a:lnTo>
                    <a:pt x="94" y="472"/>
                  </a:lnTo>
                  <a:lnTo>
                    <a:pt x="96" y="475"/>
                  </a:lnTo>
                  <a:lnTo>
                    <a:pt x="100" y="475"/>
                  </a:lnTo>
                  <a:lnTo>
                    <a:pt x="106" y="476"/>
                  </a:lnTo>
                  <a:lnTo>
                    <a:pt x="112" y="477"/>
                  </a:lnTo>
                  <a:lnTo>
                    <a:pt x="116" y="478"/>
                  </a:lnTo>
                  <a:lnTo>
                    <a:pt x="118" y="480"/>
                  </a:lnTo>
                  <a:lnTo>
                    <a:pt x="118" y="480"/>
                  </a:lnTo>
                  <a:lnTo>
                    <a:pt x="119" y="483"/>
                  </a:lnTo>
                  <a:lnTo>
                    <a:pt x="120" y="485"/>
                  </a:lnTo>
                  <a:lnTo>
                    <a:pt x="121" y="492"/>
                  </a:lnTo>
                  <a:lnTo>
                    <a:pt x="121" y="498"/>
                  </a:lnTo>
                  <a:lnTo>
                    <a:pt x="123" y="501"/>
                  </a:lnTo>
                  <a:lnTo>
                    <a:pt x="125" y="502"/>
                  </a:lnTo>
                  <a:lnTo>
                    <a:pt x="125" y="502"/>
                  </a:lnTo>
                  <a:lnTo>
                    <a:pt x="128" y="503"/>
                  </a:lnTo>
                  <a:lnTo>
                    <a:pt x="132" y="503"/>
                  </a:lnTo>
                  <a:lnTo>
                    <a:pt x="134" y="502"/>
                  </a:lnTo>
                  <a:lnTo>
                    <a:pt x="137" y="500"/>
                  </a:lnTo>
                  <a:lnTo>
                    <a:pt x="151" y="490"/>
                  </a:lnTo>
                  <a:lnTo>
                    <a:pt x="158" y="485"/>
                  </a:lnTo>
                  <a:lnTo>
                    <a:pt x="162" y="484"/>
                  </a:lnTo>
                  <a:lnTo>
                    <a:pt x="166" y="484"/>
                  </a:lnTo>
                  <a:lnTo>
                    <a:pt x="169" y="485"/>
                  </a:lnTo>
                  <a:lnTo>
                    <a:pt x="174" y="486"/>
                  </a:lnTo>
                  <a:lnTo>
                    <a:pt x="178" y="491"/>
                  </a:lnTo>
                  <a:lnTo>
                    <a:pt x="182" y="495"/>
                  </a:lnTo>
                  <a:lnTo>
                    <a:pt x="182" y="495"/>
                  </a:lnTo>
                  <a:lnTo>
                    <a:pt x="184" y="500"/>
                  </a:lnTo>
                  <a:lnTo>
                    <a:pt x="184" y="503"/>
                  </a:lnTo>
                  <a:lnTo>
                    <a:pt x="184" y="508"/>
                  </a:lnTo>
                  <a:lnTo>
                    <a:pt x="182" y="512"/>
                  </a:lnTo>
                  <a:lnTo>
                    <a:pt x="178" y="520"/>
                  </a:lnTo>
                  <a:lnTo>
                    <a:pt x="177" y="525"/>
                  </a:lnTo>
                  <a:lnTo>
                    <a:pt x="177" y="528"/>
                  </a:lnTo>
                  <a:lnTo>
                    <a:pt x="177" y="528"/>
                  </a:lnTo>
                  <a:lnTo>
                    <a:pt x="177" y="531"/>
                  </a:lnTo>
                  <a:lnTo>
                    <a:pt x="180" y="533"/>
                  </a:lnTo>
                  <a:lnTo>
                    <a:pt x="184" y="536"/>
                  </a:lnTo>
                  <a:lnTo>
                    <a:pt x="188" y="540"/>
                  </a:lnTo>
                  <a:lnTo>
                    <a:pt x="189" y="541"/>
                  </a:lnTo>
                  <a:lnTo>
                    <a:pt x="188" y="542"/>
                  </a:lnTo>
                  <a:lnTo>
                    <a:pt x="188" y="542"/>
                  </a:lnTo>
                  <a:lnTo>
                    <a:pt x="184" y="543"/>
                  </a:lnTo>
                  <a:lnTo>
                    <a:pt x="181" y="544"/>
                  </a:lnTo>
                  <a:lnTo>
                    <a:pt x="173" y="543"/>
                  </a:lnTo>
                  <a:lnTo>
                    <a:pt x="166" y="541"/>
                  </a:lnTo>
                  <a:lnTo>
                    <a:pt x="158" y="539"/>
                  </a:lnTo>
                  <a:lnTo>
                    <a:pt x="158" y="539"/>
                  </a:lnTo>
                  <a:lnTo>
                    <a:pt x="134" y="535"/>
                  </a:lnTo>
                  <a:lnTo>
                    <a:pt x="109" y="532"/>
                  </a:lnTo>
                  <a:lnTo>
                    <a:pt x="109" y="532"/>
                  </a:lnTo>
                  <a:lnTo>
                    <a:pt x="103" y="532"/>
                  </a:lnTo>
                  <a:lnTo>
                    <a:pt x="98" y="533"/>
                  </a:lnTo>
                  <a:lnTo>
                    <a:pt x="92" y="534"/>
                  </a:lnTo>
                  <a:lnTo>
                    <a:pt x="86" y="534"/>
                  </a:lnTo>
                  <a:lnTo>
                    <a:pt x="86" y="534"/>
                  </a:lnTo>
                  <a:lnTo>
                    <a:pt x="75" y="531"/>
                  </a:lnTo>
                  <a:lnTo>
                    <a:pt x="63" y="527"/>
                  </a:lnTo>
                  <a:lnTo>
                    <a:pt x="52" y="523"/>
                  </a:lnTo>
                  <a:lnTo>
                    <a:pt x="39" y="520"/>
                  </a:lnTo>
                  <a:lnTo>
                    <a:pt x="39" y="520"/>
                  </a:lnTo>
                  <a:lnTo>
                    <a:pt x="37" y="519"/>
                  </a:lnTo>
                  <a:lnTo>
                    <a:pt x="35" y="520"/>
                  </a:lnTo>
                  <a:lnTo>
                    <a:pt x="33" y="521"/>
                  </a:lnTo>
                  <a:lnTo>
                    <a:pt x="29" y="521"/>
                  </a:lnTo>
                  <a:lnTo>
                    <a:pt x="29" y="521"/>
                  </a:lnTo>
                  <a:lnTo>
                    <a:pt x="29" y="521"/>
                  </a:lnTo>
                  <a:lnTo>
                    <a:pt x="28" y="523"/>
                  </a:lnTo>
                  <a:lnTo>
                    <a:pt x="20" y="542"/>
                  </a:lnTo>
                  <a:lnTo>
                    <a:pt x="20" y="542"/>
                  </a:lnTo>
                  <a:lnTo>
                    <a:pt x="23" y="544"/>
                  </a:lnTo>
                  <a:lnTo>
                    <a:pt x="30" y="548"/>
                  </a:lnTo>
                  <a:lnTo>
                    <a:pt x="38" y="551"/>
                  </a:lnTo>
                  <a:lnTo>
                    <a:pt x="49" y="554"/>
                  </a:lnTo>
                  <a:lnTo>
                    <a:pt x="49" y="554"/>
                  </a:lnTo>
                  <a:lnTo>
                    <a:pt x="53" y="554"/>
                  </a:lnTo>
                  <a:lnTo>
                    <a:pt x="57" y="554"/>
                  </a:lnTo>
                  <a:lnTo>
                    <a:pt x="65" y="553"/>
                  </a:lnTo>
                  <a:lnTo>
                    <a:pt x="74" y="552"/>
                  </a:lnTo>
                  <a:lnTo>
                    <a:pt x="77" y="552"/>
                  </a:lnTo>
                  <a:lnTo>
                    <a:pt x="82" y="553"/>
                  </a:lnTo>
                  <a:lnTo>
                    <a:pt x="82" y="553"/>
                  </a:lnTo>
                  <a:lnTo>
                    <a:pt x="84" y="554"/>
                  </a:lnTo>
                  <a:lnTo>
                    <a:pt x="87" y="557"/>
                  </a:lnTo>
                  <a:lnTo>
                    <a:pt x="96" y="566"/>
                  </a:lnTo>
                  <a:lnTo>
                    <a:pt x="103" y="576"/>
                  </a:lnTo>
                  <a:lnTo>
                    <a:pt x="106" y="580"/>
                  </a:lnTo>
                  <a:lnTo>
                    <a:pt x="106" y="582"/>
                  </a:lnTo>
                  <a:lnTo>
                    <a:pt x="106" y="582"/>
                  </a:lnTo>
                  <a:lnTo>
                    <a:pt x="100" y="591"/>
                  </a:lnTo>
                  <a:lnTo>
                    <a:pt x="92" y="598"/>
                  </a:lnTo>
                  <a:lnTo>
                    <a:pt x="83" y="603"/>
                  </a:lnTo>
                  <a:lnTo>
                    <a:pt x="72" y="608"/>
                  </a:lnTo>
                  <a:lnTo>
                    <a:pt x="72" y="608"/>
                  </a:lnTo>
                  <a:lnTo>
                    <a:pt x="68" y="609"/>
                  </a:lnTo>
                  <a:lnTo>
                    <a:pt x="62" y="610"/>
                  </a:lnTo>
                  <a:lnTo>
                    <a:pt x="52" y="609"/>
                  </a:lnTo>
                  <a:lnTo>
                    <a:pt x="42" y="608"/>
                  </a:lnTo>
                  <a:lnTo>
                    <a:pt x="36" y="608"/>
                  </a:lnTo>
                  <a:lnTo>
                    <a:pt x="31" y="608"/>
                  </a:lnTo>
                  <a:lnTo>
                    <a:pt x="31" y="608"/>
                  </a:lnTo>
                  <a:lnTo>
                    <a:pt x="22" y="610"/>
                  </a:lnTo>
                  <a:lnTo>
                    <a:pt x="13" y="614"/>
                  </a:lnTo>
                  <a:lnTo>
                    <a:pt x="6" y="619"/>
                  </a:lnTo>
                  <a:lnTo>
                    <a:pt x="0" y="625"/>
                  </a:lnTo>
                  <a:lnTo>
                    <a:pt x="0" y="625"/>
                  </a:lnTo>
                  <a:lnTo>
                    <a:pt x="0" y="629"/>
                  </a:lnTo>
                  <a:lnTo>
                    <a:pt x="0" y="630"/>
                  </a:lnTo>
                  <a:lnTo>
                    <a:pt x="0" y="630"/>
                  </a:lnTo>
                  <a:lnTo>
                    <a:pt x="1" y="633"/>
                  </a:lnTo>
                  <a:lnTo>
                    <a:pt x="2" y="637"/>
                  </a:lnTo>
                  <a:lnTo>
                    <a:pt x="5" y="639"/>
                  </a:lnTo>
                  <a:lnTo>
                    <a:pt x="9" y="641"/>
                  </a:lnTo>
                  <a:lnTo>
                    <a:pt x="9" y="641"/>
                  </a:lnTo>
                  <a:lnTo>
                    <a:pt x="11" y="641"/>
                  </a:lnTo>
                  <a:lnTo>
                    <a:pt x="12" y="641"/>
                  </a:lnTo>
                  <a:lnTo>
                    <a:pt x="17" y="639"/>
                  </a:lnTo>
                  <a:lnTo>
                    <a:pt x="20" y="635"/>
                  </a:lnTo>
                  <a:lnTo>
                    <a:pt x="25" y="634"/>
                  </a:lnTo>
                  <a:lnTo>
                    <a:pt x="25" y="634"/>
                  </a:lnTo>
                  <a:lnTo>
                    <a:pt x="26" y="634"/>
                  </a:lnTo>
                  <a:lnTo>
                    <a:pt x="28" y="635"/>
                  </a:lnTo>
                  <a:lnTo>
                    <a:pt x="31" y="639"/>
                  </a:lnTo>
                  <a:lnTo>
                    <a:pt x="35" y="641"/>
                  </a:lnTo>
                  <a:lnTo>
                    <a:pt x="36" y="641"/>
                  </a:lnTo>
                  <a:lnTo>
                    <a:pt x="38" y="641"/>
                  </a:lnTo>
                  <a:lnTo>
                    <a:pt x="38" y="641"/>
                  </a:lnTo>
                  <a:lnTo>
                    <a:pt x="39" y="640"/>
                  </a:lnTo>
                  <a:lnTo>
                    <a:pt x="41" y="638"/>
                  </a:lnTo>
                  <a:lnTo>
                    <a:pt x="41" y="631"/>
                  </a:lnTo>
                  <a:lnTo>
                    <a:pt x="41" y="626"/>
                  </a:lnTo>
                  <a:lnTo>
                    <a:pt x="42" y="624"/>
                  </a:lnTo>
                  <a:lnTo>
                    <a:pt x="43" y="624"/>
                  </a:lnTo>
                  <a:lnTo>
                    <a:pt x="43" y="624"/>
                  </a:lnTo>
                  <a:lnTo>
                    <a:pt x="49" y="625"/>
                  </a:lnTo>
                  <a:lnTo>
                    <a:pt x="52" y="627"/>
                  </a:lnTo>
                  <a:lnTo>
                    <a:pt x="60" y="633"/>
                  </a:lnTo>
                  <a:lnTo>
                    <a:pt x="68" y="639"/>
                  </a:lnTo>
                  <a:lnTo>
                    <a:pt x="72" y="642"/>
                  </a:lnTo>
                  <a:lnTo>
                    <a:pt x="76" y="644"/>
                  </a:lnTo>
                  <a:lnTo>
                    <a:pt x="76" y="644"/>
                  </a:lnTo>
                  <a:lnTo>
                    <a:pt x="79" y="646"/>
                  </a:lnTo>
                  <a:lnTo>
                    <a:pt x="84" y="646"/>
                  </a:lnTo>
                  <a:lnTo>
                    <a:pt x="94" y="646"/>
                  </a:lnTo>
                  <a:lnTo>
                    <a:pt x="102" y="646"/>
                  </a:lnTo>
                  <a:lnTo>
                    <a:pt x="106" y="646"/>
                  </a:lnTo>
                  <a:lnTo>
                    <a:pt x="108" y="647"/>
                  </a:lnTo>
                  <a:lnTo>
                    <a:pt x="108" y="647"/>
                  </a:lnTo>
                  <a:lnTo>
                    <a:pt x="109" y="649"/>
                  </a:lnTo>
                  <a:lnTo>
                    <a:pt x="110" y="651"/>
                  </a:lnTo>
                  <a:lnTo>
                    <a:pt x="111" y="656"/>
                  </a:lnTo>
                  <a:lnTo>
                    <a:pt x="112" y="662"/>
                  </a:lnTo>
                  <a:lnTo>
                    <a:pt x="115" y="667"/>
                  </a:lnTo>
                  <a:lnTo>
                    <a:pt x="115" y="667"/>
                  </a:lnTo>
                  <a:lnTo>
                    <a:pt x="117" y="671"/>
                  </a:lnTo>
                  <a:lnTo>
                    <a:pt x="120" y="674"/>
                  </a:lnTo>
                  <a:lnTo>
                    <a:pt x="131" y="679"/>
                  </a:lnTo>
                  <a:lnTo>
                    <a:pt x="141" y="682"/>
                  </a:lnTo>
                  <a:lnTo>
                    <a:pt x="149" y="683"/>
                  </a:lnTo>
                  <a:lnTo>
                    <a:pt x="149" y="683"/>
                  </a:lnTo>
                  <a:lnTo>
                    <a:pt x="152" y="682"/>
                  </a:lnTo>
                  <a:lnTo>
                    <a:pt x="156" y="680"/>
                  </a:lnTo>
                  <a:lnTo>
                    <a:pt x="159" y="678"/>
                  </a:lnTo>
                  <a:lnTo>
                    <a:pt x="160" y="678"/>
                  </a:lnTo>
                  <a:lnTo>
                    <a:pt x="161" y="678"/>
                  </a:lnTo>
                  <a:lnTo>
                    <a:pt x="161" y="678"/>
                  </a:lnTo>
                  <a:lnTo>
                    <a:pt x="165" y="681"/>
                  </a:lnTo>
                  <a:lnTo>
                    <a:pt x="166" y="685"/>
                  </a:lnTo>
                  <a:lnTo>
                    <a:pt x="165" y="690"/>
                  </a:lnTo>
                  <a:lnTo>
                    <a:pt x="164" y="695"/>
                  </a:lnTo>
                  <a:lnTo>
                    <a:pt x="160" y="704"/>
                  </a:lnTo>
                  <a:lnTo>
                    <a:pt x="159" y="706"/>
                  </a:lnTo>
                  <a:lnTo>
                    <a:pt x="159" y="707"/>
                  </a:lnTo>
                  <a:lnTo>
                    <a:pt x="159" y="707"/>
                  </a:lnTo>
                  <a:lnTo>
                    <a:pt x="166" y="711"/>
                  </a:lnTo>
                  <a:lnTo>
                    <a:pt x="173" y="712"/>
                  </a:lnTo>
                  <a:lnTo>
                    <a:pt x="188" y="715"/>
                  </a:lnTo>
                  <a:lnTo>
                    <a:pt x="202" y="717"/>
                  </a:lnTo>
                  <a:lnTo>
                    <a:pt x="217" y="721"/>
                  </a:lnTo>
                  <a:lnTo>
                    <a:pt x="217" y="721"/>
                  </a:lnTo>
                  <a:lnTo>
                    <a:pt x="230" y="727"/>
                  </a:lnTo>
                  <a:lnTo>
                    <a:pt x="242" y="732"/>
                  </a:lnTo>
                  <a:lnTo>
                    <a:pt x="256" y="737"/>
                  </a:lnTo>
                  <a:lnTo>
                    <a:pt x="263" y="739"/>
                  </a:lnTo>
                  <a:lnTo>
                    <a:pt x="270" y="740"/>
                  </a:lnTo>
                  <a:lnTo>
                    <a:pt x="270" y="740"/>
                  </a:lnTo>
                  <a:lnTo>
                    <a:pt x="271" y="740"/>
                  </a:lnTo>
                  <a:lnTo>
                    <a:pt x="271" y="739"/>
                  </a:lnTo>
                  <a:lnTo>
                    <a:pt x="272" y="734"/>
                  </a:lnTo>
                  <a:lnTo>
                    <a:pt x="272" y="731"/>
                  </a:lnTo>
                  <a:lnTo>
                    <a:pt x="273" y="729"/>
                  </a:lnTo>
                  <a:lnTo>
                    <a:pt x="274" y="728"/>
                  </a:lnTo>
                  <a:lnTo>
                    <a:pt x="274" y="728"/>
                  </a:lnTo>
                  <a:lnTo>
                    <a:pt x="282" y="724"/>
                  </a:lnTo>
                  <a:lnTo>
                    <a:pt x="291" y="722"/>
                  </a:lnTo>
                  <a:lnTo>
                    <a:pt x="309" y="717"/>
                  </a:lnTo>
                  <a:lnTo>
                    <a:pt x="309" y="717"/>
                  </a:lnTo>
                  <a:lnTo>
                    <a:pt x="314" y="717"/>
                  </a:lnTo>
                  <a:lnTo>
                    <a:pt x="320" y="717"/>
                  </a:lnTo>
                  <a:lnTo>
                    <a:pt x="324" y="717"/>
                  </a:lnTo>
                  <a:lnTo>
                    <a:pt x="330" y="716"/>
                  </a:lnTo>
                  <a:lnTo>
                    <a:pt x="330" y="716"/>
                  </a:lnTo>
                  <a:lnTo>
                    <a:pt x="331" y="715"/>
                  </a:lnTo>
                  <a:lnTo>
                    <a:pt x="332" y="713"/>
                  </a:lnTo>
                  <a:lnTo>
                    <a:pt x="335" y="709"/>
                  </a:lnTo>
                  <a:lnTo>
                    <a:pt x="337" y="705"/>
                  </a:lnTo>
                  <a:lnTo>
                    <a:pt x="338" y="704"/>
                  </a:lnTo>
                  <a:lnTo>
                    <a:pt x="340" y="704"/>
                  </a:lnTo>
                  <a:lnTo>
                    <a:pt x="340" y="704"/>
                  </a:lnTo>
                  <a:lnTo>
                    <a:pt x="349" y="706"/>
                  </a:lnTo>
                  <a:lnTo>
                    <a:pt x="357" y="707"/>
                  </a:lnTo>
                  <a:lnTo>
                    <a:pt x="357" y="707"/>
                  </a:lnTo>
                  <a:lnTo>
                    <a:pt x="373" y="709"/>
                  </a:lnTo>
                  <a:lnTo>
                    <a:pt x="393" y="711"/>
                  </a:lnTo>
                  <a:lnTo>
                    <a:pt x="412" y="711"/>
                  </a:lnTo>
                  <a:lnTo>
                    <a:pt x="420" y="709"/>
                  </a:lnTo>
                  <a:lnTo>
                    <a:pt x="426" y="707"/>
                  </a:lnTo>
                  <a:lnTo>
                    <a:pt x="426" y="707"/>
                  </a:lnTo>
                  <a:lnTo>
                    <a:pt x="427" y="705"/>
                  </a:lnTo>
                  <a:lnTo>
                    <a:pt x="428" y="701"/>
                  </a:lnTo>
                  <a:lnTo>
                    <a:pt x="427" y="695"/>
                  </a:lnTo>
                  <a:lnTo>
                    <a:pt x="427" y="687"/>
                  </a:lnTo>
                  <a:lnTo>
                    <a:pt x="427" y="684"/>
                  </a:lnTo>
                  <a:lnTo>
                    <a:pt x="429" y="681"/>
                  </a:lnTo>
                  <a:lnTo>
                    <a:pt x="429" y="681"/>
                  </a:lnTo>
                  <a:lnTo>
                    <a:pt x="430" y="681"/>
                  </a:lnTo>
                  <a:lnTo>
                    <a:pt x="431" y="681"/>
                  </a:lnTo>
                  <a:lnTo>
                    <a:pt x="436" y="684"/>
                  </a:lnTo>
                  <a:lnTo>
                    <a:pt x="440" y="690"/>
                  </a:lnTo>
                  <a:lnTo>
                    <a:pt x="447" y="696"/>
                  </a:lnTo>
                  <a:lnTo>
                    <a:pt x="454" y="700"/>
                  </a:lnTo>
                  <a:lnTo>
                    <a:pt x="458" y="701"/>
                  </a:lnTo>
                  <a:lnTo>
                    <a:pt x="461" y="701"/>
                  </a:lnTo>
                  <a:lnTo>
                    <a:pt x="466" y="700"/>
                  </a:lnTo>
                  <a:lnTo>
                    <a:pt x="470" y="698"/>
                  </a:lnTo>
                  <a:lnTo>
                    <a:pt x="475" y="693"/>
                  </a:lnTo>
                  <a:lnTo>
                    <a:pt x="479" y="688"/>
                  </a:lnTo>
                  <a:lnTo>
                    <a:pt x="479" y="688"/>
                  </a:lnTo>
                  <a:lnTo>
                    <a:pt x="480" y="683"/>
                  </a:lnTo>
                  <a:lnTo>
                    <a:pt x="481" y="678"/>
                  </a:lnTo>
                  <a:lnTo>
                    <a:pt x="481" y="672"/>
                  </a:lnTo>
                  <a:lnTo>
                    <a:pt x="483" y="667"/>
                  </a:lnTo>
                  <a:lnTo>
                    <a:pt x="483" y="667"/>
                  </a:lnTo>
                  <a:lnTo>
                    <a:pt x="485" y="664"/>
                  </a:lnTo>
                  <a:lnTo>
                    <a:pt x="488" y="659"/>
                  </a:lnTo>
                  <a:lnTo>
                    <a:pt x="492" y="658"/>
                  </a:lnTo>
                  <a:lnTo>
                    <a:pt x="493" y="657"/>
                  </a:lnTo>
                  <a:lnTo>
                    <a:pt x="494" y="658"/>
                  </a:lnTo>
                  <a:lnTo>
                    <a:pt x="494" y="658"/>
                  </a:lnTo>
                  <a:lnTo>
                    <a:pt x="497" y="663"/>
                  </a:lnTo>
                  <a:lnTo>
                    <a:pt x="497" y="667"/>
                  </a:lnTo>
                  <a:lnTo>
                    <a:pt x="496" y="672"/>
                  </a:lnTo>
                  <a:lnTo>
                    <a:pt x="493" y="678"/>
                  </a:lnTo>
                  <a:lnTo>
                    <a:pt x="487" y="687"/>
                  </a:lnTo>
                  <a:lnTo>
                    <a:pt x="485" y="690"/>
                  </a:lnTo>
                  <a:lnTo>
                    <a:pt x="484" y="693"/>
                  </a:lnTo>
                  <a:lnTo>
                    <a:pt x="484" y="693"/>
                  </a:lnTo>
                  <a:lnTo>
                    <a:pt x="485" y="698"/>
                  </a:lnTo>
                  <a:lnTo>
                    <a:pt x="486" y="701"/>
                  </a:lnTo>
                  <a:lnTo>
                    <a:pt x="488" y="705"/>
                  </a:lnTo>
                  <a:lnTo>
                    <a:pt x="492" y="707"/>
                  </a:lnTo>
                  <a:lnTo>
                    <a:pt x="492" y="707"/>
                  </a:lnTo>
                  <a:lnTo>
                    <a:pt x="493" y="707"/>
                  </a:lnTo>
                  <a:lnTo>
                    <a:pt x="494" y="706"/>
                  </a:lnTo>
                  <a:lnTo>
                    <a:pt x="496" y="703"/>
                  </a:lnTo>
                  <a:lnTo>
                    <a:pt x="499" y="699"/>
                  </a:lnTo>
                  <a:lnTo>
                    <a:pt x="500" y="698"/>
                  </a:lnTo>
                  <a:lnTo>
                    <a:pt x="502" y="697"/>
                  </a:lnTo>
                  <a:lnTo>
                    <a:pt x="502" y="697"/>
                  </a:lnTo>
                  <a:lnTo>
                    <a:pt x="505" y="697"/>
                  </a:lnTo>
                  <a:lnTo>
                    <a:pt x="512" y="699"/>
                  </a:lnTo>
                  <a:lnTo>
                    <a:pt x="519" y="701"/>
                  </a:lnTo>
                  <a:lnTo>
                    <a:pt x="522" y="704"/>
                  </a:lnTo>
                  <a:lnTo>
                    <a:pt x="522" y="704"/>
                  </a:lnTo>
                  <a:lnTo>
                    <a:pt x="522" y="706"/>
                  </a:lnTo>
                  <a:lnTo>
                    <a:pt x="521" y="708"/>
                  </a:lnTo>
                  <a:lnTo>
                    <a:pt x="518" y="713"/>
                  </a:lnTo>
                  <a:lnTo>
                    <a:pt x="516" y="716"/>
                  </a:lnTo>
                  <a:lnTo>
                    <a:pt x="516" y="719"/>
                  </a:lnTo>
                  <a:lnTo>
                    <a:pt x="516" y="721"/>
                  </a:lnTo>
                  <a:lnTo>
                    <a:pt x="516" y="721"/>
                  </a:lnTo>
                  <a:lnTo>
                    <a:pt x="517" y="723"/>
                  </a:lnTo>
                  <a:lnTo>
                    <a:pt x="520" y="724"/>
                  </a:lnTo>
                  <a:lnTo>
                    <a:pt x="525" y="724"/>
                  </a:lnTo>
                  <a:lnTo>
                    <a:pt x="527" y="723"/>
                  </a:lnTo>
                  <a:lnTo>
                    <a:pt x="527" y="723"/>
                  </a:lnTo>
                  <a:lnTo>
                    <a:pt x="529" y="722"/>
                  </a:lnTo>
                  <a:lnTo>
                    <a:pt x="529" y="720"/>
                  </a:lnTo>
                  <a:lnTo>
                    <a:pt x="530" y="715"/>
                  </a:lnTo>
                  <a:lnTo>
                    <a:pt x="532" y="712"/>
                  </a:lnTo>
                  <a:lnTo>
                    <a:pt x="533" y="709"/>
                  </a:lnTo>
                  <a:lnTo>
                    <a:pt x="535" y="709"/>
                  </a:lnTo>
                  <a:lnTo>
                    <a:pt x="535" y="709"/>
                  </a:lnTo>
                  <a:lnTo>
                    <a:pt x="540" y="707"/>
                  </a:lnTo>
                  <a:lnTo>
                    <a:pt x="545" y="707"/>
                  </a:lnTo>
                  <a:lnTo>
                    <a:pt x="551" y="708"/>
                  </a:lnTo>
                  <a:lnTo>
                    <a:pt x="556" y="711"/>
                  </a:lnTo>
                  <a:lnTo>
                    <a:pt x="556" y="711"/>
                  </a:lnTo>
                  <a:lnTo>
                    <a:pt x="556" y="713"/>
                  </a:lnTo>
                  <a:lnTo>
                    <a:pt x="556" y="716"/>
                  </a:lnTo>
                  <a:lnTo>
                    <a:pt x="554" y="727"/>
                  </a:lnTo>
                  <a:lnTo>
                    <a:pt x="556" y="732"/>
                  </a:lnTo>
                  <a:lnTo>
                    <a:pt x="557" y="737"/>
                  </a:lnTo>
                  <a:lnTo>
                    <a:pt x="560" y="741"/>
                  </a:lnTo>
                  <a:lnTo>
                    <a:pt x="566" y="745"/>
                  </a:lnTo>
                  <a:lnTo>
                    <a:pt x="566" y="745"/>
                  </a:lnTo>
                  <a:lnTo>
                    <a:pt x="567" y="746"/>
                  </a:lnTo>
                  <a:lnTo>
                    <a:pt x="568" y="745"/>
                  </a:lnTo>
                  <a:lnTo>
                    <a:pt x="570" y="740"/>
                  </a:lnTo>
                  <a:lnTo>
                    <a:pt x="571" y="737"/>
                  </a:lnTo>
                  <a:lnTo>
                    <a:pt x="573" y="736"/>
                  </a:lnTo>
                  <a:lnTo>
                    <a:pt x="575" y="734"/>
                  </a:lnTo>
                  <a:lnTo>
                    <a:pt x="575" y="734"/>
                  </a:lnTo>
                  <a:lnTo>
                    <a:pt x="577" y="736"/>
                  </a:lnTo>
                  <a:lnTo>
                    <a:pt x="579" y="738"/>
                  </a:lnTo>
                  <a:lnTo>
                    <a:pt x="583" y="744"/>
                  </a:lnTo>
                  <a:lnTo>
                    <a:pt x="586" y="748"/>
                  </a:lnTo>
                  <a:lnTo>
                    <a:pt x="587" y="749"/>
                  </a:lnTo>
                  <a:lnTo>
                    <a:pt x="590" y="749"/>
                  </a:lnTo>
                  <a:lnTo>
                    <a:pt x="590" y="749"/>
                  </a:lnTo>
                  <a:lnTo>
                    <a:pt x="592" y="747"/>
                  </a:lnTo>
                  <a:lnTo>
                    <a:pt x="592" y="744"/>
                  </a:lnTo>
                  <a:lnTo>
                    <a:pt x="590" y="734"/>
                  </a:lnTo>
                  <a:lnTo>
                    <a:pt x="589" y="729"/>
                  </a:lnTo>
                  <a:lnTo>
                    <a:pt x="589" y="724"/>
                  </a:lnTo>
                  <a:lnTo>
                    <a:pt x="590" y="721"/>
                  </a:lnTo>
                  <a:lnTo>
                    <a:pt x="592" y="720"/>
                  </a:lnTo>
                  <a:lnTo>
                    <a:pt x="593" y="720"/>
                  </a:lnTo>
                  <a:lnTo>
                    <a:pt x="593" y="720"/>
                  </a:lnTo>
                  <a:lnTo>
                    <a:pt x="597" y="720"/>
                  </a:lnTo>
                  <a:lnTo>
                    <a:pt x="599" y="721"/>
                  </a:lnTo>
                  <a:lnTo>
                    <a:pt x="606" y="724"/>
                  </a:lnTo>
                  <a:lnTo>
                    <a:pt x="611" y="727"/>
                  </a:lnTo>
                  <a:lnTo>
                    <a:pt x="612" y="727"/>
                  </a:lnTo>
                  <a:lnTo>
                    <a:pt x="615" y="724"/>
                  </a:lnTo>
                  <a:lnTo>
                    <a:pt x="615" y="724"/>
                  </a:lnTo>
                  <a:lnTo>
                    <a:pt x="615" y="721"/>
                  </a:lnTo>
                  <a:lnTo>
                    <a:pt x="614" y="716"/>
                  </a:lnTo>
                  <a:lnTo>
                    <a:pt x="608" y="705"/>
                  </a:lnTo>
                  <a:lnTo>
                    <a:pt x="605" y="700"/>
                  </a:lnTo>
                  <a:lnTo>
                    <a:pt x="603" y="696"/>
                  </a:lnTo>
                  <a:lnTo>
                    <a:pt x="602" y="691"/>
                  </a:lnTo>
                  <a:lnTo>
                    <a:pt x="603" y="690"/>
                  </a:lnTo>
                  <a:lnTo>
                    <a:pt x="605" y="688"/>
                  </a:lnTo>
                  <a:lnTo>
                    <a:pt x="605" y="688"/>
                  </a:lnTo>
                  <a:lnTo>
                    <a:pt x="607" y="687"/>
                  </a:lnTo>
                  <a:lnTo>
                    <a:pt x="609" y="685"/>
                  </a:lnTo>
                  <a:lnTo>
                    <a:pt x="612" y="684"/>
                  </a:lnTo>
                  <a:lnTo>
                    <a:pt x="615" y="685"/>
                  </a:lnTo>
                  <a:lnTo>
                    <a:pt x="619" y="689"/>
                  </a:lnTo>
                  <a:lnTo>
                    <a:pt x="624" y="693"/>
                  </a:lnTo>
                  <a:lnTo>
                    <a:pt x="630" y="689"/>
                  </a:lnTo>
                  <a:lnTo>
                    <a:pt x="634" y="684"/>
                  </a:lnTo>
                  <a:lnTo>
                    <a:pt x="623" y="651"/>
                  </a:lnTo>
                  <a:lnTo>
                    <a:pt x="641" y="643"/>
                  </a:lnTo>
                  <a:lnTo>
                    <a:pt x="656" y="656"/>
                  </a:lnTo>
                  <a:lnTo>
                    <a:pt x="725" y="658"/>
                  </a:lnTo>
                  <a:lnTo>
                    <a:pt x="743" y="674"/>
                  </a:lnTo>
                  <a:lnTo>
                    <a:pt x="772" y="692"/>
                  </a:lnTo>
                  <a:lnTo>
                    <a:pt x="824" y="717"/>
                  </a:lnTo>
                  <a:lnTo>
                    <a:pt x="888" y="720"/>
                  </a:lnTo>
                  <a:lnTo>
                    <a:pt x="914" y="764"/>
                  </a:lnTo>
                  <a:lnTo>
                    <a:pt x="935" y="763"/>
                  </a:lnTo>
                  <a:lnTo>
                    <a:pt x="954" y="747"/>
                  </a:lnTo>
                  <a:lnTo>
                    <a:pt x="960" y="746"/>
                  </a:lnTo>
                  <a:lnTo>
                    <a:pt x="960" y="746"/>
                  </a:lnTo>
                  <a:lnTo>
                    <a:pt x="960" y="744"/>
                  </a:lnTo>
                  <a:lnTo>
                    <a:pt x="960" y="742"/>
                  </a:lnTo>
                  <a:lnTo>
                    <a:pt x="960" y="742"/>
                  </a:lnTo>
                  <a:lnTo>
                    <a:pt x="961" y="736"/>
                  </a:lnTo>
                  <a:lnTo>
                    <a:pt x="963" y="730"/>
                  </a:lnTo>
                  <a:lnTo>
                    <a:pt x="969" y="719"/>
                  </a:lnTo>
                  <a:lnTo>
                    <a:pt x="975" y="707"/>
                  </a:lnTo>
                  <a:lnTo>
                    <a:pt x="977" y="701"/>
                  </a:lnTo>
                  <a:lnTo>
                    <a:pt x="979" y="695"/>
                  </a:lnTo>
                  <a:lnTo>
                    <a:pt x="979" y="695"/>
                  </a:lnTo>
                  <a:lnTo>
                    <a:pt x="979" y="691"/>
                  </a:lnTo>
                  <a:lnTo>
                    <a:pt x="979" y="688"/>
                  </a:lnTo>
                  <a:lnTo>
                    <a:pt x="977" y="681"/>
                  </a:lnTo>
                  <a:lnTo>
                    <a:pt x="976" y="674"/>
                  </a:lnTo>
                  <a:lnTo>
                    <a:pt x="975" y="671"/>
                  </a:lnTo>
                  <a:lnTo>
                    <a:pt x="976" y="667"/>
                  </a:lnTo>
                  <a:lnTo>
                    <a:pt x="976" y="667"/>
                  </a:lnTo>
                  <a:lnTo>
                    <a:pt x="977" y="660"/>
                  </a:lnTo>
                  <a:lnTo>
                    <a:pt x="979" y="655"/>
                  </a:lnTo>
                  <a:lnTo>
                    <a:pt x="983" y="651"/>
                  </a:lnTo>
                  <a:lnTo>
                    <a:pt x="985" y="649"/>
                  </a:lnTo>
                  <a:lnTo>
                    <a:pt x="988" y="648"/>
                  </a:lnTo>
                  <a:lnTo>
                    <a:pt x="993" y="649"/>
                  </a:lnTo>
                  <a:lnTo>
                    <a:pt x="1001" y="651"/>
                  </a:lnTo>
                  <a:lnTo>
                    <a:pt x="1017" y="660"/>
                  </a:lnTo>
                  <a:lnTo>
                    <a:pt x="1024" y="663"/>
                  </a:lnTo>
                  <a:lnTo>
                    <a:pt x="1026" y="663"/>
                  </a:lnTo>
                  <a:lnTo>
                    <a:pt x="1029" y="662"/>
                  </a:lnTo>
                  <a:lnTo>
                    <a:pt x="1029" y="662"/>
                  </a:lnTo>
                  <a:lnTo>
                    <a:pt x="1032" y="659"/>
                  </a:lnTo>
                  <a:lnTo>
                    <a:pt x="1034" y="656"/>
                  </a:lnTo>
                  <a:lnTo>
                    <a:pt x="1036" y="646"/>
                  </a:lnTo>
                  <a:lnTo>
                    <a:pt x="1040" y="637"/>
                  </a:lnTo>
                  <a:lnTo>
                    <a:pt x="1042" y="632"/>
                  </a:lnTo>
                  <a:lnTo>
                    <a:pt x="1044" y="629"/>
                  </a:lnTo>
                  <a:lnTo>
                    <a:pt x="1045" y="629"/>
                  </a:lnTo>
                  <a:lnTo>
                    <a:pt x="1045" y="629"/>
                  </a:lnTo>
                  <a:lnTo>
                    <a:pt x="1051" y="626"/>
                  </a:lnTo>
                  <a:lnTo>
                    <a:pt x="1057" y="624"/>
                  </a:lnTo>
                  <a:lnTo>
                    <a:pt x="1069" y="621"/>
                  </a:lnTo>
                  <a:lnTo>
                    <a:pt x="1082" y="618"/>
                  </a:lnTo>
                  <a:lnTo>
                    <a:pt x="1088" y="616"/>
                  </a:lnTo>
                  <a:lnTo>
                    <a:pt x="1093" y="614"/>
                  </a:lnTo>
                  <a:lnTo>
                    <a:pt x="1094" y="614"/>
                  </a:lnTo>
                  <a:lnTo>
                    <a:pt x="1094" y="614"/>
                  </a:lnTo>
                  <a:lnTo>
                    <a:pt x="1100" y="609"/>
                  </a:lnTo>
                  <a:lnTo>
                    <a:pt x="1106" y="606"/>
                  </a:lnTo>
                  <a:lnTo>
                    <a:pt x="1106" y="606"/>
                  </a:lnTo>
                  <a:lnTo>
                    <a:pt x="1111" y="600"/>
                  </a:lnTo>
                  <a:lnTo>
                    <a:pt x="1117" y="594"/>
                  </a:lnTo>
                  <a:lnTo>
                    <a:pt x="1121" y="589"/>
                  </a:lnTo>
                  <a:lnTo>
                    <a:pt x="1124" y="582"/>
                  </a:lnTo>
                  <a:lnTo>
                    <a:pt x="1116" y="581"/>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60" name="Freeform 33">
              <a:extLst>
                <a:ext uri="{FF2B5EF4-FFF2-40B4-BE49-F238E27FC236}">
                  <a16:creationId xmlns:a16="http://schemas.microsoft.com/office/drawing/2014/main" id="{A516A7DD-8E43-04D8-A88A-6BAFAE7614FA}"/>
                </a:ext>
              </a:extLst>
            </p:cNvPr>
            <p:cNvSpPr>
              <a:spLocks/>
            </p:cNvSpPr>
            <p:nvPr/>
          </p:nvSpPr>
          <p:spPr bwMode="auto">
            <a:xfrm>
              <a:off x="5493172" y="3490008"/>
              <a:ext cx="139474" cy="205498"/>
            </a:xfrm>
            <a:custGeom>
              <a:avLst/>
              <a:gdLst>
                <a:gd name="T0" fmla="*/ 152399 w 104"/>
                <a:gd name="T1" fmla="*/ 239713 h 178"/>
                <a:gd name="T2" fmla="*/ 133349 w 104"/>
                <a:gd name="T3" fmla="*/ 192088 h 178"/>
                <a:gd name="T4" fmla="*/ 114299 w 104"/>
                <a:gd name="T5" fmla="*/ 144463 h 178"/>
                <a:gd name="T6" fmla="*/ 93662 w 104"/>
                <a:gd name="T7" fmla="*/ 88900 h 178"/>
                <a:gd name="T8" fmla="*/ 87312 w 104"/>
                <a:gd name="T9" fmla="*/ 71438 h 178"/>
                <a:gd name="T10" fmla="*/ 85724 w 104"/>
                <a:gd name="T11" fmla="*/ 69850 h 178"/>
                <a:gd name="T12" fmla="*/ 84137 w 104"/>
                <a:gd name="T13" fmla="*/ 50800 h 178"/>
                <a:gd name="T14" fmla="*/ 84137 w 104"/>
                <a:gd name="T15" fmla="*/ 23813 h 178"/>
                <a:gd name="T16" fmla="*/ 80962 w 104"/>
                <a:gd name="T17" fmla="*/ 7938 h 178"/>
                <a:gd name="T18" fmla="*/ 77787 w 104"/>
                <a:gd name="T19" fmla="*/ 1588 h 178"/>
                <a:gd name="T20" fmla="*/ 71437 w 104"/>
                <a:gd name="T21" fmla="*/ 1588 h 178"/>
                <a:gd name="T22" fmla="*/ 66675 w 104"/>
                <a:gd name="T23" fmla="*/ 28575 h 178"/>
                <a:gd name="T24" fmla="*/ 58737 w 104"/>
                <a:gd name="T25" fmla="*/ 39688 h 178"/>
                <a:gd name="T26" fmla="*/ 57150 w 104"/>
                <a:gd name="T27" fmla="*/ 39688 h 178"/>
                <a:gd name="T28" fmla="*/ 47625 w 104"/>
                <a:gd name="T29" fmla="*/ 33338 h 178"/>
                <a:gd name="T30" fmla="*/ 41275 w 104"/>
                <a:gd name="T31" fmla="*/ 22225 h 178"/>
                <a:gd name="T32" fmla="*/ 36512 w 104"/>
                <a:gd name="T33" fmla="*/ 20638 h 178"/>
                <a:gd name="T34" fmla="*/ 0 w 104"/>
                <a:gd name="T35" fmla="*/ 23813 h 178"/>
                <a:gd name="T36" fmla="*/ 0 w 104"/>
                <a:gd name="T37" fmla="*/ 33338 h 178"/>
                <a:gd name="T38" fmla="*/ 7937 w 104"/>
                <a:gd name="T39" fmla="*/ 61913 h 178"/>
                <a:gd name="T40" fmla="*/ 14287 w 104"/>
                <a:gd name="T41" fmla="*/ 71438 h 178"/>
                <a:gd name="T42" fmla="*/ 20637 w 104"/>
                <a:gd name="T43" fmla="*/ 73025 h 178"/>
                <a:gd name="T44" fmla="*/ 30162 w 104"/>
                <a:gd name="T45" fmla="*/ 73025 h 178"/>
                <a:gd name="T46" fmla="*/ 31750 w 104"/>
                <a:gd name="T47" fmla="*/ 77788 h 178"/>
                <a:gd name="T48" fmla="*/ 34925 w 104"/>
                <a:gd name="T49" fmla="*/ 92075 h 178"/>
                <a:gd name="T50" fmla="*/ 41275 w 104"/>
                <a:gd name="T51" fmla="*/ 93663 h 178"/>
                <a:gd name="T52" fmla="*/ 42862 w 104"/>
                <a:gd name="T53" fmla="*/ 93663 h 178"/>
                <a:gd name="T54" fmla="*/ 52387 w 104"/>
                <a:gd name="T55" fmla="*/ 82550 h 178"/>
                <a:gd name="T56" fmla="*/ 57150 w 104"/>
                <a:gd name="T57" fmla="*/ 73025 h 178"/>
                <a:gd name="T58" fmla="*/ 58737 w 104"/>
                <a:gd name="T59" fmla="*/ 73025 h 178"/>
                <a:gd name="T60" fmla="*/ 74612 w 104"/>
                <a:gd name="T61" fmla="*/ 90488 h 178"/>
                <a:gd name="T62" fmla="*/ 85724 w 104"/>
                <a:gd name="T63" fmla="*/ 111125 h 178"/>
                <a:gd name="T64" fmla="*/ 95249 w 104"/>
                <a:gd name="T65" fmla="*/ 130175 h 178"/>
                <a:gd name="T66" fmla="*/ 100012 w 104"/>
                <a:gd name="T67" fmla="*/ 150813 h 178"/>
                <a:gd name="T68" fmla="*/ 100012 w 104"/>
                <a:gd name="T69" fmla="*/ 152401 h 178"/>
                <a:gd name="T70" fmla="*/ 85724 w 104"/>
                <a:gd name="T71" fmla="*/ 142876 h 178"/>
                <a:gd name="T72" fmla="*/ 82550 w 104"/>
                <a:gd name="T73" fmla="*/ 141288 h 178"/>
                <a:gd name="T74" fmla="*/ 79375 w 104"/>
                <a:gd name="T75" fmla="*/ 141288 h 178"/>
                <a:gd name="T76" fmla="*/ 79375 w 104"/>
                <a:gd name="T77" fmla="*/ 149226 h 178"/>
                <a:gd name="T78" fmla="*/ 85724 w 104"/>
                <a:gd name="T79" fmla="*/ 166688 h 178"/>
                <a:gd name="T80" fmla="*/ 90487 w 104"/>
                <a:gd name="T81" fmla="*/ 171451 h 178"/>
                <a:gd name="T82" fmla="*/ 90487 w 104"/>
                <a:gd name="T83" fmla="*/ 177801 h 178"/>
                <a:gd name="T84" fmla="*/ 85724 w 104"/>
                <a:gd name="T85" fmla="*/ 193676 h 178"/>
                <a:gd name="T86" fmla="*/ 80962 w 104"/>
                <a:gd name="T87" fmla="*/ 209551 h 178"/>
                <a:gd name="T88" fmla="*/ 79375 w 104"/>
                <a:gd name="T89" fmla="*/ 227013 h 178"/>
                <a:gd name="T90" fmla="*/ 82550 w 104"/>
                <a:gd name="T91" fmla="*/ 231776 h 178"/>
                <a:gd name="T92" fmla="*/ 85724 w 104"/>
                <a:gd name="T93" fmla="*/ 234951 h 178"/>
                <a:gd name="T94" fmla="*/ 104774 w 104"/>
                <a:gd name="T95" fmla="*/ 234951 h 178"/>
                <a:gd name="T96" fmla="*/ 106362 w 104"/>
                <a:gd name="T97" fmla="*/ 233363 h 178"/>
                <a:gd name="T98" fmla="*/ 109537 w 104"/>
                <a:gd name="T99" fmla="*/ 222251 h 178"/>
                <a:gd name="T100" fmla="*/ 111124 w 104"/>
                <a:gd name="T101" fmla="*/ 214313 h 178"/>
                <a:gd name="T102" fmla="*/ 114299 w 104"/>
                <a:gd name="T103" fmla="*/ 214313 h 178"/>
                <a:gd name="T104" fmla="*/ 123824 w 104"/>
                <a:gd name="T105" fmla="*/ 219076 h 178"/>
                <a:gd name="T106" fmla="*/ 150812 w 104"/>
                <a:gd name="T107" fmla="*/ 258763 h 178"/>
                <a:gd name="T108" fmla="*/ 165099 w 104"/>
                <a:gd name="T109" fmla="*/ 258763 h 178"/>
                <a:gd name="T110" fmla="*/ 152399 w 104"/>
                <a:gd name="T111" fmla="*/ 239713 h 1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178">
                  <a:moveTo>
                    <a:pt x="96" y="151"/>
                  </a:moveTo>
                  <a:lnTo>
                    <a:pt x="96" y="151"/>
                  </a:lnTo>
                  <a:lnTo>
                    <a:pt x="90" y="136"/>
                  </a:lnTo>
                  <a:lnTo>
                    <a:pt x="84" y="121"/>
                  </a:lnTo>
                  <a:lnTo>
                    <a:pt x="72" y="91"/>
                  </a:lnTo>
                  <a:lnTo>
                    <a:pt x="63" y="67"/>
                  </a:lnTo>
                  <a:lnTo>
                    <a:pt x="59" y="56"/>
                  </a:lnTo>
                  <a:lnTo>
                    <a:pt x="55" y="45"/>
                  </a:lnTo>
                  <a:lnTo>
                    <a:pt x="54" y="44"/>
                  </a:lnTo>
                  <a:lnTo>
                    <a:pt x="54" y="38"/>
                  </a:lnTo>
                  <a:lnTo>
                    <a:pt x="53" y="32"/>
                  </a:lnTo>
                  <a:lnTo>
                    <a:pt x="54" y="21"/>
                  </a:lnTo>
                  <a:lnTo>
                    <a:pt x="53" y="15"/>
                  </a:lnTo>
                  <a:lnTo>
                    <a:pt x="53" y="10"/>
                  </a:lnTo>
                  <a:lnTo>
                    <a:pt x="51" y="5"/>
                  </a:lnTo>
                  <a:lnTo>
                    <a:pt x="49" y="1"/>
                  </a:lnTo>
                  <a:lnTo>
                    <a:pt x="46" y="0"/>
                  </a:lnTo>
                  <a:lnTo>
                    <a:pt x="45" y="1"/>
                  </a:lnTo>
                  <a:lnTo>
                    <a:pt x="44" y="9"/>
                  </a:lnTo>
                  <a:lnTo>
                    <a:pt x="42" y="18"/>
                  </a:lnTo>
                  <a:lnTo>
                    <a:pt x="41" y="23"/>
                  </a:lnTo>
                  <a:lnTo>
                    <a:pt x="37" y="25"/>
                  </a:lnTo>
                  <a:lnTo>
                    <a:pt x="36" y="25"/>
                  </a:lnTo>
                  <a:lnTo>
                    <a:pt x="34" y="25"/>
                  </a:lnTo>
                  <a:lnTo>
                    <a:pt x="30" y="21"/>
                  </a:lnTo>
                  <a:lnTo>
                    <a:pt x="27" y="16"/>
                  </a:lnTo>
                  <a:lnTo>
                    <a:pt x="26" y="14"/>
                  </a:lnTo>
                  <a:lnTo>
                    <a:pt x="23" y="13"/>
                  </a:lnTo>
                  <a:lnTo>
                    <a:pt x="11" y="14"/>
                  </a:lnTo>
                  <a:lnTo>
                    <a:pt x="0" y="15"/>
                  </a:lnTo>
                  <a:lnTo>
                    <a:pt x="0" y="21"/>
                  </a:lnTo>
                  <a:lnTo>
                    <a:pt x="3" y="30"/>
                  </a:lnTo>
                  <a:lnTo>
                    <a:pt x="5" y="39"/>
                  </a:lnTo>
                  <a:lnTo>
                    <a:pt x="9" y="45"/>
                  </a:lnTo>
                  <a:lnTo>
                    <a:pt x="11" y="45"/>
                  </a:lnTo>
                  <a:lnTo>
                    <a:pt x="13" y="46"/>
                  </a:lnTo>
                  <a:lnTo>
                    <a:pt x="16" y="45"/>
                  </a:lnTo>
                  <a:lnTo>
                    <a:pt x="19" y="46"/>
                  </a:lnTo>
                  <a:lnTo>
                    <a:pt x="20" y="49"/>
                  </a:lnTo>
                  <a:lnTo>
                    <a:pt x="21" y="54"/>
                  </a:lnTo>
                  <a:lnTo>
                    <a:pt x="22" y="58"/>
                  </a:lnTo>
                  <a:lnTo>
                    <a:pt x="23" y="59"/>
                  </a:lnTo>
                  <a:lnTo>
                    <a:pt x="26" y="59"/>
                  </a:lnTo>
                  <a:lnTo>
                    <a:pt x="27" y="59"/>
                  </a:lnTo>
                  <a:lnTo>
                    <a:pt x="29" y="57"/>
                  </a:lnTo>
                  <a:lnTo>
                    <a:pt x="33" y="52"/>
                  </a:lnTo>
                  <a:lnTo>
                    <a:pt x="35" y="47"/>
                  </a:lnTo>
                  <a:lnTo>
                    <a:pt x="36" y="46"/>
                  </a:lnTo>
                  <a:lnTo>
                    <a:pt x="37" y="46"/>
                  </a:lnTo>
                  <a:lnTo>
                    <a:pt x="43" y="52"/>
                  </a:lnTo>
                  <a:lnTo>
                    <a:pt x="47" y="57"/>
                  </a:lnTo>
                  <a:lnTo>
                    <a:pt x="51" y="64"/>
                  </a:lnTo>
                  <a:lnTo>
                    <a:pt x="54" y="70"/>
                  </a:lnTo>
                  <a:lnTo>
                    <a:pt x="60" y="82"/>
                  </a:lnTo>
                  <a:lnTo>
                    <a:pt x="63" y="95"/>
                  </a:lnTo>
                  <a:lnTo>
                    <a:pt x="63" y="96"/>
                  </a:lnTo>
                  <a:lnTo>
                    <a:pt x="61" y="95"/>
                  </a:lnTo>
                  <a:lnTo>
                    <a:pt x="54" y="90"/>
                  </a:lnTo>
                  <a:lnTo>
                    <a:pt x="52" y="89"/>
                  </a:lnTo>
                  <a:lnTo>
                    <a:pt x="51" y="89"/>
                  </a:lnTo>
                  <a:lnTo>
                    <a:pt x="50" y="89"/>
                  </a:lnTo>
                  <a:lnTo>
                    <a:pt x="50" y="94"/>
                  </a:lnTo>
                  <a:lnTo>
                    <a:pt x="51" y="97"/>
                  </a:lnTo>
                  <a:lnTo>
                    <a:pt x="54" y="105"/>
                  </a:lnTo>
                  <a:lnTo>
                    <a:pt x="57" y="108"/>
                  </a:lnTo>
                  <a:lnTo>
                    <a:pt x="57" y="112"/>
                  </a:lnTo>
                  <a:lnTo>
                    <a:pt x="57" y="116"/>
                  </a:lnTo>
                  <a:lnTo>
                    <a:pt x="54" y="122"/>
                  </a:lnTo>
                  <a:lnTo>
                    <a:pt x="51" y="132"/>
                  </a:lnTo>
                  <a:lnTo>
                    <a:pt x="50" y="138"/>
                  </a:lnTo>
                  <a:lnTo>
                    <a:pt x="50" y="143"/>
                  </a:lnTo>
                  <a:lnTo>
                    <a:pt x="52" y="146"/>
                  </a:lnTo>
                  <a:lnTo>
                    <a:pt x="54" y="148"/>
                  </a:lnTo>
                  <a:lnTo>
                    <a:pt x="60" y="149"/>
                  </a:lnTo>
                  <a:lnTo>
                    <a:pt x="66" y="148"/>
                  </a:lnTo>
                  <a:lnTo>
                    <a:pt x="67" y="147"/>
                  </a:lnTo>
                  <a:lnTo>
                    <a:pt x="68" y="145"/>
                  </a:lnTo>
                  <a:lnTo>
                    <a:pt x="69" y="140"/>
                  </a:lnTo>
                  <a:lnTo>
                    <a:pt x="70" y="137"/>
                  </a:lnTo>
                  <a:lnTo>
                    <a:pt x="70" y="135"/>
                  </a:lnTo>
                  <a:lnTo>
                    <a:pt x="72" y="135"/>
                  </a:lnTo>
                  <a:lnTo>
                    <a:pt x="75" y="136"/>
                  </a:lnTo>
                  <a:lnTo>
                    <a:pt x="78" y="138"/>
                  </a:lnTo>
                  <a:lnTo>
                    <a:pt x="86" y="149"/>
                  </a:lnTo>
                  <a:lnTo>
                    <a:pt x="95" y="163"/>
                  </a:lnTo>
                  <a:lnTo>
                    <a:pt x="104" y="178"/>
                  </a:lnTo>
                  <a:lnTo>
                    <a:pt x="104" y="163"/>
                  </a:lnTo>
                  <a:lnTo>
                    <a:pt x="96" y="151"/>
                  </a:lnTo>
                  <a:close/>
                </a:path>
              </a:pathLst>
            </a:custGeom>
            <a:solidFill>
              <a:srgbClr val="C6D86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61" name="Freeform 34">
              <a:extLst>
                <a:ext uri="{FF2B5EF4-FFF2-40B4-BE49-F238E27FC236}">
                  <a16:creationId xmlns:a16="http://schemas.microsoft.com/office/drawing/2014/main" id="{C4DCF135-F0D0-AA19-30A0-9B973032513E}"/>
                </a:ext>
              </a:extLst>
            </p:cNvPr>
            <p:cNvSpPr>
              <a:spLocks/>
            </p:cNvSpPr>
            <p:nvPr/>
          </p:nvSpPr>
          <p:spPr bwMode="auto">
            <a:xfrm>
              <a:off x="5676904" y="3352627"/>
              <a:ext cx="2682" cy="16163"/>
            </a:xfrm>
            <a:custGeom>
              <a:avLst/>
              <a:gdLst>
                <a:gd name="T0" fmla="*/ 0 w 2"/>
                <a:gd name="T1" fmla="*/ 0 h 14"/>
                <a:gd name="T2" fmla="*/ 0 w 2"/>
                <a:gd name="T3" fmla="*/ 22225 h 14"/>
                <a:gd name="T4" fmla="*/ 0 w 2"/>
                <a:gd name="T5" fmla="*/ 22225 h 14"/>
                <a:gd name="T6" fmla="*/ 0 w 2"/>
                <a:gd name="T7" fmla="*/ 22225 h 14"/>
                <a:gd name="T8" fmla="*/ 0 w 2"/>
                <a:gd name="T9" fmla="*/ 22225 h 14"/>
                <a:gd name="T10" fmla="*/ 0 w 2"/>
                <a:gd name="T11" fmla="*/ 20638 h 14"/>
                <a:gd name="T12" fmla="*/ 0 w 2"/>
                <a:gd name="T13" fmla="*/ 20638 h 14"/>
                <a:gd name="T14" fmla="*/ 0 w 2"/>
                <a:gd name="T15" fmla="*/ 20638 h 14"/>
                <a:gd name="T16" fmla="*/ 0 w 2"/>
                <a:gd name="T17" fmla="*/ 20638 h 14"/>
                <a:gd name="T18" fmla="*/ 0 w 2"/>
                <a:gd name="T19" fmla="*/ 20638 h 14"/>
                <a:gd name="T20" fmla="*/ 0 w 2"/>
                <a:gd name="T21" fmla="*/ 17463 h 14"/>
                <a:gd name="T22" fmla="*/ 0 w 2"/>
                <a:gd name="T23" fmla="*/ 17463 h 14"/>
                <a:gd name="T24" fmla="*/ 0 w 2"/>
                <a:gd name="T25" fmla="*/ 17463 h 14"/>
                <a:gd name="T26" fmla="*/ 0 w 2"/>
                <a:gd name="T27" fmla="*/ 17463 h 14"/>
                <a:gd name="T28" fmla="*/ 3175 w 2"/>
                <a:gd name="T29" fmla="*/ 15875 h 14"/>
                <a:gd name="T30" fmla="*/ 3175 w 2"/>
                <a:gd name="T31" fmla="*/ 14288 h 14"/>
                <a:gd name="T32" fmla="*/ 3175 w 2"/>
                <a:gd name="T33" fmla="*/ 14288 h 14"/>
                <a:gd name="T34" fmla="*/ 3175 w 2"/>
                <a:gd name="T35" fmla="*/ 12700 h 14"/>
                <a:gd name="T36" fmla="*/ 3175 w 2"/>
                <a:gd name="T37" fmla="*/ 12700 h 14"/>
                <a:gd name="T38" fmla="*/ 0 w 2"/>
                <a:gd name="T39" fmla="*/ 0 h 14"/>
                <a:gd name="T40" fmla="*/ 0 w 2"/>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14">
                  <a:moveTo>
                    <a:pt x="0" y="0"/>
                  </a:moveTo>
                  <a:lnTo>
                    <a:pt x="0" y="14"/>
                  </a:lnTo>
                  <a:lnTo>
                    <a:pt x="0" y="13"/>
                  </a:lnTo>
                  <a:lnTo>
                    <a:pt x="0" y="11"/>
                  </a:lnTo>
                  <a:lnTo>
                    <a:pt x="2" y="10"/>
                  </a:lnTo>
                  <a:lnTo>
                    <a:pt x="2" y="9"/>
                  </a:lnTo>
                  <a:lnTo>
                    <a:pt x="2" y="8"/>
                  </a:lnTo>
                  <a:lnTo>
                    <a:pt x="0"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62" name="Freeform 35">
              <a:extLst>
                <a:ext uri="{FF2B5EF4-FFF2-40B4-BE49-F238E27FC236}">
                  <a16:creationId xmlns:a16="http://schemas.microsoft.com/office/drawing/2014/main" id="{A1149E34-F04F-77D5-4615-1DB9AB446583}"/>
                </a:ext>
              </a:extLst>
            </p:cNvPr>
            <p:cNvSpPr>
              <a:spLocks/>
            </p:cNvSpPr>
            <p:nvPr/>
          </p:nvSpPr>
          <p:spPr bwMode="auto">
            <a:xfrm>
              <a:off x="5676904" y="336878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63" name="Freeform 36">
              <a:extLst>
                <a:ext uri="{FF2B5EF4-FFF2-40B4-BE49-F238E27FC236}">
                  <a16:creationId xmlns:a16="http://schemas.microsoft.com/office/drawing/2014/main" id="{49D2FC81-CA4B-CA6C-D2F0-A4EA5EB0D641}"/>
                </a:ext>
              </a:extLst>
            </p:cNvPr>
            <p:cNvSpPr>
              <a:spLocks/>
            </p:cNvSpPr>
            <p:nvPr/>
          </p:nvSpPr>
          <p:spPr bwMode="auto">
            <a:xfrm>
              <a:off x="5756027" y="3410350"/>
              <a:ext cx="0" cy="1155"/>
            </a:xfrm>
            <a:custGeom>
              <a:avLst/>
              <a:gdLst>
                <a:gd name="T0" fmla="*/ 1588 h 1"/>
                <a:gd name="T1" fmla="*/ 1588 h 1"/>
                <a:gd name="T2" fmla="*/ 0 h 1"/>
                <a:gd name="T3" fmla="*/ 0 h 1"/>
                <a:gd name="T4" fmla="*/ 1588 h 1"/>
                <a:gd name="T5" fmla="*/ 1588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1"/>
                  </a:moveTo>
                  <a:lnTo>
                    <a:pt x="0" y="1"/>
                  </a:lnTo>
                  <a:lnTo>
                    <a:pt x="0" y="0"/>
                  </a:lnTo>
                  <a:lnTo>
                    <a:pt x="0" y="1"/>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64" name="Freeform 37">
              <a:extLst>
                <a:ext uri="{FF2B5EF4-FFF2-40B4-BE49-F238E27FC236}">
                  <a16:creationId xmlns:a16="http://schemas.microsoft.com/office/drawing/2014/main" id="{7C6975AD-199B-CC6C-8434-059A32F106B7}"/>
                </a:ext>
              </a:extLst>
            </p:cNvPr>
            <p:cNvSpPr>
              <a:spLocks/>
            </p:cNvSpPr>
            <p:nvPr/>
          </p:nvSpPr>
          <p:spPr bwMode="auto">
            <a:xfrm>
              <a:off x="5756027" y="3409195"/>
              <a:ext cx="1341" cy="1155"/>
            </a:xfrm>
            <a:custGeom>
              <a:avLst/>
              <a:gdLst>
                <a:gd name="T0" fmla="*/ 0 w 1"/>
                <a:gd name="T1" fmla="*/ 1588 h 1"/>
                <a:gd name="T2" fmla="*/ 0 w 1"/>
                <a:gd name="T3" fmla="*/ 1588 h 1"/>
                <a:gd name="T4" fmla="*/ 1587 w 1"/>
                <a:gd name="T5" fmla="*/ 0 h 1"/>
                <a:gd name="T6" fmla="*/ 1587 w 1"/>
                <a:gd name="T7" fmla="*/ 0 h 1"/>
                <a:gd name="T8" fmla="*/ 0 w 1"/>
                <a:gd name="T9" fmla="*/ 1588 h 1"/>
                <a:gd name="T10" fmla="*/ 0 w 1"/>
                <a:gd name="T11" fmla="*/ 1588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lnTo>
                    <a:pt x="0" y="1"/>
                  </a:lnTo>
                  <a:lnTo>
                    <a:pt x="1" y="0"/>
                  </a:lnTo>
                  <a:lnTo>
                    <a:pt x="0" y="1"/>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65" name="Potmap7">
              <a:extLst>
                <a:ext uri="{FF2B5EF4-FFF2-40B4-BE49-F238E27FC236}">
                  <a16:creationId xmlns:a16="http://schemas.microsoft.com/office/drawing/2014/main" id="{4889C4FF-0DBC-BCAF-45A5-42A3B85F0D4B}"/>
                </a:ext>
              </a:extLst>
            </p:cNvPr>
            <p:cNvSpPr>
              <a:spLocks/>
            </p:cNvSpPr>
            <p:nvPr/>
          </p:nvSpPr>
          <p:spPr bwMode="auto">
            <a:xfrm>
              <a:off x="5255909" y="2371227"/>
              <a:ext cx="1317905" cy="1038739"/>
            </a:xfrm>
            <a:custGeom>
              <a:avLst/>
              <a:gdLst>
                <a:gd name="T0" fmla="*/ 956 w 983"/>
                <a:gd name="T1" fmla="*/ 293 h 899"/>
                <a:gd name="T2" fmla="*/ 823 w 983"/>
                <a:gd name="T3" fmla="*/ 204 h 899"/>
                <a:gd name="T4" fmla="*/ 754 w 983"/>
                <a:gd name="T5" fmla="*/ 148 h 899"/>
                <a:gd name="T6" fmla="*/ 699 w 983"/>
                <a:gd name="T7" fmla="*/ 126 h 899"/>
                <a:gd name="T8" fmla="*/ 583 w 983"/>
                <a:gd name="T9" fmla="*/ 119 h 899"/>
                <a:gd name="T10" fmla="*/ 563 w 983"/>
                <a:gd name="T11" fmla="*/ 52 h 899"/>
                <a:gd name="T12" fmla="*/ 482 w 983"/>
                <a:gd name="T13" fmla="*/ 23 h 899"/>
                <a:gd name="T14" fmla="*/ 327 w 983"/>
                <a:gd name="T15" fmla="*/ 16 h 899"/>
                <a:gd name="T16" fmla="*/ 187 w 983"/>
                <a:gd name="T17" fmla="*/ 19 h 899"/>
                <a:gd name="T18" fmla="*/ 206 w 983"/>
                <a:gd name="T19" fmla="*/ 96 h 899"/>
                <a:gd name="T20" fmla="*/ 208 w 983"/>
                <a:gd name="T21" fmla="*/ 156 h 899"/>
                <a:gd name="T22" fmla="*/ 221 w 983"/>
                <a:gd name="T23" fmla="*/ 260 h 899"/>
                <a:gd name="T24" fmla="*/ 42 w 983"/>
                <a:gd name="T25" fmla="*/ 321 h 899"/>
                <a:gd name="T26" fmla="*/ 38 w 983"/>
                <a:gd name="T27" fmla="*/ 427 h 899"/>
                <a:gd name="T28" fmla="*/ 81 w 983"/>
                <a:gd name="T29" fmla="*/ 452 h 899"/>
                <a:gd name="T30" fmla="*/ 148 w 983"/>
                <a:gd name="T31" fmla="*/ 576 h 899"/>
                <a:gd name="T32" fmla="*/ 186 w 983"/>
                <a:gd name="T33" fmla="*/ 664 h 899"/>
                <a:gd name="T34" fmla="*/ 181 w 983"/>
                <a:gd name="T35" fmla="*/ 751 h 899"/>
                <a:gd name="T36" fmla="*/ 265 w 983"/>
                <a:gd name="T37" fmla="*/ 790 h 899"/>
                <a:gd name="T38" fmla="*/ 311 w 983"/>
                <a:gd name="T39" fmla="*/ 875 h 899"/>
                <a:gd name="T40" fmla="*/ 313 w 983"/>
                <a:gd name="T41" fmla="*/ 870 h 899"/>
                <a:gd name="T42" fmla="*/ 313 w 983"/>
                <a:gd name="T43" fmla="*/ 869 h 899"/>
                <a:gd name="T44" fmla="*/ 314 w 983"/>
                <a:gd name="T45" fmla="*/ 864 h 899"/>
                <a:gd name="T46" fmla="*/ 309 w 983"/>
                <a:gd name="T47" fmla="*/ 819 h 899"/>
                <a:gd name="T48" fmla="*/ 324 w 983"/>
                <a:gd name="T49" fmla="*/ 854 h 899"/>
                <a:gd name="T50" fmla="*/ 343 w 983"/>
                <a:gd name="T51" fmla="*/ 820 h 899"/>
                <a:gd name="T52" fmla="*/ 328 w 983"/>
                <a:gd name="T53" fmla="*/ 780 h 899"/>
                <a:gd name="T54" fmla="*/ 345 w 983"/>
                <a:gd name="T55" fmla="*/ 789 h 899"/>
                <a:gd name="T56" fmla="*/ 363 w 983"/>
                <a:gd name="T57" fmla="*/ 809 h 899"/>
                <a:gd name="T58" fmla="*/ 355 w 983"/>
                <a:gd name="T59" fmla="*/ 833 h 899"/>
                <a:gd name="T60" fmla="*/ 375 w 983"/>
                <a:gd name="T61" fmla="*/ 850 h 899"/>
                <a:gd name="T62" fmla="*/ 375 w 983"/>
                <a:gd name="T63" fmla="*/ 876 h 899"/>
                <a:gd name="T64" fmla="*/ 391 w 983"/>
                <a:gd name="T65" fmla="*/ 863 h 899"/>
                <a:gd name="T66" fmla="*/ 401 w 983"/>
                <a:gd name="T67" fmla="*/ 847 h 899"/>
                <a:gd name="T68" fmla="*/ 422 w 983"/>
                <a:gd name="T69" fmla="*/ 805 h 899"/>
                <a:gd name="T70" fmla="*/ 394 w 983"/>
                <a:gd name="T71" fmla="*/ 814 h 899"/>
                <a:gd name="T72" fmla="*/ 375 w 983"/>
                <a:gd name="T73" fmla="*/ 777 h 899"/>
                <a:gd name="T74" fmla="*/ 367 w 983"/>
                <a:gd name="T75" fmla="*/ 725 h 899"/>
                <a:gd name="T76" fmla="*/ 365 w 983"/>
                <a:gd name="T77" fmla="*/ 689 h 899"/>
                <a:gd name="T78" fmla="*/ 375 w 983"/>
                <a:gd name="T79" fmla="*/ 691 h 899"/>
                <a:gd name="T80" fmla="*/ 386 w 983"/>
                <a:gd name="T81" fmla="*/ 704 h 899"/>
                <a:gd name="T82" fmla="*/ 395 w 983"/>
                <a:gd name="T83" fmla="*/ 756 h 899"/>
                <a:gd name="T84" fmla="*/ 440 w 983"/>
                <a:gd name="T85" fmla="*/ 795 h 899"/>
                <a:gd name="T86" fmla="*/ 514 w 983"/>
                <a:gd name="T87" fmla="*/ 729 h 899"/>
                <a:gd name="T88" fmla="*/ 549 w 983"/>
                <a:gd name="T89" fmla="*/ 706 h 899"/>
                <a:gd name="T90" fmla="*/ 606 w 983"/>
                <a:gd name="T91" fmla="*/ 681 h 899"/>
                <a:gd name="T92" fmla="*/ 671 w 983"/>
                <a:gd name="T93" fmla="*/ 675 h 899"/>
                <a:gd name="T94" fmla="*/ 685 w 983"/>
                <a:gd name="T95" fmla="*/ 703 h 899"/>
                <a:gd name="T96" fmla="*/ 711 w 983"/>
                <a:gd name="T97" fmla="*/ 684 h 899"/>
                <a:gd name="T98" fmla="*/ 738 w 983"/>
                <a:gd name="T99" fmla="*/ 642 h 899"/>
                <a:gd name="T100" fmla="*/ 801 w 983"/>
                <a:gd name="T101" fmla="*/ 615 h 899"/>
                <a:gd name="T102" fmla="*/ 856 w 983"/>
                <a:gd name="T103" fmla="*/ 624 h 899"/>
                <a:gd name="T104" fmla="*/ 862 w 983"/>
                <a:gd name="T105" fmla="*/ 669 h 899"/>
                <a:gd name="T106" fmla="*/ 862 w 983"/>
                <a:gd name="T107" fmla="*/ 681 h 899"/>
                <a:gd name="T108" fmla="*/ 877 w 983"/>
                <a:gd name="T109" fmla="*/ 651 h 899"/>
                <a:gd name="T110" fmla="*/ 910 w 983"/>
                <a:gd name="T111" fmla="*/ 588 h 899"/>
                <a:gd name="T112" fmla="*/ 932 w 983"/>
                <a:gd name="T113" fmla="*/ 545 h 899"/>
                <a:gd name="T114" fmla="*/ 924 w 983"/>
                <a:gd name="T115" fmla="*/ 467 h 899"/>
                <a:gd name="T116" fmla="*/ 890 w 983"/>
                <a:gd name="T117" fmla="*/ 37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3" h="899">
                  <a:moveTo>
                    <a:pt x="964" y="346"/>
                  </a:moveTo>
                  <a:lnTo>
                    <a:pt x="976" y="340"/>
                  </a:lnTo>
                  <a:lnTo>
                    <a:pt x="975" y="321"/>
                  </a:lnTo>
                  <a:lnTo>
                    <a:pt x="983" y="289"/>
                  </a:lnTo>
                  <a:lnTo>
                    <a:pt x="972" y="289"/>
                  </a:lnTo>
                  <a:lnTo>
                    <a:pt x="971" y="280"/>
                  </a:lnTo>
                  <a:lnTo>
                    <a:pt x="962" y="280"/>
                  </a:lnTo>
                  <a:lnTo>
                    <a:pt x="956" y="293"/>
                  </a:lnTo>
                  <a:lnTo>
                    <a:pt x="911" y="254"/>
                  </a:lnTo>
                  <a:lnTo>
                    <a:pt x="905" y="261"/>
                  </a:lnTo>
                  <a:lnTo>
                    <a:pt x="877" y="241"/>
                  </a:lnTo>
                  <a:lnTo>
                    <a:pt x="865" y="256"/>
                  </a:lnTo>
                  <a:lnTo>
                    <a:pt x="841" y="224"/>
                  </a:lnTo>
                  <a:lnTo>
                    <a:pt x="823" y="237"/>
                  </a:lnTo>
                  <a:lnTo>
                    <a:pt x="803" y="209"/>
                  </a:lnTo>
                  <a:lnTo>
                    <a:pt x="823" y="204"/>
                  </a:lnTo>
                  <a:lnTo>
                    <a:pt x="819" y="194"/>
                  </a:lnTo>
                  <a:lnTo>
                    <a:pt x="788" y="195"/>
                  </a:lnTo>
                  <a:lnTo>
                    <a:pt x="788" y="183"/>
                  </a:lnTo>
                  <a:lnTo>
                    <a:pt x="797" y="181"/>
                  </a:lnTo>
                  <a:lnTo>
                    <a:pt x="797" y="171"/>
                  </a:lnTo>
                  <a:lnTo>
                    <a:pt x="783" y="170"/>
                  </a:lnTo>
                  <a:lnTo>
                    <a:pt x="779" y="147"/>
                  </a:lnTo>
                  <a:lnTo>
                    <a:pt x="754" y="148"/>
                  </a:lnTo>
                  <a:lnTo>
                    <a:pt x="753" y="138"/>
                  </a:lnTo>
                  <a:lnTo>
                    <a:pt x="764" y="129"/>
                  </a:lnTo>
                  <a:lnTo>
                    <a:pt x="761" y="121"/>
                  </a:lnTo>
                  <a:lnTo>
                    <a:pt x="746" y="124"/>
                  </a:lnTo>
                  <a:lnTo>
                    <a:pt x="729" y="127"/>
                  </a:lnTo>
                  <a:lnTo>
                    <a:pt x="729" y="132"/>
                  </a:lnTo>
                  <a:lnTo>
                    <a:pt x="702" y="132"/>
                  </a:lnTo>
                  <a:lnTo>
                    <a:pt x="699" y="126"/>
                  </a:lnTo>
                  <a:lnTo>
                    <a:pt x="671" y="129"/>
                  </a:lnTo>
                  <a:lnTo>
                    <a:pt x="673" y="141"/>
                  </a:lnTo>
                  <a:lnTo>
                    <a:pt x="657" y="141"/>
                  </a:lnTo>
                  <a:lnTo>
                    <a:pt x="654" y="122"/>
                  </a:lnTo>
                  <a:lnTo>
                    <a:pt x="622" y="126"/>
                  </a:lnTo>
                  <a:lnTo>
                    <a:pt x="619" y="133"/>
                  </a:lnTo>
                  <a:lnTo>
                    <a:pt x="583" y="134"/>
                  </a:lnTo>
                  <a:lnTo>
                    <a:pt x="583" y="119"/>
                  </a:lnTo>
                  <a:lnTo>
                    <a:pt x="591" y="117"/>
                  </a:lnTo>
                  <a:lnTo>
                    <a:pt x="591" y="124"/>
                  </a:lnTo>
                  <a:lnTo>
                    <a:pt x="599" y="123"/>
                  </a:lnTo>
                  <a:lnTo>
                    <a:pt x="600" y="99"/>
                  </a:lnTo>
                  <a:lnTo>
                    <a:pt x="582" y="77"/>
                  </a:lnTo>
                  <a:lnTo>
                    <a:pt x="580" y="61"/>
                  </a:lnTo>
                  <a:lnTo>
                    <a:pt x="565" y="61"/>
                  </a:lnTo>
                  <a:lnTo>
                    <a:pt x="563" y="52"/>
                  </a:lnTo>
                  <a:lnTo>
                    <a:pt x="579" y="43"/>
                  </a:lnTo>
                  <a:lnTo>
                    <a:pt x="570" y="33"/>
                  </a:lnTo>
                  <a:lnTo>
                    <a:pt x="556" y="41"/>
                  </a:lnTo>
                  <a:lnTo>
                    <a:pt x="539" y="43"/>
                  </a:lnTo>
                  <a:lnTo>
                    <a:pt x="541" y="33"/>
                  </a:lnTo>
                  <a:lnTo>
                    <a:pt x="539" y="19"/>
                  </a:lnTo>
                  <a:lnTo>
                    <a:pt x="492" y="37"/>
                  </a:lnTo>
                  <a:lnTo>
                    <a:pt x="482" y="23"/>
                  </a:lnTo>
                  <a:lnTo>
                    <a:pt x="465" y="26"/>
                  </a:lnTo>
                  <a:lnTo>
                    <a:pt x="451" y="0"/>
                  </a:lnTo>
                  <a:lnTo>
                    <a:pt x="425" y="19"/>
                  </a:lnTo>
                  <a:lnTo>
                    <a:pt x="396" y="41"/>
                  </a:lnTo>
                  <a:lnTo>
                    <a:pt x="393" y="34"/>
                  </a:lnTo>
                  <a:lnTo>
                    <a:pt x="382" y="29"/>
                  </a:lnTo>
                  <a:lnTo>
                    <a:pt x="366" y="20"/>
                  </a:lnTo>
                  <a:lnTo>
                    <a:pt x="327" y="16"/>
                  </a:lnTo>
                  <a:lnTo>
                    <a:pt x="314" y="16"/>
                  </a:lnTo>
                  <a:lnTo>
                    <a:pt x="311" y="16"/>
                  </a:lnTo>
                  <a:lnTo>
                    <a:pt x="259" y="17"/>
                  </a:lnTo>
                  <a:lnTo>
                    <a:pt x="246" y="36"/>
                  </a:lnTo>
                  <a:lnTo>
                    <a:pt x="221" y="41"/>
                  </a:lnTo>
                  <a:lnTo>
                    <a:pt x="196" y="44"/>
                  </a:lnTo>
                  <a:lnTo>
                    <a:pt x="194" y="18"/>
                  </a:lnTo>
                  <a:lnTo>
                    <a:pt x="187" y="19"/>
                  </a:lnTo>
                  <a:lnTo>
                    <a:pt x="185" y="12"/>
                  </a:lnTo>
                  <a:lnTo>
                    <a:pt x="174" y="12"/>
                  </a:lnTo>
                  <a:lnTo>
                    <a:pt x="183" y="57"/>
                  </a:lnTo>
                  <a:lnTo>
                    <a:pt x="178" y="58"/>
                  </a:lnTo>
                  <a:lnTo>
                    <a:pt x="179" y="75"/>
                  </a:lnTo>
                  <a:lnTo>
                    <a:pt x="193" y="77"/>
                  </a:lnTo>
                  <a:lnTo>
                    <a:pt x="194" y="97"/>
                  </a:lnTo>
                  <a:lnTo>
                    <a:pt x="206" y="96"/>
                  </a:lnTo>
                  <a:lnTo>
                    <a:pt x="206" y="116"/>
                  </a:lnTo>
                  <a:lnTo>
                    <a:pt x="189" y="113"/>
                  </a:lnTo>
                  <a:lnTo>
                    <a:pt x="186" y="123"/>
                  </a:lnTo>
                  <a:lnTo>
                    <a:pt x="173" y="124"/>
                  </a:lnTo>
                  <a:lnTo>
                    <a:pt x="178" y="151"/>
                  </a:lnTo>
                  <a:lnTo>
                    <a:pt x="193" y="145"/>
                  </a:lnTo>
                  <a:lnTo>
                    <a:pt x="207" y="146"/>
                  </a:lnTo>
                  <a:lnTo>
                    <a:pt x="208" y="156"/>
                  </a:lnTo>
                  <a:lnTo>
                    <a:pt x="210" y="163"/>
                  </a:lnTo>
                  <a:lnTo>
                    <a:pt x="199" y="176"/>
                  </a:lnTo>
                  <a:lnTo>
                    <a:pt x="204" y="196"/>
                  </a:lnTo>
                  <a:lnTo>
                    <a:pt x="223" y="195"/>
                  </a:lnTo>
                  <a:lnTo>
                    <a:pt x="222" y="232"/>
                  </a:lnTo>
                  <a:lnTo>
                    <a:pt x="212" y="235"/>
                  </a:lnTo>
                  <a:lnTo>
                    <a:pt x="214" y="249"/>
                  </a:lnTo>
                  <a:lnTo>
                    <a:pt x="221" y="260"/>
                  </a:lnTo>
                  <a:lnTo>
                    <a:pt x="211" y="272"/>
                  </a:lnTo>
                  <a:lnTo>
                    <a:pt x="213" y="283"/>
                  </a:lnTo>
                  <a:lnTo>
                    <a:pt x="222" y="293"/>
                  </a:lnTo>
                  <a:lnTo>
                    <a:pt x="206" y="309"/>
                  </a:lnTo>
                  <a:lnTo>
                    <a:pt x="130" y="296"/>
                  </a:lnTo>
                  <a:lnTo>
                    <a:pt x="90" y="294"/>
                  </a:lnTo>
                  <a:lnTo>
                    <a:pt x="68" y="311"/>
                  </a:lnTo>
                  <a:lnTo>
                    <a:pt x="42" y="321"/>
                  </a:lnTo>
                  <a:lnTo>
                    <a:pt x="6" y="332"/>
                  </a:lnTo>
                  <a:lnTo>
                    <a:pt x="0" y="336"/>
                  </a:lnTo>
                  <a:lnTo>
                    <a:pt x="7" y="370"/>
                  </a:lnTo>
                  <a:lnTo>
                    <a:pt x="2" y="391"/>
                  </a:lnTo>
                  <a:lnTo>
                    <a:pt x="9" y="402"/>
                  </a:lnTo>
                  <a:lnTo>
                    <a:pt x="18" y="409"/>
                  </a:lnTo>
                  <a:lnTo>
                    <a:pt x="24" y="432"/>
                  </a:lnTo>
                  <a:lnTo>
                    <a:pt x="38" y="427"/>
                  </a:lnTo>
                  <a:lnTo>
                    <a:pt x="47" y="430"/>
                  </a:lnTo>
                  <a:lnTo>
                    <a:pt x="62" y="427"/>
                  </a:lnTo>
                  <a:lnTo>
                    <a:pt x="68" y="411"/>
                  </a:lnTo>
                  <a:lnTo>
                    <a:pt x="85" y="407"/>
                  </a:lnTo>
                  <a:lnTo>
                    <a:pt x="82" y="434"/>
                  </a:lnTo>
                  <a:lnTo>
                    <a:pt x="90" y="438"/>
                  </a:lnTo>
                  <a:lnTo>
                    <a:pt x="90" y="449"/>
                  </a:lnTo>
                  <a:lnTo>
                    <a:pt x="81" y="452"/>
                  </a:lnTo>
                  <a:lnTo>
                    <a:pt x="85" y="471"/>
                  </a:lnTo>
                  <a:lnTo>
                    <a:pt x="95" y="508"/>
                  </a:lnTo>
                  <a:lnTo>
                    <a:pt x="106" y="508"/>
                  </a:lnTo>
                  <a:lnTo>
                    <a:pt x="115" y="550"/>
                  </a:lnTo>
                  <a:lnTo>
                    <a:pt x="126" y="548"/>
                  </a:lnTo>
                  <a:lnTo>
                    <a:pt x="131" y="566"/>
                  </a:lnTo>
                  <a:lnTo>
                    <a:pt x="147" y="569"/>
                  </a:lnTo>
                  <a:lnTo>
                    <a:pt x="148" y="576"/>
                  </a:lnTo>
                  <a:lnTo>
                    <a:pt x="157" y="575"/>
                  </a:lnTo>
                  <a:lnTo>
                    <a:pt x="161" y="582"/>
                  </a:lnTo>
                  <a:lnTo>
                    <a:pt x="172" y="582"/>
                  </a:lnTo>
                  <a:lnTo>
                    <a:pt x="178" y="609"/>
                  </a:lnTo>
                  <a:lnTo>
                    <a:pt x="197" y="606"/>
                  </a:lnTo>
                  <a:lnTo>
                    <a:pt x="199" y="625"/>
                  </a:lnTo>
                  <a:lnTo>
                    <a:pt x="181" y="630"/>
                  </a:lnTo>
                  <a:lnTo>
                    <a:pt x="186" y="664"/>
                  </a:lnTo>
                  <a:lnTo>
                    <a:pt x="146" y="682"/>
                  </a:lnTo>
                  <a:lnTo>
                    <a:pt x="148" y="698"/>
                  </a:lnTo>
                  <a:lnTo>
                    <a:pt x="163" y="696"/>
                  </a:lnTo>
                  <a:lnTo>
                    <a:pt x="166" y="702"/>
                  </a:lnTo>
                  <a:lnTo>
                    <a:pt x="182" y="700"/>
                  </a:lnTo>
                  <a:lnTo>
                    <a:pt x="187" y="725"/>
                  </a:lnTo>
                  <a:lnTo>
                    <a:pt x="175" y="730"/>
                  </a:lnTo>
                  <a:lnTo>
                    <a:pt x="181" y="751"/>
                  </a:lnTo>
                  <a:lnTo>
                    <a:pt x="193" y="749"/>
                  </a:lnTo>
                  <a:lnTo>
                    <a:pt x="197" y="764"/>
                  </a:lnTo>
                  <a:lnTo>
                    <a:pt x="229" y="752"/>
                  </a:lnTo>
                  <a:lnTo>
                    <a:pt x="236" y="768"/>
                  </a:lnTo>
                  <a:lnTo>
                    <a:pt x="229" y="772"/>
                  </a:lnTo>
                  <a:lnTo>
                    <a:pt x="234" y="784"/>
                  </a:lnTo>
                  <a:lnTo>
                    <a:pt x="251" y="778"/>
                  </a:lnTo>
                  <a:lnTo>
                    <a:pt x="265" y="790"/>
                  </a:lnTo>
                  <a:lnTo>
                    <a:pt x="286" y="792"/>
                  </a:lnTo>
                  <a:lnTo>
                    <a:pt x="305" y="842"/>
                  </a:lnTo>
                  <a:lnTo>
                    <a:pt x="294" y="847"/>
                  </a:lnTo>
                  <a:lnTo>
                    <a:pt x="303" y="875"/>
                  </a:lnTo>
                  <a:lnTo>
                    <a:pt x="311" y="876"/>
                  </a:lnTo>
                  <a:lnTo>
                    <a:pt x="311" y="876"/>
                  </a:lnTo>
                  <a:lnTo>
                    <a:pt x="311" y="876"/>
                  </a:lnTo>
                  <a:lnTo>
                    <a:pt x="311" y="875"/>
                  </a:lnTo>
                  <a:lnTo>
                    <a:pt x="311" y="875"/>
                  </a:lnTo>
                  <a:lnTo>
                    <a:pt x="313" y="871"/>
                  </a:lnTo>
                  <a:lnTo>
                    <a:pt x="313" y="871"/>
                  </a:lnTo>
                  <a:lnTo>
                    <a:pt x="313" y="871"/>
                  </a:lnTo>
                  <a:lnTo>
                    <a:pt x="313" y="871"/>
                  </a:lnTo>
                  <a:lnTo>
                    <a:pt x="313" y="871"/>
                  </a:lnTo>
                  <a:lnTo>
                    <a:pt x="313" y="871"/>
                  </a:lnTo>
                  <a:lnTo>
                    <a:pt x="313" y="870"/>
                  </a:lnTo>
                  <a:lnTo>
                    <a:pt x="313" y="870"/>
                  </a:lnTo>
                  <a:lnTo>
                    <a:pt x="313" y="870"/>
                  </a:lnTo>
                  <a:lnTo>
                    <a:pt x="313" y="870"/>
                  </a:lnTo>
                  <a:lnTo>
                    <a:pt x="313" y="870"/>
                  </a:lnTo>
                  <a:lnTo>
                    <a:pt x="313" y="869"/>
                  </a:lnTo>
                  <a:lnTo>
                    <a:pt x="313" y="869"/>
                  </a:lnTo>
                  <a:lnTo>
                    <a:pt x="313" y="869"/>
                  </a:lnTo>
                  <a:lnTo>
                    <a:pt x="313" y="869"/>
                  </a:lnTo>
                  <a:lnTo>
                    <a:pt x="314" y="868"/>
                  </a:lnTo>
                  <a:lnTo>
                    <a:pt x="314" y="868"/>
                  </a:lnTo>
                  <a:lnTo>
                    <a:pt x="314" y="868"/>
                  </a:lnTo>
                  <a:lnTo>
                    <a:pt x="314" y="867"/>
                  </a:lnTo>
                  <a:lnTo>
                    <a:pt x="314" y="867"/>
                  </a:lnTo>
                  <a:lnTo>
                    <a:pt x="314" y="866"/>
                  </a:lnTo>
                  <a:lnTo>
                    <a:pt x="314" y="866"/>
                  </a:lnTo>
                  <a:lnTo>
                    <a:pt x="314" y="864"/>
                  </a:lnTo>
                  <a:lnTo>
                    <a:pt x="314" y="864"/>
                  </a:lnTo>
                  <a:lnTo>
                    <a:pt x="314" y="850"/>
                  </a:lnTo>
                  <a:lnTo>
                    <a:pt x="314" y="850"/>
                  </a:lnTo>
                  <a:lnTo>
                    <a:pt x="311" y="837"/>
                  </a:lnTo>
                  <a:lnTo>
                    <a:pt x="311" y="837"/>
                  </a:lnTo>
                  <a:lnTo>
                    <a:pt x="309" y="828"/>
                  </a:lnTo>
                  <a:lnTo>
                    <a:pt x="309" y="819"/>
                  </a:lnTo>
                  <a:lnTo>
                    <a:pt x="309" y="819"/>
                  </a:lnTo>
                  <a:lnTo>
                    <a:pt x="311" y="827"/>
                  </a:lnTo>
                  <a:lnTo>
                    <a:pt x="311" y="827"/>
                  </a:lnTo>
                  <a:lnTo>
                    <a:pt x="314" y="837"/>
                  </a:lnTo>
                  <a:lnTo>
                    <a:pt x="314" y="837"/>
                  </a:lnTo>
                  <a:lnTo>
                    <a:pt x="319" y="848"/>
                  </a:lnTo>
                  <a:lnTo>
                    <a:pt x="321" y="853"/>
                  </a:lnTo>
                  <a:lnTo>
                    <a:pt x="322" y="854"/>
                  </a:lnTo>
                  <a:lnTo>
                    <a:pt x="324" y="854"/>
                  </a:lnTo>
                  <a:lnTo>
                    <a:pt x="324" y="854"/>
                  </a:lnTo>
                  <a:lnTo>
                    <a:pt x="330" y="850"/>
                  </a:lnTo>
                  <a:lnTo>
                    <a:pt x="336" y="844"/>
                  </a:lnTo>
                  <a:lnTo>
                    <a:pt x="341" y="838"/>
                  </a:lnTo>
                  <a:lnTo>
                    <a:pt x="343" y="831"/>
                  </a:lnTo>
                  <a:lnTo>
                    <a:pt x="343" y="831"/>
                  </a:lnTo>
                  <a:lnTo>
                    <a:pt x="344" y="825"/>
                  </a:lnTo>
                  <a:lnTo>
                    <a:pt x="343" y="820"/>
                  </a:lnTo>
                  <a:lnTo>
                    <a:pt x="341" y="814"/>
                  </a:lnTo>
                  <a:lnTo>
                    <a:pt x="337" y="810"/>
                  </a:lnTo>
                  <a:lnTo>
                    <a:pt x="332" y="801"/>
                  </a:lnTo>
                  <a:lnTo>
                    <a:pt x="329" y="796"/>
                  </a:lnTo>
                  <a:lnTo>
                    <a:pt x="327" y="792"/>
                  </a:lnTo>
                  <a:lnTo>
                    <a:pt x="327" y="792"/>
                  </a:lnTo>
                  <a:lnTo>
                    <a:pt x="327" y="786"/>
                  </a:lnTo>
                  <a:lnTo>
                    <a:pt x="328" y="780"/>
                  </a:lnTo>
                  <a:lnTo>
                    <a:pt x="330" y="776"/>
                  </a:lnTo>
                  <a:lnTo>
                    <a:pt x="333" y="774"/>
                  </a:lnTo>
                  <a:lnTo>
                    <a:pt x="334" y="774"/>
                  </a:lnTo>
                  <a:lnTo>
                    <a:pt x="334" y="774"/>
                  </a:lnTo>
                  <a:lnTo>
                    <a:pt x="337" y="774"/>
                  </a:lnTo>
                  <a:lnTo>
                    <a:pt x="339" y="777"/>
                  </a:lnTo>
                  <a:lnTo>
                    <a:pt x="343" y="782"/>
                  </a:lnTo>
                  <a:lnTo>
                    <a:pt x="345" y="789"/>
                  </a:lnTo>
                  <a:lnTo>
                    <a:pt x="349" y="795"/>
                  </a:lnTo>
                  <a:lnTo>
                    <a:pt x="349" y="795"/>
                  </a:lnTo>
                  <a:lnTo>
                    <a:pt x="352" y="798"/>
                  </a:lnTo>
                  <a:lnTo>
                    <a:pt x="358" y="801"/>
                  </a:lnTo>
                  <a:lnTo>
                    <a:pt x="361" y="804"/>
                  </a:lnTo>
                  <a:lnTo>
                    <a:pt x="363" y="806"/>
                  </a:lnTo>
                  <a:lnTo>
                    <a:pt x="363" y="809"/>
                  </a:lnTo>
                  <a:lnTo>
                    <a:pt x="363" y="809"/>
                  </a:lnTo>
                  <a:lnTo>
                    <a:pt x="363" y="811"/>
                  </a:lnTo>
                  <a:lnTo>
                    <a:pt x="363" y="813"/>
                  </a:lnTo>
                  <a:lnTo>
                    <a:pt x="360" y="818"/>
                  </a:lnTo>
                  <a:lnTo>
                    <a:pt x="357" y="822"/>
                  </a:lnTo>
                  <a:lnTo>
                    <a:pt x="355" y="826"/>
                  </a:lnTo>
                  <a:lnTo>
                    <a:pt x="355" y="828"/>
                  </a:lnTo>
                  <a:lnTo>
                    <a:pt x="355" y="828"/>
                  </a:lnTo>
                  <a:lnTo>
                    <a:pt x="355" y="833"/>
                  </a:lnTo>
                  <a:lnTo>
                    <a:pt x="357" y="838"/>
                  </a:lnTo>
                  <a:lnTo>
                    <a:pt x="359" y="843"/>
                  </a:lnTo>
                  <a:lnTo>
                    <a:pt x="362" y="847"/>
                  </a:lnTo>
                  <a:lnTo>
                    <a:pt x="362" y="847"/>
                  </a:lnTo>
                  <a:lnTo>
                    <a:pt x="363" y="848"/>
                  </a:lnTo>
                  <a:lnTo>
                    <a:pt x="366" y="848"/>
                  </a:lnTo>
                  <a:lnTo>
                    <a:pt x="370" y="848"/>
                  </a:lnTo>
                  <a:lnTo>
                    <a:pt x="375" y="850"/>
                  </a:lnTo>
                  <a:lnTo>
                    <a:pt x="377" y="851"/>
                  </a:lnTo>
                  <a:lnTo>
                    <a:pt x="378" y="852"/>
                  </a:lnTo>
                  <a:lnTo>
                    <a:pt x="378" y="852"/>
                  </a:lnTo>
                  <a:lnTo>
                    <a:pt x="379" y="858"/>
                  </a:lnTo>
                  <a:lnTo>
                    <a:pt x="379" y="864"/>
                  </a:lnTo>
                  <a:lnTo>
                    <a:pt x="378" y="870"/>
                  </a:lnTo>
                  <a:lnTo>
                    <a:pt x="375" y="876"/>
                  </a:lnTo>
                  <a:lnTo>
                    <a:pt x="375" y="876"/>
                  </a:lnTo>
                  <a:lnTo>
                    <a:pt x="370" y="884"/>
                  </a:lnTo>
                  <a:lnTo>
                    <a:pt x="366" y="890"/>
                  </a:lnTo>
                  <a:lnTo>
                    <a:pt x="361" y="895"/>
                  </a:lnTo>
                  <a:lnTo>
                    <a:pt x="374" y="899"/>
                  </a:lnTo>
                  <a:lnTo>
                    <a:pt x="374" y="899"/>
                  </a:lnTo>
                  <a:lnTo>
                    <a:pt x="391" y="864"/>
                  </a:lnTo>
                  <a:lnTo>
                    <a:pt x="391" y="864"/>
                  </a:lnTo>
                  <a:lnTo>
                    <a:pt x="391" y="863"/>
                  </a:lnTo>
                  <a:lnTo>
                    <a:pt x="391" y="863"/>
                  </a:lnTo>
                  <a:lnTo>
                    <a:pt x="392" y="862"/>
                  </a:lnTo>
                  <a:lnTo>
                    <a:pt x="392" y="862"/>
                  </a:lnTo>
                  <a:lnTo>
                    <a:pt x="393" y="860"/>
                  </a:lnTo>
                  <a:lnTo>
                    <a:pt x="393" y="860"/>
                  </a:lnTo>
                  <a:lnTo>
                    <a:pt x="393" y="859"/>
                  </a:lnTo>
                  <a:lnTo>
                    <a:pt x="393" y="859"/>
                  </a:lnTo>
                  <a:lnTo>
                    <a:pt x="401" y="847"/>
                  </a:lnTo>
                  <a:lnTo>
                    <a:pt x="411" y="834"/>
                  </a:lnTo>
                  <a:lnTo>
                    <a:pt x="416" y="827"/>
                  </a:lnTo>
                  <a:lnTo>
                    <a:pt x="419" y="820"/>
                  </a:lnTo>
                  <a:lnTo>
                    <a:pt x="422" y="813"/>
                  </a:lnTo>
                  <a:lnTo>
                    <a:pt x="423" y="806"/>
                  </a:lnTo>
                  <a:lnTo>
                    <a:pt x="423" y="806"/>
                  </a:lnTo>
                  <a:lnTo>
                    <a:pt x="423" y="805"/>
                  </a:lnTo>
                  <a:lnTo>
                    <a:pt x="422" y="805"/>
                  </a:lnTo>
                  <a:lnTo>
                    <a:pt x="419" y="806"/>
                  </a:lnTo>
                  <a:lnTo>
                    <a:pt x="412" y="813"/>
                  </a:lnTo>
                  <a:lnTo>
                    <a:pt x="404" y="822"/>
                  </a:lnTo>
                  <a:lnTo>
                    <a:pt x="400" y="826"/>
                  </a:lnTo>
                  <a:lnTo>
                    <a:pt x="400" y="826"/>
                  </a:lnTo>
                  <a:lnTo>
                    <a:pt x="398" y="823"/>
                  </a:lnTo>
                  <a:lnTo>
                    <a:pt x="396" y="821"/>
                  </a:lnTo>
                  <a:lnTo>
                    <a:pt x="394" y="814"/>
                  </a:lnTo>
                  <a:lnTo>
                    <a:pt x="392" y="807"/>
                  </a:lnTo>
                  <a:lnTo>
                    <a:pt x="390" y="802"/>
                  </a:lnTo>
                  <a:lnTo>
                    <a:pt x="390" y="802"/>
                  </a:lnTo>
                  <a:lnTo>
                    <a:pt x="386" y="795"/>
                  </a:lnTo>
                  <a:lnTo>
                    <a:pt x="382" y="789"/>
                  </a:lnTo>
                  <a:lnTo>
                    <a:pt x="378" y="784"/>
                  </a:lnTo>
                  <a:lnTo>
                    <a:pt x="375" y="777"/>
                  </a:lnTo>
                  <a:lnTo>
                    <a:pt x="375" y="777"/>
                  </a:lnTo>
                  <a:lnTo>
                    <a:pt x="371" y="771"/>
                  </a:lnTo>
                  <a:lnTo>
                    <a:pt x="370" y="764"/>
                  </a:lnTo>
                  <a:lnTo>
                    <a:pt x="367" y="749"/>
                  </a:lnTo>
                  <a:lnTo>
                    <a:pt x="367" y="749"/>
                  </a:lnTo>
                  <a:lnTo>
                    <a:pt x="367" y="744"/>
                  </a:lnTo>
                  <a:lnTo>
                    <a:pt x="368" y="737"/>
                  </a:lnTo>
                  <a:lnTo>
                    <a:pt x="368" y="731"/>
                  </a:lnTo>
                  <a:lnTo>
                    <a:pt x="367" y="725"/>
                  </a:lnTo>
                  <a:lnTo>
                    <a:pt x="367" y="725"/>
                  </a:lnTo>
                  <a:lnTo>
                    <a:pt x="366" y="720"/>
                  </a:lnTo>
                  <a:lnTo>
                    <a:pt x="363" y="715"/>
                  </a:lnTo>
                  <a:lnTo>
                    <a:pt x="361" y="710"/>
                  </a:lnTo>
                  <a:lnTo>
                    <a:pt x="360" y="704"/>
                  </a:lnTo>
                  <a:lnTo>
                    <a:pt x="360" y="704"/>
                  </a:lnTo>
                  <a:lnTo>
                    <a:pt x="362" y="696"/>
                  </a:lnTo>
                  <a:lnTo>
                    <a:pt x="365" y="689"/>
                  </a:lnTo>
                  <a:lnTo>
                    <a:pt x="369" y="682"/>
                  </a:lnTo>
                  <a:lnTo>
                    <a:pt x="375" y="676"/>
                  </a:lnTo>
                  <a:lnTo>
                    <a:pt x="375" y="676"/>
                  </a:lnTo>
                  <a:lnTo>
                    <a:pt x="376" y="676"/>
                  </a:lnTo>
                  <a:lnTo>
                    <a:pt x="376" y="678"/>
                  </a:lnTo>
                  <a:lnTo>
                    <a:pt x="376" y="682"/>
                  </a:lnTo>
                  <a:lnTo>
                    <a:pt x="375" y="689"/>
                  </a:lnTo>
                  <a:lnTo>
                    <a:pt x="375" y="691"/>
                  </a:lnTo>
                  <a:lnTo>
                    <a:pt x="376" y="694"/>
                  </a:lnTo>
                  <a:lnTo>
                    <a:pt x="376" y="694"/>
                  </a:lnTo>
                  <a:lnTo>
                    <a:pt x="378" y="696"/>
                  </a:lnTo>
                  <a:lnTo>
                    <a:pt x="382" y="697"/>
                  </a:lnTo>
                  <a:lnTo>
                    <a:pt x="384" y="699"/>
                  </a:lnTo>
                  <a:lnTo>
                    <a:pt x="386" y="700"/>
                  </a:lnTo>
                  <a:lnTo>
                    <a:pt x="386" y="700"/>
                  </a:lnTo>
                  <a:lnTo>
                    <a:pt x="386" y="704"/>
                  </a:lnTo>
                  <a:lnTo>
                    <a:pt x="385" y="708"/>
                  </a:lnTo>
                  <a:lnTo>
                    <a:pt x="384" y="712"/>
                  </a:lnTo>
                  <a:lnTo>
                    <a:pt x="385" y="715"/>
                  </a:lnTo>
                  <a:lnTo>
                    <a:pt x="385" y="715"/>
                  </a:lnTo>
                  <a:lnTo>
                    <a:pt x="387" y="721"/>
                  </a:lnTo>
                  <a:lnTo>
                    <a:pt x="390" y="729"/>
                  </a:lnTo>
                  <a:lnTo>
                    <a:pt x="392" y="743"/>
                  </a:lnTo>
                  <a:lnTo>
                    <a:pt x="395" y="756"/>
                  </a:lnTo>
                  <a:lnTo>
                    <a:pt x="398" y="764"/>
                  </a:lnTo>
                  <a:lnTo>
                    <a:pt x="400" y="770"/>
                  </a:lnTo>
                  <a:lnTo>
                    <a:pt x="400" y="770"/>
                  </a:lnTo>
                  <a:lnTo>
                    <a:pt x="408" y="781"/>
                  </a:lnTo>
                  <a:lnTo>
                    <a:pt x="416" y="789"/>
                  </a:lnTo>
                  <a:lnTo>
                    <a:pt x="424" y="794"/>
                  </a:lnTo>
                  <a:lnTo>
                    <a:pt x="432" y="795"/>
                  </a:lnTo>
                  <a:lnTo>
                    <a:pt x="440" y="795"/>
                  </a:lnTo>
                  <a:lnTo>
                    <a:pt x="447" y="793"/>
                  </a:lnTo>
                  <a:lnTo>
                    <a:pt x="455" y="788"/>
                  </a:lnTo>
                  <a:lnTo>
                    <a:pt x="463" y="781"/>
                  </a:lnTo>
                  <a:lnTo>
                    <a:pt x="470" y="774"/>
                  </a:lnTo>
                  <a:lnTo>
                    <a:pt x="478" y="766"/>
                  </a:lnTo>
                  <a:lnTo>
                    <a:pt x="493" y="751"/>
                  </a:lnTo>
                  <a:lnTo>
                    <a:pt x="507" y="735"/>
                  </a:lnTo>
                  <a:lnTo>
                    <a:pt x="514" y="729"/>
                  </a:lnTo>
                  <a:lnTo>
                    <a:pt x="521" y="723"/>
                  </a:lnTo>
                  <a:lnTo>
                    <a:pt x="521" y="723"/>
                  </a:lnTo>
                  <a:lnTo>
                    <a:pt x="526" y="720"/>
                  </a:lnTo>
                  <a:lnTo>
                    <a:pt x="533" y="716"/>
                  </a:lnTo>
                  <a:lnTo>
                    <a:pt x="540" y="713"/>
                  </a:lnTo>
                  <a:lnTo>
                    <a:pt x="546" y="710"/>
                  </a:lnTo>
                  <a:lnTo>
                    <a:pt x="546" y="710"/>
                  </a:lnTo>
                  <a:lnTo>
                    <a:pt x="549" y="706"/>
                  </a:lnTo>
                  <a:lnTo>
                    <a:pt x="553" y="702"/>
                  </a:lnTo>
                  <a:lnTo>
                    <a:pt x="555" y="697"/>
                  </a:lnTo>
                  <a:lnTo>
                    <a:pt x="558" y="694"/>
                  </a:lnTo>
                  <a:lnTo>
                    <a:pt x="558" y="694"/>
                  </a:lnTo>
                  <a:lnTo>
                    <a:pt x="565" y="690"/>
                  </a:lnTo>
                  <a:lnTo>
                    <a:pt x="572" y="688"/>
                  </a:lnTo>
                  <a:lnTo>
                    <a:pt x="589" y="684"/>
                  </a:lnTo>
                  <a:lnTo>
                    <a:pt x="606" y="681"/>
                  </a:lnTo>
                  <a:lnTo>
                    <a:pt x="621" y="680"/>
                  </a:lnTo>
                  <a:lnTo>
                    <a:pt x="621" y="680"/>
                  </a:lnTo>
                  <a:lnTo>
                    <a:pt x="633" y="680"/>
                  </a:lnTo>
                  <a:lnTo>
                    <a:pt x="645" y="680"/>
                  </a:lnTo>
                  <a:lnTo>
                    <a:pt x="645" y="680"/>
                  </a:lnTo>
                  <a:lnTo>
                    <a:pt x="654" y="678"/>
                  </a:lnTo>
                  <a:lnTo>
                    <a:pt x="665" y="675"/>
                  </a:lnTo>
                  <a:lnTo>
                    <a:pt x="671" y="675"/>
                  </a:lnTo>
                  <a:lnTo>
                    <a:pt x="677" y="675"/>
                  </a:lnTo>
                  <a:lnTo>
                    <a:pt x="680" y="676"/>
                  </a:lnTo>
                  <a:lnTo>
                    <a:pt x="684" y="680"/>
                  </a:lnTo>
                  <a:lnTo>
                    <a:pt x="684" y="680"/>
                  </a:lnTo>
                  <a:lnTo>
                    <a:pt x="685" y="686"/>
                  </a:lnTo>
                  <a:lnTo>
                    <a:pt x="685" y="691"/>
                  </a:lnTo>
                  <a:lnTo>
                    <a:pt x="684" y="697"/>
                  </a:lnTo>
                  <a:lnTo>
                    <a:pt x="685" y="703"/>
                  </a:lnTo>
                  <a:lnTo>
                    <a:pt x="685" y="703"/>
                  </a:lnTo>
                  <a:lnTo>
                    <a:pt x="687" y="706"/>
                  </a:lnTo>
                  <a:lnTo>
                    <a:pt x="688" y="707"/>
                  </a:lnTo>
                  <a:lnTo>
                    <a:pt x="690" y="708"/>
                  </a:lnTo>
                  <a:lnTo>
                    <a:pt x="693" y="707"/>
                  </a:lnTo>
                  <a:lnTo>
                    <a:pt x="697" y="704"/>
                  </a:lnTo>
                  <a:lnTo>
                    <a:pt x="703" y="698"/>
                  </a:lnTo>
                  <a:lnTo>
                    <a:pt x="711" y="684"/>
                  </a:lnTo>
                  <a:lnTo>
                    <a:pt x="717" y="675"/>
                  </a:lnTo>
                  <a:lnTo>
                    <a:pt x="717" y="675"/>
                  </a:lnTo>
                  <a:lnTo>
                    <a:pt x="720" y="667"/>
                  </a:lnTo>
                  <a:lnTo>
                    <a:pt x="723" y="659"/>
                  </a:lnTo>
                  <a:lnTo>
                    <a:pt x="727" y="651"/>
                  </a:lnTo>
                  <a:lnTo>
                    <a:pt x="733" y="646"/>
                  </a:lnTo>
                  <a:lnTo>
                    <a:pt x="733" y="646"/>
                  </a:lnTo>
                  <a:lnTo>
                    <a:pt x="738" y="642"/>
                  </a:lnTo>
                  <a:lnTo>
                    <a:pt x="744" y="640"/>
                  </a:lnTo>
                  <a:lnTo>
                    <a:pt x="751" y="639"/>
                  </a:lnTo>
                  <a:lnTo>
                    <a:pt x="758" y="637"/>
                  </a:lnTo>
                  <a:lnTo>
                    <a:pt x="758" y="637"/>
                  </a:lnTo>
                  <a:lnTo>
                    <a:pt x="770" y="631"/>
                  </a:lnTo>
                  <a:lnTo>
                    <a:pt x="780" y="625"/>
                  </a:lnTo>
                  <a:lnTo>
                    <a:pt x="791" y="620"/>
                  </a:lnTo>
                  <a:lnTo>
                    <a:pt x="801" y="615"/>
                  </a:lnTo>
                  <a:lnTo>
                    <a:pt x="811" y="613"/>
                  </a:lnTo>
                  <a:lnTo>
                    <a:pt x="823" y="612"/>
                  </a:lnTo>
                  <a:lnTo>
                    <a:pt x="828" y="613"/>
                  </a:lnTo>
                  <a:lnTo>
                    <a:pt x="835" y="614"/>
                  </a:lnTo>
                  <a:lnTo>
                    <a:pt x="841" y="616"/>
                  </a:lnTo>
                  <a:lnTo>
                    <a:pt x="849" y="620"/>
                  </a:lnTo>
                  <a:lnTo>
                    <a:pt x="849" y="620"/>
                  </a:lnTo>
                  <a:lnTo>
                    <a:pt x="856" y="624"/>
                  </a:lnTo>
                  <a:lnTo>
                    <a:pt x="861" y="629"/>
                  </a:lnTo>
                  <a:lnTo>
                    <a:pt x="866" y="634"/>
                  </a:lnTo>
                  <a:lnTo>
                    <a:pt x="868" y="640"/>
                  </a:lnTo>
                  <a:lnTo>
                    <a:pt x="868" y="646"/>
                  </a:lnTo>
                  <a:lnTo>
                    <a:pt x="868" y="653"/>
                  </a:lnTo>
                  <a:lnTo>
                    <a:pt x="866" y="659"/>
                  </a:lnTo>
                  <a:lnTo>
                    <a:pt x="862" y="669"/>
                  </a:lnTo>
                  <a:lnTo>
                    <a:pt x="862" y="669"/>
                  </a:lnTo>
                  <a:lnTo>
                    <a:pt x="859" y="671"/>
                  </a:lnTo>
                  <a:lnTo>
                    <a:pt x="856" y="673"/>
                  </a:lnTo>
                  <a:lnTo>
                    <a:pt x="853" y="674"/>
                  </a:lnTo>
                  <a:lnTo>
                    <a:pt x="853" y="675"/>
                  </a:lnTo>
                  <a:lnTo>
                    <a:pt x="853" y="676"/>
                  </a:lnTo>
                  <a:lnTo>
                    <a:pt x="853" y="676"/>
                  </a:lnTo>
                  <a:lnTo>
                    <a:pt x="857" y="680"/>
                  </a:lnTo>
                  <a:lnTo>
                    <a:pt x="862" y="681"/>
                  </a:lnTo>
                  <a:lnTo>
                    <a:pt x="867" y="681"/>
                  </a:lnTo>
                  <a:lnTo>
                    <a:pt x="869" y="680"/>
                  </a:lnTo>
                  <a:lnTo>
                    <a:pt x="870" y="679"/>
                  </a:lnTo>
                  <a:lnTo>
                    <a:pt x="870" y="679"/>
                  </a:lnTo>
                  <a:lnTo>
                    <a:pt x="873" y="674"/>
                  </a:lnTo>
                  <a:lnTo>
                    <a:pt x="875" y="670"/>
                  </a:lnTo>
                  <a:lnTo>
                    <a:pt x="876" y="661"/>
                  </a:lnTo>
                  <a:lnTo>
                    <a:pt x="877" y="651"/>
                  </a:lnTo>
                  <a:lnTo>
                    <a:pt x="879" y="642"/>
                  </a:lnTo>
                  <a:lnTo>
                    <a:pt x="879" y="642"/>
                  </a:lnTo>
                  <a:lnTo>
                    <a:pt x="884" y="626"/>
                  </a:lnTo>
                  <a:lnTo>
                    <a:pt x="890" y="612"/>
                  </a:lnTo>
                  <a:lnTo>
                    <a:pt x="894" y="605"/>
                  </a:lnTo>
                  <a:lnTo>
                    <a:pt x="899" y="599"/>
                  </a:lnTo>
                  <a:lnTo>
                    <a:pt x="903" y="593"/>
                  </a:lnTo>
                  <a:lnTo>
                    <a:pt x="910" y="588"/>
                  </a:lnTo>
                  <a:lnTo>
                    <a:pt x="910" y="588"/>
                  </a:lnTo>
                  <a:lnTo>
                    <a:pt x="926" y="579"/>
                  </a:lnTo>
                  <a:lnTo>
                    <a:pt x="942" y="571"/>
                  </a:lnTo>
                  <a:lnTo>
                    <a:pt x="942" y="569"/>
                  </a:lnTo>
                  <a:lnTo>
                    <a:pt x="942" y="569"/>
                  </a:lnTo>
                  <a:lnTo>
                    <a:pt x="943" y="569"/>
                  </a:lnTo>
                  <a:lnTo>
                    <a:pt x="946" y="564"/>
                  </a:lnTo>
                  <a:lnTo>
                    <a:pt x="932" y="545"/>
                  </a:lnTo>
                  <a:lnTo>
                    <a:pt x="941" y="524"/>
                  </a:lnTo>
                  <a:lnTo>
                    <a:pt x="963" y="528"/>
                  </a:lnTo>
                  <a:lnTo>
                    <a:pt x="974" y="517"/>
                  </a:lnTo>
                  <a:lnTo>
                    <a:pt x="960" y="506"/>
                  </a:lnTo>
                  <a:lnTo>
                    <a:pt x="968" y="490"/>
                  </a:lnTo>
                  <a:lnTo>
                    <a:pt x="951" y="478"/>
                  </a:lnTo>
                  <a:lnTo>
                    <a:pt x="941" y="489"/>
                  </a:lnTo>
                  <a:lnTo>
                    <a:pt x="924" y="467"/>
                  </a:lnTo>
                  <a:lnTo>
                    <a:pt x="911" y="453"/>
                  </a:lnTo>
                  <a:lnTo>
                    <a:pt x="893" y="441"/>
                  </a:lnTo>
                  <a:lnTo>
                    <a:pt x="873" y="427"/>
                  </a:lnTo>
                  <a:lnTo>
                    <a:pt x="902" y="417"/>
                  </a:lnTo>
                  <a:lnTo>
                    <a:pt x="889" y="401"/>
                  </a:lnTo>
                  <a:lnTo>
                    <a:pt x="877" y="372"/>
                  </a:lnTo>
                  <a:lnTo>
                    <a:pt x="882" y="367"/>
                  </a:lnTo>
                  <a:lnTo>
                    <a:pt x="890" y="373"/>
                  </a:lnTo>
                  <a:lnTo>
                    <a:pt x="907" y="368"/>
                  </a:lnTo>
                  <a:lnTo>
                    <a:pt x="911" y="379"/>
                  </a:lnTo>
                  <a:lnTo>
                    <a:pt x="949" y="359"/>
                  </a:lnTo>
                  <a:lnTo>
                    <a:pt x="947" y="330"/>
                  </a:lnTo>
                  <a:lnTo>
                    <a:pt x="957" y="328"/>
                  </a:lnTo>
                  <a:lnTo>
                    <a:pt x="964" y="346"/>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highlight>
                  <a:srgbClr val="FF0000"/>
                </a:highlight>
                <a:latin typeface="Arial" charset="0"/>
              </a:endParaRPr>
            </a:p>
          </p:txBody>
        </p:sp>
        <p:sp>
          <p:nvSpPr>
            <p:cNvPr id="66" name="Freeform 39">
              <a:extLst>
                <a:ext uri="{FF2B5EF4-FFF2-40B4-BE49-F238E27FC236}">
                  <a16:creationId xmlns:a16="http://schemas.microsoft.com/office/drawing/2014/main" id="{BC18EBC0-6C4E-2DAA-4EEC-BEAB32D98BA3}"/>
                </a:ext>
              </a:extLst>
            </p:cNvPr>
            <p:cNvSpPr>
              <a:spLocks/>
            </p:cNvSpPr>
            <p:nvPr/>
          </p:nvSpPr>
          <p:spPr bwMode="auto">
            <a:xfrm>
              <a:off x="5672880" y="338379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EFEFE"/>
            </a:solidFill>
            <a:ln w="1270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67" name="Potmap4">
              <a:extLst>
                <a:ext uri="{FF2B5EF4-FFF2-40B4-BE49-F238E27FC236}">
                  <a16:creationId xmlns:a16="http://schemas.microsoft.com/office/drawing/2014/main" id="{74A612B1-10A5-58FA-5D2B-BD670C6B10B0}"/>
                </a:ext>
              </a:extLst>
            </p:cNvPr>
            <p:cNvSpPr>
              <a:spLocks/>
            </p:cNvSpPr>
            <p:nvPr/>
          </p:nvSpPr>
          <p:spPr bwMode="auto">
            <a:xfrm>
              <a:off x="6245812" y="1702330"/>
              <a:ext cx="1109710" cy="1323640"/>
            </a:xfrm>
            <a:custGeom>
              <a:avLst/>
              <a:gdLst>
                <a:gd name="T0" fmla="*/ 22 w 827"/>
                <a:gd name="T1" fmla="*/ 300 h 1147"/>
                <a:gd name="T2" fmla="*/ 20 w 827"/>
                <a:gd name="T3" fmla="*/ 273 h 1147"/>
                <a:gd name="T4" fmla="*/ 34 w 827"/>
                <a:gd name="T5" fmla="*/ 237 h 1147"/>
                <a:gd name="T6" fmla="*/ 88 w 827"/>
                <a:gd name="T7" fmla="*/ 240 h 1147"/>
                <a:gd name="T8" fmla="*/ 114 w 827"/>
                <a:gd name="T9" fmla="*/ 219 h 1147"/>
                <a:gd name="T10" fmla="*/ 165 w 827"/>
                <a:gd name="T11" fmla="*/ 222 h 1147"/>
                <a:gd name="T12" fmla="*/ 216 w 827"/>
                <a:gd name="T13" fmla="*/ 172 h 1147"/>
                <a:gd name="T14" fmla="*/ 213 w 827"/>
                <a:gd name="T15" fmla="*/ 130 h 1147"/>
                <a:gd name="T16" fmla="*/ 250 w 827"/>
                <a:gd name="T17" fmla="*/ 72 h 1147"/>
                <a:gd name="T18" fmla="*/ 269 w 827"/>
                <a:gd name="T19" fmla="*/ 10 h 1147"/>
                <a:gd name="T20" fmla="*/ 365 w 827"/>
                <a:gd name="T21" fmla="*/ 0 h 1147"/>
                <a:gd name="T22" fmla="*/ 424 w 827"/>
                <a:gd name="T23" fmla="*/ 32 h 1147"/>
                <a:gd name="T24" fmla="*/ 426 w 827"/>
                <a:gd name="T25" fmla="*/ 114 h 1147"/>
                <a:gd name="T26" fmla="*/ 424 w 827"/>
                <a:gd name="T27" fmla="*/ 146 h 1147"/>
                <a:gd name="T28" fmla="*/ 490 w 827"/>
                <a:gd name="T29" fmla="*/ 139 h 1147"/>
                <a:gd name="T30" fmla="*/ 528 w 827"/>
                <a:gd name="T31" fmla="*/ 189 h 1147"/>
                <a:gd name="T32" fmla="*/ 532 w 827"/>
                <a:gd name="T33" fmla="*/ 220 h 1147"/>
                <a:gd name="T34" fmla="*/ 511 w 827"/>
                <a:gd name="T35" fmla="*/ 271 h 1147"/>
                <a:gd name="T36" fmla="*/ 555 w 827"/>
                <a:gd name="T37" fmla="*/ 371 h 1147"/>
                <a:gd name="T38" fmla="*/ 610 w 827"/>
                <a:gd name="T39" fmla="*/ 403 h 1147"/>
                <a:gd name="T40" fmla="*/ 640 w 827"/>
                <a:gd name="T41" fmla="*/ 447 h 1147"/>
                <a:gd name="T42" fmla="*/ 662 w 827"/>
                <a:gd name="T43" fmla="*/ 477 h 1147"/>
                <a:gd name="T44" fmla="*/ 733 w 827"/>
                <a:gd name="T45" fmla="*/ 501 h 1147"/>
                <a:gd name="T46" fmla="*/ 806 w 827"/>
                <a:gd name="T47" fmla="*/ 543 h 1147"/>
                <a:gd name="T48" fmla="*/ 814 w 827"/>
                <a:gd name="T49" fmla="*/ 613 h 1147"/>
                <a:gd name="T50" fmla="*/ 701 w 827"/>
                <a:gd name="T51" fmla="*/ 719 h 1147"/>
                <a:gd name="T52" fmla="*/ 606 w 827"/>
                <a:gd name="T53" fmla="*/ 774 h 1147"/>
                <a:gd name="T54" fmla="*/ 599 w 827"/>
                <a:gd name="T55" fmla="*/ 873 h 1147"/>
                <a:gd name="T56" fmla="*/ 587 w 827"/>
                <a:gd name="T57" fmla="*/ 996 h 1147"/>
                <a:gd name="T58" fmla="*/ 563 w 827"/>
                <a:gd name="T59" fmla="*/ 1033 h 1147"/>
                <a:gd name="T60" fmla="*/ 546 w 827"/>
                <a:gd name="T61" fmla="*/ 1045 h 1147"/>
                <a:gd name="T62" fmla="*/ 553 w 827"/>
                <a:gd name="T63" fmla="*/ 1031 h 1147"/>
                <a:gd name="T64" fmla="*/ 546 w 827"/>
                <a:gd name="T65" fmla="*/ 1012 h 1147"/>
                <a:gd name="T66" fmla="*/ 513 w 827"/>
                <a:gd name="T67" fmla="*/ 1015 h 1147"/>
                <a:gd name="T68" fmla="*/ 467 w 827"/>
                <a:gd name="T69" fmla="*/ 1017 h 1147"/>
                <a:gd name="T70" fmla="*/ 447 w 827"/>
                <a:gd name="T71" fmla="*/ 1026 h 1147"/>
                <a:gd name="T72" fmla="*/ 404 w 827"/>
                <a:gd name="T73" fmla="*/ 1034 h 1147"/>
                <a:gd name="T74" fmla="*/ 373 w 827"/>
                <a:gd name="T75" fmla="*/ 1031 h 1147"/>
                <a:gd name="T76" fmla="*/ 339 w 827"/>
                <a:gd name="T77" fmla="*/ 1069 h 1147"/>
                <a:gd name="T78" fmla="*/ 302 w 827"/>
                <a:gd name="T79" fmla="*/ 1133 h 1147"/>
                <a:gd name="T80" fmla="*/ 290 w 827"/>
                <a:gd name="T81" fmla="*/ 1145 h 1147"/>
                <a:gd name="T82" fmla="*/ 288 w 827"/>
                <a:gd name="T83" fmla="*/ 1116 h 1147"/>
                <a:gd name="T84" fmla="*/ 271 w 827"/>
                <a:gd name="T85" fmla="*/ 1110 h 1147"/>
                <a:gd name="T86" fmla="*/ 231 w 827"/>
                <a:gd name="T87" fmla="*/ 1135 h 1147"/>
                <a:gd name="T88" fmla="*/ 225 w 827"/>
                <a:gd name="T89" fmla="*/ 1108 h 1147"/>
                <a:gd name="T90" fmla="*/ 203 w 827"/>
                <a:gd name="T91" fmla="*/ 1069 h 1147"/>
                <a:gd name="T92" fmla="*/ 164 w 827"/>
                <a:gd name="T93" fmla="*/ 997 h 1147"/>
                <a:gd name="T94" fmla="*/ 169 w 827"/>
                <a:gd name="T95" fmla="*/ 948 h 1147"/>
                <a:gd name="T96" fmla="*/ 226 w 827"/>
                <a:gd name="T97" fmla="*/ 926 h 1147"/>
                <a:gd name="T98" fmla="*/ 233 w 827"/>
                <a:gd name="T99" fmla="*/ 860 h 1147"/>
                <a:gd name="T100" fmla="*/ 139 w 827"/>
                <a:gd name="T101" fmla="*/ 821 h 1147"/>
                <a:gd name="T102" fmla="*/ 85 w 827"/>
                <a:gd name="T103" fmla="*/ 784 h 1147"/>
                <a:gd name="T104" fmla="*/ 59 w 827"/>
                <a:gd name="T105" fmla="*/ 751 h 1147"/>
                <a:gd name="T106" fmla="*/ 26 w 827"/>
                <a:gd name="T107" fmla="*/ 709 h 1147"/>
                <a:gd name="T108" fmla="*/ 0 w 827"/>
                <a:gd name="T109" fmla="*/ 685 h 1147"/>
                <a:gd name="T110" fmla="*/ 20 w 827"/>
                <a:gd name="T111" fmla="*/ 643 h 1147"/>
                <a:gd name="T112" fmla="*/ 24 w 827"/>
                <a:gd name="T113" fmla="*/ 578 h 1147"/>
                <a:gd name="T114" fmla="*/ 88 w 827"/>
                <a:gd name="T115" fmla="*/ 588 h 1147"/>
                <a:gd name="T116" fmla="*/ 104 w 827"/>
                <a:gd name="T117" fmla="*/ 496 h 1147"/>
                <a:gd name="T118" fmla="*/ 64 w 827"/>
                <a:gd name="T119" fmla="*/ 418 h 1147"/>
                <a:gd name="T120" fmla="*/ 86 w 827"/>
                <a:gd name="T121" fmla="*/ 3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 h="1147">
                  <a:moveTo>
                    <a:pt x="30" y="324"/>
                  </a:moveTo>
                  <a:lnTo>
                    <a:pt x="30" y="316"/>
                  </a:lnTo>
                  <a:lnTo>
                    <a:pt x="24" y="316"/>
                  </a:lnTo>
                  <a:lnTo>
                    <a:pt x="22" y="300"/>
                  </a:lnTo>
                  <a:lnTo>
                    <a:pt x="22" y="300"/>
                  </a:lnTo>
                  <a:lnTo>
                    <a:pt x="30" y="294"/>
                  </a:lnTo>
                  <a:lnTo>
                    <a:pt x="30" y="294"/>
                  </a:lnTo>
                  <a:lnTo>
                    <a:pt x="29" y="291"/>
                  </a:lnTo>
                  <a:lnTo>
                    <a:pt x="25" y="284"/>
                  </a:lnTo>
                  <a:lnTo>
                    <a:pt x="20" y="273"/>
                  </a:lnTo>
                  <a:lnTo>
                    <a:pt x="12" y="267"/>
                  </a:lnTo>
                  <a:lnTo>
                    <a:pt x="8" y="252"/>
                  </a:lnTo>
                  <a:lnTo>
                    <a:pt x="20" y="240"/>
                  </a:lnTo>
                  <a:lnTo>
                    <a:pt x="28" y="243"/>
                  </a:lnTo>
                  <a:lnTo>
                    <a:pt x="34" y="237"/>
                  </a:lnTo>
                  <a:lnTo>
                    <a:pt x="45" y="251"/>
                  </a:lnTo>
                  <a:lnTo>
                    <a:pt x="56" y="250"/>
                  </a:lnTo>
                  <a:lnTo>
                    <a:pt x="59" y="235"/>
                  </a:lnTo>
                  <a:lnTo>
                    <a:pt x="81" y="232"/>
                  </a:lnTo>
                  <a:lnTo>
                    <a:pt x="88" y="240"/>
                  </a:lnTo>
                  <a:lnTo>
                    <a:pt x="94" y="232"/>
                  </a:lnTo>
                  <a:lnTo>
                    <a:pt x="116" y="259"/>
                  </a:lnTo>
                  <a:lnTo>
                    <a:pt x="122" y="252"/>
                  </a:lnTo>
                  <a:lnTo>
                    <a:pt x="105" y="232"/>
                  </a:lnTo>
                  <a:lnTo>
                    <a:pt x="114" y="219"/>
                  </a:lnTo>
                  <a:lnTo>
                    <a:pt x="128" y="224"/>
                  </a:lnTo>
                  <a:lnTo>
                    <a:pt x="134" y="201"/>
                  </a:lnTo>
                  <a:lnTo>
                    <a:pt x="145" y="202"/>
                  </a:lnTo>
                  <a:lnTo>
                    <a:pt x="145" y="216"/>
                  </a:lnTo>
                  <a:lnTo>
                    <a:pt x="165" y="222"/>
                  </a:lnTo>
                  <a:lnTo>
                    <a:pt x="165" y="196"/>
                  </a:lnTo>
                  <a:lnTo>
                    <a:pt x="176" y="177"/>
                  </a:lnTo>
                  <a:lnTo>
                    <a:pt x="188" y="174"/>
                  </a:lnTo>
                  <a:lnTo>
                    <a:pt x="193" y="169"/>
                  </a:lnTo>
                  <a:lnTo>
                    <a:pt x="216" y="172"/>
                  </a:lnTo>
                  <a:lnTo>
                    <a:pt x="217" y="165"/>
                  </a:lnTo>
                  <a:lnTo>
                    <a:pt x="194" y="149"/>
                  </a:lnTo>
                  <a:lnTo>
                    <a:pt x="194" y="141"/>
                  </a:lnTo>
                  <a:lnTo>
                    <a:pt x="205" y="142"/>
                  </a:lnTo>
                  <a:lnTo>
                    <a:pt x="213" y="130"/>
                  </a:lnTo>
                  <a:lnTo>
                    <a:pt x="227" y="131"/>
                  </a:lnTo>
                  <a:lnTo>
                    <a:pt x="229" y="108"/>
                  </a:lnTo>
                  <a:lnTo>
                    <a:pt x="252" y="95"/>
                  </a:lnTo>
                  <a:lnTo>
                    <a:pt x="249" y="79"/>
                  </a:lnTo>
                  <a:lnTo>
                    <a:pt x="250" y="72"/>
                  </a:lnTo>
                  <a:lnTo>
                    <a:pt x="274" y="67"/>
                  </a:lnTo>
                  <a:lnTo>
                    <a:pt x="288" y="55"/>
                  </a:lnTo>
                  <a:lnTo>
                    <a:pt x="254" y="39"/>
                  </a:lnTo>
                  <a:lnTo>
                    <a:pt x="263" y="18"/>
                  </a:lnTo>
                  <a:lnTo>
                    <a:pt x="269" y="10"/>
                  </a:lnTo>
                  <a:lnTo>
                    <a:pt x="291" y="9"/>
                  </a:lnTo>
                  <a:lnTo>
                    <a:pt x="292" y="3"/>
                  </a:lnTo>
                  <a:lnTo>
                    <a:pt x="341" y="14"/>
                  </a:lnTo>
                  <a:lnTo>
                    <a:pt x="358" y="16"/>
                  </a:lnTo>
                  <a:lnTo>
                    <a:pt x="365" y="0"/>
                  </a:lnTo>
                  <a:lnTo>
                    <a:pt x="378" y="6"/>
                  </a:lnTo>
                  <a:lnTo>
                    <a:pt x="384" y="17"/>
                  </a:lnTo>
                  <a:lnTo>
                    <a:pt x="380" y="31"/>
                  </a:lnTo>
                  <a:lnTo>
                    <a:pt x="414" y="47"/>
                  </a:lnTo>
                  <a:lnTo>
                    <a:pt x="424" y="32"/>
                  </a:lnTo>
                  <a:lnTo>
                    <a:pt x="438" y="33"/>
                  </a:lnTo>
                  <a:lnTo>
                    <a:pt x="427" y="71"/>
                  </a:lnTo>
                  <a:lnTo>
                    <a:pt x="446" y="95"/>
                  </a:lnTo>
                  <a:lnTo>
                    <a:pt x="429" y="100"/>
                  </a:lnTo>
                  <a:lnTo>
                    <a:pt x="426" y="114"/>
                  </a:lnTo>
                  <a:lnTo>
                    <a:pt x="421" y="114"/>
                  </a:lnTo>
                  <a:lnTo>
                    <a:pt x="421" y="123"/>
                  </a:lnTo>
                  <a:lnTo>
                    <a:pt x="433" y="125"/>
                  </a:lnTo>
                  <a:lnTo>
                    <a:pt x="421" y="136"/>
                  </a:lnTo>
                  <a:lnTo>
                    <a:pt x="424" y="146"/>
                  </a:lnTo>
                  <a:lnTo>
                    <a:pt x="438" y="141"/>
                  </a:lnTo>
                  <a:lnTo>
                    <a:pt x="456" y="133"/>
                  </a:lnTo>
                  <a:lnTo>
                    <a:pt x="470" y="130"/>
                  </a:lnTo>
                  <a:lnTo>
                    <a:pt x="488" y="120"/>
                  </a:lnTo>
                  <a:lnTo>
                    <a:pt x="490" y="139"/>
                  </a:lnTo>
                  <a:lnTo>
                    <a:pt x="496" y="163"/>
                  </a:lnTo>
                  <a:lnTo>
                    <a:pt x="508" y="163"/>
                  </a:lnTo>
                  <a:lnTo>
                    <a:pt x="511" y="177"/>
                  </a:lnTo>
                  <a:lnTo>
                    <a:pt x="529" y="179"/>
                  </a:lnTo>
                  <a:lnTo>
                    <a:pt x="528" y="189"/>
                  </a:lnTo>
                  <a:lnTo>
                    <a:pt x="516" y="190"/>
                  </a:lnTo>
                  <a:lnTo>
                    <a:pt x="519" y="203"/>
                  </a:lnTo>
                  <a:lnTo>
                    <a:pt x="509" y="213"/>
                  </a:lnTo>
                  <a:lnTo>
                    <a:pt x="520" y="222"/>
                  </a:lnTo>
                  <a:lnTo>
                    <a:pt x="532" y="220"/>
                  </a:lnTo>
                  <a:lnTo>
                    <a:pt x="536" y="240"/>
                  </a:lnTo>
                  <a:lnTo>
                    <a:pt x="529" y="251"/>
                  </a:lnTo>
                  <a:lnTo>
                    <a:pt x="519" y="253"/>
                  </a:lnTo>
                  <a:lnTo>
                    <a:pt x="507" y="264"/>
                  </a:lnTo>
                  <a:lnTo>
                    <a:pt x="511" y="271"/>
                  </a:lnTo>
                  <a:lnTo>
                    <a:pt x="522" y="273"/>
                  </a:lnTo>
                  <a:lnTo>
                    <a:pt x="527" y="313"/>
                  </a:lnTo>
                  <a:lnTo>
                    <a:pt x="549" y="329"/>
                  </a:lnTo>
                  <a:lnTo>
                    <a:pt x="552" y="359"/>
                  </a:lnTo>
                  <a:lnTo>
                    <a:pt x="555" y="371"/>
                  </a:lnTo>
                  <a:lnTo>
                    <a:pt x="577" y="363"/>
                  </a:lnTo>
                  <a:lnTo>
                    <a:pt x="585" y="367"/>
                  </a:lnTo>
                  <a:lnTo>
                    <a:pt x="585" y="388"/>
                  </a:lnTo>
                  <a:lnTo>
                    <a:pt x="605" y="392"/>
                  </a:lnTo>
                  <a:lnTo>
                    <a:pt x="610" y="403"/>
                  </a:lnTo>
                  <a:lnTo>
                    <a:pt x="598" y="411"/>
                  </a:lnTo>
                  <a:lnTo>
                    <a:pt x="597" y="434"/>
                  </a:lnTo>
                  <a:lnTo>
                    <a:pt x="617" y="441"/>
                  </a:lnTo>
                  <a:lnTo>
                    <a:pt x="640" y="447"/>
                  </a:lnTo>
                  <a:lnTo>
                    <a:pt x="640" y="447"/>
                  </a:lnTo>
                  <a:lnTo>
                    <a:pt x="650" y="461"/>
                  </a:lnTo>
                  <a:lnTo>
                    <a:pt x="656" y="472"/>
                  </a:lnTo>
                  <a:lnTo>
                    <a:pt x="660" y="475"/>
                  </a:lnTo>
                  <a:lnTo>
                    <a:pt x="662" y="477"/>
                  </a:lnTo>
                  <a:lnTo>
                    <a:pt x="662" y="477"/>
                  </a:lnTo>
                  <a:lnTo>
                    <a:pt x="667" y="478"/>
                  </a:lnTo>
                  <a:lnTo>
                    <a:pt x="671" y="481"/>
                  </a:lnTo>
                  <a:lnTo>
                    <a:pt x="677" y="484"/>
                  </a:lnTo>
                  <a:lnTo>
                    <a:pt x="704" y="491"/>
                  </a:lnTo>
                  <a:lnTo>
                    <a:pt x="733" y="501"/>
                  </a:lnTo>
                  <a:lnTo>
                    <a:pt x="729" y="522"/>
                  </a:lnTo>
                  <a:lnTo>
                    <a:pt x="741" y="530"/>
                  </a:lnTo>
                  <a:lnTo>
                    <a:pt x="740" y="548"/>
                  </a:lnTo>
                  <a:lnTo>
                    <a:pt x="773" y="545"/>
                  </a:lnTo>
                  <a:lnTo>
                    <a:pt x="806" y="543"/>
                  </a:lnTo>
                  <a:lnTo>
                    <a:pt x="805" y="571"/>
                  </a:lnTo>
                  <a:lnTo>
                    <a:pt x="826" y="571"/>
                  </a:lnTo>
                  <a:lnTo>
                    <a:pt x="818" y="598"/>
                  </a:lnTo>
                  <a:lnTo>
                    <a:pt x="827" y="613"/>
                  </a:lnTo>
                  <a:lnTo>
                    <a:pt x="814" y="613"/>
                  </a:lnTo>
                  <a:lnTo>
                    <a:pt x="754" y="623"/>
                  </a:lnTo>
                  <a:lnTo>
                    <a:pt x="729" y="687"/>
                  </a:lnTo>
                  <a:lnTo>
                    <a:pt x="733" y="709"/>
                  </a:lnTo>
                  <a:lnTo>
                    <a:pt x="715" y="709"/>
                  </a:lnTo>
                  <a:lnTo>
                    <a:pt x="701" y="719"/>
                  </a:lnTo>
                  <a:lnTo>
                    <a:pt x="696" y="737"/>
                  </a:lnTo>
                  <a:lnTo>
                    <a:pt x="650" y="746"/>
                  </a:lnTo>
                  <a:lnTo>
                    <a:pt x="639" y="759"/>
                  </a:lnTo>
                  <a:lnTo>
                    <a:pt x="618" y="752"/>
                  </a:lnTo>
                  <a:lnTo>
                    <a:pt x="606" y="774"/>
                  </a:lnTo>
                  <a:lnTo>
                    <a:pt x="595" y="785"/>
                  </a:lnTo>
                  <a:lnTo>
                    <a:pt x="587" y="801"/>
                  </a:lnTo>
                  <a:lnTo>
                    <a:pt x="587" y="824"/>
                  </a:lnTo>
                  <a:lnTo>
                    <a:pt x="596" y="827"/>
                  </a:lnTo>
                  <a:lnTo>
                    <a:pt x="599" y="873"/>
                  </a:lnTo>
                  <a:lnTo>
                    <a:pt x="571" y="894"/>
                  </a:lnTo>
                  <a:lnTo>
                    <a:pt x="571" y="908"/>
                  </a:lnTo>
                  <a:lnTo>
                    <a:pt x="622" y="908"/>
                  </a:lnTo>
                  <a:lnTo>
                    <a:pt x="587" y="951"/>
                  </a:lnTo>
                  <a:lnTo>
                    <a:pt x="587" y="996"/>
                  </a:lnTo>
                  <a:lnTo>
                    <a:pt x="584" y="1006"/>
                  </a:lnTo>
                  <a:lnTo>
                    <a:pt x="584" y="1006"/>
                  </a:lnTo>
                  <a:lnTo>
                    <a:pt x="578" y="1014"/>
                  </a:lnTo>
                  <a:lnTo>
                    <a:pt x="569" y="1026"/>
                  </a:lnTo>
                  <a:lnTo>
                    <a:pt x="563" y="1033"/>
                  </a:lnTo>
                  <a:lnTo>
                    <a:pt x="558" y="1038"/>
                  </a:lnTo>
                  <a:lnTo>
                    <a:pt x="553" y="1042"/>
                  </a:lnTo>
                  <a:lnTo>
                    <a:pt x="547" y="1045"/>
                  </a:lnTo>
                  <a:lnTo>
                    <a:pt x="547" y="1045"/>
                  </a:lnTo>
                  <a:lnTo>
                    <a:pt x="546" y="1045"/>
                  </a:lnTo>
                  <a:lnTo>
                    <a:pt x="546" y="1043"/>
                  </a:lnTo>
                  <a:lnTo>
                    <a:pt x="548" y="1040"/>
                  </a:lnTo>
                  <a:lnTo>
                    <a:pt x="552" y="1035"/>
                  </a:lnTo>
                  <a:lnTo>
                    <a:pt x="553" y="1031"/>
                  </a:lnTo>
                  <a:lnTo>
                    <a:pt x="553" y="1031"/>
                  </a:lnTo>
                  <a:lnTo>
                    <a:pt x="553" y="1021"/>
                  </a:lnTo>
                  <a:lnTo>
                    <a:pt x="552" y="1017"/>
                  </a:lnTo>
                  <a:lnTo>
                    <a:pt x="549" y="1015"/>
                  </a:lnTo>
                  <a:lnTo>
                    <a:pt x="548" y="1013"/>
                  </a:lnTo>
                  <a:lnTo>
                    <a:pt x="546" y="1012"/>
                  </a:lnTo>
                  <a:lnTo>
                    <a:pt x="540" y="1010"/>
                  </a:lnTo>
                  <a:lnTo>
                    <a:pt x="535" y="1010"/>
                  </a:lnTo>
                  <a:lnTo>
                    <a:pt x="528" y="1012"/>
                  </a:lnTo>
                  <a:lnTo>
                    <a:pt x="513" y="1015"/>
                  </a:lnTo>
                  <a:lnTo>
                    <a:pt x="513" y="1015"/>
                  </a:lnTo>
                  <a:lnTo>
                    <a:pt x="501" y="1016"/>
                  </a:lnTo>
                  <a:lnTo>
                    <a:pt x="490" y="1016"/>
                  </a:lnTo>
                  <a:lnTo>
                    <a:pt x="479" y="1016"/>
                  </a:lnTo>
                  <a:lnTo>
                    <a:pt x="467" y="1017"/>
                  </a:lnTo>
                  <a:lnTo>
                    <a:pt x="467" y="1017"/>
                  </a:lnTo>
                  <a:lnTo>
                    <a:pt x="463" y="1018"/>
                  </a:lnTo>
                  <a:lnTo>
                    <a:pt x="457" y="1021"/>
                  </a:lnTo>
                  <a:lnTo>
                    <a:pt x="452" y="1024"/>
                  </a:lnTo>
                  <a:lnTo>
                    <a:pt x="447" y="1026"/>
                  </a:lnTo>
                  <a:lnTo>
                    <a:pt x="447" y="1026"/>
                  </a:lnTo>
                  <a:lnTo>
                    <a:pt x="431" y="1031"/>
                  </a:lnTo>
                  <a:lnTo>
                    <a:pt x="414" y="1034"/>
                  </a:lnTo>
                  <a:lnTo>
                    <a:pt x="414" y="1034"/>
                  </a:lnTo>
                  <a:lnTo>
                    <a:pt x="409" y="1034"/>
                  </a:lnTo>
                  <a:lnTo>
                    <a:pt x="404" y="1034"/>
                  </a:lnTo>
                  <a:lnTo>
                    <a:pt x="392" y="1032"/>
                  </a:lnTo>
                  <a:lnTo>
                    <a:pt x="382" y="1030"/>
                  </a:lnTo>
                  <a:lnTo>
                    <a:pt x="377" y="1030"/>
                  </a:lnTo>
                  <a:lnTo>
                    <a:pt x="373" y="1031"/>
                  </a:lnTo>
                  <a:lnTo>
                    <a:pt x="373" y="1031"/>
                  </a:lnTo>
                  <a:lnTo>
                    <a:pt x="367" y="1034"/>
                  </a:lnTo>
                  <a:lnTo>
                    <a:pt x="362" y="1039"/>
                  </a:lnTo>
                  <a:lnTo>
                    <a:pt x="355" y="1048"/>
                  </a:lnTo>
                  <a:lnTo>
                    <a:pt x="355" y="1048"/>
                  </a:lnTo>
                  <a:lnTo>
                    <a:pt x="339" y="1069"/>
                  </a:lnTo>
                  <a:lnTo>
                    <a:pt x="324" y="1090"/>
                  </a:lnTo>
                  <a:lnTo>
                    <a:pt x="324" y="1090"/>
                  </a:lnTo>
                  <a:lnTo>
                    <a:pt x="316" y="1104"/>
                  </a:lnTo>
                  <a:lnTo>
                    <a:pt x="309" y="1119"/>
                  </a:lnTo>
                  <a:lnTo>
                    <a:pt x="302" y="1133"/>
                  </a:lnTo>
                  <a:lnTo>
                    <a:pt x="298" y="1139"/>
                  </a:lnTo>
                  <a:lnTo>
                    <a:pt x="292" y="1145"/>
                  </a:lnTo>
                  <a:lnTo>
                    <a:pt x="292" y="1145"/>
                  </a:lnTo>
                  <a:lnTo>
                    <a:pt x="291" y="1146"/>
                  </a:lnTo>
                  <a:lnTo>
                    <a:pt x="290" y="1145"/>
                  </a:lnTo>
                  <a:lnTo>
                    <a:pt x="290" y="1138"/>
                  </a:lnTo>
                  <a:lnTo>
                    <a:pt x="291" y="1129"/>
                  </a:lnTo>
                  <a:lnTo>
                    <a:pt x="291" y="1121"/>
                  </a:lnTo>
                  <a:lnTo>
                    <a:pt x="291" y="1121"/>
                  </a:lnTo>
                  <a:lnTo>
                    <a:pt x="288" y="1116"/>
                  </a:lnTo>
                  <a:lnTo>
                    <a:pt x="286" y="1112"/>
                  </a:lnTo>
                  <a:lnTo>
                    <a:pt x="284" y="1110"/>
                  </a:lnTo>
                  <a:lnTo>
                    <a:pt x="279" y="1108"/>
                  </a:lnTo>
                  <a:lnTo>
                    <a:pt x="276" y="1108"/>
                  </a:lnTo>
                  <a:lnTo>
                    <a:pt x="271" y="1110"/>
                  </a:lnTo>
                  <a:lnTo>
                    <a:pt x="262" y="1113"/>
                  </a:lnTo>
                  <a:lnTo>
                    <a:pt x="253" y="1119"/>
                  </a:lnTo>
                  <a:lnTo>
                    <a:pt x="245" y="1125"/>
                  </a:lnTo>
                  <a:lnTo>
                    <a:pt x="231" y="1135"/>
                  </a:lnTo>
                  <a:lnTo>
                    <a:pt x="231" y="1135"/>
                  </a:lnTo>
                  <a:lnTo>
                    <a:pt x="210" y="1147"/>
                  </a:lnTo>
                  <a:lnTo>
                    <a:pt x="208" y="1144"/>
                  </a:lnTo>
                  <a:lnTo>
                    <a:pt x="194" y="1125"/>
                  </a:lnTo>
                  <a:lnTo>
                    <a:pt x="203" y="1104"/>
                  </a:lnTo>
                  <a:lnTo>
                    <a:pt x="225" y="1108"/>
                  </a:lnTo>
                  <a:lnTo>
                    <a:pt x="236" y="1097"/>
                  </a:lnTo>
                  <a:lnTo>
                    <a:pt x="222" y="1086"/>
                  </a:lnTo>
                  <a:lnTo>
                    <a:pt x="230" y="1070"/>
                  </a:lnTo>
                  <a:lnTo>
                    <a:pt x="213" y="1058"/>
                  </a:lnTo>
                  <a:lnTo>
                    <a:pt x="203" y="1069"/>
                  </a:lnTo>
                  <a:lnTo>
                    <a:pt x="186" y="1047"/>
                  </a:lnTo>
                  <a:lnTo>
                    <a:pt x="173" y="1033"/>
                  </a:lnTo>
                  <a:lnTo>
                    <a:pt x="155" y="1021"/>
                  </a:lnTo>
                  <a:lnTo>
                    <a:pt x="135" y="1007"/>
                  </a:lnTo>
                  <a:lnTo>
                    <a:pt x="164" y="997"/>
                  </a:lnTo>
                  <a:lnTo>
                    <a:pt x="151" y="981"/>
                  </a:lnTo>
                  <a:lnTo>
                    <a:pt x="139" y="952"/>
                  </a:lnTo>
                  <a:lnTo>
                    <a:pt x="144" y="947"/>
                  </a:lnTo>
                  <a:lnTo>
                    <a:pt x="152" y="953"/>
                  </a:lnTo>
                  <a:lnTo>
                    <a:pt x="169" y="948"/>
                  </a:lnTo>
                  <a:lnTo>
                    <a:pt x="173" y="959"/>
                  </a:lnTo>
                  <a:lnTo>
                    <a:pt x="211" y="939"/>
                  </a:lnTo>
                  <a:lnTo>
                    <a:pt x="209" y="910"/>
                  </a:lnTo>
                  <a:lnTo>
                    <a:pt x="219" y="908"/>
                  </a:lnTo>
                  <a:lnTo>
                    <a:pt x="226" y="926"/>
                  </a:lnTo>
                  <a:lnTo>
                    <a:pt x="238" y="920"/>
                  </a:lnTo>
                  <a:lnTo>
                    <a:pt x="237" y="901"/>
                  </a:lnTo>
                  <a:lnTo>
                    <a:pt x="245" y="869"/>
                  </a:lnTo>
                  <a:lnTo>
                    <a:pt x="234" y="869"/>
                  </a:lnTo>
                  <a:lnTo>
                    <a:pt x="233" y="860"/>
                  </a:lnTo>
                  <a:lnTo>
                    <a:pt x="224" y="860"/>
                  </a:lnTo>
                  <a:lnTo>
                    <a:pt x="218" y="873"/>
                  </a:lnTo>
                  <a:lnTo>
                    <a:pt x="173" y="834"/>
                  </a:lnTo>
                  <a:lnTo>
                    <a:pt x="167" y="841"/>
                  </a:lnTo>
                  <a:lnTo>
                    <a:pt x="139" y="821"/>
                  </a:lnTo>
                  <a:lnTo>
                    <a:pt x="127" y="836"/>
                  </a:lnTo>
                  <a:lnTo>
                    <a:pt x="103" y="804"/>
                  </a:lnTo>
                  <a:lnTo>
                    <a:pt x="85" y="817"/>
                  </a:lnTo>
                  <a:lnTo>
                    <a:pt x="65" y="789"/>
                  </a:lnTo>
                  <a:lnTo>
                    <a:pt x="85" y="784"/>
                  </a:lnTo>
                  <a:lnTo>
                    <a:pt x="81" y="774"/>
                  </a:lnTo>
                  <a:lnTo>
                    <a:pt x="50" y="775"/>
                  </a:lnTo>
                  <a:lnTo>
                    <a:pt x="50" y="763"/>
                  </a:lnTo>
                  <a:lnTo>
                    <a:pt x="59" y="761"/>
                  </a:lnTo>
                  <a:lnTo>
                    <a:pt x="59" y="751"/>
                  </a:lnTo>
                  <a:lnTo>
                    <a:pt x="45" y="750"/>
                  </a:lnTo>
                  <a:lnTo>
                    <a:pt x="41" y="727"/>
                  </a:lnTo>
                  <a:lnTo>
                    <a:pt x="16" y="728"/>
                  </a:lnTo>
                  <a:lnTo>
                    <a:pt x="15" y="718"/>
                  </a:lnTo>
                  <a:lnTo>
                    <a:pt x="26" y="709"/>
                  </a:lnTo>
                  <a:lnTo>
                    <a:pt x="23" y="701"/>
                  </a:lnTo>
                  <a:lnTo>
                    <a:pt x="8" y="704"/>
                  </a:lnTo>
                  <a:lnTo>
                    <a:pt x="6" y="705"/>
                  </a:lnTo>
                  <a:lnTo>
                    <a:pt x="6" y="687"/>
                  </a:lnTo>
                  <a:lnTo>
                    <a:pt x="0" y="685"/>
                  </a:lnTo>
                  <a:lnTo>
                    <a:pt x="1" y="672"/>
                  </a:lnTo>
                  <a:lnTo>
                    <a:pt x="12" y="672"/>
                  </a:lnTo>
                  <a:lnTo>
                    <a:pt x="12" y="668"/>
                  </a:lnTo>
                  <a:lnTo>
                    <a:pt x="23" y="664"/>
                  </a:lnTo>
                  <a:lnTo>
                    <a:pt x="20" y="643"/>
                  </a:lnTo>
                  <a:lnTo>
                    <a:pt x="10" y="645"/>
                  </a:lnTo>
                  <a:lnTo>
                    <a:pt x="7" y="632"/>
                  </a:lnTo>
                  <a:lnTo>
                    <a:pt x="7" y="614"/>
                  </a:lnTo>
                  <a:lnTo>
                    <a:pt x="6" y="599"/>
                  </a:lnTo>
                  <a:lnTo>
                    <a:pt x="24" y="578"/>
                  </a:lnTo>
                  <a:lnTo>
                    <a:pt x="48" y="589"/>
                  </a:lnTo>
                  <a:lnTo>
                    <a:pt x="56" y="596"/>
                  </a:lnTo>
                  <a:lnTo>
                    <a:pt x="80" y="596"/>
                  </a:lnTo>
                  <a:lnTo>
                    <a:pt x="86" y="601"/>
                  </a:lnTo>
                  <a:lnTo>
                    <a:pt x="88" y="588"/>
                  </a:lnTo>
                  <a:lnTo>
                    <a:pt x="100" y="580"/>
                  </a:lnTo>
                  <a:lnTo>
                    <a:pt x="100" y="559"/>
                  </a:lnTo>
                  <a:lnTo>
                    <a:pt x="95" y="535"/>
                  </a:lnTo>
                  <a:lnTo>
                    <a:pt x="110" y="522"/>
                  </a:lnTo>
                  <a:lnTo>
                    <a:pt x="104" y="496"/>
                  </a:lnTo>
                  <a:lnTo>
                    <a:pt x="99" y="474"/>
                  </a:lnTo>
                  <a:lnTo>
                    <a:pt x="55" y="473"/>
                  </a:lnTo>
                  <a:lnTo>
                    <a:pt x="50" y="456"/>
                  </a:lnTo>
                  <a:lnTo>
                    <a:pt x="67" y="456"/>
                  </a:lnTo>
                  <a:lnTo>
                    <a:pt x="64" y="418"/>
                  </a:lnTo>
                  <a:lnTo>
                    <a:pt x="63" y="393"/>
                  </a:lnTo>
                  <a:lnTo>
                    <a:pt x="73" y="391"/>
                  </a:lnTo>
                  <a:lnTo>
                    <a:pt x="70" y="374"/>
                  </a:lnTo>
                  <a:lnTo>
                    <a:pt x="89" y="371"/>
                  </a:lnTo>
                  <a:lnTo>
                    <a:pt x="86" y="347"/>
                  </a:lnTo>
                  <a:lnTo>
                    <a:pt x="55" y="346"/>
                  </a:lnTo>
                  <a:lnTo>
                    <a:pt x="49" y="334"/>
                  </a:lnTo>
                  <a:lnTo>
                    <a:pt x="37" y="335"/>
                  </a:lnTo>
                  <a:lnTo>
                    <a:pt x="30" y="324"/>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68" name="Potmap11">
              <a:extLst>
                <a:ext uri="{FF2B5EF4-FFF2-40B4-BE49-F238E27FC236}">
                  <a16:creationId xmlns:a16="http://schemas.microsoft.com/office/drawing/2014/main" id="{E715A562-5BB9-A137-DD46-2D6535BB6C45}"/>
                </a:ext>
              </a:extLst>
            </p:cNvPr>
            <p:cNvSpPr>
              <a:spLocks/>
            </p:cNvSpPr>
            <p:nvPr/>
          </p:nvSpPr>
          <p:spPr bwMode="auto">
            <a:xfrm>
              <a:off x="6705409" y="1217467"/>
              <a:ext cx="1019363" cy="1210387"/>
            </a:xfrm>
            <a:custGeom>
              <a:avLst/>
              <a:gdLst>
                <a:gd name="T0" fmla="*/ 42 w 760"/>
                <a:gd name="T1" fmla="*/ 121 h 1048"/>
                <a:gd name="T2" fmla="*/ 22 w 760"/>
                <a:gd name="T3" fmla="*/ 163 h 1048"/>
                <a:gd name="T4" fmla="*/ 51 w 760"/>
                <a:gd name="T5" fmla="*/ 207 h 1048"/>
                <a:gd name="T6" fmla="*/ 13 w 760"/>
                <a:gd name="T7" fmla="*/ 257 h 1048"/>
                <a:gd name="T8" fmla="*/ 0 w 760"/>
                <a:gd name="T9" fmla="*/ 323 h 1048"/>
                <a:gd name="T10" fmla="*/ 18 w 760"/>
                <a:gd name="T11" fmla="*/ 375 h 1048"/>
                <a:gd name="T12" fmla="*/ 27 w 760"/>
                <a:gd name="T13" fmla="*/ 393 h 1048"/>
                <a:gd name="T14" fmla="*/ 19 w 760"/>
                <a:gd name="T15" fmla="*/ 425 h 1048"/>
                <a:gd name="T16" fmla="*/ 37 w 760"/>
                <a:gd name="T17" fmla="*/ 450 h 1048"/>
                <a:gd name="T18" fmla="*/ 84 w 760"/>
                <a:gd name="T19" fmla="*/ 490 h 1048"/>
                <a:gd name="T20" fmla="*/ 78 w 760"/>
                <a:gd name="T21" fmla="*/ 533 h 1048"/>
                <a:gd name="T22" fmla="*/ 81 w 760"/>
                <a:gd name="T23" fmla="*/ 565 h 1048"/>
                <a:gd name="T24" fmla="*/ 145 w 760"/>
                <a:gd name="T25" fmla="*/ 539 h 1048"/>
                <a:gd name="T26" fmla="*/ 168 w 760"/>
                <a:gd name="T27" fmla="*/ 596 h 1048"/>
                <a:gd name="T28" fmla="*/ 176 w 760"/>
                <a:gd name="T29" fmla="*/ 622 h 1048"/>
                <a:gd name="T30" fmla="*/ 193 w 760"/>
                <a:gd name="T31" fmla="*/ 659 h 1048"/>
                <a:gd name="T32" fmla="*/ 168 w 760"/>
                <a:gd name="T33" fmla="*/ 690 h 1048"/>
                <a:gd name="T34" fmla="*/ 209 w 760"/>
                <a:gd name="T35" fmla="*/ 778 h 1048"/>
                <a:gd name="T36" fmla="*/ 242 w 760"/>
                <a:gd name="T37" fmla="*/ 807 h 1048"/>
                <a:gd name="T38" fmla="*/ 254 w 760"/>
                <a:gd name="T39" fmla="*/ 853 h 1048"/>
                <a:gd name="T40" fmla="*/ 307 w 760"/>
                <a:gd name="T41" fmla="*/ 880 h 1048"/>
                <a:gd name="T42" fmla="*/ 319 w 760"/>
                <a:gd name="T43" fmla="*/ 896 h 1048"/>
                <a:gd name="T44" fmla="*/ 361 w 760"/>
                <a:gd name="T45" fmla="*/ 910 h 1048"/>
                <a:gd name="T46" fmla="*/ 397 w 760"/>
                <a:gd name="T47" fmla="*/ 967 h 1048"/>
                <a:gd name="T48" fmla="*/ 483 w 760"/>
                <a:gd name="T49" fmla="*/ 990 h 1048"/>
                <a:gd name="T50" fmla="*/ 487 w 760"/>
                <a:gd name="T51" fmla="*/ 1035 h 1048"/>
                <a:gd name="T52" fmla="*/ 571 w 760"/>
                <a:gd name="T53" fmla="*/ 1018 h 1048"/>
                <a:gd name="T54" fmla="*/ 612 w 760"/>
                <a:gd name="T55" fmla="*/ 1031 h 1048"/>
                <a:gd name="T56" fmla="*/ 693 w 760"/>
                <a:gd name="T57" fmla="*/ 1022 h 1048"/>
                <a:gd name="T58" fmla="*/ 711 w 760"/>
                <a:gd name="T59" fmla="*/ 929 h 1048"/>
                <a:gd name="T60" fmla="*/ 741 w 760"/>
                <a:gd name="T61" fmla="*/ 830 h 1048"/>
                <a:gd name="T62" fmla="*/ 710 w 760"/>
                <a:gd name="T63" fmla="*/ 786 h 1048"/>
                <a:gd name="T64" fmla="*/ 693 w 760"/>
                <a:gd name="T65" fmla="*/ 684 h 1048"/>
                <a:gd name="T66" fmla="*/ 635 w 760"/>
                <a:gd name="T67" fmla="*/ 597 h 1048"/>
                <a:gd name="T68" fmla="*/ 718 w 760"/>
                <a:gd name="T69" fmla="*/ 553 h 1048"/>
                <a:gd name="T70" fmla="*/ 710 w 760"/>
                <a:gd name="T71" fmla="*/ 514 h 1048"/>
                <a:gd name="T72" fmla="*/ 611 w 760"/>
                <a:gd name="T73" fmla="*/ 461 h 1048"/>
                <a:gd name="T74" fmla="*/ 679 w 760"/>
                <a:gd name="T75" fmla="*/ 414 h 1048"/>
                <a:gd name="T76" fmla="*/ 758 w 760"/>
                <a:gd name="T77" fmla="*/ 318 h 1048"/>
                <a:gd name="T78" fmla="*/ 683 w 760"/>
                <a:gd name="T79" fmla="*/ 237 h 1048"/>
                <a:gd name="T80" fmla="*/ 664 w 760"/>
                <a:gd name="T81" fmla="*/ 160 h 1048"/>
                <a:gd name="T82" fmla="*/ 546 w 760"/>
                <a:gd name="T83" fmla="*/ 163 h 1048"/>
                <a:gd name="T84" fmla="*/ 455 w 760"/>
                <a:gd name="T85" fmla="*/ 124 h 1048"/>
                <a:gd name="T86" fmla="*/ 379 w 760"/>
                <a:gd name="T87" fmla="*/ 94 h 1048"/>
                <a:gd name="T88" fmla="*/ 311 w 760"/>
                <a:gd name="T89" fmla="*/ 80 h 1048"/>
                <a:gd name="T90" fmla="*/ 230 w 760"/>
                <a:gd name="T91" fmla="*/ 40 h 1048"/>
                <a:gd name="T92" fmla="*/ 139 w 760"/>
                <a:gd name="T93" fmla="*/ 43 h 1048"/>
                <a:gd name="T94" fmla="*/ 62 w 760"/>
                <a:gd name="T95" fmla="*/ 72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0" h="1048">
                  <a:moveTo>
                    <a:pt x="41" y="89"/>
                  </a:moveTo>
                  <a:lnTo>
                    <a:pt x="55" y="108"/>
                  </a:lnTo>
                  <a:lnTo>
                    <a:pt x="63" y="118"/>
                  </a:lnTo>
                  <a:lnTo>
                    <a:pt x="42" y="121"/>
                  </a:lnTo>
                  <a:lnTo>
                    <a:pt x="39" y="133"/>
                  </a:lnTo>
                  <a:lnTo>
                    <a:pt x="59" y="143"/>
                  </a:lnTo>
                  <a:lnTo>
                    <a:pt x="40" y="162"/>
                  </a:lnTo>
                  <a:lnTo>
                    <a:pt x="22" y="163"/>
                  </a:lnTo>
                  <a:lnTo>
                    <a:pt x="27" y="178"/>
                  </a:lnTo>
                  <a:lnTo>
                    <a:pt x="40" y="179"/>
                  </a:lnTo>
                  <a:lnTo>
                    <a:pt x="45" y="197"/>
                  </a:lnTo>
                  <a:lnTo>
                    <a:pt x="51" y="207"/>
                  </a:lnTo>
                  <a:lnTo>
                    <a:pt x="50" y="217"/>
                  </a:lnTo>
                  <a:lnTo>
                    <a:pt x="39" y="221"/>
                  </a:lnTo>
                  <a:lnTo>
                    <a:pt x="30" y="258"/>
                  </a:lnTo>
                  <a:lnTo>
                    <a:pt x="13" y="257"/>
                  </a:lnTo>
                  <a:lnTo>
                    <a:pt x="10" y="268"/>
                  </a:lnTo>
                  <a:lnTo>
                    <a:pt x="24" y="269"/>
                  </a:lnTo>
                  <a:lnTo>
                    <a:pt x="1" y="282"/>
                  </a:lnTo>
                  <a:lnTo>
                    <a:pt x="0" y="323"/>
                  </a:lnTo>
                  <a:lnTo>
                    <a:pt x="8" y="324"/>
                  </a:lnTo>
                  <a:lnTo>
                    <a:pt x="8" y="338"/>
                  </a:lnTo>
                  <a:lnTo>
                    <a:pt x="19" y="347"/>
                  </a:lnTo>
                  <a:lnTo>
                    <a:pt x="18" y="375"/>
                  </a:lnTo>
                  <a:lnTo>
                    <a:pt x="26" y="380"/>
                  </a:lnTo>
                  <a:lnTo>
                    <a:pt x="43" y="381"/>
                  </a:lnTo>
                  <a:lnTo>
                    <a:pt x="42" y="392"/>
                  </a:lnTo>
                  <a:lnTo>
                    <a:pt x="27" y="393"/>
                  </a:lnTo>
                  <a:lnTo>
                    <a:pt x="30" y="404"/>
                  </a:lnTo>
                  <a:lnTo>
                    <a:pt x="21" y="413"/>
                  </a:lnTo>
                  <a:lnTo>
                    <a:pt x="19" y="421"/>
                  </a:lnTo>
                  <a:lnTo>
                    <a:pt x="19" y="425"/>
                  </a:lnTo>
                  <a:lnTo>
                    <a:pt x="22" y="419"/>
                  </a:lnTo>
                  <a:lnTo>
                    <a:pt x="35" y="425"/>
                  </a:lnTo>
                  <a:lnTo>
                    <a:pt x="41" y="436"/>
                  </a:lnTo>
                  <a:lnTo>
                    <a:pt x="37" y="450"/>
                  </a:lnTo>
                  <a:lnTo>
                    <a:pt x="71" y="466"/>
                  </a:lnTo>
                  <a:lnTo>
                    <a:pt x="81" y="451"/>
                  </a:lnTo>
                  <a:lnTo>
                    <a:pt x="95" y="452"/>
                  </a:lnTo>
                  <a:lnTo>
                    <a:pt x="84" y="490"/>
                  </a:lnTo>
                  <a:lnTo>
                    <a:pt x="103" y="514"/>
                  </a:lnTo>
                  <a:lnTo>
                    <a:pt x="86" y="519"/>
                  </a:lnTo>
                  <a:lnTo>
                    <a:pt x="83" y="533"/>
                  </a:lnTo>
                  <a:lnTo>
                    <a:pt x="78" y="533"/>
                  </a:lnTo>
                  <a:lnTo>
                    <a:pt x="78" y="542"/>
                  </a:lnTo>
                  <a:lnTo>
                    <a:pt x="90" y="544"/>
                  </a:lnTo>
                  <a:lnTo>
                    <a:pt x="78" y="555"/>
                  </a:lnTo>
                  <a:lnTo>
                    <a:pt x="81" y="565"/>
                  </a:lnTo>
                  <a:lnTo>
                    <a:pt x="95" y="560"/>
                  </a:lnTo>
                  <a:lnTo>
                    <a:pt x="113" y="552"/>
                  </a:lnTo>
                  <a:lnTo>
                    <a:pt x="127" y="549"/>
                  </a:lnTo>
                  <a:lnTo>
                    <a:pt x="145" y="539"/>
                  </a:lnTo>
                  <a:lnTo>
                    <a:pt x="147" y="558"/>
                  </a:lnTo>
                  <a:lnTo>
                    <a:pt x="153" y="582"/>
                  </a:lnTo>
                  <a:lnTo>
                    <a:pt x="165" y="582"/>
                  </a:lnTo>
                  <a:lnTo>
                    <a:pt x="168" y="596"/>
                  </a:lnTo>
                  <a:lnTo>
                    <a:pt x="186" y="598"/>
                  </a:lnTo>
                  <a:lnTo>
                    <a:pt x="185" y="608"/>
                  </a:lnTo>
                  <a:lnTo>
                    <a:pt x="173" y="609"/>
                  </a:lnTo>
                  <a:lnTo>
                    <a:pt x="176" y="622"/>
                  </a:lnTo>
                  <a:lnTo>
                    <a:pt x="166" y="632"/>
                  </a:lnTo>
                  <a:lnTo>
                    <a:pt x="177" y="641"/>
                  </a:lnTo>
                  <a:lnTo>
                    <a:pt x="189" y="639"/>
                  </a:lnTo>
                  <a:lnTo>
                    <a:pt x="193" y="659"/>
                  </a:lnTo>
                  <a:lnTo>
                    <a:pt x="186" y="670"/>
                  </a:lnTo>
                  <a:lnTo>
                    <a:pt x="176" y="672"/>
                  </a:lnTo>
                  <a:lnTo>
                    <a:pt x="164" y="683"/>
                  </a:lnTo>
                  <a:lnTo>
                    <a:pt x="168" y="690"/>
                  </a:lnTo>
                  <a:lnTo>
                    <a:pt x="179" y="692"/>
                  </a:lnTo>
                  <a:lnTo>
                    <a:pt x="184" y="732"/>
                  </a:lnTo>
                  <a:lnTo>
                    <a:pt x="206" y="748"/>
                  </a:lnTo>
                  <a:lnTo>
                    <a:pt x="209" y="778"/>
                  </a:lnTo>
                  <a:lnTo>
                    <a:pt x="212" y="790"/>
                  </a:lnTo>
                  <a:lnTo>
                    <a:pt x="234" y="782"/>
                  </a:lnTo>
                  <a:lnTo>
                    <a:pt x="242" y="786"/>
                  </a:lnTo>
                  <a:lnTo>
                    <a:pt x="242" y="807"/>
                  </a:lnTo>
                  <a:lnTo>
                    <a:pt x="262" y="811"/>
                  </a:lnTo>
                  <a:lnTo>
                    <a:pt x="267" y="822"/>
                  </a:lnTo>
                  <a:lnTo>
                    <a:pt x="255" y="830"/>
                  </a:lnTo>
                  <a:lnTo>
                    <a:pt x="254" y="853"/>
                  </a:lnTo>
                  <a:lnTo>
                    <a:pt x="274" y="860"/>
                  </a:lnTo>
                  <a:lnTo>
                    <a:pt x="297" y="866"/>
                  </a:lnTo>
                  <a:lnTo>
                    <a:pt x="297" y="866"/>
                  </a:lnTo>
                  <a:lnTo>
                    <a:pt x="307" y="880"/>
                  </a:lnTo>
                  <a:lnTo>
                    <a:pt x="313" y="891"/>
                  </a:lnTo>
                  <a:lnTo>
                    <a:pt x="317" y="894"/>
                  </a:lnTo>
                  <a:lnTo>
                    <a:pt x="319" y="896"/>
                  </a:lnTo>
                  <a:lnTo>
                    <a:pt x="319" y="896"/>
                  </a:lnTo>
                  <a:lnTo>
                    <a:pt x="324" y="897"/>
                  </a:lnTo>
                  <a:lnTo>
                    <a:pt x="328" y="900"/>
                  </a:lnTo>
                  <a:lnTo>
                    <a:pt x="334" y="903"/>
                  </a:lnTo>
                  <a:lnTo>
                    <a:pt x="361" y="910"/>
                  </a:lnTo>
                  <a:lnTo>
                    <a:pt x="390" y="920"/>
                  </a:lnTo>
                  <a:lnTo>
                    <a:pt x="386" y="941"/>
                  </a:lnTo>
                  <a:lnTo>
                    <a:pt x="398" y="949"/>
                  </a:lnTo>
                  <a:lnTo>
                    <a:pt x="397" y="967"/>
                  </a:lnTo>
                  <a:lnTo>
                    <a:pt x="430" y="964"/>
                  </a:lnTo>
                  <a:lnTo>
                    <a:pt x="463" y="962"/>
                  </a:lnTo>
                  <a:lnTo>
                    <a:pt x="462" y="990"/>
                  </a:lnTo>
                  <a:lnTo>
                    <a:pt x="483" y="990"/>
                  </a:lnTo>
                  <a:lnTo>
                    <a:pt x="475" y="1017"/>
                  </a:lnTo>
                  <a:lnTo>
                    <a:pt x="484" y="1032"/>
                  </a:lnTo>
                  <a:lnTo>
                    <a:pt x="482" y="1032"/>
                  </a:lnTo>
                  <a:lnTo>
                    <a:pt x="487" y="1035"/>
                  </a:lnTo>
                  <a:lnTo>
                    <a:pt x="508" y="1048"/>
                  </a:lnTo>
                  <a:lnTo>
                    <a:pt x="515" y="1039"/>
                  </a:lnTo>
                  <a:lnTo>
                    <a:pt x="556" y="1030"/>
                  </a:lnTo>
                  <a:lnTo>
                    <a:pt x="571" y="1018"/>
                  </a:lnTo>
                  <a:lnTo>
                    <a:pt x="586" y="1022"/>
                  </a:lnTo>
                  <a:lnTo>
                    <a:pt x="590" y="1043"/>
                  </a:lnTo>
                  <a:lnTo>
                    <a:pt x="603" y="1044"/>
                  </a:lnTo>
                  <a:lnTo>
                    <a:pt x="612" y="1031"/>
                  </a:lnTo>
                  <a:lnTo>
                    <a:pt x="638" y="1031"/>
                  </a:lnTo>
                  <a:lnTo>
                    <a:pt x="657" y="1025"/>
                  </a:lnTo>
                  <a:lnTo>
                    <a:pt x="689" y="1031"/>
                  </a:lnTo>
                  <a:lnTo>
                    <a:pt x="693" y="1022"/>
                  </a:lnTo>
                  <a:lnTo>
                    <a:pt x="711" y="1018"/>
                  </a:lnTo>
                  <a:lnTo>
                    <a:pt x="706" y="978"/>
                  </a:lnTo>
                  <a:lnTo>
                    <a:pt x="717" y="950"/>
                  </a:lnTo>
                  <a:lnTo>
                    <a:pt x="711" y="929"/>
                  </a:lnTo>
                  <a:lnTo>
                    <a:pt x="724" y="908"/>
                  </a:lnTo>
                  <a:lnTo>
                    <a:pt x="732" y="888"/>
                  </a:lnTo>
                  <a:lnTo>
                    <a:pt x="736" y="861"/>
                  </a:lnTo>
                  <a:lnTo>
                    <a:pt x="741" y="830"/>
                  </a:lnTo>
                  <a:lnTo>
                    <a:pt x="760" y="812"/>
                  </a:lnTo>
                  <a:lnTo>
                    <a:pt x="758" y="787"/>
                  </a:lnTo>
                  <a:lnTo>
                    <a:pt x="712" y="794"/>
                  </a:lnTo>
                  <a:lnTo>
                    <a:pt x="710" y="786"/>
                  </a:lnTo>
                  <a:lnTo>
                    <a:pt x="745" y="761"/>
                  </a:lnTo>
                  <a:lnTo>
                    <a:pt x="729" y="752"/>
                  </a:lnTo>
                  <a:lnTo>
                    <a:pt x="693" y="717"/>
                  </a:lnTo>
                  <a:lnTo>
                    <a:pt x="693" y="684"/>
                  </a:lnTo>
                  <a:lnTo>
                    <a:pt x="677" y="659"/>
                  </a:lnTo>
                  <a:lnTo>
                    <a:pt x="630" y="659"/>
                  </a:lnTo>
                  <a:lnTo>
                    <a:pt x="635" y="630"/>
                  </a:lnTo>
                  <a:lnTo>
                    <a:pt x="635" y="597"/>
                  </a:lnTo>
                  <a:lnTo>
                    <a:pt x="639" y="571"/>
                  </a:lnTo>
                  <a:lnTo>
                    <a:pt x="662" y="545"/>
                  </a:lnTo>
                  <a:lnTo>
                    <a:pt x="708" y="550"/>
                  </a:lnTo>
                  <a:lnTo>
                    <a:pt x="718" y="553"/>
                  </a:lnTo>
                  <a:lnTo>
                    <a:pt x="733" y="520"/>
                  </a:lnTo>
                  <a:lnTo>
                    <a:pt x="733" y="498"/>
                  </a:lnTo>
                  <a:lnTo>
                    <a:pt x="722" y="496"/>
                  </a:lnTo>
                  <a:lnTo>
                    <a:pt x="710" y="514"/>
                  </a:lnTo>
                  <a:lnTo>
                    <a:pt x="678" y="504"/>
                  </a:lnTo>
                  <a:lnTo>
                    <a:pt x="655" y="507"/>
                  </a:lnTo>
                  <a:lnTo>
                    <a:pt x="640" y="485"/>
                  </a:lnTo>
                  <a:lnTo>
                    <a:pt x="611" y="461"/>
                  </a:lnTo>
                  <a:lnTo>
                    <a:pt x="612" y="444"/>
                  </a:lnTo>
                  <a:lnTo>
                    <a:pt x="632" y="437"/>
                  </a:lnTo>
                  <a:lnTo>
                    <a:pt x="643" y="425"/>
                  </a:lnTo>
                  <a:lnTo>
                    <a:pt x="679" y="414"/>
                  </a:lnTo>
                  <a:lnTo>
                    <a:pt x="684" y="395"/>
                  </a:lnTo>
                  <a:lnTo>
                    <a:pt x="722" y="345"/>
                  </a:lnTo>
                  <a:lnTo>
                    <a:pt x="736" y="326"/>
                  </a:lnTo>
                  <a:lnTo>
                    <a:pt x="758" y="318"/>
                  </a:lnTo>
                  <a:lnTo>
                    <a:pt x="758" y="306"/>
                  </a:lnTo>
                  <a:lnTo>
                    <a:pt x="734" y="298"/>
                  </a:lnTo>
                  <a:lnTo>
                    <a:pt x="735" y="279"/>
                  </a:lnTo>
                  <a:lnTo>
                    <a:pt x="683" y="237"/>
                  </a:lnTo>
                  <a:lnTo>
                    <a:pt x="684" y="195"/>
                  </a:lnTo>
                  <a:lnTo>
                    <a:pt x="725" y="174"/>
                  </a:lnTo>
                  <a:lnTo>
                    <a:pt x="722" y="159"/>
                  </a:lnTo>
                  <a:lnTo>
                    <a:pt x="664" y="160"/>
                  </a:lnTo>
                  <a:lnTo>
                    <a:pt x="646" y="188"/>
                  </a:lnTo>
                  <a:lnTo>
                    <a:pt x="608" y="192"/>
                  </a:lnTo>
                  <a:lnTo>
                    <a:pt x="588" y="178"/>
                  </a:lnTo>
                  <a:lnTo>
                    <a:pt x="546" y="163"/>
                  </a:lnTo>
                  <a:lnTo>
                    <a:pt x="538" y="140"/>
                  </a:lnTo>
                  <a:lnTo>
                    <a:pt x="539" y="118"/>
                  </a:lnTo>
                  <a:lnTo>
                    <a:pt x="481" y="110"/>
                  </a:lnTo>
                  <a:lnTo>
                    <a:pt x="455" y="124"/>
                  </a:lnTo>
                  <a:lnTo>
                    <a:pt x="416" y="104"/>
                  </a:lnTo>
                  <a:lnTo>
                    <a:pt x="405" y="65"/>
                  </a:lnTo>
                  <a:lnTo>
                    <a:pt x="387" y="67"/>
                  </a:lnTo>
                  <a:lnTo>
                    <a:pt x="379" y="94"/>
                  </a:lnTo>
                  <a:lnTo>
                    <a:pt x="354" y="97"/>
                  </a:lnTo>
                  <a:lnTo>
                    <a:pt x="331" y="115"/>
                  </a:lnTo>
                  <a:lnTo>
                    <a:pt x="319" y="108"/>
                  </a:lnTo>
                  <a:lnTo>
                    <a:pt x="311" y="80"/>
                  </a:lnTo>
                  <a:lnTo>
                    <a:pt x="255" y="60"/>
                  </a:lnTo>
                  <a:lnTo>
                    <a:pt x="251" y="28"/>
                  </a:lnTo>
                  <a:lnTo>
                    <a:pt x="234" y="24"/>
                  </a:lnTo>
                  <a:lnTo>
                    <a:pt x="230" y="40"/>
                  </a:lnTo>
                  <a:lnTo>
                    <a:pt x="211" y="41"/>
                  </a:lnTo>
                  <a:lnTo>
                    <a:pt x="181" y="52"/>
                  </a:lnTo>
                  <a:lnTo>
                    <a:pt x="164" y="36"/>
                  </a:lnTo>
                  <a:lnTo>
                    <a:pt x="139" y="43"/>
                  </a:lnTo>
                  <a:lnTo>
                    <a:pt x="121" y="0"/>
                  </a:lnTo>
                  <a:lnTo>
                    <a:pt x="78" y="7"/>
                  </a:lnTo>
                  <a:lnTo>
                    <a:pt x="81" y="65"/>
                  </a:lnTo>
                  <a:lnTo>
                    <a:pt x="62" y="72"/>
                  </a:lnTo>
                  <a:lnTo>
                    <a:pt x="41" y="89"/>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69" name="Potmap9">
              <a:extLst>
                <a:ext uri="{FF2B5EF4-FFF2-40B4-BE49-F238E27FC236}">
                  <a16:creationId xmlns:a16="http://schemas.microsoft.com/office/drawing/2014/main" id="{41C0C27A-8E46-AB36-102A-F8EAB49C7488}"/>
                </a:ext>
              </a:extLst>
            </p:cNvPr>
            <p:cNvSpPr>
              <a:spLocks/>
            </p:cNvSpPr>
            <p:nvPr/>
          </p:nvSpPr>
          <p:spPr bwMode="auto">
            <a:xfrm>
              <a:off x="3115051" y="546799"/>
              <a:ext cx="1190240" cy="1297096"/>
            </a:xfrm>
            <a:custGeom>
              <a:avLst/>
              <a:gdLst>
                <a:gd name="T0" fmla="*/ 835 w 887"/>
                <a:gd name="T1" fmla="*/ 629 h 1124"/>
                <a:gd name="T2" fmla="*/ 813 w 887"/>
                <a:gd name="T3" fmla="*/ 697 h 1124"/>
                <a:gd name="T4" fmla="*/ 812 w 887"/>
                <a:gd name="T5" fmla="*/ 748 h 1124"/>
                <a:gd name="T6" fmla="*/ 777 w 887"/>
                <a:gd name="T7" fmla="*/ 786 h 1124"/>
                <a:gd name="T8" fmla="*/ 705 w 887"/>
                <a:gd name="T9" fmla="*/ 781 h 1124"/>
                <a:gd name="T10" fmla="*/ 622 w 887"/>
                <a:gd name="T11" fmla="*/ 734 h 1124"/>
                <a:gd name="T12" fmla="*/ 619 w 887"/>
                <a:gd name="T13" fmla="*/ 788 h 1124"/>
                <a:gd name="T14" fmla="*/ 583 w 887"/>
                <a:gd name="T15" fmla="*/ 838 h 1124"/>
                <a:gd name="T16" fmla="*/ 570 w 887"/>
                <a:gd name="T17" fmla="*/ 930 h 1124"/>
                <a:gd name="T18" fmla="*/ 526 w 887"/>
                <a:gd name="T19" fmla="*/ 996 h 1124"/>
                <a:gd name="T20" fmla="*/ 461 w 887"/>
                <a:gd name="T21" fmla="*/ 1047 h 1124"/>
                <a:gd name="T22" fmla="*/ 375 w 887"/>
                <a:gd name="T23" fmla="*/ 1057 h 1124"/>
                <a:gd name="T24" fmla="*/ 345 w 887"/>
                <a:gd name="T25" fmla="*/ 1061 h 1124"/>
                <a:gd name="T26" fmla="*/ 306 w 887"/>
                <a:gd name="T27" fmla="*/ 1077 h 1124"/>
                <a:gd name="T28" fmla="*/ 249 w 887"/>
                <a:gd name="T29" fmla="*/ 1071 h 1124"/>
                <a:gd name="T30" fmla="*/ 208 w 887"/>
                <a:gd name="T31" fmla="*/ 1050 h 1124"/>
                <a:gd name="T32" fmla="*/ 174 w 887"/>
                <a:gd name="T33" fmla="*/ 1106 h 1124"/>
                <a:gd name="T34" fmla="*/ 128 w 887"/>
                <a:gd name="T35" fmla="*/ 1118 h 1124"/>
                <a:gd name="T36" fmla="*/ 110 w 887"/>
                <a:gd name="T37" fmla="*/ 1094 h 1124"/>
                <a:gd name="T38" fmla="*/ 63 w 887"/>
                <a:gd name="T39" fmla="*/ 1034 h 1124"/>
                <a:gd name="T40" fmla="*/ 69 w 887"/>
                <a:gd name="T41" fmla="*/ 975 h 1124"/>
                <a:gd name="T42" fmla="*/ 50 w 887"/>
                <a:gd name="T43" fmla="*/ 896 h 1124"/>
                <a:gd name="T44" fmla="*/ 39 w 887"/>
                <a:gd name="T45" fmla="*/ 840 h 1124"/>
                <a:gd name="T46" fmla="*/ 51 w 887"/>
                <a:gd name="T47" fmla="*/ 810 h 1124"/>
                <a:gd name="T48" fmla="*/ 133 w 887"/>
                <a:gd name="T49" fmla="*/ 760 h 1124"/>
                <a:gd name="T50" fmla="*/ 116 w 887"/>
                <a:gd name="T51" fmla="*/ 657 h 1124"/>
                <a:gd name="T52" fmla="*/ 113 w 887"/>
                <a:gd name="T53" fmla="*/ 592 h 1124"/>
                <a:gd name="T54" fmla="*/ 88 w 887"/>
                <a:gd name="T55" fmla="*/ 531 h 1124"/>
                <a:gd name="T56" fmla="*/ 58 w 887"/>
                <a:gd name="T57" fmla="*/ 510 h 1124"/>
                <a:gd name="T58" fmla="*/ 58 w 887"/>
                <a:gd name="T59" fmla="*/ 477 h 1124"/>
                <a:gd name="T60" fmla="*/ 60 w 887"/>
                <a:gd name="T61" fmla="*/ 413 h 1124"/>
                <a:gd name="T62" fmla="*/ 58 w 887"/>
                <a:gd name="T63" fmla="*/ 351 h 1124"/>
                <a:gd name="T64" fmla="*/ 80 w 887"/>
                <a:gd name="T65" fmla="*/ 329 h 1124"/>
                <a:gd name="T66" fmla="*/ 42 w 887"/>
                <a:gd name="T67" fmla="*/ 269 h 1124"/>
                <a:gd name="T68" fmla="*/ 69 w 887"/>
                <a:gd name="T69" fmla="*/ 200 h 1124"/>
                <a:gd name="T70" fmla="*/ 17 w 887"/>
                <a:gd name="T71" fmla="*/ 183 h 1124"/>
                <a:gd name="T72" fmla="*/ 41 w 887"/>
                <a:gd name="T73" fmla="*/ 93 h 1124"/>
                <a:gd name="T74" fmla="*/ 30 w 887"/>
                <a:gd name="T75" fmla="*/ 56 h 1124"/>
                <a:gd name="T76" fmla="*/ 117 w 887"/>
                <a:gd name="T77" fmla="*/ 5 h 1124"/>
                <a:gd name="T78" fmla="*/ 202 w 887"/>
                <a:gd name="T79" fmla="*/ 20 h 1124"/>
                <a:gd name="T80" fmla="*/ 302 w 887"/>
                <a:gd name="T81" fmla="*/ 15 h 1124"/>
                <a:gd name="T82" fmla="*/ 346 w 887"/>
                <a:gd name="T83" fmla="*/ 100 h 1124"/>
                <a:gd name="T84" fmla="*/ 382 w 887"/>
                <a:gd name="T85" fmla="*/ 142 h 1124"/>
                <a:gd name="T86" fmla="*/ 377 w 887"/>
                <a:gd name="T87" fmla="*/ 234 h 1124"/>
                <a:gd name="T88" fmla="*/ 439 w 887"/>
                <a:gd name="T89" fmla="*/ 296 h 1124"/>
                <a:gd name="T90" fmla="*/ 451 w 887"/>
                <a:gd name="T91" fmla="*/ 343 h 1124"/>
                <a:gd name="T92" fmla="*/ 490 w 887"/>
                <a:gd name="T93" fmla="*/ 356 h 1124"/>
                <a:gd name="T94" fmla="*/ 571 w 887"/>
                <a:gd name="T95" fmla="*/ 372 h 1124"/>
                <a:gd name="T96" fmla="*/ 592 w 887"/>
                <a:gd name="T97" fmla="*/ 420 h 1124"/>
                <a:gd name="T98" fmla="*/ 612 w 887"/>
                <a:gd name="T99" fmla="*/ 475 h 1124"/>
                <a:gd name="T100" fmla="*/ 672 w 887"/>
                <a:gd name="T101" fmla="*/ 492 h 1124"/>
                <a:gd name="T102" fmla="*/ 728 w 887"/>
                <a:gd name="T103" fmla="*/ 486 h 1124"/>
                <a:gd name="T104" fmla="*/ 769 w 887"/>
                <a:gd name="T105" fmla="*/ 465 h 1124"/>
                <a:gd name="T106" fmla="*/ 809 w 887"/>
                <a:gd name="T107" fmla="*/ 455 h 1124"/>
                <a:gd name="T108" fmla="*/ 848 w 887"/>
                <a:gd name="T109" fmla="*/ 490 h 1124"/>
                <a:gd name="T110" fmla="*/ 859 w 887"/>
                <a:gd name="T111" fmla="*/ 562 h 1124"/>
                <a:gd name="T112" fmla="*/ 886 w 887"/>
                <a:gd name="T113" fmla="*/ 58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7" h="1124">
                  <a:moveTo>
                    <a:pt x="869" y="625"/>
                  </a:moveTo>
                  <a:lnTo>
                    <a:pt x="859" y="638"/>
                  </a:lnTo>
                  <a:lnTo>
                    <a:pt x="852" y="638"/>
                  </a:lnTo>
                  <a:lnTo>
                    <a:pt x="849" y="630"/>
                  </a:lnTo>
                  <a:lnTo>
                    <a:pt x="835" y="629"/>
                  </a:lnTo>
                  <a:lnTo>
                    <a:pt x="832" y="650"/>
                  </a:lnTo>
                  <a:lnTo>
                    <a:pt x="824" y="663"/>
                  </a:lnTo>
                  <a:lnTo>
                    <a:pt x="829" y="672"/>
                  </a:lnTo>
                  <a:lnTo>
                    <a:pt x="816" y="679"/>
                  </a:lnTo>
                  <a:lnTo>
                    <a:pt x="813" y="697"/>
                  </a:lnTo>
                  <a:lnTo>
                    <a:pt x="833" y="701"/>
                  </a:lnTo>
                  <a:lnTo>
                    <a:pt x="833" y="713"/>
                  </a:lnTo>
                  <a:lnTo>
                    <a:pt x="813" y="720"/>
                  </a:lnTo>
                  <a:lnTo>
                    <a:pt x="809" y="734"/>
                  </a:lnTo>
                  <a:lnTo>
                    <a:pt x="812" y="748"/>
                  </a:lnTo>
                  <a:lnTo>
                    <a:pt x="809" y="762"/>
                  </a:lnTo>
                  <a:lnTo>
                    <a:pt x="797" y="754"/>
                  </a:lnTo>
                  <a:lnTo>
                    <a:pt x="786" y="753"/>
                  </a:lnTo>
                  <a:lnTo>
                    <a:pt x="771" y="777"/>
                  </a:lnTo>
                  <a:lnTo>
                    <a:pt x="777" y="786"/>
                  </a:lnTo>
                  <a:lnTo>
                    <a:pt x="762" y="787"/>
                  </a:lnTo>
                  <a:lnTo>
                    <a:pt x="761" y="805"/>
                  </a:lnTo>
                  <a:lnTo>
                    <a:pt x="724" y="806"/>
                  </a:lnTo>
                  <a:lnTo>
                    <a:pt x="724" y="780"/>
                  </a:lnTo>
                  <a:lnTo>
                    <a:pt x="705" y="781"/>
                  </a:lnTo>
                  <a:lnTo>
                    <a:pt x="699" y="793"/>
                  </a:lnTo>
                  <a:lnTo>
                    <a:pt x="672" y="788"/>
                  </a:lnTo>
                  <a:lnTo>
                    <a:pt x="670" y="753"/>
                  </a:lnTo>
                  <a:lnTo>
                    <a:pt x="663" y="737"/>
                  </a:lnTo>
                  <a:lnTo>
                    <a:pt x="622" y="734"/>
                  </a:lnTo>
                  <a:lnTo>
                    <a:pt x="637" y="755"/>
                  </a:lnTo>
                  <a:lnTo>
                    <a:pt x="633" y="763"/>
                  </a:lnTo>
                  <a:lnTo>
                    <a:pt x="644" y="768"/>
                  </a:lnTo>
                  <a:lnTo>
                    <a:pt x="640" y="779"/>
                  </a:lnTo>
                  <a:lnTo>
                    <a:pt x="619" y="788"/>
                  </a:lnTo>
                  <a:lnTo>
                    <a:pt x="612" y="801"/>
                  </a:lnTo>
                  <a:lnTo>
                    <a:pt x="597" y="789"/>
                  </a:lnTo>
                  <a:lnTo>
                    <a:pt x="589" y="802"/>
                  </a:lnTo>
                  <a:lnTo>
                    <a:pt x="596" y="811"/>
                  </a:lnTo>
                  <a:lnTo>
                    <a:pt x="583" y="838"/>
                  </a:lnTo>
                  <a:lnTo>
                    <a:pt x="592" y="848"/>
                  </a:lnTo>
                  <a:lnTo>
                    <a:pt x="590" y="873"/>
                  </a:lnTo>
                  <a:lnTo>
                    <a:pt x="599" y="878"/>
                  </a:lnTo>
                  <a:lnTo>
                    <a:pt x="581" y="902"/>
                  </a:lnTo>
                  <a:lnTo>
                    <a:pt x="570" y="930"/>
                  </a:lnTo>
                  <a:lnTo>
                    <a:pt x="575" y="935"/>
                  </a:lnTo>
                  <a:lnTo>
                    <a:pt x="564" y="949"/>
                  </a:lnTo>
                  <a:lnTo>
                    <a:pt x="541" y="967"/>
                  </a:lnTo>
                  <a:lnTo>
                    <a:pt x="524" y="983"/>
                  </a:lnTo>
                  <a:lnTo>
                    <a:pt x="526" y="996"/>
                  </a:lnTo>
                  <a:lnTo>
                    <a:pt x="513" y="1000"/>
                  </a:lnTo>
                  <a:lnTo>
                    <a:pt x="499" y="1004"/>
                  </a:lnTo>
                  <a:lnTo>
                    <a:pt x="501" y="1032"/>
                  </a:lnTo>
                  <a:lnTo>
                    <a:pt x="469" y="1040"/>
                  </a:lnTo>
                  <a:lnTo>
                    <a:pt x="461" y="1047"/>
                  </a:lnTo>
                  <a:lnTo>
                    <a:pt x="442" y="1051"/>
                  </a:lnTo>
                  <a:lnTo>
                    <a:pt x="423" y="1033"/>
                  </a:lnTo>
                  <a:lnTo>
                    <a:pt x="412" y="1037"/>
                  </a:lnTo>
                  <a:lnTo>
                    <a:pt x="400" y="1032"/>
                  </a:lnTo>
                  <a:lnTo>
                    <a:pt x="375" y="1057"/>
                  </a:lnTo>
                  <a:lnTo>
                    <a:pt x="360" y="1037"/>
                  </a:lnTo>
                  <a:lnTo>
                    <a:pt x="346" y="1039"/>
                  </a:lnTo>
                  <a:lnTo>
                    <a:pt x="346" y="1047"/>
                  </a:lnTo>
                  <a:lnTo>
                    <a:pt x="341" y="1052"/>
                  </a:lnTo>
                  <a:lnTo>
                    <a:pt x="345" y="1061"/>
                  </a:lnTo>
                  <a:lnTo>
                    <a:pt x="335" y="1068"/>
                  </a:lnTo>
                  <a:lnTo>
                    <a:pt x="337" y="1096"/>
                  </a:lnTo>
                  <a:lnTo>
                    <a:pt x="328" y="1097"/>
                  </a:lnTo>
                  <a:lnTo>
                    <a:pt x="328" y="1088"/>
                  </a:lnTo>
                  <a:lnTo>
                    <a:pt x="306" y="1077"/>
                  </a:lnTo>
                  <a:lnTo>
                    <a:pt x="269" y="1073"/>
                  </a:lnTo>
                  <a:lnTo>
                    <a:pt x="271" y="1050"/>
                  </a:lnTo>
                  <a:lnTo>
                    <a:pt x="255" y="1045"/>
                  </a:lnTo>
                  <a:lnTo>
                    <a:pt x="247" y="1059"/>
                  </a:lnTo>
                  <a:lnTo>
                    <a:pt x="249" y="1071"/>
                  </a:lnTo>
                  <a:lnTo>
                    <a:pt x="241" y="1078"/>
                  </a:lnTo>
                  <a:lnTo>
                    <a:pt x="232" y="1075"/>
                  </a:lnTo>
                  <a:lnTo>
                    <a:pt x="229" y="1060"/>
                  </a:lnTo>
                  <a:lnTo>
                    <a:pt x="230" y="1049"/>
                  </a:lnTo>
                  <a:lnTo>
                    <a:pt x="208" y="1050"/>
                  </a:lnTo>
                  <a:lnTo>
                    <a:pt x="207" y="1059"/>
                  </a:lnTo>
                  <a:lnTo>
                    <a:pt x="191" y="1059"/>
                  </a:lnTo>
                  <a:lnTo>
                    <a:pt x="191" y="1084"/>
                  </a:lnTo>
                  <a:lnTo>
                    <a:pt x="182" y="1085"/>
                  </a:lnTo>
                  <a:lnTo>
                    <a:pt x="174" y="1106"/>
                  </a:lnTo>
                  <a:lnTo>
                    <a:pt x="169" y="1117"/>
                  </a:lnTo>
                  <a:lnTo>
                    <a:pt x="156" y="1123"/>
                  </a:lnTo>
                  <a:lnTo>
                    <a:pt x="147" y="1121"/>
                  </a:lnTo>
                  <a:lnTo>
                    <a:pt x="134" y="1124"/>
                  </a:lnTo>
                  <a:lnTo>
                    <a:pt x="128" y="1118"/>
                  </a:lnTo>
                  <a:lnTo>
                    <a:pt x="125" y="1098"/>
                  </a:lnTo>
                  <a:lnTo>
                    <a:pt x="124" y="1098"/>
                  </a:lnTo>
                  <a:lnTo>
                    <a:pt x="124" y="1088"/>
                  </a:lnTo>
                  <a:lnTo>
                    <a:pt x="116" y="1089"/>
                  </a:lnTo>
                  <a:lnTo>
                    <a:pt x="110" y="1094"/>
                  </a:lnTo>
                  <a:lnTo>
                    <a:pt x="93" y="1090"/>
                  </a:lnTo>
                  <a:lnTo>
                    <a:pt x="91" y="1071"/>
                  </a:lnTo>
                  <a:lnTo>
                    <a:pt x="90" y="1060"/>
                  </a:lnTo>
                  <a:lnTo>
                    <a:pt x="69" y="1059"/>
                  </a:lnTo>
                  <a:lnTo>
                    <a:pt x="63" y="1034"/>
                  </a:lnTo>
                  <a:lnTo>
                    <a:pt x="51" y="1028"/>
                  </a:lnTo>
                  <a:lnTo>
                    <a:pt x="52" y="1011"/>
                  </a:lnTo>
                  <a:lnTo>
                    <a:pt x="72" y="1011"/>
                  </a:lnTo>
                  <a:lnTo>
                    <a:pt x="76" y="993"/>
                  </a:lnTo>
                  <a:lnTo>
                    <a:pt x="69" y="975"/>
                  </a:lnTo>
                  <a:lnTo>
                    <a:pt x="74" y="967"/>
                  </a:lnTo>
                  <a:lnTo>
                    <a:pt x="61" y="949"/>
                  </a:lnTo>
                  <a:lnTo>
                    <a:pt x="49" y="925"/>
                  </a:lnTo>
                  <a:lnTo>
                    <a:pt x="63" y="911"/>
                  </a:lnTo>
                  <a:lnTo>
                    <a:pt x="50" y="896"/>
                  </a:lnTo>
                  <a:lnTo>
                    <a:pt x="51" y="896"/>
                  </a:lnTo>
                  <a:lnTo>
                    <a:pt x="44" y="891"/>
                  </a:lnTo>
                  <a:lnTo>
                    <a:pt x="44" y="869"/>
                  </a:lnTo>
                  <a:lnTo>
                    <a:pt x="36" y="869"/>
                  </a:lnTo>
                  <a:lnTo>
                    <a:pt x="39" y="840"/>
                  </a:lnTo>
                  <a:lnTo>
                    <a:pt x="32" y="821"/>
                  </a:lnTo>
                  <a:lnTo>
                    <a:pt x="39" y="817"/>
                  </a:lnTo>
                  <a:lnTo>
                    <a:pt x="44" y="822"/>
                  </a:lnTo>
                  <a:lnTo>
                    <a:pt x="51" y="821"/>
                  </a:lnTo>
                  <a:lnTo>
                    <a:pt x="51" y="810"/>
                  </a:lnTo>
                  <a:lnTo>
                    <a:pt x="85" y="797"/>
                  </a:lnTo>
                  <a:lnTo>
                    <a:pt x="84" y="785"/>
                  </a:lnTo>
                  <a:lnTo>
                    <a:pt x="113" y="773"/>
                  </a:lnTo>
                  <a:lnTo>
                    <a:pt x="116" y="766"/>
                  </a:lnTo>
                  <a:lnTo>
                    <a:pt x="133" y="760"/>
                  </a:lnTo>
                  <a:lnTo>
                    <a:pt x="112" y="720"/>
                  </a:lnTo>
                  <a:lnTo>
                    <a:pt x="117" y="712"/>
                  </a:lnTo>
                  <a:lnTo>
                    <a:pt x="105" y="668"/>
                  </a:lnTo>
                  <a:lnTo>
                    <a:pt x="115" y="665"/>
                  </a:lnTo>
                  <a:lnTo>
                    <a:pt x="116" y="657"/>
                  </a:lnTo>
                  <a:lnTo>
                    <a:pt x="109" y="654"/>
                  </a:lnTo>
                  <a:lnTo>
                    <a:pt x="102" y="640"/>
                  </a:lnTo>
                  <a:lnTo>
                    <a:pt x="121" y="615"/>
                  </a:lnTo>
                  <a:lnTo>
                    <a:pt x="107" y="603"/>
                  </a:lnTo>
                  <a:lnTo>
                    <a:pt x="113" y="592"/>
                  </a:lnTo>
                  <a:lnTo>
                    <a:pt x="113" y="570"/>
                  </a:lnTo>
                  <a:lnTo>
                    <a:pt x="91" y="567"/>
                  </a:lnTo>
                  <a:lnTo>
                    <a:pt x="102" y="555"/>
                  </a:lnTo>
                  <a:lnTo>
                    <a:pt x="91" y="543"/>
                  </a:lnTo>
                  <a:lnTo>
                    <a:pt x="88" y="531"/>
                  </a:lnTo>
                  <a:lnTo>
                    <a:pt x="81" y="523"/>
                  </a:lnTo>
                  <a:lnTo>
                    <a:pt x="51" y="527"/>
                  </a:lnTo>
                  <a:lnTo>
                    <a:pt x="47" y="523"/>
                  </a:lnTo>
                  <a:lnTo>
                    <a:pt x="61" y="516"/>
                  </a:lnTo>
                  <a:lnTo>
                    <a:pt x="58" y="510"/>
                  </a:lnTo>
                  <a:lnTo>
                    <a:pt x="43" y="507"/>
                  </a:lnTo>
                  <a:lnTo>
                    <a:pt x="47" y="496"/>
                  </a:lnTo>
                  <a:lnTo>
                    <a:pt x="67" y="500"/>
                  </a:lnTo>
                  <a:lnTo>
                    <a:pt x="65" y="479"/>
                  </a:lnTo>
                  <a:lnTo>
                    <a:pt x="58" y="477"/>
                  </a:lnTo>
                  <a:lnTo>
                    <a:pt x="53" y="467"/>
                  </a:lnTo>
                  <a:lnTo>
                    <a:pt x="66" y="465"/>
                  </a:lnTo>
                  <a:lnTo>
                    <a:pt x="66" y="446"/>
                  </a:lnTo>
                  <a:lnTo>
                    <a:pt x="48" y="433"/>
                  </a:lnTo>
                  <a:lnTo>
                    <a:pt x="60" y="413"/>
                  </a:lnTo>
                  <a:lnTo>
                    <a:pt x="81" y="396"/>
                  </a:lnTo>
                  <a:lnTo>
                    <a:pt x="94" y="380"/>
                  </a:lnTo>
                  <a:lnTo>
                    <a:pt x="88" y="352"/>
                  </a:lnTo>
                  <a:lnTo>
                    <a:pt x="59" y="355"/>
                  </a:lnTo>
                  <a:lnTo>
                    <a:pt x="58" y="351"/>
                  </a:lnTo>
                  <a:lnTo>
                    <a:pt x="68" y="346"/>
                  </a:lnTo>
                  <a:lnTo>
                    <a:pt x="60" y="341"/>
                  </a:lnTo>
                  <a:lnTo>
                    <a:pt x="63" y="332"/>
                  </a:lnTo>
                  <a:lnTo>
                    <a:pt x="76" y="337"/>
                  </a:lnTo>
                  <a:lnTo>
                    <a:pt x="80" y="329"/>
                  </a:lnTo>
                  <a:lnTo>
                    <a:pt x="66" y="324"/>
                  </a:lnTo>
                  <a:lnTo>
                    <a:pt x="75" y="308"/>
                  </a:lnTo>
                  <a:lnTo>
                    <a:pt x="58" y="290"/>
                  </a:lnTo>
                  <a:lnTo>
                    <a:pt x="51" y="269"/>
                  </a:lnTo>
                  <a:lnTo>
                    <a:pt x="42" y="269"/>
                  </a:lnTo>
                  <a:lnTo>
                    <a:pt x="41" y="253"/>
                  </a:lnTo>
                  <a:lnTo>
                    <a:pt x="57" y="250"/>
                  </a:lnTo>
                  <a:lnTo>
                    <a:pt x="59" y="231"/>
                  </a:lnTo>
                  <a:lnTo>
                    <a:pt x="79" y="217"/>
                  </a:lnTo>
                  <a:lnTo>
                    <a:pt x="69" y="200"/>
                  </a:lnTo>
                  <a:lnTo>
                    <a:pt x="57" y="203"/>
                  </a:lnTo>
                  <a:lnTo>
                    <a:pt x="30" y="165"/>
                  </a:lnTo>
                  <a:lnTo>
                    <a:pt x="24" y="165"/>
                  </a:lnTo>
                  <a:lnTo>
                    <a:pt x="22" y="180"/>
                  </a:lnTo>
                  <a:lnTo>
                    <a:pt x="17" y="183"/>
                  </a:lnTo>
                  <a:lnTo>
                    <a:pt x="9" y="156"/>
                  </a:lnTo>
                  <a:lnTo>
                    <a:pt x="0" y="114"/>
                  </a:lnTo>
                  <a:lnTo>
                    <a:pt x="19" y="102"/>
                  </a:lnTo>
                  <a:lnTo>
                    <a:pt x="28" y="115"/>
                  </a:lnTo>
                  <a:lnTo>
                    <a:pt x="41" y="93"/>
                  </a:lnTo>
                  <a:lnTo>
                    <a:pt x="44" y="68"/>
                  </a:lnTo>
                  <a:lnTo>
                    <a:pt x="33" y="67"/>
                  </a:lnTo>
                  <a:lnTo>
                    <a:pt x="31" y="56"/>
                  </a:lnTo>
                  <a:lnTo>
                    <a:pt x="30" y="56"/>
                  </a:lnTo>
                  <a:lnTo>
                    <a:pt x="30" y="56"/>
                  </a:lnTo>
                  <a:lnTo>
                    <a:pt x="44" y="44"/>
                  </a:lnTo>
                  <a:lnTo>
                    <a:pt x="73" y="51"/>
                  </a:lnTo>
                  <a:lnTo>
                    <a:pt x="90" y="20"/>
                  </a:lnTo>
                  <a:lnTo>
                    <a:pt x="105" y="24"/>
                  </a:lnTo>
                  <a:lnTo>
                    <a:pt x="117" y="5"/>
                  </a:lnTo>
                  <a:lnTo>
                    <a:pt x="150" y="0"/>
                  </a:lnTo>
                  <a:lnTo>
                    <a:pt x="154" y="24"/>
                  </a:lnTo>
                  <a:lnTo>
                    <a:pt x="164" y="34"/>
                  </a:lnTo>
                  <a:lnTo>
                    <a:pt x="189" y="34"/>
                  </a:lnTo>
                  <a:lnTo>
                    <a:pt x="202" y="20"/>
                  </a:lnTo>
                  <a:lnTo>
                    <a:pt x="215" y="20"/>
                  </a:lnTo>
                  <a:lnTo>
                    <a:pt x="223" y="26"/>
                  </a:lnTo>
                  <a:lnTo>
                    <a:pt x="240" y="9"/>
                  </a:lnTo>
                  <a:lnTo>
                    <a:pt x="285" y="7"/>
                  </a:lnTo>
                  <a:lnTo>
                    <a:pt x="302" y="15"/>
                  </a:lnTo>
                  <a:lnTo>
                    <a:pt x="325" y="45"/>
                  </a:lnTo>
                  <a:lnTo>
                    <a:pt x="335" y="48"/>
                  </a:lnTo>
                  <a:lnTo>
                    <a:pt x="333" y="72"/>
                  </a:lnTo>
                  <a:lnTo>
                    <a:pt x="323" y="87"/>
                  </a:lnTo>
                  <a:lnTo>
                    <a:pt x="346" y="100"/>
                  </a:lnTo>
                  <a:lnTo>
                    <a:pt x="368" y="106"/>
                  </a:lnTo>
                  <a:lnTo>
                    <a:pt x="370" y="111"/>
                  </a:lnTo>
                  <a:lnTo>
                    <a:pt x="391" y="125"/>
                  </a:lnTo>
                  <a:lnTo>
                    <a:pt x="391" y="141"/>
                  </a:lnTo>
                  <a:lnTo>
                    <a:pt x="382" y="142"/>
                  </a:lnTo>
                  <a:lnTo>
                    <a:pt x="383" y="156"/>
                  </a:lnTo>
                  <a:lnTo>
                    <a:pt x="374" y="171"/>
                  </a:lnTo>
                  <a:lnTo>
                    <a:pt x="382" y="189"/>
                  </a:lnTo>
                  <a:lnTo>
                    <a:pt x="375" y="205"/>
                  </a:lnTo>
                  <a:lnTo>
                    <a:pt x="377" y="234"/>
                  </a:lnTo>
                  <a:lnTo>
                    <a:pt x="408" y="234"/>
                  </a:lnTo>
                  <a:lnTo>
                    <a:pt x="412" y="244"/>
                  </a:lnTo>
                  <a:lnTo>
                    <a:pt x="426" y="246"/>
                  </a:lnTo>
                  <a:lnTo>
                    <a:pt x="426" y="271"/>
                  </a:lnTo>
                  <a:lnTo>
                    <a:pt x="439" y="296"/>
                  </a:lnTo>
                  <a:lnTo>
                    <a:pt x="451" y="300"/>
                  </a:lnTo>
                  <a:lnTo>
                    <a:pt x="453" y="327"/>
                  </a:lnTo>
                  <a:lnTo>
                    <a:pt x="444" y="331"/>
                  </a:lnTo>
                  <a:lnTo>
                    <a:pt x="443" y="341"/>
                  </a:lnTo>
                  <a:lnTo>
                    <a:pt x="451" y="343"/>
                  </a:lnTo>
                  <a:lnTo>
                    <a:pt x="451" y="354"/>
                  </a:lnTo>
                  <a:lnTo>
                    <a:pt x="478" y="355"/>
                  </a:lnTo>
                  <a:lnTo>
                    <a:pt x="478" y="368"/>
                  </a:lnTo>
                  <a:lnTo>
                    <a:pt x="490" y="365"/>
                  </a:lnTo>
                  <a:lnTo>
                    <a:pt x="490" y="356"/>
                  </a:lnTo>
                  <a:lnTo>
                    <a:pt x="522" y="365"/>
                  </a:lnTo>
                  <a:lnTo>
                    <a:pt x="552" y="365"/>
                  </a:lnTo>
                  <a:lnTo>
                    <a:pt x="566" y="353"/>
                  </a:lnTo>
                  <a:lnTo>
                    <a:pt x="572" y="356"/>
                  </a:lnTo>
                  <a:lnTo>
                    <a:pt x="571" y="372"/>
                  </a:lnTo>
                  <a:lnTo>
                    <a:pt x="582" y="385"/>
                  </a:lnTo>
                  <a:lnTo>
                    <a:pt x="585" y="398"/>
                  </a:lnTo>
                  <a:lnTo>
                    <a:pt x="595" y="396"/>
                  </a:lnTo>
                  <a:lnTo>
                    <a:pt x="599" y="414"/>
                  </a:lnTo>
                  <a:lnTo>
                    <a:pt x="592" y="420"/>
                  </a:lnTo>
                  <a:lnTo>
                    <a:pt x="596" y="441"/>
                  </a:lnTo>
                  <a:lnTo>
                    <a:pt x="579" y="442"/>
                  </a:lnTo>
                  <a:lnTo>
                    <a:pt x="580" y="459"/>
                  </a:lnTo>
                  <a:lnTo>
                    <a:pt x="608" y="462"/>
                  </a:lnTo>
                  <a:lnTo>
                    <a:pt x="612" y="475"/>
                  </a:lnTo>
                  <a:lnTo>
                    <a:pt x="629" y="479"/>
                  </a:lnTo>
                  <a:lnTo>
                    <a:pt x="628" y="493"/>
                  </a:lnTo>
                  <a:lnTo>
                    <a:pt x="650" y="479"/>
                  </a:lnTo>
                  <a:lnTo>
                    <a:pt x="663" y="494"/>
                  </a:lnTo>
                  <a:lnTo>
                    <a:pt x="672" y="492"/>
                  </a:lnTo>
                  <a:lnTo>
                    <a:pt x="680" y="482"/>
                  </a:lnTo>
                  <a:lnTo>
                    <a:pt x="698" y="479"/>
                  </a:lnTo>
                  <a:lnTo>
                    <a:pt x="703" y="490"/>
                  </a:lnTo>
                  <a:lnTo>
                    <a:pt x="709" y="479"/>
                  </a:lnTo>
                  <a:lnTo>
                    <a:pt x="728" y="486"/>
                  </a:lnTo>
                  <a:lnTo>
                    <a:pt x="730" y="468"/>
                  </a:lnTo>
                  <a:lnTo>
                    <a:pt x="742" y="468"/>
                  </a:lnTo>
                  <a:lnTo>
                    <a:pt x="748" y="462"/>
                  </a:lnTo>
                  <a:lnTo>
                    <a:pt x="752" y="462"/>
                  </a:lnTo>
                  <a:lnTo>
                    <a:pt x="769" y="465"/>
                  </a:lnTo>
                  <a:lnTo>
                    <a:pt x="776" y="446"/>
                  </a:lnTo>
                  <a:lnTo>
                    <a:pt x="783" y="446"/>
                  </a:lnTo>
                  <a:lnTo>
                    <a:pt x="785" y="434"/>
                  </a:lnTo>
                  <a:lnTo>
                    <a:pt x="803" y="435"/>
                  </a:lnTo>
                  <a:lnTo>
                    <a:pt x="809" y="455"/>
                  </a:lnTo>
                  <a:lnTo>
                    <a:pt x="827" y="477"/>
                  </a:lnTo>
                  <a:lnTo>
                    <a:pt x="858" y="475"/>
                  </a:lnTo>
                  <a:lnTo>
                    <a:pt x="862" y="485"/>
                  </a:lnTo>
                  <a:lnTo>
                    <a:pt x="851" y="495"/>
                  </a:lnTo>
                  <a:lnTo>
                    <a:pt x="848" y="490"/>
                  </a:lnTo>
                  <a:lnTo>
                    <a:pt x="835" y="491"/>
                  </a:lnTo>
                  <a:lnTo>
                    <a:pt x="836" y="515"/>
                  </a:lnTo>
                  <a:lnTo>
                    <a:pt x="854" y="536"/>
                  </a:lnTo>
                  <a:lnTo>
                    <a:pt x="873" y="534"/>
                  </a:lnTo>
                  <a:lnTo>
                    <a:pt x="859" y="562"/>
                  </a:lnTo>
                  <a:lnTo>
                    <a:pt x="867" y="565"/>
                  </a:lnTo>
                  <a:lnTo>
                    <a:pt x="884" y="555"/>
                  </a:lnTo>
                  <a:lnTo>
                    <a:pt x="887" y="566"/>
                  </a:lnTo>
                  <a:lnTo>
                    <a:pt x="887" y="566"/>
                  </a:lnTo>
                  <a:lnTo>
                    <a:pt x="886" y="585"/>
                  </a:lnTo>
                  <a:lnTo>
                    <a:pt x="862" y="600"/>
                  </a:lnTo>
                  <a:lnTo>
                    <a:pt x="869" y="625"/>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70" name="Potmap22">
              <a:extLst>
                <a:ext uri="{FF2B5EF4-FFF2-40B4-BE49-F238E27FC236}">
                  <a16:creationId xmlns:a16="http://schemas.microsoft.com/office/drawing/2014/main" id="{F5B1D1B1-45FA-C82F-0C0F-53E5D12F138A}"/>
                </a:ext>
              </a:extLst>
            </p:cNvPr>
            <p:cNvSpPr>
              <a:spLocks/>
            </p:cNvSpPr>
            <p:nvPr/>
          </p:nvSpPr>
          <p:spPr bwMode="auto">
            <a:xfrm>
              <a:off x="3234860" y="1267015"/>
              <a:ext cx="1388613" cy="976803"/>
            </a:xfrm>
            <a:custGeom>
              <a:avLst/>
              <a:gdLst>
                <a:gd name="T0" fmla="*/ 148 w 1035"/>
                <a:gd name="T1" fmla="*/ 846 h 846"/>
                <a:gd name="T2" fmla="*/ 239 w 1035"/>
                <a:gd name="T3" fmla="*/ 808 h 846"/>
                <a:gd name="T4" fmla="*/ 305 w 1035"/>
                <a:gd name="T5" fmla="*/ 780 h 846"/>
                <a:gd name="T6" fmla="*/ 312 w 1035"/>
                <a:gd name="T7" fmla="*/ 716 h 846"/>
                <a:gd name="T8" fmla="*/ 419 w 1035"/>
                <a:gd name="T9" fmla="*/ 699 h 846"/>
                <a:gd name="T10" fmla="*/ 469 w 1035"/>
                <a:gd name="T11" fmla="*/ 716 h 846"/>
                <a:gd name="T12" fmla="*/ 495 w 1035"/>
                <a:gd name="T13" fmla="*/ 707 h 846"/>
                <a:gd name="T14" fmla="*/ 571 w 1035"/>
                <a:gd name="T15" fmla="*/ 711 h 846"/>
                <a:gd name="T16" fmla="*/ 608 w 1035"/>
                <a:gd name="T17" fmla="*/ 632 h 846"/>
                <a:gd name="T18" fmla="*/ 667 w 1035"/>
                <a:gd name="T19" fmla="*/ 637 h 846"/>
                <a:gd name="T20" fmla="*/ 680 w 1035"/>
                <a:gd name="T21" fmla="*/ 624 h 846"/>
                <a:gd name="T22" fmla="*/ 688 w 1035"/>
                <a:gd name="T23" fmla="*/ 624 h 846"/>
                <a:gd name="T24" fmla="*/ 730 w 1035"/>
                <a:gd name="T25" fmla="*/ 657 h 846"/>
                <a:gd name="T26" fmla="*/ 806 w 1035"/>
                <a:gd name="T27" fmla="*/ 617 h 846"/>
                <a:gd name="T28" fmla="*/ 849 w 1035"/>
                <a:gd name="T29" fmla="*/ 550 h 846"/>
                <a:gd name="T30" fmla="*/ 917 w 1035"/>
                <a:gd name="T31" fmla="*/ 576 h 846"/>
                <a:gd name="T32" fmla="*/ 942 w 1035"/>
                <a:gd name="T33" fmla="*/ 595 h 846"/>
                <a:gd name="T34" fmla="*/ 981 w 1035"/>
                <a:gd name="T35" fmla="*/ 592 h 846"/>
                <a:gd name="T36" fmla="*/ 1007 w 1035"/>
                <a:gd name="T37" fmla="*/ 598 h 846"/>
                <a:gd name="T38" fmla="*/ 1022 w 1035"/>
                <a:gd name="T39" fmla="*/ 549 h 846"/>
                <a:gd name="T40" fmla="*/ 1006 w 1035"/>
                <a:gd name="T41" fmla="*/ 480 h 846"/>
                <a:gd name="T42" fmla="*/ 929 w 1035"/>
                <a:gd name="T43" fmla="*/ 431 h 846"/>
                <a:gd name="T44" fmla="*/ 976 w 1035"/>
                <a:gd name="T45" fmla="*/ 334 h 846"/>
                <a:gd name="T46" fmla="*/ 928 w 1035"/>
                <a:gd name="T47" fmla="*/ 234 h 846"/>
                <a:gd name="T48" fmla="*/ 876 w 1035"/>
                <a:gd name="T49" fmla="*/ 178 h 846"/>
                <a:gd name="T50" fmla="*/ 868 w 1035"/>
                <a:gd name="T51" fmla="*/ 95 h 846"/>
                <a:gd name="T52" fmla="*/ 843 w 1035"/>
                <a:gd name="T53" fmla="*/ 41 h 846"/>
                <a:gd name="T54" fmla="*/ 763 w 1035"/>
                <a:gd name="T55" fmla="*/ 14 h 846"/>
                <a:gd name="T56" fmla="*/ 740 w 1035"/>
                <a:gd name="T57" fmla="*/ 48 h 846"/>
                <a:gd name="T58" fmla="*/ 724 w 1035"/>
                <a:gd name="T59" fmla="*/ 96 h 846"/>
                <a:gd name="T60" fmla="*/ 697 w 1035"/>
                <a:gd name="T61" fmla="*/ 129 h 846"/>
                <a:gd name="T62" fmla="*/ 635 w 1035"/>
                <a:gd name="T63" fmla="*/ 182 h 846"/>
                <a:gd name="T64" fmla="*/ 581 w 1035"/>
                <a:gd name="T65" fmla="*/ 129 h 846"/>
                <a:gd name="T66" fmla="*/ 555 w 1035"/>
                <a:gd name="T67" fmla="*/ 144 h 846"/>
                <a:gd name="T68" fmla="*/ 500 w 1035"/>
                <a:gd name="T69" fmla="*/ 178 h 846"/>
                <a:gd name="T70" fmla="*/ 510 w 1035"/>
                <a:gd name="T71" fmla="*/ 254 h 846"/>
                <a:gd name="T72" fmla="*/ 452 w 1035"/>
                <a:gd name="T73" fmla="*/ 343 h 846"/>
                <a:gd name="T74" fmla="*/ 412 w 1035"/>
                <a:gd name="T75" fmla="*/ 408 h 846"/>
                <a:gd name="T76" fmla="*/ 323 w 1035"/>
                <a:gd name="T77" fmla="*/ 413 h 846"/>
                <a:gd name="T78" fmla="*/ 257 w 1035"/>
                <a:gd name="T79" fmla="*/ 423 h 846"/>
                <a:gd name="T80" fmla="*/ 239 w 1035"/>
                <a:gd name="T81" fmla="*/ 473 h 846"/>
                <a:gd name="T82" fmla="*/ 166 w 1035"/>
                <a:gd name="T83" fmla="*/ 421 h 846"/>
                <a:gd name="T84" fmla="*/ 140 w 1035"/>
                <a:gd name="T85" fmla="*/ 436 h 846"/>
                <a:gd name="T86" fmla="*/ 102 w 1035"/>
                <a:gd name="T87" fmla="*/ 460 h 846"/>
                <a:gd name="T88" fmla="*/ 58 w 1035"/>
                <a:gd name="T89" fmla="*/ 497 h 846"/>
                <a:gd name="T90" fmla="*/ 35 w 1035"/>
                <a:gd name="T91" fmla="*/ 477 h 846"/>
                <a:gd name="T92" fmla="*/ 36 w 1035"/>
                <a:gd name="T93" fmla="*/ 521 h 846"/>
                <a:gd name="T94" fmla="*/ 9 w 1035"/>
                <a:gd name="T95" fmla="*/ 550 h 846"/>
                <a:gd name="T96" fmla="*/ 0 w 1035"/>
                <a:gd name="T97" fmla="*/ 605 h 846"/>
                <a:gd name="T98" fmla="*/ 29 w 1035"/>
                <a:gd name="T99" fmla="*/ 639 h 846"/>
                <a:gd name="T100" fmla="*/ 72 w 1035"/>
                <a:gd name="T101" fmla="*/ 726 h 846"/>
                <a:gd name="T102" fmla="*/ 103 w 1035"/>
                <a:gd name="T103" fmla="*/ 780 h 846"/>
                <a:gd name="T104" fmla="*/ 117 w 1035"/>
                <a:gd name="T105" fmla="*/ 83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5" h="846">
                  <a:moveTo>
                    <a:pt x="117" y="832"/>
                  </a:moveTo>
                  <a:lnTo>
                    <a:pt x="125" y="824"/>
                  </a:lnTo>
                  <a:lnTo>
                    <a:pt x="132" y="824"/>
                  </a:lnTo>
                  <a:lnTo>
                    <a:pt x="134" y="838"/>
                  </a:lnTo>
                  <a:lnTo>
                    <a:pt x="148" y="846"/>
                  </a:lnTo>
                  <a:lnTo>
                    <a:pt x="171" y="820"/>
                  </a:lnTo>
                  <a:lnTo>
                    <a:pt x="188" y="833"/>
                  </a:lnTo>
                  <a:lnTo>
                    <a:pt x="201" y="830"/>
                  </a:lnTo>
                  <a:lnTo>
                    <a:pt x="209" y="817"/>
                  </a:lnTo>
                  <a:lnTo>
                    <a:pt x="239" y="808"/>
                  </a:lnTo>
                  <a:lnTo>
                    <a:pt x="244" y="786"/>
                  </a:lnTo>
                  <a:lnTo>
                    <a:pt x="264" y="786"/>
                  </a:lnTo>
                  <a:lnTo>
                    <a:pt x="274" y="796"/>
                  </a:lnTo>
                  <a:lnTo>
                    <a:pt x="302" y="793"/>
                  </a:lnTo>
                  <a:lnTo>
                    <a:pt x="305" y="780"/>
                  </a:lnTo>
                  <a:lnTo>
                    <a:pt x="285" y="761"/>
                  </a:lnTo>
                  <a:lnTo>
                    <a:pt x="297" y="744"/>
                  </a:lnTo>
                  <a:lnTo>
                    <a:pt x="311" y="744"/>
                  </a:lnTo>
                  <a:lnTo>
                    <a:pt x="319" y="724"/>
                  </a:lnTo>
                  <a:lnTo>
                    <a:pt x="312" y="716"/>
                  </a:lnTo>
                  <a:lnTo>
                    <a:pt x="318" y="705"/>
                  </a:lnTo>
                  <a:lnTo>
                    <a:pt x="354" y="690"/>
                  </a:lnTo>
                  <a:lnTo>
                    <a:pt x="384" y="704"/>
                  </a:lnTo>
                  <a:lnTo>
                    <a:pt x="404" y="704"/>
                  </a:lnTo>
                  <a:lnTo>
                    <a:pt x="419" y="699"/>
                  </a:lnTo>
                  <a:lnTo>
                    <a:pt x="443" y="706"/>
                  </a:lnTo>
                  <a:lnTo>
                    <a:pt x="443" y="706"/>
                  </a:lnTo>
                  <a:lnTo>
                    <a:pt x="454" y="712"/>
                  </a:lnTo>
                  <a:lnTo>
                    <a:pt x="465" y="715"/>
                  </a:lnTo>
                  <a:lnTo>
                    <a:pt x="469" y="716"/>
                  </a:lnTo>
                  <a:lnTo>
                    <a:pt x="474" y="716"/>
                  </a:lnTo>
                  <a:lnTo>
                    <a:pt x="474" y="716"/>
                  </a:lnTo>
                  <a:lnTo>
                    <a:pt x="481" y="715"/>
                  </a:lnTo>
                  <a:lnTo>
                    <a:pt x="487" y="712"/>
                  </a:lnTo>
                  <a:lnTo>
                    <a:pt x="495" y="707"/>
                  </a:lnTo>
                  <a:lnTo>
                    <a:pt x="514" y="706"/>
                  </a:lnTo>
                  <a:lnTo>
                    <a:pt x="534" y="707"/>
                  </a:lnTo>
                  <a:lnTo>
                    <a:pt x="543" y="718"/>
                  </a:lnTo>
                  <a:lnTo>
                    <a:pt x="557" y="716"/>
                  </a:lnTo>
                  <a:lnTo>
                    <a:pt x="571" y="711"/>
                  </a:lnTo>
                  <a:lnTo>
                    <a:pt x="569" y="701"/>
                  </a:lnTo>
                  <a:lnTo>
                    <a:pt x="599" y="688"/>
                  </a:lnTo>
                  <a:lnTo>
                    <a:pt x="599" y="677"/>
                  </a:lnTo>
                  <a:lnTo>
                    <a:pt x="613" y="671"/>
                  </a:lnTo>
                  <a:lnTo>
                    <a:pt x="608" y="632"/>
                  </a:lnTo>
                  <a:lnTo>
                    <a:pt x="621" y="627"/>
                  </a:lnTo>
                  <a:lnTo>
                    <a:pt x="627" y="632"/>
                  </a:lnTo>
                  <a:lnTo>
                    <a:pt x="642" y="627"/>
                  </a:lnTo>
                  <a:lnTo>
                    <a:pt x="654" y="634"/>
                  </a:lnTo>
                  <a:lnTo>
                    <a:pt x="667" y="637"/>
                  </a:lnTo>
                  <a:lnTo>
                    <a:pt x="667" y="637"/>
                  </a:lnTo>
                  <a:lnTo>
                    <a:pt x="674" y="627"/>
                  </a:lnTo>
                  <a:lnTo>
                    <a:pt x="679" y="622"/>
                  </a:lnTo>
                  <a:lnTo>
                    <a:pt x="679" y="622"/>
                  </a:lnTo>
                  <a:lnTo>
                    <a:pt x="680" y="624"/>
                  </a:lnTo>
                  <a:lnTo>
                    <a:pt x="680" y="624"/>
                  </a:lnTo>
                  <a:lnTo>
                    <a:pt x="680" y="628"/>
                  </a:lnTo>
                  <a:lnTo>
                    <a:pt x="681" y="628"/>
                  </a:lnTo>
                  <a:lnTo>
                    <a:pt x="684" y="627"/>
                  </a:lnTo>
                  <a:lnTo>
                    <a:pt x="688" y="624"/>
                  </a:lnTo>
                  <a:lnTo>
                    <a:pt x="697" y="617"/>
                  </a:lnTo>
                  <a:lnTo>
                    <a:pt x="712" y="628"/>
                  </a:lnTo>
                  <a:lnTo>
                    <a:pt x="727" y="641"/>
                  </a:lnTo>
                  <a:lnTo>
                    <a:pt x="721" y="653"/>
                  </a:lnTo>
                  <a:lnTo>
                    <a:pt x="730" y="657"/>
                  </a:lnTo>
                  <a:lnTo>
                    <a:pt x="744" y="631"/>
                  </a:lnTo>
                  <a:lnTo>
                    <a:pt x="773" y="634"/>
                  </a:lnTo>
                  <a:lnTo>
                    <a:pt x="788" y="628"/>
                  </a:lnTo>
                  <a:lnTo>
                    <a:pt x="805" y="627"/>
                  </a:lnTo>
                  <a:lnTo>
                    <a:pt x="806" y="617"/>
                  </a:lnTo>
                  <a:lnTo>
                    <a:pt x="798" y="613"/>
                  </a:lnTo>
                  <a:lnTo>
                    <a:pt x="798" y="606"/>
                  </a:lnTo>
                  <a:lnTo>
                    <a:pt x="823" y="603"/>
                  </a:lnTo>
                  <a:lnTo>
                    <a:pt x="831" y="566"/>
                  </a:lnTo>
                  <a:lnTo>
                    <a:pt x="849" y="550"/>
                  </a:lnTo>
                  <a:lnTo>
                    <a:pt x="876" y="551"/>
                  </a:lnTo>
                  <a:lnTo>
                    <a:pt x="876" y="570"/>
                  </a:lnTo>
                  <a:lnTo>
                    <a:pt x="891" y="570"/>
                  </a:lnTo>
                  <a:lnTo>
                    <a:pt x="897" y="559"/>
                  </a:lnTo>
                  <a:lnTo>
                    <a:pt x="917" y="576"/>
                  </a:lnTo>
                  <a:lnTo>
                    <a:pt x="916" y="584"/>
                  </a:lnTo>
                  <a:lnTo>
                    <a:pt x="926" y="604"/>
                  </a:lnTo>
                  <a:lnTo>
                    <a:pt x="933" y="604"/>
                  </a:lnTo>
                  <a:lnTo>
                    <a:pt x="933" y="595"/>
                  </a:lnTo>
                  <a:lnTo>
                    <a:pt x="942" y="595"/>
                  </a:lnTo>
                  <a:lnTo>
                    <a:pt x="948" y="601"/>
                  </a:lnTo>
                  <a:lnTo>
                    <a:pt x="974" y="609"/>
                  </a:lnTo>
                  <a:lnTo>
                    <a:pt x="976" y="604"/>
                  </a:lnTo>
                  <a:lnTo>
                    <a:pt x="970" y="599"/>
                  </a:lnTo>
                  <a:lnTo>
                    <a:pt x="981" y="592"/>
                  </a:lnTo>
                  <a:lnTo>
                    <a:pt x="985" y="606"/>
                  </a:lnTo>
                  <a:lnTo>
                    <a:pt x="992" y="611"/>
                  </a:lnTo>
                  <a:lnTo>
                    <a:pt x="995" y="605"/>
                  </a:lnTo>
                  <a:lnTo>
                    <a:pt x="1003" y="603"/>
                  </a:lnTo>
                  <a:lnTo>
                    <a:pt x="1007" y="598"/>
                  </a:lnTo>
                  <a:lnTo>
                    <a:pt x="1034" y="595"/>
                  </a:lnTo>
                  <a:lnTo>
                    <a:pt x="1035" y="588"/>
                  </a:lnTo>
                  <a:lnTo>
                    <a:pt x="1027" y="587"/>
                  </a:lnTo>
                  <a:lnTo>
                    <a:pt x="1029" y="551"/>
                  </a:lnTo>
                  <a:lnTo>
                    <a:pt x="1022" y="549"/>
                  </a:lnTo>
                  <a:lnTo>
                    <a:pt x="1022" y="538"/>
                  </a:lnTo>
                  <a:lnTo>
                    <a:pt x="1027" y="529"/>
                  </a:lnTo>
                  <a:lnTo>
                    <a:pt x="1010" y="517"/>
                  </a:lnTo>
                  <a:lnTo>
                    <a:pt x="1023" y="489"/>
                  </a:lnTo>
                  <a:lnTo>
                    <a:pt x="1006" y="480"/>
                  </a:lnTo>
                  <a:lnTo>
                    <a:pt x="985" y="473"/>
                  </a:lnTo>
                  <a:lnTo>
                    <a:pt x="976" y="458"/>
                  </a:lnTo>
                  <a:lnTo>
                    <a:pt x="964" y="460"/>
                  </a:lnTo>
                  <a:lnTo>
                    <a:pt x="940" y="431"/>
                  </a:lnTo>
                  <a:lnTo>
                    <a:pt x="929" y="431"/>
                  </a:lnTo>
                  <a:lnTo>
                    <a:pt x="926" y="406"/>
                  </a:lnTo>
                  <a:lnTo>
                    <a:pt x="953" y="409"/>
                  </a:lnTo>
                  <a:lnTo>
                    <a:pt x="970" y="415"/>
                  </a:lnTo>
                  <a:lnTo>
                    <a:pt x="982" y="379"/>
                  </a:lnTo>
                  <a:lnTo>
                    <a:pt x="976" y="334"/>
                  </a:lnTo>
                  <a:lnTo>
                    <a:pt x="973" y="296"/>
                  </a:lnTo>
                  <a:lnTo>
                    <a:pt x="973" y="269"/>
                  </a:lnTo>
                  <a:lnTo>
                    <a:pt x="965" y="256"/>
                  </a:lnTo>
                  <a:lnTo>
                    <a:pt x="936" y="249"/>
                  </a:lnTo>
                  <a:lnTo>
                    <a:pt x="928" y="234"/>
                  </a:lnTo>
                  <a:lnTo>
                    <a:pt x="932" y="227"/>
                  </a:lnTo>
                  <a:lnTo>
                    <a:pt x="926" y="212"/>
                  </a:lnTo>
                  <a:lnTo>
                    <a:pt x="911" y="206"/>
                  </a:lnTo>
                  <a:lnTo>
                    <a:pt x="895" y="208"/>
                  </a:lnTo>
                  <a:lnTo>
                    <a:pt x="876" y="178"/>
                  </a:lnTo>
                  <a:lnTo>
                    <a:pt x="890" y="162"/>
                  </a:lnTo>
                  <a:lnTo>
                    <a:pt x="886" y="155"/>
                  </a:lnTo>
                  <a:lnTo>
                    <a:pt x="891" y="131"/>
                  </a:lnTo>
                  <a:lnTo>
                    <a:pt x="874" y="132"/>
                  </a:lnTo>
                  <a:lnTo>
                    <a:pt x="868" y="95"/>
                  </a:lnTo>
                  <a:lnTo>
                    <a:pt x="863" y="88"/>
                  </a:lnTo>
                  <a:lnTo>
                    <a:pt x="845" y="89"/>
                  </a:lnTo>
                  <a:lnTo>
                    <a:pt x="831" y="56"/>
                  </a:lnTo>
                  <a:lnTo>
                    <a:pt x="844" y="47"/>
                  </a:lnTo>
                  <a:lnTo>
                    <a:pt x="843" y="41"/>
                  </a:lnTo>
                  <a:lnTo>
                    <a:pt x="806" y="33"/>
                  </a:lnTo>
                  <a:lnTo>
                    <a:pt x="785" y="5"/>
                  </a:lnTo>
                  <a:lnTo>
                    <a:pt x="778" y="0"/>
                  </a:lnTo>
                  <a:lnTo>
                    <a:pt x="770" y="14"/>
                  </a:lnTo>
                  <a:lnTo>
                    <a:pt x="763" y="14"/>
                  </a:lnTo>
                  <a:lnTo>
                    <a:pt x="760" y="6"/>
                  </a:lnTo>
                  <a:lnTo>
                    <a:pt x="746" y="5"/>
                  </a:lnTo>
                  <a:lnTo>
                    <a:pt x="743" y="26"/>
                  </a:lnTo>
                  <a:lnTo>
                    <a:pt x="735" y="39"/>
                  </a:lnTo>
                  <a:lnTo>
                    <a:pt x="740" y="48"/>
                  </a:lnTo>
                  <a:lnTo>
                    <a:pt x="727" y="55"/>
                  </a:lnTo>
                  <a:lnTo>
                    <a:pt x="724" y="73"/>
                  </a:lnTo>
                  <a:lnTo>
                    <a:pt x="744" y="77"/>
                  </a:lnTo>
                  <a:lnTo>
                    <a:pt x="744" y="89"/>
                  </a:lnTo>
                  <a:lnTo>
                    <a:pt x="724" y="96"/>
                  </a:lnTo>
                  <a:lnTo>
                    <a:pt x="720" y="110"/>
                  </a:lnTo>
                  <a:lnTo>
                    <a:pt x="723" y="124"/>
                  </a:lnTo>
                  <a:lnTo>
                    <a:pt x="720" y="138"/>
                  </a:lnTo>
                  <a:lnTo>
                    <a:pt x="708" y="130"/>
                  </a:lnTo>
                  <a:lnTo>
                    <a:pt x="697" y="129"/>
                  </a:lnTo>
                  <a:lnTo>
                    <a:pt x="682" y="153"/>
                  </a:lnTo>
                  <a:lnTo>
                    <a:pt x="688" y="162"/>
                  </a:lnTo>
                  <a:lnTo>
                    <a:pt x="673" y="163"/>
                  </a:lnTo>
                  <a:lnTo>
                    <a:pt x="672" y="181"/>
                  </a:lnTo>
                  <a:lnTo>
                    <a:pt x="635" y="182"/>
                  </a:lnTo>
                  <a:lnTo>
                    <a:pt x="635" y="156"/>
                  </a:lnTo>
                  <a:lnTo>
                    <a:pt x="616" y="157"/>
                  </a:lnTo>
                  <a:lnTo>
                    <a:pt x="610" y="169"/>
                  </a:lnTo>
                  <a:lnTo>
                    <a:pt x="583" y="164"/>
                  </a:lnTo>
                  <a:lnTo>
                    <a:pt x="581" y="129"/>
                  </a:lnTo>
                  <a:lnTo>
                    <a:pt x="574" y="113"/>
                  </a:lnTo>
                  <a:lnTo>
                    <a:pt x="533" y="110"/>
                  </a:lnTo>
                  <a:lnTo>
                    <a:pt x="548" y="131"/>
                  </a:lnTo>
                  <a:lnTo>
                    <a:pt x="544" y="139"/>
                  </a:lnTo>
                  <a:lnTo>
                    <a:pt x="555" y="144"/>
                  </a:lnTo>
                  <a:lnTo>
                    <a:pt x="551" y="155"/>
                  </a:lnTo>
                  <a:lnTo>
                    <a:pt x="530" y="164"/>
                  </a:lnTo>
                  <a:lnTo>
                    <a:pt x="523" y="177"/>
                  </a:lnTo>
                  <a:lnTo>
                    <a:pt x="508" y="165"/>
                  </a:lnTo>
                  <a:lnTo>
                    <a:pt x="500" y="178"/>
                  </a:lnTo>
                  <a:lnTo>
                    <a:pt x="507" y="187"/>
                  </a:lnTo>
                  <a:lnTo>
                    <a:pt x="494" y="214"/>
                  </a:lnTo>
                  <a:lnTo>
                    <a:pt x="503" y="224"/>
                  </a:lnTo>
                  <a:lnTo>
                    <a:pt x="501" y="249"/>
                  </a:lnTo>
                  <a:lnTo>
                    <a:pt x="510" y="254"/>
                  </a:lnTo>
                  <a:lnTo>
                    <a:pt x="492" y="278"/>
                  </a:lnTo>
                  <a:lnTo>
                    <a:pt x="481" y="306"/>
                  </a:lnTo>
                  <a:lnTo>
                    <a:pt x="486" y="311"/>
                  </a:lnTo>
                  <a:lnTo>
                    <a:pt x="475" y="325"/>
                  </a:lnTo>
                  <a:lnTo>
                    <a:pt x="452" y="343"/>
                  </a:lnTo>
                  <a:lnTo>
                    <a:pt x="435" y="359"/>
                  </a:lnTo>
                  <a:lnTo>
                    <a:pt x="437" y="372"/>
                  </a:lnTo>
                  <a:lnTo>
                    <a:pt x="424" y="376"/>
                  </a:lnTo>
                  <a:lnTo>
                    <a:pt x="410" y="380"/>
                  </a:lnTo>
                  <a:lnTo>
                    <a:pt x="412" y="408"/>
                  </a:lnTo>
                  <a:lnTo>
                    <a:pt x="380" y="416"/>
                  </a:lnTo>
                  <a:lnTo>
                    <a:pt x="372" y="423"/>
                  </a:lnTo>
                  <a:lnTo>
                    <a:pt x="353" y="427"/>
                  </a:lnTo>
                  <a:lnTo>
                    <a:pt x="334" y="409"/>
                  </a:lnTo>
                  <a:lnTo>
                    <a:pt x="323" y="413"/>
                  </a:lnTo>
                  <a:lnTo>
                    <a:pt x="311" y="408"/>
                  </a:lnTo>
                  <a:lnTo>
                    <a:pt x="286" y="433"/>
                  </a:lnTo>
                  <a:lnTo>
                    <a:pt x="271" y="413"/>
                  </a:lnTo>
                  <a:lnTo>
                    <a:pt x="257" y="415"/>
                  </a:lnTo>
                  <a:lnTo>
                    <a:pt x="257" y="423"/>
                  </a:lnTo>
                  <a:lnTo>
                    <a:pt x="252" y="428"/>
                  </a:lnTo>
                  <a:lnTo>
                    <a:pt x="256" y="437"/>
                  </a:lnTo>
                  <a:lnTo>
                    <a:pt x="246" y="444"/>
                  </a:lnTo>
                  <a:lnTo>
                    <a:pt x="248" y="472"/>
                  </a:lnTo>
                  <a:lnTo>
                    <a:pt x="239" y="473"/>
                  </a:lnTo>
                  <a:lnTo>
                    <a:pt x="239" y="464"/>
                  </a:lnTo>
                  <a:lnTo>
                    <a:pt x="217" y="453"/>
                  </a:lnTo>
                  <a:lnTo>
                    <a:pt x="180" y="449"/>
                  </a:lnTo>
                  <a:lnTo>
                    <a:pt x="182" y="426"/>
                  </a:lnTo>
                  <a:lnTo>
                    <a:pt x="166" y="421"/>
                  </a:lnTo>
                  <a:lnTo>
                    <a:pt x="158" y="435"/>
                  </a:lnTo>
                  <a:lnTo>
                    <a:pt x="160" y="447"/>
                  </a:lnTo>
                  <a:lnTo>
                    <a:pt x="152" y="454"/>
                  </a:lnTo>
                  <a:lnTo>
                    <a:pt x="143" y="451"/>
                  </a:lnTo>
                  <a:lnTo>
                    <a:pt x="140" y="436"/>
                  </a:lnTo>
                  <a:lnTo>
                    <a:pt x="141" y="425"/>
                  </a:lnTo>
                  <a:lnTo>
                    <a:pt x="119" y="426"/>
                  </a:lnTo>
                  <a:lnTo>
                    <a:pt x="118" y="435"/>
                  </a:lnTo>
                  <a:lnTo>
                    <a:pt x="102" y="435"/>
                  </a:lnTo>
                  <a:lnTo>
                    <a:pt x="102" y="460"/>
                  </a:lnTo>
                  <a:lnTo>
                    <a:pt x="93" y="461"/>
                  </a:lnTo>
                  <a:lnTo>
                    <a:pt x="85" y="482"/>
                  </a:lnTo>
                  <a:lnTo>
                    <a:pt x="80" y="493"/>
                  </a:lnTo>
                  <a:lnTo>
                    <a:pt x="67" y="499"/>
                  </a:lnTo>
                  <a:lnTo>
                    <a:pt x="58" y="497"/>
                  </a:lnTo>
                  <a:lnTo>
                    <a:pt x="45" y="500"/>
                  </a:lnTo>
                  <a:lnTo>
                    <a:pt x="39" y="494"/>
                  </a:lnTo>
                  <a:lnTo>
                    <a:pt x="36" y="474"/>
                  </a:lnTo>
                  <a:lnTo>
                    <a:pt x="35" y="474"/>
                  </a:lnTo>
                  <a:lnTo>
                    <a:pt x="35" y="477"/>
                  </a:lnTo>
                  <a:lnTo>
                    <a:pt x="20" y="482"/>
                  </a:lnTo>
                  <a:lnTo>
                    <a:pt x="20" y="492"/>
                  </a:lnTo>
                  <a:lnTo>
                    <a:pt x="27" y="496"/>
                  </a:lnTo>
                  <a:lnTo>
                    <a:pt x="31" y="518"/>
                  </a:lnTo>
                  <a:lnTo>
                    <a:pt x="36" y="521"/>
                  </a:lnTo>
                  <a:lnTo>
                    <a:pt x="36" y="526"/>
                  </a:lnTo>
                  <a:lnTo>
                    <a:pt x="23" y="529"/>
                  </a:lnTo>
                  <a:lnTo>
                    <a:pt x="21" y="537"/>
                  </a:lnTo>
                  <a:lnTo>
                    <a:pt x="12" y="537"/>
                  </a:lnTo>
                  <a:lnTo>
                    <a:pt x="9" y="550"/>
                  </a:lnTo>
                  <a:lnTo>
                    <a:pt x="0" y="552"/>
                  </a:lnTo>
                  <a:lnTo>
                    <a:pt x="3" y="575"/>
                  </a:lnTo>
                  <a:lnTo>
                    <a:pt x="17" y="575"/>
                  </a:lnTo>
                  <a:lnTo>
                    <a:pt x="18" y="595"/>
                  </a:lnTo>
                  <a:lnTo>
                    <a:pt x="0" y="605"/>
                  </a:lnTo>
                  <a:lnTo>
                    <a:pt x="2" y="620"/>
                  </a:lnTo>
                  <a:lnTo>
                    <a:pt x="13" y="628"/>
                  </a:lnTo>
                  <a:lnTo>
                    <a:pt x="24" y="619"/>
                  </a:lnTo>
                  <a:lnTo>
                    <a:pt x="34" y="623"/>
                  </a:lnTo>
                  <a:lnTo>
                    <a:pt x="29" y="639"/>
                  </a:lnTo>
                  <a:lnTo>
                    <a:pt x="42" y="696"/>
                  </a:lnTo>
                  <a:lnTo>
                    <a:pt x="75" y="701"/>
                  </a:lnTo>
                  <a:lnTo>
                    <a:pt x="85" y="712"/>
                  </a:lnTo>
                  <a:lnTo>
                    <a:pt x="72" y="714"/>
                  </a:lnTo>
                  <a:lnTo>
                    <a:pt x="72" y="726"/>
                  </a:lnTo>
                  <a:lnTo>
                    <a:pt x="98" y="742"/>
                  </a:lnTo>
                  <a:lnTo>
                    <a:pt x="105" y="765"/>
                  </a:lnTo>
                  <a:lnTo>
                    <a:pt x="115" y="770"/>
                  </a:lnTo>
                  <a:lnTo>
                    <a:pt x="115" y="777"/>
                  </a:lnTo>
                  <a:lnTo>
                    <a:pt x="103" y="780"/>
                  </a:lnTo>
                  <a:lnTo>
                    <a:pt x="101" y="789"/>
                  </a:lnTo>
                  <a:lnTo>
                    <a:pt x="117" y="792"/>
                  </a:lnTo>
                  <a:lnTo>
                    <a:pt x="119" y="808"/>
                  </a:lnTo>
                  <a:lnTo>
                    <a:pt x="110" y="827"/>
                  </a:lnTo>
                  <a:lnTo>
                    <a:pt x="117" y="832"/>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71" name="Potmap15">
              <a:extLst>
                <a:ext uri="{FF2B5EF4-FFF2-40B4-BE49-F238E27FC236}">
                  <a16:creationId xmlns:a16="http://schemas.microsoft.com/office/drawing/2014/main" id="{A1DC4EE1-33EA-B341-0C53-F59733D30573}"/>
                </a:ext>
              </a:extLst>
            </p:cNvPr>
            <p:cNvSpPr>
              <a:spLocks/>
            </p:cNvSpPr>
            <p:nvPr/>
          </p:nvSpPr>
          <p:spPr bwMode="auto">
            <a:xfrm>
              <a:off x="4271900" y="1070593"/>
              <a:ext cx="1443608" cy="992729"/>
            </a:xfrm>
            <a:custGeom>
              <a:avLst/>
              <a:gdLst>
                <a:gd name="T0" fmla="*/ 526 w 1077"/>
                <a:gd name="T1" fmla="*/ 768 h 860"/>
                <a:gd name="T2" fmla="*/ 479 w 1077"/>
                <a:gd name="T3" fmla="*/ 790 h 860"/>
                <a:gd name="T4" fmla="*/ 429 w 1077"/>
                <a:gd name="T5" fmla="*/ 770 h 860"/>
                <a:gd name="T6" fmla="*/ 389 w 1077"/>
                <a:gd name="T7" fmla="*/ 703 h 860"/>
                <a:gd name="T8" fmla="*/ 380 w 1077"/>
                <a:gd name="T9" fmla="*/ 671 h 860"/>
                <a:gd name="T10" fmla="*/ 289 w 1077"/>
                <a:gd name="T11" fmla="*/ 677 h 860"/>
                <a:gd name="T12" fmla="*/ 250 w 1077"/>
                <a:gd name="T13" fmla="*/ 659 h 860"/>
                <a:gd name="T14" fmla="*/ 191 w 1077"/>
                <a:gd name="T15" fmla="*/ 630 h 860"/>
                <a:gd name="T16" fmla="*/ 180 w 1077"/>
                <a:gd name="T17" fmla="*/ 579 h 860"/>
                <a:gd name="T18" fmla="*/ 200 w 1077"/>
                <a:gd name="T19" fmla="*/ 466 h 860"/>
                <a:gd name="T20" fmla="*/ 155 w 1077"/>
                <a:gd name="T21" fmla="*/ 404 h 860"/>
                <a:gd name="T22" fmla="*/ 122 w 1077"/>
                <a:gd name="T23" fmla="*/ 378 h 860"/>
                <a:gd name="T24" fmla="*/ 118 w 1077"/>
                <a:gd name="T25" fmla="*/ 301 h 860"/>
                <a:gd name="T26" fmla="*/ 72 w 1077"/>
                <a:gd name="T27" fmla="*/ 259 h 860"/>
                <a:gd name="T28" fmla="*/ 33 w 1077"/>
                <a:gd name="T29" fmla="*/ 203 h 860"/>
                <a:gd name="T30" fmla="*/ 24 w 1077"/>
                <a:gd name="T31" fmla="*/ 131 h 860"/>
                <a:gd name="T32" fmla="*/ 58 w 1077"/>
                <a:gd name="T33" fmla="*/ 118 h 860"/>
                <a:gd name="T34" fmla="*/ 78 w 1077"/>
                <a:gd name="T35" fmla="*/ 94 h 860"/>
                <a:gd name="T36" fmla="*/ 123 w 1077"/>
                <a:gd name="T37" fmla="*/ 85 h 860"/>
                <a:gd name="T38" fmla="*/ 173 w 1077"/>
                <a:gd name="T39" fmla="*/ 105 h 860"/>
                <a:gd name="T40" fmla="*/ 185 w 1077"/>
                <a:gd name="T41" fmla="*/ 104 h 860"/>
                <a:gd name="T42" fmla="*/ 188 w 1077"/>
                <a:gd name="T43" fmla="*/ 111 h 860"/>
                <a:gd name="T44" fmla="*/ 205 w 1077"/>
                <a:gd name="T45" fmla="*/ 105 h 860"/>
                <a:gd name="T46" fmla="*/ 227 w 1077"/>
                <a:gd name="T47" fmla="*/ 93 h 860"/>
                <a:gd name="T48" fmla="*/ 244 w 1077"/>
                <a:gd name="T49" fmla="*/ 93 h 860"/>
                <a:gd name="T50" fmla="*/ 249 w 1077"/>
                <a:gd name="T51" fmla="*/ 83 h 860"/>
                <a:gd name="T52" fmla="*/ 252 w 1077"/>
                <a:gd name="T53" fmla="*/ 67 h 860"/>
                <a:gd name="T54" fmla="*/ 285 w 1077"/>
                <a:gd name="T55" fmla="*/ 52 h 860"/>
                <a:gd name="T56" fmla="*/ 325 w 1077"/>
                <a:gd name="T57" fmla="*/ 28 h 860"/>
                <a:gd name="T58" fmla="*/ 355 w 1077"/>
                <a:gd name="T59" fmla="*/ 29 h 860"/>
                <a:gd name="T60" fmla="*/ 408 w 1077"/>
                <a:gd name="T61" fmla="*/ 44 h 860"/>
                <a:gd name="T62" fmla="*/ 455 w 1077"/>
                <a:gd name="T63" fmla="*/ 33 h 860"/>
                <a:gd name="T64" fmla="*/ 537 w 1077"/>
                <a:gd name="T65" fmla="*/ 37 h 860"/>
                <a:gd name="T66" fmla="*/ 569 w 1077"/>
                <a:gd name="T67" fmla="*/ 11 h 860"/>
                <a:gd name="T68" fmla="*/ 614 w 1077"/>
                <a:gd name="T69" fmla="*/ 31 h 860"/>
                <a:gd name="T70" fmla="*/ 678 w 1077"/>
                <a:gd name="T71" fmla="*/ 7 h 860"/>
                <a:gd name="T72" fmla="*/ 729 w 1077"/>
                <a:gd name="T73" fmla="*/ 129 h 860"/>
                <a:gd name="T74" fmla="*/ 766 w 1077"/>
                <a:gd name="T75" fmla="*/ 146 h 860"/>
                <a:gd name="T76" fmla="*/ 767 w 1077"/>
                <a:gd name="T77" fmla="*/ 198 h 860"/>
                <a:gd name="T78" fmla="*/ 814 w 1077"/>
                <a:gd name="T79" fmla="*/ 202 h 860"/>
                <a:gd name="T80" fmla="*/ 816 w 1077"/>
                <a:gd name="T81" fmla="*/ 179 h 860"/>
                <a:gd name="T82" fmla="*/ 835 w 1077"/>
                <a:gd name="T83" fmla="*/ 184 h 860"/>
                <a:gd name="T84" fmla="*/ 887 w 1077"/>
                <a:gd name="T85" fmla="*/ 201 h 860"/>
                <a:gd name="T86" fmla="*/ 865 w 1077"/>
                <a:gd name="T87" fmla="*/ 269 h 860"/>
                <a:gd name="T88" fmla="*/ 913 w 1077"/>
                <a:gd name="T89" fmla="*/ 309 h 860"/>
                <a:gd name="T90" fmla="*/ 927 w 1077"/>
                <a:gd name="T91" fmla="*/ 317 h 860"/>
                <a:gd name="T92" fmla="*/ 1001 w 1077"/>
                <a:gd name="T93" fmla="*/ 381 h 860"/>
                <a:gd name="T94" fmla="*/ 1075 w 1077"/>
                <a:gd name="T95" fmla="*/ 445 h 860"/>
                <a:gd name="T96" fmla="*/ 1071 w 1077"/>
                <a:gd name="T97" fmla="*/ 486 h 860"/>
                <a:gd name="T98" fmla="*/ 1034 w 1077"/>
                <a:gd name="T99" fmla="*/ 532 h 860"/>
                <a:gd name="T100" fmla="*/ 1009 w 1077"/>
                <a:gd name="T101" fmla="*/ 586 h 860"/>
                <a:gd name="T102" fmla="*/ 921 w 1077"/>
                <a:gd name="T103" fmla="*/ 610 h 860"/>
                <a:gd name="T104" fmla="*/ 945 w 1077"/>
                <a:gd name="T105" fmla="*/ 656 h 860"/>
                <a:gd name="T106" fmla="*/ 897 w 1077"/>
                <a:gd name="T107" fmla="*/ 656 h 860"/>
                <a:gd name="T108" fmla="*/ 863 w 1077"/>
                <a:gd name="T109" fmla="*/ 647 h 860"/>
                <a:gd name="T110" fmla="*/ 813 w 1077"/>
                <a:gd name="T111" fmla="*/ 672 h 860"/>
                <a:gd name="T112" fmla="*/ 748 w 1077"/>
                <a:gd name="T113" fmla="*/ 692 h 860"/>
                <a:gd name="T114" fmla="*/ 717 w 1077"/>
                <a:gd name="T115" fmla="*/ 768 h 860"/>
                <a:gd name="T116" fmla="*/ 716 w 1077"/>
                <a:gd name="T117" fmla="*/ 825 h 860"/>
                <a:gd name="T118" fmla="*/ 696 w 1077"/>
                <a:gd name="T119" fmla="*/ 860 h 860"/>
                <a:gd name="T120" fmla="*/ 590 w 1077"/>
                <a:gd name="T121" fmla="*/ 79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7" h="860">
                  <a:moveTo>
                    <a:pt x="590" y="798"/>
                  </a:moveTo>
                  <a:lnTo>
                    <a:pt x="565" y="775"/>
                  </a:lnTo>
                  <a:lnTo>
                    <a:pt x="539" y="769"/>
                  </a:lnTo>
                  <a:lnTo>
                    <a:pt x="526" y="768"/>
                  </a:lnTo>
                  <a:lnTo>
                    <a:pt x="505" y="759"/>
                  </a:lnTo>
                  <a:lnTo>
                    <a:pt x="498" y="765"/>
                  </a:lnTo>
                  <a:lnTo>
                    <a:pt x="495" y="790"/>
                  </a:lnTo>
                  <a:lnTo>
                    <a:pt x="479" y="790"/>
                  </a:lnTo>
                  <a:lnTo>
                    <a:pt x="477" y="777"/>
                  </a:lnTo>
                  <a:lnTo>
                    <a:pt x="449" y="779"/>
                  </a:lnTo>
                  <a:lnTo>
                    <a:pt x="449" y="769"/>
                  </a:lnTo>
                  <a:lnTo>
                    <a:pt x="429" y="770"/>
                  </a:lnTo>
                  <a:lnTo>
                    <a:pt x="429" y="784"/>
                  </a:lnTo>
                  <a:lnTo>
                    <a:pt x="390" y="735"/>
                  </a:lnTo>
                  <a:lnTo>
                    <a:pt x="405" y="729"/>
                  </a:lnTo>
                  <a:lnTo>
                    <a:pt x="389" y="703"/>
                  </a:lnTo>
                  <a:lnTo>
                    <a:pt x="401" y="691"/>
                  </a:lnTo>
                  <a:lnTo>
                    <a:pt x="396" y="681"/>
                  </a:lnTo>
                  <a:lnTo>
                    <a:pt x="383" y="681"/>
                  </a:lnTo>
                  <a:lnTo>
                    <a:pt x="380" y="671"/>
                  </a:lnTo>
                  <a:lnTo>
                    <a:pt x="368" y="676"/>
                  </a:lnTo>
                  <a:lnTo>
                    <a:pt x="365" y="696"/>
                  </a:lnTo>
                  <a:lnTo>
                    <a:pt x="327" y="681"/>
                  </a:lnTo>
                  <a:lnTo>
                    <a:pt x="289" y="677"/>
                  </a:lnTo>
                  <a:lnTo>
                    <a:pt x="282" y="663"/>
                  </a:lnTo>
                  <a:lnTo>
                    <a:pt x="267" y="667"/>
                  </a:lnTo>
                  <a:lnTo>
                    <a:pt x="249" y="661"/>
                  </a:lnTo>
                  <a:lnTo>
                    <a:pt x="250" y="659"/>
                  </a:lnTo>
                  <a:lnTo>
                    <a:pt x="233" y="650"/>
                  </a:lnTo>
                  <a:lnTo>
                    <a:pt x="212" y="643"/>
                  </a:lnTo>
                  <a:lnTo>
                    <a:pt x="203" y="628"/>
                  </a:lnTo>
                  <a:lnTo>
                    <a:pt x="191" y="630"/>
                  </a:lnTo>
                  <a:lnTo>
                    <a:pt x="167" y="601"/>
                  </a:lnTo>
                  <a:lnTo>
                    <a:pt x="156" y="601"/>
                  </a:lnTo>
                  <a:lnTo>
                    <a:pt x="153" y="576"/>
                  </a:lnTo>
                  <a:lnTo>
                    <a:pt x="180" y="579"/>
                  </a:lnTo>
                  <a:lnTo>
                    <a:pt x="197" y="585"/>
                  </a:lnTo>
                  <a:lnTo>
                    <a:pt x="209" y="549"/>
                  </a:lnTo>
                  <a:lnTo>
                    <a:pt x="203" y="504"/>
                  </a:lnTo>
                  <a:lnTo>
                    <a:pt x="200" y="466"/>
                  </a:lnTo>
                  <a:lnTo>
                    <a:pt x="200" y="439"/>
                  </a:lnTo>
                  <a:lnTo>
                    <a:pt x="192" y="426"/>
                  </a:lnTo>
                  <a:lnTo>
                    <a:pt x="163" y="419"/>
                  </a:lnTo>
                  <a:lnTo>
                    <a:pt x="155" y="404"/>
                  </a:lnTo>
                  <a:lnTo>
                    <a:pt x="159" y="397"/>
                  </a:lnTo>
                  <a:lnTo>
                    <a:pt x="153" y="382"/>
                  </a:lnTo>
                  <a:lnTo>
                    <a:pt x="138" y="376"/>
                  </a:lnTo>
                  <a:lnTo>
                    <a:pt x="122" y="378"/>
                  </a:lnTo>
                  <a:lnTo>
                    <a:pt x="103" y="348"/>
                  </a:lnTo>
                  <a:lnTo>
                    <a:pt x="117" y="332"/>
                  </a:lnTo>
                  <a:lnTo>
                    <a:pt x="113" y="325"/>
                  </a:lnTo>
                  <a:lnTo>
                    <a:pt x="118" y="301"/>
                  </a:lnTo>
                  <a:lnTo>
                    <a:pt x="101" y="302"/>
                  </a:lnTo>
                  <a:lnTo>
                    <a:pt x="95" y="265"/>
                  </a:lnTo>
                  <a:lnTo>
                    <a:pt x="90" y="258"/>
                  </a:lnTo>
                  <a:lnTo>
                    <a:pt x="72" y="259"/>
                  </a:lnTo>
                  <a:lnTo>
                    <a:pt x="58" y="226"/>
                  </a:lnTo>
                  <a:lnTo>
                    <a:pt x="71" y="217"/>
                  </a:lnTo>
                  <a:lnTo>
                    <a:pt x="70" y="211"/>
                  </a:lnTo>
                  <a:lnTo>
                    <a:pt x="33" y="203"/>
                  </a:lnTo>
                  <a:lnTo>
                    <a:pt x="12" y="175"/>
                  </a:lnTo>
                  <a:lnTo>
                    <a:pt x="7" y="172"/>
                  </a:lnTo>
                  <a:lnTo>
                    <a:pt x="0" y="146"/>
                  </a:lnTo>
                  <a:lnTo>
                    <a:pt x="24" y="131"/>
                  </a:lnTo>
                  <a:lnTo>
                    <a:pt x="25" y="112"/>
                  </a:lnTo>
                  <a:lnTo>
                    <a:pt x="41" y="113"/>
                  </a:lnTo>
                  <a:lnTo>
                    <a:pt x="48" y="120"/>
                  </a:lnTo>
                  <a:lnTo>
                    <a:pt x="58" y="118"/>
                  </a:lnTo>
                  <a:lnTo>
                    <a:pt x="60" y="107"/>
                  </a:lnTo>
                  <a:lnTo>
                    <a:pt x="69" y="103"/>
                  </a:lnTo>
                  <a:lnTo>
                    <a:pt x="69" y="94"/>
                  </a:lnTo>
                  <a:lnTo>
                    <a:pt x="78" y="94"/>
                  </a:lnTo>
                  <a:lnTo>
                    <a:pt x="79" y="81"/>
                  </a:lnTo>
                  <a:lnTo>
                    <a:pt x="88" y="81"/>
                  </a:lnTo>
                  <a:lnTo>
                    <a:pt x="89" y="87"/>
                  </a:lnTo>
                  <a:lnTo>
                    <a:pt x="123" y="85"/>
                  </a:lnTo>
                  <a:lnTo>
                    <a:pt x="124" y="103"/>
                  </a:lnTo>
                  <a:lnTo>
                    <a:pt x="143" y="112"/>
                  </a:lnTo>
                  <a:lnTo>
                    <a:pt x="150" y="105"/>
                  </a:lnTo>
                  <a:lnTo>
                    <a:pt x="173" y="105"/>
                  </a:lnTo>
                  <a:lnTo>
                    <a:pt x="176" y="99"/>
                  </a:lnTo>
                  <a:lnTo>
                    <a:pt x="186" y="102"/>
                  </a:lnTo>
                  <a:lnTo>
                    <a:pt x="186" y="102"/>
                  </a:lnTo>
                  <a:lnTo>
                    <a:pt x="185" y="104"/>
                  </a:lnTo>
                  <a:lnTo>
                    <a:pt x="184" y="108"/>
                  </a:lnTo>
                  <a:lnTo>
                    <a:pt x="184" y="111"/>
                  </a:lnTo>
                  <a:lnTo>
                    <a:pt x="185" y="112"/>
                  </a:lnTo>
                  <a:lnTo>
                    <a:pt x="188" y="111"/>
                  </a:lnTo>
                  <a:lnTo>
                    <a:pt x="194" y="110"/>
                  </a:lnTo>
                  <a:lnTo>
                    <a:pt x="194" y="110"/>
                  </a:lnTo>
                  <a:lnTo>
                    <a:pt x="200" y="106"/>
                  </a:lnTo>
                  <a:lnTo>
                    <a:pt x="205" y="105"/>
                  </a:lnTo>
                  <a:lnTo>
                    <a:pt x="213" y="104"/>
                  </a:lnTo>
                  <a:lnTo>
                    <a:pt x="219" y="105"/>
                  </a:lnTo>
                  <a:lnTo>
                    <a:pt x="220" y="105"/>
                  </a:lnTo>
                  <a:lnTo>
                    <a:pt x="227" y="93"/>
                  </a:lnTo>
                  <a:lnTo>
                    <a:pt x="241" y="89"/>
                  </a:lnTo>
                  <a:lnTo>
                    <a:pt x="241" y="89"/>
                  </a:lnTo>
                  <a:lnTo>
                    <a:pt x="242" y="90"/>
                  </a:lnTo>
                  <a:lnTo>
                    <a:pt x="244" y="93"/>
                  </a:lnTo>
                  <a:lnTo>
                    <a:pt x="246" y="93"/>
                  </a:lnTo>
                  <a:lnTo>
                    <a:pt x="248" y="91"/>
                  </a:lnTo>
                  <a:lnTo>
                    <a:pt x="249" y="88"/>
                  </a:lnTo>
                  <a:lnTo>
                    <a:pt x="249" y="83"/>
                  </a:lnTo>
                  <a:lnTo>
                    <a:pt x="249" y="83"/>
                  </a:lnTo>
                  <a:lnTo>
                    <a:pt x="250" y="73"/>
                  </a:lnTo>
                  <a:lnTo>
                    <a:pt x="251" y="69"/>
                  </a:lnTo>
                  <a:lnTo>
                    <a:pt x="252" y="67"/>
                  </a:lnTo>
                  <a:lnTo>
                    <a:pt x="252" y="67"/>
                  </a:lnTo>
                  <a:lnTo>
                    <a:pt x="269" y="65"/>
                  </a:lnTo>
                  <a:lnTo>
                    <a:pt x="273" y="46"/>
                  </a:lnTo>
                  <a:lnTo>
                    <a:pt x="285" y="52"/>
                  </a:lnTo>
                  <a:lnTo>
                    <a:pt x="302" y="21"/>
                  </a:lnTo>
                  <a:lnTo>
                    <a:pt x="315" y="23"/>
                  </a:lnTo>
                  <a:lnTo>
                    <a:pt x="317" y="28"/>
                  </a:lnTo>
                  <a:lnTo>
                    <a:pt x="325" y="28"/>
                  </a:lnTo>
                  <a:lnTo>
                    <a:pt x="325" y="21"/>
                  </a:lnTo>
                  <a:lnTo>
                    <a:pt x="339" y="22"/>
                  </a:lnTo>
                  <a:lnTo>
                    <a:pt x="342" y="31"/>
                  </a:lnTo>
                  <a:lnTo>
                    <a:pt x="355" y="29"/>
                  </a:lnTo>
                  <a:lnTo>
                    <a:pt x="359" y="11"/>
                  </a:lnTo>
                  <a:lnTo>
                    <a:pt x="373" y="25"/>
                  </a:lnTo>
                  <a:lnTo>
                    <a:pt x="405" y="28"/>
                  </a:lnTo>
                  <a:lnTo>
                    <a:pt x="408" y="44"/>
                  </a:lnTo>
                  <a:lnTo>
                    <a:pt x="420" y="33"/>
                  </a:lnTo>
                  <a:lnTo>
                    <a:pt x="431" y="37"/>
                  </a:lnTo>
                  <a:lnTo>
                    <a:pt x="438" y="45"/>
                  </a:lnTo>
                  <a:lnTo>
                    <a:pt x="455" y="33"/>
                  </a:lnTo>
                  <a:lnTo>
                    <a:pt x="489" y="46"/>
                  </a:lnTo>
                  <a:lnTo>
                    <a:pt x="513" y="57"/>
                  </a:lnTo>
                  <a:lnTo>
                    <a:pt x="524" y="44"/>
                  </a:lnTo>
                  <a:lnTo>
                    <a:pt x="537" y="37"/>
                  </a:lnTo>
                  <a:lnTo>
                    <a:pt x="535" y="26"/>
                  </a:lnTo>
                  <a:lnTo>
                    <a:pt x="546" y="24"/>
                  </a:lnTo>
                  <a:lnTo>
                    <a:pt x="554" y="24"/>
                  </a:lnTo>
                  <a:lnTo>
                    <a:pt x="569" y="11"/>
                  </a:lnTo>
                  <a:lnTo>
                    <a:pt x="595" y="24"/>
                  </a:lnTo>
                  <a:lnTo>
                    <a:pt x="605" y="17"/>
                  </a:lnTo>
                  <a:lnTo>
                    <a:pt x="613" y="21"/>
                  </a:lnTo>
                  <a:lnTo>
                    <a:pt x="614" y="31"/>
                  </a:lnTo>
                  <a:lnTo>
                    <a:pt x="620" y="29"/>
                  </a:lnTo>
                  <a:lnTo>
                    <a:pt x="623" y="16"/>
                  </a:lnTo>
                  <a:lnTo>
                    <a:pt x="662" y="0"/>
                  </a:lnTo>
                  <a:lnTo>
                    <a:pt x="678" y="7"/>
                  </a:lnTo>
                  <a:lnTo>
                    <a:pt x="680" y="52"/>
                  </a:lnTo>
                  <a:lnTo>
                    <a:pt x="712" y="101"/>
                  </a:lnTo>
                  <a:lnTo>
                    <a:pt x="708" y="113"/>
                  </a:lnTo>
                  <a:lnTo>
                    <a:pt x="729" y="129"/>
                  </a:lnTo>
                  <a:lnTo>
                    <a:pt x="733" y="127"/>
                  </a:lnTo>
                  <a:lnTo>
                    <a:pt x="743" y="128"/>
                  </a:lnTo>
                  <a:lnTo>
                    <a:pt x="744" y="140"/>
                  </a:lnTo>
                  <a:lnTo>
                    <a:pt x="766" y="146"/>
                  </a:lnTo>
                  <a:lnTo>
                    <a:pt x="766" y="159"/>
                  </a:lnTo>
                  <a:lnTo>
                    <a:pt x="753" y="171"/>
                  </a:lnTo>
                  <a:lnTo>
                    <a:pt x="757" y="192"/>
                  </a:lnTo>
                  <a:lnTo>
                    <a:pt x="767" y="198"/>
                  </a:lnTo>
                  <a:lnTo>
                    <a:pt x="790" y="208"/>
                  </a:lnTo>
                  <a:lnTo>
                    <a:pt x="808" y="205"/>
                  </a:lnTo>
                  <a:lnTo>
                    <a:pt x="814" y="202"/>
                  </a:lnTo>
                  <a:lnTo>
                    <a:pt x="814" y="202"/>
                  </a:lnTo>
                  <a:lnTo>
                    <a:pt x="816" y="190"/>
                  </a:lnTo>
                  <a:lnTo>
                    <a:pt x="817" y="183"/>
                  </a:lnTo>
                  <a:lnTo>
                    <a:pt x="817" y="180"/>
                  </a:lnTo>
                  <a:lnTo>
                    <a:pt x="816" y="179"/>
                  </a:lnTo>
                  <a:lnTo>
                    <a:pt x="816" y="179"/>
                  </a:lnTo>
                  <a:lnTo>
                    <a:pt x="817" y="180"/>
                  </a:lnTo>
                  <a:lnTo>
                    <a:pt x="824" y="181"/>
                  </a:lnTo>
                  <a:lnTo>
                    <a:pt x="835" y="184"/>
                  </a:lnTo>
                  <a:lnTo>
                    <a:pt x="838" y="192"/>
                  </a:lnTo>
                  <a:lnTo>
                    <a:pt x="867" y="176"/>
                  </a:lnTo>
                  <a:lnTo>
                    <a:pt x="884" y="184"/>
                  </a:lnTo>
                  <a:lnTo>
                    <a:pt x="887" y="201"/>
                  </a:lnTo>
                  <a:lnTo>
                    <a:pt x="880" y="216"/>
                  </a:lnTo>
                  <a:lnTo>
                    <a:pt x="873" y="241"/>
                  </a:lnTo>
                  <a:lnTo>
                    <a:pt x="864" y="260"/>
                  </a:lnTo>
                  <a:lnTo>
                    <a:pt x="865" y="269"/>
                  </a:lnTo>
                  <a:lnTo>
                    <a:pt x="872" y="270"/>
                  </a:lnTo>
                  <a:lnTo>
                    <a:pt x="876" y="287"/>
                  </a:lnTo>
                  <a:lnTo>
                    <a:pt x="887" y="290"/>
                  </a:lnTo>
                  <a:lnTo>
                    <a:pt x="913" y="309"/>
                  </a:lnTo>
                  <a:lnTo>
                    <a:pt x="923" y="299"/>
                  </a:lnTo>
                  <a:lnTo>
                    <a:pt x="938" y="299"/>
                  </a:lnTo>
                  <a:lnTo>
                    <a:pt x="927" y="310"/>
                  </a:lnTo>
                  <a:lnTo>
                    <a:pt x="927" y="317"/>
                  </a:lnTo>
                  <a:lnTo>
                    <a:pt x="955" y="316"/>
                  </a:lnTo>
                  <a:lnTo>
                    <a:pt x="983" y="324"/>
                  </a:lnTo>
                  <a:lnTo>
                    <a:pt x="988" y="375"/>
                  </a:lnTo>
                  <a:lnTo>
                    <a:pt x="1001" y="381"/>
                  </a:lnTo>
                  <a:lnTo>
                    <a:pt x="1012" y="398"/>
                  </a:lnTo>
                  <a:lnTo>
                    <a:pt x="1037" y="401"/>
                  </a:lnTo>
                  <a:lnTo>
                    <a:pt x="1053" y="398"/>
                  </a:lnTo>
                  <a:lnTo>
                    <a:pt x="1075" y="445"/>
                  </a:lnTo>
                  <a:lnTo>
                    <a:pt x="1047" y="448"/>
                  </a:lnTo>
                  <a:lnTo>
                    <a:pt x="1058" y="465"/>
                  </a:lnTo>
                  <a:lnTo>
                    <a:pt x="1077" y="470"/>
                  </a:lnTo>
                  <a:lnTo>
                    <a:pt x="1071" y="486"/>
                  </a:lnTo>
                  <a:lnTo>
                    <a:pt x="1028" y="480"/>
                  </a:lnTo>
                  <a:lnTo>
                    <a:pt x="1024" y="501"/>
                  </a:lnTo>
                  <a:lnTo>
                    <a:pt x="1035" y="503"/>
                  </a:lnTo>
                  <a:lnTo>
                    <a:pt x="1034" y="532"/>
                  </a:lnTo>
                  <a:lnTo>
                    <a:pt x="1044" y="535"/>
                  </a:lnTo>
                  <a:lnTo>
                    <a:pt x="1020" y="564"/>
                  </a:lnTo>
                  <a:lnTo>
                    <a:pt x="1022" y="579"/>
                  </a:lnTo>
                  <a:lnTo>
                    <a:pt x="1009" y="586"/>
                  </a:lnTo>
                  <a:lnTo>
                    <a:pt x="1007" y="579"/>
                  </a:lnTo>
                  <a:lnTo>
                    <a:pt x="993" y="581"/>
                  </a:lnTo>
                  <a:lnTo>
                    <a:pt x="933" y="569"/>
                  </a:lnTo>
                  <a:lnTo>
                    <a:pt x="921" y="610"/>
                  </a:lnTo>
                  <a:lnTo>
                    <a:pt x="928" y="628"/>
                  </a:lnTo>
                  <a:lnTo>
                    <a:pt x="934" y="630"/>
                  </a:lnTo>
                  <a:lnTo>
                    <a:pt x="941" y="651"/>
                  </a:lnTo>
                  <a:lnTo>
                    <a:pt x="945" y="656"/>
                  </a:lnTo>
                  <a:lnTo>
                    <a:pt x="931" y="656"/>
                  </a:lnTo>
                  <a:lnTo>
                    <a:pt x="919" y="638"/>
                  </a:lnTo>
                  <a:lnTo>
                    <a:pt x="907" y="637"/>
                  </a:lnTo>
                  <a:lnTo>
                    <a:pt x="897" y="656"/>
                  </a:lnTo>
                  <a:lnTo>
                    <a:pt x="890" y="644"/>
                  </a:lnTo>
                  <a:lnTo>
                    <a:pt x="875" y="644"/>
                  </a:lnTo>
                  <a:lnTo>
                    <a:pt x="870" y="648"/>
                  </a:lnTo>
                  <a:lnTo>
                    <a:pt x="863" y="647"/>
                  </a:lnTo>
                  <a:lnTo>
                    <a:pt x="850" y="662"/>
                  </a:lnTo>
                  <a:lnTo>
                    <a:pt x="840" y="663"/>
                  </a:lnTo>
                  <a:lnTo>
                    <a:pt x="832" y="671"/>
                  </a:lnTo>
                  <a:lnTo>
                    <a:pt x="813" y="672"/>
                  </a:lnTo>
                  <a:lnTo>
                    <a:pt x="789" y="708"/>
                  </a:lnTo>
                  <a:lnTo>
                    <a:pt x="775" y="700"/>
                  </a:lnTo>
                  <a:lnTo>
                    <a:pt x="765" y="704"/>
                  </a:lnTo>
                  <a:lnTo>
                    <a:pt x="748" y="692"/>
                  </a:lnTo>
                  <a:lnTo>
                    <a:pt x="751" y="710"/>
                  </a:lnTo>
                  <a:lnTo>
                    <a:pt x="726" y="726"/>
                  </a:lnTo>
                  <a:lnTo>
                    <a:pt x="733" y="744"/>
                  </a:lnTo>
                  <a:lnTo>
                    <a:pt x="717" y="768"/>
                  </a:lnTo>
                  <a:lnTo>
                    <a:pt x="718" y="792"/>
                  </a:lnTo>
                  <a:lnTo>
                    <a:pt x="733" y="811"/>
                  </a:lnTo>
                  <a:lnTo>
                    <a:pt x="734" y="823"/>
                  </a:lnTo>
                  <a:lnTo>
                    <a:pt x="716" y="825"/>
                  </a:lnTo>
                  <a:lnTo>
                    <a:pt x="717" y="841"/>
                  </a:lnTo>
                  <a:lnTo>
                    <a:pt x="728" y="841"/>
                  </a:lnTo>
                  <a:lnTo>
                    <a:pt x="726" y="860"/>
                  </a:lnTo>
                  <a:lnTo>
                    <a:pt x="696" y="860"/>
                  </a:lnTo>
                  <a:lnTo>
                    <a:pt x="660" y="842"/>
                  </a:lnTo>
                  <a:lnTo>
                    <a:pt x="652" y="827"/>
                  </a:lnTo>
                  <a:lnTo>
                    <a:pt x="612" y="802"/>
                  </a:lnTo>
                  <a:lnTo>
                    <a:pt x="590" y="798"/>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72" name="Potmap10">
              <a:extLst>
                <a:ext uri="{FF2B5EF4-FFF2-40B4-BE49-F238E27FC236}">
                  <a16:creationId xmlns:a16="http://schemas.microsoft.com/office/drawing/2014/main" id="{8A6FCA5E-B791-2D37-D79B-55B01229A546}"/>
                </a:ext>
              </a:extLst>
            </p:cNvPr>
            <p:cNvSpPr>
              <a:spLocks noEditPoints="1"/>
            </p:cNvSpPr>
            <p:nvPr/>
          </p:nvSpPr>
          <p:spPr bwMode="auto">
            <a:xfrm>
              <a:off x="3256570" y="1844703"/>
              <a:ext cx="1822678" cy="805156"/>
            </a:xfrm>
            <a:custGeom>
              <a:avLst/>
              <a:gdLst>
                <a:gd name="T0" fmla="*/ 1333 w 1360"/>
                <a:gd name="T1" fmla="*/ 178 h 698"/>
                <a:gd name="T2" fmla="*/ 1274 w 1360"/>
                <a:gd name="T3" fmla="*/ 186 h 698"/>
                <a:gd name="T4" fmla="*/ 1318 w 1360"/>
                <a:gd name="T5" fmla="*/ 239 h 698"/>
                <a:gd name="T6" fmla="*/ 1331 w 1360"/>
                <a:gd name="T7" fmla="*/ 247 h 698"/>
                <a:gd name="T8" fmla="*/ 1299 w 1360"/>
                <a:gd name="T9" fmla="*/ 272 h 698"/>
                <a:gd name="T10" fmla="*/ 1224 w 1360"/>
                <a:gd name="T11" fmla="*/ 318 h 698"/>
                <a:gd name="T12" fmla="*/ 1227 w 1360"/>
                <a:gd name="T13" fmla="*/ 408 h 698"/>
                <a:gd name="T14" fmla="*/ 1252 w 1360"/>
                <a:gd name="T15" fmla="*/ 459 h 698"/>
                <a:gd name="T16" fmla="*/ 1176 w 1360"/>
                <a:gd name="T17" fmla="*/ 495 h 698"/>
                <a:gd name="T18" fmla="*/ 1158 w 1360"/>
                <a:gd name="T19" fmla="*/ 489 h 698"/>
                <a:gd name="T20" fmla="*/ 1149 w 1360"/>
                <a:gd name="T21" fmla="*/ 530 h 698"/>
                <a:gd name="T22" fmla="*/ 1063 w 1360"/>
                <a:gd name="T23" fmla="*/ 559 h 698"/>
                <a:gd name="T24" fmla="*/ 982 w 1360"/>
                <a:gd name="T25" fmla="*/ 591 h 698"/>
                <a:gd name="T26" fmla="*/ 982 w 1360"/>
                <a:gd name="T27" fmla="*/ 625 h 698"/>
                <a:gd name="T28" fmla="*/ 927 w 1360"/>
                <a:gd name="T29" fmla="*/ 675 h 698"/>
                <a:gd name="T30" fmla="*/ 830 w 1360"/>
                <a:gd name="T31" fmla="*/ 682 h 698"/>
                <a:gd name="T32" fmla="*/ 723 w 1360"/>
                <a:gd name="T33" fmla="*/ 686 h 698"/>
                <a:gd name="T34" fmla="*/ 720 w 1360"/>
                <a:gd name="T35" fmla="*/ 642 h 698"/>
                <a:gd name="T36" fmla="*/ 675 w 1360"/>
                <a:gd name="T37" fmla="*/ 535 h 698"/>
                <a:gd name="T38" fmla="*/ 623 w 1360"/>
                <a:gd name="T39" fmla="*/ 540 h 698"/>
                <a:gd name="T40" fmla="*/ 567 w 1360"/>
                <a:gd name="T41" fmla="*/ 527 h 698"/>
                <a:gd name="T42" fmla="*/ 505 w 1360"/>
                <a:gd name="T43" fmla="*/ 505 h 698"/>
                <a:gd name="T44" fmla="*/ 420 w 1360"/>
                <a:gd name="T45" fmla="*/ 485 h 698"/>
                <a:gd name="T46" fmla="*/ 368 w 1360"/>
                <a:gd name="T47" fmla="*/ 494 h 698"/>
                <a:gd name="T48" fmla="*/ 309 w 1360"/>
                <a:gd name="T49" fmla="*/ 495 h 698"/>
                <a:gd name="T50" fmla="*/ 232 w 1360"/>
                <a:gd name="T51" fmla="*/ 485 h 698"/>
                <a:gd name="T52" fmla="*/ 201 w 1360"/>
                <a:gd name="T53" fmla="*/ 497 h 698"/>
                <a:gd name="T54" fmla="*/ 90 w 1360"/>
                <a:gd name="T55" fmla="*/ 466 h 698"/>
                <a:gd name="T56" fmla="*/ 35 w 1360"/>
                <a:gd name="T57" fmla="*/ 459 h 698"/>
                <a:gd name="T58" fmla="*/ 60 w 1360"/>
                <a:gd name="T59" fmla="*/ 380 h 698"/>
                <a:gd name="T60" fmla="*/ 110 w 1360"/>
                <a:gd name="T61" fmla="*/ 341 h 698"/>
                <a:gd name="T62" fmla="*/ 181 w 1360"/>
                <a:gd name="T63" fmla="*/ 342 h 698"/>
                <a:gd name="T64" fmla="*/ 267 w 1360"/>
                <a:gd name="T65" fmla="*/ 305 h 698"/>
                <a:gd name="T66" fmla="*/ 312 w 1360"/>
                <a:gd name="T67" fmla="*/ 233 h 698"/>
                <a:gd name="T68" fmla="*/ 412 w 1360"/>
                <a:gd name="T69" fmla="*/ 208 h 698"/>
                <a:gd name="T70" fmla="*/ 467 w 1360"/>
                <a:gd name="T71" fmla="*/ 225 h 698"/>
                <a:gd name="T72" fmla="*/ 527 w 1360"/>
                <a:gd name="T73" fmla="*/ 216 h 698"/>
                <a:gd name="T74" fmla="*/ 592 w 1360"/>
                <a:gd name="T75" fmla="*/ 186 h 698"/>
                <a:gd name="T76" fmla="*/ 647 w 1360"/>
                <a:gd name="T77" fmla="*/ 143 h 698"/>
                <a:gd name="T78" fmla="*/ 673 w 1360"/>
                <a:gd name="T79" fmla="*/ 133 h 698"/>
                <a:gd name="T80" fmla="*/ 690 w 1360"/>
                <a:gd name="T81" fmla="*/ 126 h 698"/>
                <a:gd name="T82" fmla="*/ 766 w 1360"/>
                <a:gd name="T83" fmla="*/ 143 h 698"/>
                <a:gd name="T84" fmla="*/ 816 w 1360"/>
                <a:gd name="T85" fmla="*/ 112 h 698"/>
                <a:gd name="T86" fmla="*/ 890 w 1360"/>
                <a:gd name="T87" fmla="*/ 68 h 698"/>
                <a:gd name="T88" fmla="*/ 935 w 1360"/>
                <a:gd name="T89" fmla="*/ 104 h 698"/>
                <a:gd name="T90" fmla="*/ 978 w 1360"/>
                <a:gd name="T91" fmla="*/ 115 h 698"/>
                <a:gd name="T92" fmla="*/ 1028 w 1360"/>
                <a:gd name="T93" fmla="*/ 97 h 698"/>
                <a:gd name="T94" fmla="*/ 1003 w 1360"/>
                <a:gd name="T95" fmla="*/ 26 h 698"/>
                <a:gd name="T96" fmla="*/ 1131 w 1360"/>
                <a:gd name="T97" fmla="*/ 35 h 698"/>
                <a:gd name="T98" fmla="*/ 1155 w 1360"/>
                <a:gd name="T99" fmla="*/ 42 h 698"/>
                <a:gd name="T100" fmla="*/ 1215 w 1360"/>
                <a:gd name="T101" fmla="*/ 118 h 698"/>
                <a:gd name="T102" fmla="*/ 1292 w 1360"/>
                <a:gd name="T103" fmla="*/ 107 h 698"/>
                <a:gd name="T104" fmla="*/ 2 w 1360"/>
                <a:gd name="T105" fmla="*/ 4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0" h="698">
                  <a:moveTo>
                    <a:pt x="1360" y="138"/>
                  </a:moveTo>
                  <a:lnTo>
                    <a:pt x="1355" y="154"/>
                  </a:lnTo>
                  <a:lnTo>
                    <a:pt x="1345" y="154"/>
                  </a:lnTo>
                  <a:lnTo>
                    <a:pt x="1345" y="188"/>
                  </a:lnTo>
                  <a:lnTo>
                    <a:pt x="1335" y="189"/>
                  </a:lnTo>
                  <a:lnTo>
                    <a:pt x="1333" y="178"/>
                  </a:lnTo>
                  <a:lnTo>
                    <a:pt x="1328" y="179"/>
                  </a:lnTo>
                  <a:lnTo>
                    <a:pt x="1325" y="191"/>
                  </a:lnTo>
                  <a:lnTo>
                    <a:pt x="1298" y="189"/>
                  </a:lnTo>
                  <a:lnTo>
                    <a:pt x="1298" y="174"/>
                  </a:lnTo>
                  <a:lnTo>
                    <a:pt x="1281" y="174"/>
                  </a:lnTo>
                  <a:lnTo>
                    <a:pt x="1274" y="186"/>
                  </a:lnTo>
                  <a:lnTo>
                    <a:pt x="1265" y="187"/>
                  </a:lnTo>
                  <a:lnTo>
                    <a:pt x="1256" y="181"/>
                  </a:lnTo>
                  <a:lnTo>
                    <a:pt x="1258" y="205"/>
                  </a:lnTo>
                  <a:lnTo>
                    <a:pt x="1280" y="224"/>
                  </a:lnTo>
                  <a:lnTo>
                    <a:pt x="1295" y="222"/>
                  </a:lnTo>
                  <a:lnTo>
                    <a:pt x="1318" y="239"/>
                  </a:lnTo>
                  <a:lnTo>
                    <a:pt x="1327" y="239"/>
                  </a:lnTo>
                  <a:lnTo>
                    <a:pt x="1327" y="239"/>
                  </a:lnTo>
                  <a:lnTo>
                    <a:pt x="1328" y="240"/>
                  </a:lnTo>
                  <a:lnTo>
                    <a:pt x="1331" y="244"/>
                  </a:lnTo>
                  <a:lnTo>
                    <a:pt x="1333" y="246"/>
                  </a:lnTo>
                  <a:lnTo>
                    <a:pt x="1331" y="247"/>
                  </a:lnTo>
                  <a:lnTo>
                    <a:pt x="1330" y="249"/>
                  </a:lnTo>
                  <a:lnTo>
                    <a:pt x="1327" y="249"/>
                  </a:lnTo>
                  <a:lnTo>
                    <a:pt x="1327" y="249"/>
                  </a:lnTo>
                  <a:lnTo>
                    <a:pt x="1317" y="252"/>
                  </a:lnTo>
                  <a:lnTo>
                    <a:pt x="1315" y="253"/>
                  </a:lnTo>
                  <a:lnTo>
                    <a:pt x="1299" y="272"/>
                  </a:lnTo>
                  <a:lnTo>
                    <a:pt x="1271" y="278"/>
                  </a:lnTo>
                  <a:lnTo>
                    <a:pt x="1272" y="295"/>
                  </a:lnTo>
                  <a:lnTo>
                    <a:pt x="1257" y="300"/>
                  </a:lnTo>
                  <a:lnTo>
                    <a:pt x="1256" y="289"/>
                  </a:lnTo>
                  <a:lnTo>
                    <a:pt x="1237" y="292"/>
                  </a:lnTo>
                  <a:lnTo>
                    <a:pt x="1224" y="318"/>
                  </a:lnTo>
                  <a:lnTo>
                    <a:pt x="1230" y="359"/>
                  </a:lnTo>
                  <a:lnTo>
                    <a:pt x="1225" y="367"/>
                  </a:lnTo>
                  <a:lnTo>
                    <a:pt x="1236" y="378"/>
                  </a:lnTo>
                  <a:lnTo>
                    <a:pt x="1235" y="387"/>
                  </a:lnTo>
                  <a:lnTo>
                    <a:pt x="1229" y="391"/>
                  </a:lnTo>
                  <a:lnTo>
                    <a:pt x="1227" y="408"/>
                  </a:lnTo>
                  <a:lnTo>
                    <a:pt x="1239" y="411"/>
                  </a:lnTo>
                  <a:lnTo>
                    <a:pt x="1239" y="418"/>
                  </a:lnTo>
                  <a:lnTo>
                    <a:pt x="1233" y="418"/>
                  </a:lnTo>
                  <a:lnTo>
                    <a:pt x="1235" y="428"/>
                  </a:lnTo>
                  <a:lnTo>
                    <a:pt x="1245" y="433"/>
                  </a:lnTo>
                  <a:lnTo>
                    <a:pt x="1252" y="459"/>
                  </a:lnTo>
                  <a:lnTo>
                    <a:pt x="1238" y="450"/>
                  </a:lnTo>
                  <a:lnTo>
                    <a:pt x="1235" y="468"/>
                  </a:lnTo>
                  <a:lnTo>
                    <a:pt x="1217" y="470"/>
                  </a:lnTo>
                  <a:lnTo>
                    <a:pt x="1208" y="486"/>
                  </a:lnTo>
                  <a:lnTo>
                    <a:pt x="1194" y="487"/>
                  </a:lnTo>
                  <a:lnTo>
                    <a:pt x="1176" y="495"/>
                  </a:lnTo>
                  <a:lnTo>
                    <a:pt x="1184" y="510"/>
                  </a:lnTo>
                  <a:lnTo>
                    <a:pt x="1174" y="527"/>
                  </a:lnTo>
                  <a:lnTo>
                    <a:pt x="1164" y="524"/>
                  </a:lnTo>
                  <a:lnTo>
                    <a:pt x="1165" y="499"/>
                  </a:lnTo>
                  <a:lnTo>
                    <a:pt x="1156" y="499"/>
                  </a:lnTo>
                  <a:lnTo>
                    <a:pt x="1158" y="489"/>
                  </a:lnTo>
                  <a:lnTo>
                    <a:pt x="1145" y="489"/>
                  </a:lnTo>
                  <a:lnTo>
                    <a:pt x="1146" y="510"/>
                  </a:lnTo>
                  <a:lnTo>
                    <a:pt x="1132" y="515"/>
                  </a:lnTo>
                  <a:lnTo>
                    <a:pt x="1133" y="523"/>
                  </a:lnTo>
                  <a:lnTo>
                    <a:pt x="1148" y="521"/>
                  </a:lnTo>
                  <a:lnTo>
                    <a:pt x="1149" y="530"/>
                  </a:lnTo>
                  <a:lnTo>
                    <a:pt x="1114" y="543"/>
                  </a:lnTo>
                  <a:lnTo>
                    <a:pt x="1091" y="555"/>
                  </a:lnTo>
                  <a:lnTo>
                    <a:pt x="1088" y="559"/>
                  </a:lnTo>
                  <a:lnTo>
                    <a:pt x="1080" y="563"/>
                  </a:lnTo>
                  <a:lnTo>
                    <a:pt x="1075" y="552"/>
                  </a:lnTo>
                  <a:lnTo>
                    <a:pt x="1063" y="559"/>
                  </a:lnTo>
                  <a:lnTo>
                    <a:pt x="1058" y="550"/>
                  </a:lnTo>
                  <a:lnTo>
                    <a:pt x="1036" y="558"/>
                  </a:lnTo>
                  <a:lnTo>
                    <a:pt x="1044" y="587"/>
                  </a:lnTo>
                  <a:lnTo>
                    <a:pt x="1025" y="592"/>
                  </a:lnTo>
                  <a:lnTo>
                    <a:pt x="1018" y="583"/>
                  </a:lnTo>
                  <a:lnTo>
                    <a:pt x="982" y="591"/>
                  </a:lnTo>
                  <a:lnTo>
                    <a:pt x="982" y="603"/>
                  </a:lnTo>
                  <a:lnTo>
                    <a:pt x="1000" y="599"/>
                  </a:lnTo>
                  <a:lnTo>
                    <a:pt x="1004" y="609"/>
                  </a:lnTo>
                  <a:lnTo>
                    <a:pt x="971" y="616"/>
                  </a:lnTo>
                  <a:lnTo>
                    <a:pt x="975" y="626"/>
                  </a:lnTo>
                  <a:lnTo>
                    <a:pt x="982" y="625"/>
                  </a:lnTo>
                  <a:lnTo>
                    <a:pt x="980" y="638"/>
                  </a:lnTo>
                  <a:lnTo>
                    <a:pt x="974" y="638"/>
                  </a:lnTo>
                  <a:lnTo>
                    <a:pt x="975" y="649"/>
                  </a:lnTo>
                  <a:lnTo>
                    <a:pt x="969" y="663"/>
                  </a:lnTo>
                  <a:lnTo>
                    <a:pt x="945" y="673"/>
                  </a:lnTo>
                  <a:lnTo>
                    <a:pt x="927" y="675"/>
                  </a:lnTo>
                  <a:lnTo>
                    <a:pt x="906" y="680"/>
                  </a:lnTo>
                  <a:lnTo>
                    <a:pt x="903" y="671"/>
                  </a:lnTo>
                  <a:lnTo>
                    <a:pt x="871" y="682"/>
                  </a:lnTo>
                  <a:lnTo>
                    <a:pt x="851" y="663"/>
                  </a:lnTo>
                  <a:lnTo>
                    <a:pt x="830" y="669"/>
                  </a:lnTo>
                  <a:lnTo>
                    <a:pt x="830" y="682"/>
                  </a:lnTo>
                  <a:lnTo>
                    <a:pt x="820" y="686"/>
                  </a:lnTo>
                  <a:lnTo>
                    <a:pt x="820" y="696"/>
                  </a:lnTo>
                  <a:lnTo>
                    <a:pt x="803" y="698"/>
                  </a:lnTo>
                  <a:lnTo>
                    <a:pt x="786" y="665"/>
                  </a:lnTo>
                  <a:lnTo>
                    <a:pt x="757" y="663"/>
                  </a:lnTo>
                  <a:lnTo>
                    <a:pt x="723" y="686"/>
                  </a:lnTo>
                  <a:lnTo>
                    <a:pt x="703" y="686"/>
                  </a:lnTo>
                  <a:lnTo>
                    <a:pt x="700" y="677"/>
                  </a:lnTo>
                  <a:lnTo>
                    <a:pt x="710" y="667"/>
                  </a:lnTo>
                  <a:lnTo>
                    <a:pt x="710" y="656"/>
                  </a:lnTo>
                  <a:lnTo>
                    <a:pt x="721" y="653"/>
                  </a:lnTo>
                  <a:lnTo>
                    <a:pt x="720" y="642"/>
                  </a:lnTo>
                  <a:lnTo>
                    <a:pt x="712" y="623"/>
                  </a:lnTo>
                  <a:lnTo>
                    <a:pt x="707" y="604"/>
                  </a:lnTo>
                  <a:lnTo>
                    <a:pt x="682" y="605"/>
                  </a:lnTo>
                  <a:lnTo>
                    <a:pt x="667" y="574"/>
                  </a:lnTo>
                  <a:lnTo>
                    <a:pt x="684" y="554"/>
                  </a:lnTo>
                  <a:lnTo>
                    <a:pt x="675" y="535"/>
                  </a:lnTo>
                  <a:lnTo>
                    <a:pt x="655" y="544"/>
                  </a:lnTo>
                  <a:lnTo>
                    <a:pt x="648" y="531"/>
                  </a:lnTo>
                  <a:lnTo>
                    <a:pt x="638" y="533"/>
                  </a:lnTo>
                  <a:lnTo>
                    <a:pt x="638" y="526"/>
                  </a:lnTo>
                  <a:lnTo>
                    <a:pt x="620" y="531"/>
                  </a:lnTo>
                  <a:lnTo>
                    <a:pt x="623" y="540"/>
                  </a:lnTo>
                  <a:lnTo>
                    <a:pt x="607" y="536"/>
                  </a:lnTo>
                  <a:lnTo>
                    <a:pt x="608" y="549"/>
                  </a:lnTo>
                  <a:lnTo>
                    <a:pt x="586" y="547"/>
                  </a:lnTo>
                  <a:lnTo>
                    <a:pt x="592" y="540"/>
                  </a:lnTo>
                  <a:lnTo>
                    <a:pt x="592" y="525"/>
                  </a:lnTo>
                  <a:lnTo>
                    <a:pt x="567" y="527"/>
                  </a:lnTo>
                  <a:lnTo>
                    <a:pt x="566" y="507"/>
                  </a:lnTo>
                  <a:lnTo>
                    <a:pt x="556" y="519"/>
                  </a:lnTo>
                  <a:lnTo>
                    <a:pt x="534" y="524"/>
                  </a:lnTo>
                  <a:lnTo>
                    <a:pt x="528" y="514"/>
                  </a:lnTo>
                  <a:lnTo>
                    <a:pt x="518" y="518"/>
                  </a:lnTo>
                  <a:lnTo>
                    <a:pt x="505" y="505"/>
                  </a:lnTo>
                  <a:lnTo>
                    <a:pt x="489" y="498"/>
                  </a:lnTo>
                  <a:lnTo>
                    <a:pt x="486" y="477"/>
                  </a:lnTo>
                  <a:lnTo>
                    <a:pt x="447" y="475"/>
                  </a:lnTo>
                  <a:lnTo>
                    <a:pt x="446" y="464"/>
                  </a:lnTo>
                  <a:lnTo>
                    <a:pt x="419" y="467"/>
                  </a:lnTo>
                  <a:lnTo>
                    <a:pt x="420" y="485"/>
                  </a:lnTo>
                  <a:lnTo>
                    <a:pt x="405" y="485"/>
                  </a:lnTo>
                  <a:lnTo>
                    <a:pt x="402" y="489"/>
                  </a:lnTo>
                  <a:lnTo>
                    <a:pt x="386" y="490"/>
                  </a:lnTo>
                  <a:lnTo>
                    <a:pt x="382" y="484"/>
                  </a:lnTo>
                  <a:lnTo>
                    <a:pt x="365" y="485"/>
                  </a:lnTo>
                  <a:lnTo>
                    <a:pt x="368" y="494"/>
                  </a:lnTo>
                  <a:lnTo>
                    <a:pt x="357" y="494"/>
                  </a:lnTo>
                  <a:lnTo>
                    <a:pt x="355" y="483"/>
                  </a:lnTo>
                  <a:lnTo>
                    <a:pt x="340" y="483"/>
                  </a:lnTo>
                  <a:lnTo>
                    <a:pt x="337" y="474"/>
                  </a:lnTo>
                  <a:lnTo>
                    <a:pt x="309" y="482"/>
                  </a:lnTo>
                  <a:lnTo>
                    <a:pt x="309" y="495"/>
                  </a:lnTo>
                  <a:lnTo>
                    <a:pt x="295" y="498"/>
                  </a:lnTo>
                  <a:lnTo>
                    <a:pt x="279" y="489"/>
                  </a:lnTo>
                  <a:lnTo>
                    <a:pt x="272" y="497"/>
                  </a:lnTo>
                  <a:lnTo>
                    <a:pt x="257" y="486"/>
                  </a:lnTo>
                  <a:lnTo>
                    <a:pt x="240" y="492"/>
                  </a:lnTo>
                  <a:lnTo>
                    <a:pt x="232" y="485"/>
                  </a:lnTo>
                  <a:lnTo>
                    <a:pt x="221" y="485"/>
                  </a:lnTo>
                  <a:lnTo>
                    <a:pt x="214" y="494"/>
                  </a:lnTo>
                  <a:lnTo>
                    <a:pt x="202" y="498"/>
                  </a:lnTo>
                  <a:lnTo>
                    <a:pt x="202" y="498"/>
                  </a:lnTo>
                  <a:lnTo>
                    <a:pt x="202" y="497"/>
                  </a:lnTo>
                  <a:lnTo>
                    <a:pt x="201" y="497"/>
                  </a:lnTo>
                  <a:lnTo>
                    <a:pt x="200" y="497"/>
                  </a:lnTo>
                  <a:lnTo>
                    <a:pt x="167" y="497"/>
                  </a:lnTo>
                  <a:lnTo>
                    <a:pt x="140" y="499"/>
                  </a:lnTo>
                  <a:lnTo>
                    <a:pt x="126" y="489"/>
                  </a:lnTo>
                  <a:lnTo>
                    <a:pt x="98" y="460"/>
                  </a:lnTo>
                  <a:lnTo>
                    <a:pt x="90" y="466"/>
                  </a:lnTo>
                  <a:lnTo>
                    <a:pt x="84" y="460"/>
                  </a:lnTo>
                  <a:lnTo>
                    <a:pt x="74" y="470"/>
                  </a:lnTo>
                  <a:lnTo>
                    <a:pt x="75" y="478"/>
                  </a:lnTo>
                  <a:lnTo>
                    <a:pt x="63" y="480"/>
                  </a:lnTo>
                  <a:lnTo>
                    <a:pt x="54" y="460"/>
                  </a:lnTo>
                  <a:lnTo>
                    <a:pt x="35" y="459"/>
                  </a:lnTo>
                  <a:lnTo>
                    <a:pt x="33" y="459"/>
                  </a:lnTo>
                  <a:lnTo>
                    <a:pt x="33" y="469"/>
                  </a:lnTo>
                  <a:lnTo>
                    <a:pt x="35" y="445"/>
                  </a:lnTo>
                  <a:lnTo>
                    <a:pt x="21" y="426"/>
                  </a:lnTo>
                  <a:lnTo>
                    <a:pt x="49" y="388"/>
                  </a:lnTo>
                  <a:lnTo>
                    <a:pt x="60" y="380"/>
                  </a:lnTo>
                  <a:lnTo>
                    <a:pt x="59" y="370"/>
                  </a:lnTo>
                  <a:lnTo>
                    <a:pt x="75" y="361"/>
                  </a:lnTo>
                  <a:lnTo>
                    <a:pt x="88" y="363"/>
                  </a:lnTo>
                  <a:lnTo>
                    <a:pt x="112" y="342"/>
                  </a:lnTo>
                  <a:lnTo>
                    <a:pt x="103" y="336"/>
                  </a:lnTo>
                  <a:lnTo>
                    <a:pt x="110" y="341"/>
                  </a:lnTo>
                  <a:lnTo>
                    <a:pt x="118" y="333"/>
                  </a:lnTo>
                  <a:lnTo>
                    <a:pt x="125" y="333"/>
                  </a:lnTo>
                  <a:lnTo>
                    <a:pt x="127" y="347"/>
                  </a:lnTo>
                  <a:lnTo>
                    <a:pt x="141" y="355"/>
                  </a:lnTo>
                  <a:lnTo>
                    <a:pt x="164" y="329"/>
                  </a:lnTo>
                  <a:lnTo>
                    <a:pt x="181" y="342"/>
                  </a:lnTo>
                  <a:lnTo>
                    <a:pt x="194" y="339"/>
                  </a:lnTo>
                  <a:lnTo>
                    <a:pt x="202" y="326"/>
                  </a:lnTo>
                  <a:lnTo>
                    <a:pt x="232" y="317"/>
                  </a:lnTo>
                  <a:lnTo>
                    <a:pt x="237" y="295"/>
                  </a:lnTo>
                  <a:lnTo>
                    <a:pt x="257" y="295"/>
                  </a:lnTo>
                  <a:lnTo>
                    <a:pt x="267" y="305"/>
                  </a:lnTo>
                  <a:lnTo>
                    <a:pt x="295" y="302"/>
                  </a:lnTo>
                  <a:lnTo>
                    <a:pt x="298" y="289"/>
                  </a:lnTo>
                  <a:lnTo>
                    <a:pt x="278" y="270"/>
                  </a:lnTo>
                  <a:lnTo>
                    <a:pt x="290" y="253"/>
                  </a:lnTo>
                  <a:lnTo>
                    <a:pt x="304" y="253"/>
                  </a:lnTo>
                  <a:lnTo>
                    <a:pt x="312" y="233"/>
                  </a:lnTo>
                  <a:lnTo>
                    <a:pt x="305" y="225"/>
                  </a:lnTo>
                  <a:lnTo>
                    <a:pt x="311" y="214"/>
                  </a:lnTo>
                  <a:lnTo>
                    <a:pt x="347" y="199"/>
                  </a:lnTo>
                  <a:lnTo>
                    <a:pt x="377" y="213"/>
                  </a:lnTo>
                  <a:lnTo>
                    <a:pt x="397" y="213"/>
                  </a:lnTo>
                  <a:lnTo>
                    <a:pt x="412" y="208"/>
                  </a:lnTo>
                  <a:lnTo>
                    <a:pt x="436" y="215"/>
                  </a:lnTo>
                  <a:lnTo>
                    <a:pt x="436" y="215"/>
                  </a:lnTo>
                  <a:lnTo>
                    <a:pt x="447" y="221"/>
                  </a:lnTo>
                  <a:lnTo>
                    <a:pt x="458" y="224"/>
                  </a:lnTo>
                  <a:lnTo>
                    <a:pt x="462" y="225"/>
                  </a:lnTo>
                  <a:lnTo>
                    <a:pt x="467" y="225"/>
                  </a:lnTo>
                  <a:lnTo>
                    <a:pt x="467" y="225"/>
                  </a:lnTo>
                  <a:lnTo>
                    <a:pt x="474" y="224"/>
                  </a:lnTo>
                  <a:lnTo>
                    <a:pt x="480" y="221"/>
                  </a:lnTo>
                  <a:lnTo>
                    <a:pt x="488" y="216"/>
                  </a:lnTo>
                  <a:lnTo>
                    <a:pt x="507" y="215"/>
                  </a:lnTo>
                  <a:lnTo>
                    <a:pt x="527" y="216"/>
                  </a:lnTo>
                  <a:lnTo>
                    <a:pt x="536" y="227"/>
                  </a:lnTo>
                  <a:lnTo>
                    <a:pt x="550" y="225"/>
                  </a:lnTo>
                  <a:lnTo>
                    <a:pt x="564" y="220"/>
                  </a:lnTo>
                  <a:lnTo>
                    <a:pt x="562" y="210"/>
                  </a:lnTo>
                  <a:lnTo>
                    <a:pt x="592" y="197"/>
                  </a:lnTo>
                  <a:lnTo>
                    <a:pt x="592" y="186"/>
                  </a:lnTo>
                  <a:lnTo>
                    <a:pt x="606" y="180"/>
                  </a:lnTo>
                  <a:lnTo>
                    <a:pt x="601" y="141"/>
                  </a:lnTo>
                  <a:lnTo>
                    <a:pt x="614" y="136"/>
                  </a:lnTo>
                  <a:lnTo>
                    <a:pt x="620" y="141"/>
                  </a:lnTo>
                  <a:lnTo>
                    <a:pt x="635" y="136"/>
                  </a:lnTo>
                  <a:lnTo>
                    <a:pt x="647" y="143"/>
                  </a:lnTo>
                  <a:lnTo>
                    <a:pt x="660" y="146"/>
                  </a:lnTo>
                  <a:lnTo>
                    <a:pt x="660" y="146"/>
                  </a:lnTo>
                  <a:lnTo>
                    <a:pt x="667" y="136"/>
                  </a:lnTo>
                  <a:lnTo>
                    <a:pt x="672" y="131"/>
                  </a:lnTo>
                  <a:lnTo>
                    <a:pt x="672" y="131"/>
                  </a:lnTo>
                  <a:lnTo>
                    <a:pt x="673" y="133"/>
                  </a:lnTo>
                  <a:lnTo>
                    <a:pt x="673" y="133"/>
                  </a:lnTo>
                  <a:lnTo>
                    <a:pt x="673" y="137"/>
                  </a:lnTo>
                  <a:lnTo>
                    <a:pt x="674" y="137"/>
                  </a:lnTo>
                  <a:lnTo>
                    <a:pt x="677" y="136"/>
                  </a:lnTo>
                  <a:lnTo>
                    <a:pt x="681" y="133"/>
                  </a:lnTo>
                  <a:lnTo>
                    <a:pt x="690" y="126"/>
                  </a:lnTo>
                  <a:lnTo>
                    <a:pt x="705" y="137"/>
                  </a:lnTo>
                  <a:lnTo>
                    <a:pt x="720" y="150"/>
                  </a:lnTo>
                  <a:lnTo>
                    <a:pt x="714" y="162"/>
                  </a:lnTo>
                  <a:lnTo>
                    <a:pt x="723" y="166"/>
                  </a:lnTo>
                  <a:lnTo>
                    <a:pt x="737" y="140"/>
                  </a:lnTo>
                  <a:lnTo>
                    <a:pt x="766" y="143"/>
                  </a:lnTo>
                  <a:lnTo>
                    <a:pt x="781" y="137"/>
                  </a:lnTo>
                  <a:lnTo>
                    <a:pt x="798" y="136"/>
                  </a:lnTo>
                  <a:lnTo>
                    <a:pt x="799" y="126"/>
                  </a:lnTo>
                  <a:lnTo>
                    <a:pt x="791" y="122"/>
                  </a:lnTo>
                  <a:lnTo>
                    <a:pt x="791" y="115"/>
                  </a:lnTo>
                  <a:lnTo>
                    <a:pt x="816" y="112"/>
                  </a:lnTo>
                  <a:lnTo>
                    <a:pt x="824" y="75"/>
                  </a:lnTo>
                  <a:lnTo>
                    <a:pt x="842" y="59"/>
                  </a:lnTo>
                  <a:lnTo>
                    <a:pt x="869" y="60"/>
                  </a:lnTo>
                  <a:lnTo>
                    <a:pt x="869" y="79"/>
                  </a:lnTo>
                  <a:lnTo>
                    <a:pt x="884" y="79"/>
                  </a:lnTo>
                  <a:lnTo>
                    <a:pt x="890" y="68"/>
                  </a:lnTo>
                  <a:lnTo>
                    <a:pt x="910" y="85"/>
                  </a:lnTo>
                  <a:lnTo>
                    <a:pt x="909" y="93"/>
                  </a:lnTo>
                  <a:lnTo>
                    <a:pt x="919" y="113"/>
                  </a:lnTo>
                  <a:lnTo>
                    <a:pt x="926" y="113"/>
                  </a:lnTo>
                  <a:lnTo>
                    <a:pt x="926" y="104"/>
                  </a:lnTo>
                  <a:lnTo>
                    <a:pt x="935" y="104"/>
                  </a:lnTo>
                  <a:lnTo>
                    <a:pt x="941" y="110"/>
                  </a:lnTo>
                  <a:lnTo>
                    <a:pt x="967" y="118"/>
                  </a:lnTo>
                  <a:lnTo>
                    <a:pt x="969" y="113"/>
                  </a:lnTo>
                  <a:lnTo>
                    <a:pt x="963" y="108"/>
                  </a:lnTo>
                  <a:lnTo>
                    <a:pt x="974" y="101"/>
                  </a:lnTo>
                  <a:lnTo>
                    <a:pt x="978" y="115"/>
                  </a:lnTo>
                  <a:lnTo>
                    <a:pt x="985" y="120"/>
                  </a:lnTo>
                  <a:lnTo>
                    <a:pt x="988" y="114"/>
                  </a:lnTo>
                  <a:lnTo>
                    <a:pt x="996" y="112"/>
                  </a:lnTo>
                  <a:lnTo>
                    <a:pt x="1000" y="107"/>
                  </a:lnTo>
                  <a:lnTo>
                    <a:pt x="1027" y="104"/>
                  </a:lnTo>
                  <a:lnTo>
                    <a:pt x="1028" y="97"/>
                  </a:lnTo>
                  <a:lnTo>
                    <a:pt x="1020" y="96"/>
                  </a:lnTo>
                  <a:lnTo>
                    <a:pt x="1022" y="60"/>
                  </a:lnTo>
                  <a:lnTo>
                    <a:pt x="1015" y="58"/>
                  </a:lnTo>
                  <a:lnTo>
                    <a:pt x="1015" y="47"/>
                  </a:lnTo>
                  <a:lnTo>
                    <a:pt x="1020" y="38"/>
                  </a:lnTo>
                  <a:lnTo>
                    <a:pt x="1003" y="26"/>
                  </a:lnTo>
                  <a:lnTo>
                    <a:pt x="1015" y="0"/>
                  </a:lnTo>
                  <a:lnTo>
                    <a:pt x="1033" y="6"/>
                  </a:lnTo>
                  <a:lnTo>
                    <a:pt x="1048" y="2"/>
                  </a:lnTo>
                  <a:lnTo>
                    <a:pt x="1055" y="16"/>
                  </a:lnTo>
                  <a:lnTo>
                    <a:pt x="1093" y="20"/>
                  </a:lnTo>
                  <a:lnTo>
                    <a:pt x="1131" y="35"/>
                  </a:lnTo>
                  <a:lnTo>
                    <a:pt x="1134" y="15"/>
                  </a:lnTo>
                  <a:lnTo>
                    <a:pt x="1146" y="10"/>
                  </a:lnTo>
                  <a:lnTo>
                    <a:pt x="1149" y="20"/>
                  </a:lnTo>
                  <a:lnTo>
                    <a:pt x="1162" y="20"/>
                  </a:lnTo>
                  <a:lnTo>
                    <a:pt x="1167" y="30"/>
                  </a:lnTo>
                  <a:lnTo>
                    <a:pt x="1155" y="42"/>
                  </a:lnTo>
                  <a:lnTo>
                    <a:pt x="1171" y="68"/>
                  </a:lnTo>
                  <a:lnTo>
                    <a:pt x="1156" y="74"/>
                  </a:lnTo>
                  <a:lnTo>
                    <a:pt x="1195" y="123"/>
                  </a:lnTo>
                  <a:lnTo>
                    <a:pt x="1195" y="109"/>
                  </a:lnTo>
                  <a:lnTo>
                    <a:pt x="1215" y="108"/>
                  </a:lnTo>
                  <a:lnTo>
                    <a:pt x="1215" y="118"/>
                  </a:lnTo>
                  <a:lnTo>
                    <a:pt x="1243" y="116"/>
                  </a:lnTo>
                  <a:lnTo>
                    <a:pt x="1245" y="129"/>
                  </a:lnTo>
                  <a:lnTo>
                    <a:pt x="1261" y="129"/>
                  </a:lnTo>
                  <a:lnTo>
                    <a:pt x="1264" y="104"/>
                  </a:lnTo>
                  <a:lnTo>
                    <a:pt x="1271" y="98"/>
                  </a:lnTo>
                  <a:lnTo>
                    <a:pt x="1292" y="107"/>
                  </a:lnTo>
                  <a:lnTo>
                    <a:pt x="1305" y="108"/>
                  </a:lnTo>
                  <a:lnTo>
                    <a:pt x="1331" y="114"/>
                  </a:lnTo>
                  <a:lnTo>
                    <a:pt x="1356" y="137"/>
                  </a:lnTo>
                  <a:lnTo>
                    <a:pt x="1360" y="138"/>
                  </a:lnTo>
                  <a:lnTo>
                    <a:pt x="1360" y="138"/>
                  </a:lnTo>
                  <a:close/>
                  <a:moveTo>
                    <a:pt x="2" y="474"/>
                  </a:moveTo>
                  <a:lnTo>
                    <a:pt x="2" y="474"/>
                  </a:lnTo>
                  <a:lnTo>
                    <a:pt x="0" y="475"/>
                  </a:lnTo>
                  <a:lnTo>
                    <a:pt x="2" y="474"/>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73" name="Potmap3">
              <a:extLst>
                <a:ext uri="{FF2B5EF4-FFF2-40B4-BE49-F238E27FC236}">
                  <a16:creationId xmlns:a16="http://schemas.microsoft.com/office/drawing/2014/main" id="{EC844A6B-0E35-B436-9D20-542A486C1273}"/>
                </a:ext>
              </a:extLst>
            </p:cNvPr>
            <p:cNvSpPr>
              <a:spLocks/>
            </p:cNvSpPr>
            <p:nvPr/>
          </p:nvSpPr>
          <p:spPr bwMode="auto">
            <a:xfrm>
              <a:off x="4686322" y="1804965"/>
              <a:ext cx="1706795" cy="992731"/>
            </a:xfrm>
            <a:custGeom>
              <a:avLst/>
              <a:gdLst>
                <a:gd name="T0" fmla="*/ 1168 w 1273"/>
                <a:gd name="T1" fmla="*/ 249 h 860"/>
                <a:gd name="T2" fmla="*/ 1088 w 1273"/>
                <a:gd name="T3" fmla="*/ 283 h 860"/>
                <a:gd name="T4" fmla="*/ 1058 w 1273"/>
                <a:gd name="T5" fmla="*/ 265 h 860"/>
                <a:gd name="T6" fmla="*/ 1012 w 1273"/>
                <a:gd name="T7" fmla="*/ 191 h 860"/>
                <a:gd name="T8" fmla="*/ 974 w 1273"/>
                <a:gd name="T9" fmla="*/ 146 h 860"/>
                <a:gd name="T10" fmla="*/ 950 w 1273"/>
                <a:gd name="T11" fmla="*/ 103 h 860"/>
                <a:gd name="T12" fmla="*/ 910 w 1273"/>
                <a:gd name="T13" fmla="*/ 87 h 860"/>
                <a:gd name="T14" fmla="*/ 848 w 1273"/>
                <a:gd name="T15" fmla="*/ 103 h 860"/>
                <a:gd name="T16" fmla="*/ 764 w 1273"/>
                <a:gd name="T17" fmla="*/ 75 h 860"/>
                <a:gd name="T18" fmla="*/ 703 w 1273"/>
                <a:gd name="T19" fmla="*/ 33 h 860"/>
                <a:gd name="T20" fmla="*/ 644 w 1273"/>
                <a:gd name="T21" fmla="*/ 10 h 860"/>
                <a:gd name="T22" fmla="*/ 598 w 1273"/>
                <a:gd name="T23" fmla="*/ 0 h 860"/>
                <a:gd name="T24" fmla="*/ 554 w 1273"/>
                <a:gd name="T25" fmla="*/ 10 h 860"/>
                <a:gd name="T26" fmla="*/ 480 w 1273"/>
                <a:gd name="T27" fmla="*/ 71 h 860"/>
                <a:gd name="T28" fmla="*/ 417 w 1273"/>
                <a:gd name="T29" fmla="*/ 89 h 860"/>
                <a:gd name="T30" fmla="*/ 425 w 1273"/>
                <a:gd name="T31" fmla="*/ 186 h 860"/>
                <a:gd name="T32" fmla="*/ 387 w 1273"/>
                <a:gd name="T33" fmla="*/ 223 h 860"/>
                <a:gd name="T34" fmla="*/ 285 w 1273"/>
                <a:gd name="T35" fmla="*/ 162 h 860"/>
                <a:gd name="T36" fmla="*/ 258 w 1273"/>
                <a:gd name="T37" fmla="*/ 202 h 860"/>
                <a:gd name="T38" fmla="*/ 206 w 1273"/>
                <a:gd name="T39" fmla="*/ 198 h 860"/>
                <a:gd name="T40" fmla="*/ 205 w 1273"/>
                <a:gd name="T41" fmla="*/ 248 h 860"/>
                <a:gd name="T42" fmla="*/ 253 w 1273"/>
                <a:gd name="T43" fmla="*/ 264 h 860"/>
                <a:gd name="T44" fmla="*/ 252 w 1273"/>
                <a:gd name="T45" fmla="*/ 273 h 860"/>
                <a:gd name="T46" fmla="*/ 196 w 1273"/>
                <a:gd name="T47" fmla="*/ 302 h 860"/>
                <a:gd name="T48" fmla="*/ 149 w 1273"/>
                <a:gd name="T49" fmla="*/ 342 h 860"/>
                <a:gd name="T50" fmla="*/ 154 w 1273"/>
                <a:gd name="T51" fmla="*/ 415 h 860"/>
                <a:gd name="T52" fmla="*/ 160 w 1273"/>
                <a:gd name="T53" fmla="*/ 452 h 860"/>
                <a:gd name="T54" fmla="*/ 142 w 1273"/>
                <a:gd name="T55" fmla="*/ 494 h 860"/>
                <a:gd name="T56" fmla="*/ 99 w 1273"/>
                <a:gd name="T57" fmla="*/ 551 h 860"/>
                <a:gd name="T58" fmla="*/ 70 w 1273"/>
                <a:gd name="T59" fmla="*/ 513 h 860"/>
                <a:gd name="T60" fmla="*/ 74 w 1273"/>
                <a:gd name="T61" fmla="*/ 554 h 860"/>
                <a:gd name="T62" fmla="*/ 15 w 1273"/>
                <a:gd name="T63" fmla="*/ 582 h 860"/>
                <a:gd name="T64" fmla="*/ 16 w 1273"/>
                <a:gd name="T65" fmla="*/ 644 h 860"/>
                <a:gd name="T66" fmla="*/ 31 w 1273"/>
                <a:gd name="T67" fmla="*/ 720 h 860"/>
                <a:gd name="T68" fmla="*/ 41 w 1273"/>
                <a:gd name="T69" fmla="*/ 803 h 860"/>
                <a:gd name="T70" fmla="*/ 83 w 1273"/>
                <a:gd name="T71" fmla="*/ 820 h 860"/>
                <a:gd name="T72" fmla="*/ 111 w 1273"/>
                <a:gd name="T73" fmla="*/ 851 h 860"/>
                <a:gd name="T74" fmla="*/ 170 w 1273"/>
                <a:gd name="T75" fmla="*/ 795 h 860"/>
                <a:gd name="T76" fmla="*/ 204 w 1273"/>
                <a:gd name="T77" fmla="*/ 833 h 860"/>
                <a:gd name="T78" fmla="*/ 313 w 1273"/>
                <a:gd name="T79" fmla="*/ 821 h 860"/>
                <a:gd name="T80" fmla="*/ 432 w 1273"/>
                <a:gd name="T81" fmla="*/ 860 h 860"/>
                <a:gd name="T82" fmla="*/ 515 w 1273"/>
                <a:gd name="T83" fmla="*/ 784 h 860"/>
                <a:gd name="T84" fmla="*/ 636 w 1273"/>
                <a:gd name="T85" fmla="*/ 762 h 860"/>
                <a:gd name="T86" fmla="*/ 648 w 1273"/>
                <a:gd name="T87" fmla="*/ 685 h 860"/>
                <a:gd name="T88" fmla="*/ 632 w 1273"/>
                <a:gd name="T89" fmla="*/ 636 h 860"/>
                <a:gd name="T90" fmla="*/ 614 w 1273"/>
                <a:gd name="T91" fmla="*/ 603 h 860"/>
                <a:gd name="T92" fmla="*/ 604 w 1273"/>
                <a:gd name="T93" fmla="*/ 565 h 860"/>
                <a:gd name="T94" fmla="*/ 612 w 1273"/>
                <a:gd name="T95" fmla="*/ 509 h 860"/>
                <a:gd name="T96" fmla="*/ 684 w 1273"/>
                <a:gd name="T97" fmla="*/ 507 h 860"/>
                <a:gd name="T98" fmla="*/ 821 w 1273"/>
                <a:gd name="T99" fmla="*/ 531 h 860"/>
                <a:gd name="T100" fmla="*/ 917 w 1273"/>
                <a:gd name="T101" fmla="*/ 527 h 860"/>
                <a:gd name="T102" fmla="*/ 995 w 1273"/>
                <a:gd name="T103" fmla="*/ 523 h 860"/>
                <a:gd name="T104" fmla="*/ 1007 w 1273"/>
                <a:gd name="T105" fmla="*/ 567 h 860"/>
                <a:gd name="T106" fmla="*/ 1008 w 1273"/>
                <a:gd name="T107" fmla="*/ 609 h 860"/>
                <a:gd name="T108" fmla="*/ 1082 w 1273"/>
                <a:gd name="T109" fmla="*/ 631 h 860"/>
                <a:gd name="T110" fmla="*/ 1154 w 1273"/>
                <a:gd name="T111" fmla="*/ 622 h 860"/>
                <a:gd name="T112" fmla="*/ 1164 w 1273"/>
                <a:gd name="T113" fmla="*/ 582 h 860"/>
                <a:gd name="T114" fmla="*/ 1173 w 1273"/>
                <a:gd name="T115" fmla="*/ 555 h 860"/>
                <a:gd name="T116" fmla="*/ 1211 w 1273"/>
                <a:gd name="T117" fmla="*/ 499 h 860"/>
                <a:gd name="T118" fmla="*/ 1263 w 1273"/>
                <a:gd name="T119" fmla="*/ 490 h 860"/>
                <a:gd name="T120" fmla="*/ 1262 w 1273"/>
                <a:gd name="T121" fmla="*/ 384 h 860"/>
                <a:gd name="T122" fmla="*/ 1226 w 1273"/>
                <a:gd name="T123" fmla="*/ 303 h 860"/>
                <a:gd name="T124" fmla="*/ 1218 w 1273"/>
                <a:gd name="T125" fmla="*/ 256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3" h="860">
                  <a:moveTo>
                    <a:pt x="1194" y="237"/>
                  </a:moveTo>
                  <a:lnTo>
                    <a:pt x="1183" y="238"/>
                  </a:lnTo>
                  <a:lnTo>
                    <a:pt x="1179" y="231"/>
                  </a:lnTo>
                  <a:lnTo>
                    <a:pt x="1168" y="234"/>
                  </a:lnTo>
                  <a:lnTo>
                    <a:pt x="1168" y="249"/>
                  </a:lnTo>
                  <a:lnTo>
                    <a:pt x="1152" y="252"/>
                  </a:lnTo>
                  <a:lnTo>
                    <a:pt x="1117" y="222"/>
                  </a:lnTo>
                  <a:lnTo>
                    <a:pt x="1089" y="257"/>
                  </a:lnTo>
                  <a:lnTo>
                    <a:pt x="1085" y="270"/>
                  </a:lnTo>
                  <a:lnTo>
                    <a:pt x="1088" y="283"/>
                  </a:lnTo>
                  <a:lnTo>
                    <a:pt x="1077" y="287"/>
                  </a:lnTo>
                  <a:lnTo>
                    <a:pt x="1065" y="278"/>
                  </a:lnTo>
                  <a:lnTo>
                    <a:pt x="1058" y="288"/>
                  </a:lnTo>
                  <a:lnTo>
                    <a:pt x="1053" y="281"/>
                  </a:lnTo>
                  <a:lnTo>
                    <a:pt x="1058" y="265"/>
                  </a:lnTo>
                  <a:lnTo>
                    <a:pt x="1041" y="246"/>
                  </a:lnTo>
                  <a:lnTo>
                    <a:pt x="1048" y="234"/>
                  </a:lnTo>
                  <a:lnTo>
                    <a:pt x="1025" y="212"/>
                  </a:lnTo>
                  <a:lnTo>
                    <a:pt x="1007" y="201"/>
                  </a:lnTo>
                  <a:lnTo>
                    <a:pt x="1012" y="191"/>
                  </a:lnTo>
                  <a:lnTo>
                    <a:pt x="1000" y="181"/>
                  </a:lnTo>
                  <a:lnTo>
                    <a:pt x="1004" y="169"/>
                  </a:lnTo>
                  <a:lnTo>
                    <a:pt x="995" y="161"/>
                  </a:lnTo>
                  <a:lnTo>
                    <a:pt x="973" y="157"/>
                  </a:lnTo>
                  <a:lnTo>
                    <a:pt x="974" y="146"/>
                  </a:lnTo>
                  <a:lnTo>
                    <a:pt x="964" y="144"/>
                  </a:lnTo>
                  <a:lnTo>
                    <a:pt x="965" y="132"/>
                  </a:lnTo>
                  <a:lnTo>
                    <a:pt x="958" y="126"/>
                  </a:lnTo>
                  <a:lnTo>
                    <a:pt x="963" y="113"/>
                  </a:lnTo>
                  <a:lnTo>
                    <a:pt x="950" y="103"/>
                  </a:lnTo>
                  <a:lnTo>
                    <a:pt x="939" y="97"/>
                  </a:lnTo>
                  <a:lnTo>
                    <a:pt x="948" y="79"/>
                  </a:lnTo>
                  <a:lnTo>
                    <a:pt x="932" y="66"/>
                  </a:lnTo>
                  <a:lnTo>
                    <a:pt x="921" y="82"/>
                  </a:lnTo>
                  <a:lnTo>
                    <a:pt x="910" y="87"/>
                  </a:lnTo>
                  <a:lnTo>
                    <a:pt x="905" y="96"/>
                  </a:lnTo>
                  <a:lnTo>
                    <a:pt x="894" y="99"/>
                  </a:lnTo>
                  <a:lnTo>
                    <a:pt x="888" y="106"/>
                  </a:lnTo>
                  <a:lnTo>
                    <a:pt x="872" y="99"/>
                  </a:lnTo>
                  <a:lnTo>
                    <a:pt x="848" y="103"/>
                  </a:lnTo>
                  <a:lnTo>
                    <a:pt x="842" y="91"/>
                  </a:lnTo>
                  <a:lnTo>
                    <a:pt x="829" y="97"/>
                  </a:lnTo>
                  <a:lnTo>
                    <a:pt x="823" y="88"/>
                  </a:lnTo>
                  <a:lnTo>
                    <a:pt x="782" y="90"/>
                  </a:lnTo>
                  <a:lnTo>
                    <a:pt x="764" y="75"/>
                  </a:lnTo>
                  <a:lnTo>
                    <a:pt x="746" y="73"/>
                  </a:lnTo>
                  <a:lnTo>
                    <a:pt x="731" y="55"/>
                  </a:lnTo>
                  <a:lnTo>
                    <a:pt x="721" y="54"/>
                  </a:lnTo>
                  <a:lnTo>
                    <a:pt x="719" y="44"/>
                  </a:lnTo>
                  <a:lnTo>
                    <a:pt x="703" y="33"/>
                  </a:lnTo>
                  <a:lnTo>
                    <a:pt x="694" y="40"/>
                  </a:lnTo>
                  <a:lnTo>
                    <a:pt x="686" y="33"/>
                  </a:lnTo>
                  <a:lnTo>
                    <a:pt x="695" y="23"/>
                  </a:lnTo>
                  <a:lnTo>
                    <a:pt x="676" y="9"/>
                  </a:lnTo>
                  <a:lnTo>
                    <a:pt x="644" y="10"/>
                  </a:lnTo>
                  <a:lnTo>
                    <a:pt x="635" y="17"/>
                  </a:lnTo>
                  <a:lnTo>
                    <a:pt x="636" y="19"/>
                  </a:lnTo>
                  <a:lnTo>
                    <a:pt x="622" y="19"/>
                  </a:lnTo>
                  <a:lnTo>
                    <a:pt x="610" y="1"/>
                  </a:lnTo>
                  <a:lnTo>
                    <a:pt x="598" y="0"/>
                  </a:lnTo>
                  <a:lnTo>
                    <a:pt x="588" y="19"/>
                  </a:lnTo>
                  <a:lnTo>
                    <a:pt x="581" y="7"/>
                  </a:lnTo>
                  <a:lnTo>
                    <a:pt x="566" y="7"/>
                  </a:lnTo>
                  <a:lnTo>
                    <a:pt x="561" y="11"/>
                  </a:lnTo>
                  <a:lnTo>
                    <a:pt x="554" y="10"/>
                  </a:lnTo>
                  <a:lnTo>
                    <a:pt x="541" y="25"/>
                  </a:lnTo>
                  <a:lnTo>
                    <a:pt x="531" y="26"/>
                  </a:lnTo>
                  <a:lnTo>
                    <a:pt x="523" y="34"/>
                  </a:lnTo>
                  <a:lnTo>
                    <a:pt x="504" y="35"/>
                  </a:lnTo>
                  <a:lnTo>
                    <a:pt x="480" y="71"/>
                  </a:lnTo>
                  <a:lnTo>
                    <a:pt x="466" y="63"/>
                  </a:lnTo>
                  <a:lnTo>
                    <a:pt x="456" y="67"/>
                  </a:lnTo>
                  <a:lnTo>
                    <a:pt x="439" y="55"/>
                  </a:lnTo>
                  <a:lnTo>
                    <a:pt x="442" y="73"/>
                  </a:lnTo>
                  <a:lnTo>
                    <a:pt x="417" y="89"/>
                  </a:lnTo>
                  <a:lnTo>
                    <a:pt x="424" y="107"/>
                  </a:lnTo>
                  <a:lnTo>
                    <a:pt x="408" y="131"/>
                  </a:lnTo>
                  <a:lnTo>
                    <a:pt x="409" y="155"/>
                  </a:lnTo>
                  <a:lnTo>
                    <a:pt x="424" y="174"/>
                  </a:lnTo>
                  <a:lnTo>
                    <a:pt x="425" y="186"/>
                  </a:lnTo>
                  <a:lnTo>
                    <a:pt x="407" y="188"/>
                  </a:lnTo>
                  <a:lnTo>
                    <a:pt x="408" y="204"/>
                  </a:lnTo>
                  <a:lnTo>
                    <a:pt x="419" y="204"/>
                  </a:lnTo>
                  <a:lnTo>
                    <a:pt x="417" y="223"/>
                  </a:lnTo>
                  <a:lnTo>
                    <a:pt x="387" y="223"/>
                  </a:lnTo>
                  <a:lnTo>
                    <a:pt x="351" y="205"/>
                  </a:lnTo>
                  <a:lnTo>
                    <a:pt x="343" y="190"/>
                  </a:lnTo>
                  <a:lnTo>
                    <a:pt x="303" y="165"/>
                  </a:lnTo>
                  <a:lnTo>
                    <a:pt x="281" y="161"/>
                  </a:lnTo>
                  <a:lnTo>
                    <a:pt x="285" y="162"/>
                  </a:lnTo>
                  <a:lnTo>
                    <a:pt x="280" y="178"/>
                  </a:lnTo>
                  <a:lnTo>
                    <a:pt x="270" y="178"/>
                  </a:lnTo>
                  <a:lnTo>
                    <a:pt x="270" y="212"/>
                  </a:lnTo>
                  <a:lnTo>
                    <a:pt x="260" y="213"/>
                  </a:lnTo>
                  <a:lnTo>
                    <a:pt x="258" y="202"/>
                  </a:lnTo>
                  <a:lnTo>
                    <a:pt x="253" y="203"/>
                  </a:lnTo>
                  <a:lnTo>
                    <a:pt x="250" y="215"/>
                  </a:lnTo>
                  <a:lnTo>
                    <a:pt x="223" y="213"/>
                  </a:lnTo>
                  <a:lnTo>
                    <a:pt x="223" y="198"/>
                  </a:lnTo>
                  <a:lnTo>
                    <a:pt x="206" y="198"/>
                  </a:lnTo>
                  <a:lnTo>
                    <a:pt x="199" y="210"/>
                  </a:lnTo>
                  <a:lnTo>
                    <a:pt x="190" y="211"/>
                  </a:lnTo>
                  <a:lnTo>
                    <a:pt x="181" y="205"/>
                  </a:lnTo>
                  <a:lnTo>
                    <a:pt x="183" y="229"/>
                  </a:lnTo>
                  <a:lnTo>
                    <a:pt x="205" y="248"/>
                  </a:lnTo>
                  <a:lnTo>
                    <a:pt x="220" y="246"/>
                  </a:lnTo>
                  <a:lnTo>
                    <a:pt x="243" y="263"/>
                  </a:lnTo>
                  <a:lnTo>
                    <a:pt x="252" y="263"/>
                  </a:lnTo>
                  <a:lnTo>
                    <a:pt x="252" y="263"/>
                  </a:lnTo>
                  <a:lnTo>
                    <a:pt x="253" y="264"/>
                  </a:lnTo>
                  <a:lnTo>
                    <a:pt x="256" y="268"/>
                  </a:lnTo>
                  <a:lnTo>
                    <a:pt x="258" y="270"/>
                  </a:lnTo>
                  <a:lnTo>
                    <a:pt x="256" y="271"/>
                  </a:lnTo>
                  <a:lnTo>
                    <a:pt x="255" y="273"/>
                  </a:lnTo>
                  <a:lnTo>
                    <a:pt x="252" y="273"/>
                  </a:lnTo>
                  <a:lnTo>
                    <a:pt x="252" y="273"/>
                  </a:lnTo>
                  <a:lnTo>
                    <a:pt x="242" y="276"/>
                  </a:lnTo>
                  <a:lnTo>
                    <a:pt x="240" y="277"/>
                  </a:lnTo>
                  <a:lnTo>
                    <a:pt x="224" y="296"/>
                  </a:lnTo>
                  <a:lnTo>
                    <a:pt x="196" y="302"/>
                  </a:lnTo>
                  <a:lnTo>
                    <a:pt x="197" y="319"/>
                  </a:lnTo>
                  <a:lnTo>
                    <a:pt x="182" y="324"/>
                  </a:lnTo>
                  <a:lnTo>
                    <a:pt x="181" y="313"/>
                  </a:lnTo>
                  <a:lnTo>
                    <a:pt x="162" y="316"/>
                  </a:lnTo>
                  <a:lnTo>
                    <a:pt x="149" y="342"/>
                  </a:lnTo>
                  <a:lnTo>
                    <a:pt x="155" y="383"/>
                  </a:lnTo>
                  <a:lnTo>
                    <a:pt x="150" y="391"/>
                  </a:lnTo>
                  <a:lnTo>
                    <a:pt x="161" y="402"/>
                  </a:lnTo>
                  <a:lnTo>
                    <a:pt x="160" y="411"/>
                  </a:lnTo>
                  <a:lnTo>
                    <a:pt x="154" y="415"/>
                  </a:lnTo>
                  <a:lnTo>
                    <a:pt x="152" y="432"/>
                  </a:lnTo>
                  <a:lnTo>
                    <a:pt x="164" y="435"/>
                  </a:lnTo>
                  <a:lnTo>
                    <a:pt x="164" y="442"/>
                  </a:lnTo>
                  <a:lnTo>
                    <a:pt x="158" y="442"/>
                  </a:lnTo>
                  <a:lnTo>
                    <a:pt x="160" y="452"/>
                  </a:lnTo>
                  <a:lnTo>
                    <a:pt x="170" y="457"/>
                  </a:lnTo>
                  <a:lnTo>
                    <a:pt x="177" y="483"/>
                  </a:lnTo>
                  <a:lnTo>
                    <a:pt x="163" y="474"/>
                  </a:lnTo>
                  <a:lnTo>
                    <a:pt x="160" y="492"/>
                  </a:lnTo>
                  <a:lnTo>
                    <a:pt x="142" y="494"/>
                  </a:lnTo>
                  <a:lnTo>
                    <a:pt x="133" y="510"/>
                  </a:lnTo>
                  <a:lnTo>
                    <a:pt x="119" y="511"/>
                  </a:lnTo>
                  <a:lnTo>
                    <a:pt x="101" y="519"/>
                  </a:lnTo>
                  <a:lnTo>
                    <a:pt x="109" y="534"/>
                  </a:lnTo>
                  <a:lnTo>
                    <a:pt x="99" y="551"/>
                  </a:lnTo>
                  <a:lnTo>
                    <a:pt x="89" y="548"/>
                  </a:lnTo>
                  <a:lnTo>
                    <a:pt x="90" y="523"/>
                  </a:lnTo>
                  <a:lnTo>
                    <a:pt x="81" y="523"/>
                  </a:lnTo>
                  <a:lnTo>
                    <a:pt x="83" y="513"/>
                  </a:lnTo>
                  <a:lnTo>
                    <a:pt x="70" y="513"/>
                  </a:lnTo>
                  <a:lnTo>
                    <a:pt x="71" y="534"/>
                  </a:lnTo>
                  <a:lnTo>
                    <a:pt x="57" y="539"/>
                  </a:lnTo>
                  <a:lnTo>
                    <a:pt x="58" y="547"/>
                  </a:lnTo>
                  <a:lnTo>
                    <a:pt x="73" y="545"/>
                  </a:lnTo>
                  <a:lnTo>
                    <a:pt x="74" y="554"/>
                  </a:lnTo>
                  <a:lnTo>
                    <a:pt x="39" y="567"/>
                  </a:lnTo>
                  <a:lnTo>
                    <a:pt x="16" y="579"/>
                  </a:lnTo>
                  <a:lnTo>
                    <a:pt x="13" y="583"/>
                  </a:lnTo>
                  <a:lnTo>
                    <a:pt x="5" y="587"/>
                  </a:lnTo>
                  <a:lnTo>
                    <a:pt x="15" y="582"/>
                  </a:lnTo>
                  <a:lnTo>
                    <a:pt x="14" y="595"/>
                  </a:lnTo>
                  <a:lnTo>
                    <a:pt x="2" y="604"/>
                  </a:lnTo>
                  <a:lnTo>
                    <a:pt x="6" y="619"/>
                  </a:lnTo>
                  <a:lnTo>
                    <a:pt x="0" y="623"/>
                  </a:lnTo>
                  <a:lnTo>
                    <a:pt x="16" y="644"/>
                  </a:lnTo>
                  <a:lnTo>
                    <a:pt x="33" y="639"/>
                  </a:lnTo>
                  <a:lnTo>
                    <a:pt x="33" y="658"/>
                  </a:lnTo>
                  <a:lnTo>
                    <a:pt x="39" y="673"/>
                  </a:lnTo>
                  <a:lnTo>
                    <a:pt x="27" y="679"/>
                  </a:lnTo>
                  <a:lnTo>
                    <a:pt x="31" y="720"/>
                  </a:lnTo>
                  <a:lnTo>
                    <a:pt x="3" y="727"/>
                  </a:lnTo>
                  <a:lnTo>
                    <a:pt x="13" y="793"/>
                  </a:lnTo>
                  <a:lnTo>
                    <a:pt x="43" y="794"/>
                  </a:lnTo>
                  <a:lnTo>
                    <a:pt x="40" y="807"/>
                  </a:lnTo>
                  <a:lnTo>
                    <a:pt x="41" y="803"/>
                  </a:lnTo>
                  <a:lnTo>
                    <a:pt x="43" y="801"/>
                  </a:lnTo>
                  <a:lnTo>
                    <a:pt x="60" y="804"/>
                  </a:lnTo>
                  <a:lnTo>
                    <a:pt x="80" y="801"/>
                  </a:lnTo>
                  <a:lnTo>
                    <a:pt x="87" y="804"/>
                  </a:lnTo>
                  <a:lnTo>
                    <a:pt x="83" y="820"/>
                  </a:lnTo>
                  <a:lnTo>
                    <a:pt x="98" y="820"/>
                  </a:lnTo>
                  <a:lnTo>
                    <a:pt x="106" y="829"/>
                  </a:lnTo>
                  <a:lnTo>
                    <a:pt x="113" y="841"/>
                  </a:lnTo>
                  <a:lnTo>
                    <a:pt x="104" y="846"/>
                  </a:lnTo>
                  <a:lnTo>
                    <a:pt x="111" y="851"/>
                  </a:lnTo>
                  <a:lnTo>
                    <a:pt x="121" y="848"/>
                  </a:lnTo>
                  <a:lnTo>
                    <a:pt x="124" y="826"/>
                  </a:lnTo>
                  <a:lnTo>
                    <a:pt x="144" y="822"/>
                  </a:lnTo>
                  <a:lnTo>
                    <a:pt x="172" y="819"/>
                  </a:lnTo>
                  <a:lnTo>
                    <a:pt x="170" y="795"/>
                  </a:lnTo>
                  <a:lnTo>
                    <a:pt x="172" y="786"/>
                  </a:lnTo>
                  <a:lnTo>
                    <a:pt x="204" y="784"/>
                  </a:lnTo>
                  <a:lnTo>
                    <a:pt x="209" y="801"/>
                  </a:lnTo>
                  <a:lnTo>
                    <a:pt x="196" y="821"/>
                  </a:lnTo>
                  <a:lnTo>
                    <a:pt x="204" y="833"/>
                  </a:lnTo>
                  <a:lnTo>
                    <a:pt x="211" y="835"/>
                  </a:lnTo>
                  <a:lnTo>
                    <a:pt x="212" y="830"/>
                  </a:lnTo>
                  <a:lnTo>
                    <a:pt x="220" y="828"/>
                  </a:lnTo>
                  <a:lnTo>
                    <a:pt x="230" y="841"/>
                  </a:lnTo>
                  <a:lnTo>
                    <a:pt x="313" y="821"/>
                  </a:lnTo>
                  <a:lnTo>
                    <a:pt x="322" y="833"/>
                  </a:lnTo>
                  <a:lnTo>
                    <a:pt x="352" y="851"/>
                  </a:lnTo>
                  <a:lnTo>
                    <a:pt x="386" y="836"/>
                  </a:lnTo>
                  <a:lnTo>
                    <a:pt x="424" y="824"/>
                  </a:lnTo>
                  <a:lnTo>
                    <a:pt x="432" y="860"/>
                  </a:lnTo>
                  <a:lnTo>
                    <a:pt x="425" y="826"/>
                  </a:lnTo>
                  <a:lnTo>
                    <a:pt x="431" y="822"/>
                  </a:lnTo>
                  <a:lnTo>
                    <a:pt x="467" y="811"/>
                  </a:lnTo>
                  <a:lnTo>
                    <a:pt x="493" y="801"/>
                  </a:lnTo>
                  <a:lnTo>
                    <a:pt x="515" y="784"/>
                  </a:lnTo>
                  <a:lnTo>
                    <a:pt x="555" y="786"/>
                  </a:lnTo>
                  <a:lnTo>
                    <a:pt x="631" y="799"/>
                  </a:lnTo>
                  <a:lnTo>
                    <a:pt x="647" y="783"/>
                  </a:lnTo>
                  <a:lnTo>
                    <a:pt x="638" y="773"/>
                  </a:lnTo>
                  <a:lnTo>
                    <a:pt x="636" y="762"/>
                  </a:lnTo>
                  <a:lnTo>
                    <a:pt x="646" y="750"/>
                  </a:lnTo>
                  <a:lnTo>
                    <a:pt x="639" y="739"/>
                  </a:lnTo>
                  <a:lnTo>
                    <a:pt x="637" y="725"/>
                  </a:lnTo>
                  <a:lnTo>
                    <a:pt x="647" y="722"/>
                  </a:lnTo>
                  <a:lnTo>
                    <a:pt x="648" y="685"/>
                  </a:lnTo>
                  <a:lnTo>
                    <a:pt x="629" y="686"/>
                  </a:lnTo>
                  <a:lnTo>
                    <a:pt x="624" y="666"/>
                  </a:lnTo>
                  <a:lnTo>
                    <a:pt x="635" y="653"/>
                  </a:lnTo>
                  <a:lnTo>
                    <a:pt x="633" y="646"/>
                  </a:lnTo>
                  <a:lnTo>
                    <a:pt x="632" y="636"/>
                  </a:lnTo>
                  <a:lnTo>
                    <a:pt x="618" y="635"/>
                  </a:lnTo>
                  <a:lnTo>
                    <a:pt x="603" y="641"/>
                  </a:lnTo>
                  <a:lnTo>
                    <a:pt x="598" y="614"/>
                  </a:lnTo>
                  <a:lnTo>
                    <a:pt x="611" y="613"/>
                  </a:lnTo>
                  <a:lnTo>
                    <a:pt x="614" y="603"/>
                  </a:lnTo>
                  <a:lnTo>
                    <a:pt x="631" y="606"/>
                  </a:lnTo>
                  <a:lnTo>
                    <a:pt x="631" y="586"/>
                  </a:lnTo>
                  <a:lnTo>
                    <a:pt x="619" y="587"/>
                  </a:lnTo>
                  <a:lnTo>
                    <a:pt x="618" y="567"/>
                  </a:lnTo>
                  <a:lnTo>
                    <a:pt x="604" y="565"/>
                  </a:lnTo>
                  <a:lnTo>
                    <a:pt x="603" y="548"/>
                  </a:lnTo>
                  <a:lnTo>
                    <a:pt x="608" y="547"/>
                  </a:lnTo>
                  <a:lnTo>
                    <a:pt x="599" y="502"/>
                  </a:lnTo>
                  <a:lnTo>
                    <a:pt x="610" y="502"/>
                  </a:lnTo>
                  <a:lnTo>
                    <a:pt x="612" y="509"/>
                  </a:lnTo>
                  <a:lnTo>
                    <a:pt x="619" y="508"/>
                  </a:lnTo>
                  <a:lnTo>
                    <a:pt x="621" y="534"/>
                  </a:lnTo>
                  <a:lnTo>
                    <a:pt x="646" y="531"/>
                  </a:lnTo>
                  <a:lnTo>
                    <a:pt x="671" y="526"/>
                  </a:lnTo>
                  <a:lnTo>
                    <a:pt x="684" y="507"/>
                  </a:lnTo>
                  <a:lnTo>
                    <a:pt x="752" y="506"/>
                  </a:lnTo>
                  <a:lnTo>
                    <a:pt x="791" y="510"/>
                  </a:lnTo>
                  <a:lnTo>
                    <a:pt x="807" y="519"/>
                  </a:lnTo>
                  <a:lnTo>
                    <a:pt x="818" y="524"/>
                  </a:lnTo>
                  <a:lnTo>
                    <a:pt x="821" y="531"/>
                  </a:lnTo>
                  <a:lnTo>
                    <a:pt x="850" y="509"/>
                  </a:lnTo>
                  <a:lnTo>
                    <a:pt x="876" y="490"/>
                  </a:lnTo>
                  <a:lnTo>
                    <a:pt x="890" y="516"/>
                  </a:lnTo>
                  <a:lnTo>
                    <a:pt x="907" y="513"/>
                  </a:lnTo>
                  <a:lnTo>
                    <a:pt x="917" y="527"/>
                  </a:lnTo>
                  <a:lnTo>
                    <a:pt x="964" y="509"/>
                  </a:lnTo>
                  <a:lnTo>
                    <a:pt x="966" y="523"/>
                  </a:lnTo>
                  <a:lnTo>
                    <a:pt x="964" y="533"/>
                  </a:lnTo>
                  <a:lnTo>
                    <a:pt x="981" y="531"/>
                  </a:lnTo>
                  <a:lnTo>
                    <a:pt x="995" y="523"/>
                  </a:lnTo>
                  <a:lnTo>
                    <a:pt x="1004" y="533"/>
                  </a:lnTo>
                  <a:lnTo>
                    <a:pt x="988" y="542"/>
                  </a:lnTo>
                  <a:lnTo>
                    <a:pt x="990" y="551"/>
                  </a:lnTo>
                  <a:lnTo>
                    <a:pt x="1005" y="551"/>
                  </a:lnTo>
                  <a:lnTo>
                    <a:pt x="1007" y="567"/>
                  </a:lnTo>
                  <a:lnTo>
                    <a:pt x="1025" y="589"/>
                  </a:lnTo>
                  <a:lnTo>
                    <a:pt x="1024" y="613"/>
                  </a:lnTo>
                  <a:lnTo>
                    <a:pt x="1016" y="614"/>
                  </a:lnTo>
                  <a:lnTo>
                    <a:pt x="1016" y="607"/>
                  </a:lnTo>
                  <a:lnTo>
                    <a:pt x="1008" y="609"/>
                  </a:lnTo>
                  <a:lnTo>
                    <a:pt x="1008" y="624"/>
                  </a:lnTo>
                  <a:lnTo>
                    <a:pt x="1044" y="623"/>
                  </a:lnTo>
                  <a:lnTo>
                    <a:pt x="1047" y="616"/>
                  </a:lnTo>
                  <a:lnTo>
                    <a:pt x="1079" y="612"/>
                  </a:lnTo>
                  <a:lnTo>
                    <a:pt x="1082" y="631"/>
                  </a:lnTo>
                  <a:lnTo>
                    <a:pt x="1098" y="631"/>
                  </a:lnTo>
                  <a:lnTo>
                    <a:pt x="1096" y="619"/>
                  </a:lnTo>
                  <a:lnTo>
                    <a:pt x="1124" y="616"/>
                  </a:lnTo>
                  <a:lnTo>
                    <a:pt x="1127" y="622"/>
                  </a:lnTo>
                  <a:lnTo>
                    <a:pt x="1154" y="622"/>
                  </a:lnTo>
                  <a:lnTo>
                    <a:pt x="1154" y="617"/>
                  </a:lnTo>
                  <a:lnTo>
                    <a:pt x="1169" y="615"/>
                  </a:lnTo>
                  <a:lnTo>
                    <a:pt x="1169" y="597"/>
                  </a:lnTo>
                  <a:lnTo>
                    <a:pt x="1163" y="595"/>
                  </a:lnTo>
                  <a:lnTo>
                    <a:pt x="1164" y="582"/>
                  </a:lnTo>
                  <a:lnTo>
                    <a:pt x="1175" y="582"/>
                  </a:lnTo>
                  <a:lnTo>
                    <a:pt x="1175" y="578"/>
                  </a:lnTo>
                  <a:lnTo>
                    <a:pt x="1186" y="574"/>
                  </a:lnTo>
                  <a:lnTo>
                    <a:pt x="1183" y="553"/>
                  </a:lnTo>
                  <a:lnTo>
                    <a:pt x="1173" y="555"/>
                  </a:lnTo>
                  <a:lnTo>
                    <a:pt x="1170" y="542"/>
                  </a:lnTo>
                  <a:lnTo>
                    <a:pt x="1170" y="524"/>
                  </a:lnTo>
                  <a:lnTo>
                    <a:pt x="1169" y="509"/>
                  </a:lnTo>
                  <a:lnTo>
                    <a:pt x="1187" y="488"/>
                  </a:lnTo>
                  <a:lnTo>
                    <a:pt x="1211" y="499"/>
                  </a:lnTo>
                  <a:lnTo>
                    <a:pt x="1219" y="506"/>
                  </a:lnTo>
                  <a:lnTo>
                    <a:pt x="1243" y="506"/>
                  </a:lnTo>
                  <a:lnTo>
                    <a:pt x="1249" y="511"/>
                  </a:lnTo>
                  <a:lnTo>
                    <a:pt x="1251" y="498"/>
                  </a:lnTo>
                  <a:lnTo>
                    <a:pt x="1263" y="490"/>
                  </a:lnTo>
                  <a:lnTo>
                    <a:pt x="1263" y="469"/>
                  </a:lnTo>
                  <a:lnTo>
                    <a:pt x="1258" y="445"/>
                  </a:lnTo>
                  <a:lnTo>
                    <a:pt x="1273" y="432"/>
                  </a:lnTo>
                  <a:lnTo>
                    <a:pt x="1267" y="406"/>
                  </a:lnTo>
                  <a:lnTo>
                    <a:pt x="1262" y="384"/>
                  </a:lnTo>
                  <a:lnTo>
                    <a:pt x="1218" y="383"/>
                  </a:lnTo>
                  <a:lnTo>
                    <a:pt x="1213" y="366"/>
                  </a:lnTo>
                  <a:lnTo>
                    <a:pt x="1230" y="366"/>
                  </a:lnTo>
                  <a:lnTo>
                    <a:pt x="1227" y="328"/>
                  </a:lnTo>
                  <a:lnTo>
                    <a:pt x="1226" y="303"/>
                  </a:lnTo>
                  <a:lnTo>
                    <a:pt x="1236" y="301"/>
                  </a:lnTo>
                  <a:lnTo>
                    <a:pt x="1233" y="284"/>
                  </a:lnTo>
                  <a:lnTo>
                    <a:pt x="1252" y="281"/>
                  </a:lnTo>
                  <a:lnTo>
                    <a:pt x="1249" y="257"/>
                  </a:lnTo>
                  <a:lnTo>
                    <a:pt x="1218" y="256"/>
                  </a:lnTo>
                  <a:lnTo>
                    <a:pt x="1212" y="244"/>
                  </a:lnTo>
                  <a:lnTo>
                    <a:pt x="1200" y="245"/>
                  </a:lnTo>
                  <a:lnTo>
                    <a:pt x="1194" y="237"/>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74" name="Potmap19">
              <a:extLst>
                <a:ext uri="{FF2B5EF4-FFF2-40B4-BE49-F238E27FC236}">
                  <a16:creationId xmlns:a16="http://schemas.microsoft.com/office/drawing/2014/main" id="{F2DC3499-CD19-3E11-72DF-09E58471665C}"/>
                </a:ext>
              </a:extLst>
            </p:cNvPr>
            <p:cNvSpPr>
              <a:spLocks/>
            </p:cNvSpPr>
            <p:nvPr/>
          </p:nvSpPr>
          <p:spPr bwMode="auto">
            <a:xfrm>
              <a:off x="5430713" y="1036970"/>
              <a:ext cx="1359151" cy="1100674"/>
            </a:xfrm>
            <a:custGeom>
              <a:avLst/>
              <a:gdLst>
                <a:gd name="T0" fmla="*/ 66 w 1014"/>
                <a:gd name="T1" fmla="*/ 199 h 954"/>
                <a:gd name="T2" fmla="*/ 142 w 1014"/>
                <a:gd name="T3" fmla="*/ 141 h 954"/>
                <a:gd name="T4" fmla="*/ 170 w 1014"/>
                <a:gd name="T5" fmla="*/ 106 h 954"/>
                <a:gd name="T6" fmla="*/ 214 w 1014"/>
                <a:gd name="T7" fmla="*/ 120 h 954"/>
                <a:gd name="T8" fmla="*/ 222 w 1014"/>
                <a:gd name="T9" fmla="*/ 108 h 954"/>
                <a:gd name="T10" fmla="*/ 247 w 1014"/>
                <a:gd name="T11" fmla="*/ 112 h 954"/>
                <a:gd name="T12" fmla="*/ 303 w 1014"/>
                <a:gd name="T13" fmla="*/ 54 h 954"/>
                <a:gd name="T14" fmla="*/ 425 w 1014"/>
                <a:gd name="T15" fmla="*/ 82 h 954"/>
                <a:gd name="T16" fmla="*/ 538 w 1014"/>
                <a:gd name="T17" fmla="*/ 135 h 954"/>
                <a:gd name="T18" fmla="*/ 695 w 1014"/>
                <a:gd name="T19" fmla="*/ 53 h 954"/>
                <a:gd name="T20" fmla="*/ 792 w 1014"/>
                <a:gd name="T21" fmla="*/ 0 h 954"/>
                <a:gd name="T22" fmla="*/ 828 w 1014"/>
                <a:gd name="T23" fmla="*/ 68 h 954"/>
                <a:gd name="T24" fmla="*/ 882 w 1014"/>
                <a:gd name="T25" fmla="*/ 144 h 954"/>
                <a:gd name="T26" fmla="*/ 981 w 1014"/>
                <a:gd name="T27" fmla="*/ 210 h 954"/>
                <a:gd name="T28" fmla="*/ 1014 w 1014"/>
                <a:gd name="T29" fmla="*/ 275 h 954"/>
                <a:gd name="T30" fmla="*/ 973 w 1014"/>
                <a:gd name="T31" fmla="*/ 320 h 954"/>
                <a:gd name="T32" fmla="*/ 1001 w 1014"/>
                <a:gd name="T33" fmla="*/ 374 h 954"/>
                <a:gd name="T34" fmla="*/ 975 w 1014"/>
                <a:gd name="T35" fmla="*/ 426 h 954"/>
                <a:gd name="T36" fmla="*/ 970 w 1014"/>
                <a:gd name="T37" fmla="*/ 504 h 954"/>
                <a:gd name="T38" fmla="*/ 978 w 1014"/>
                <a:gd name="T39" fmla="*/ 550 h 954"/>
                <a:gd name="T40" fmla="*/ 966 w 1014"/>
                <a:gd name="T41" fmla="*/ 592 h 954"/>
                <a:gd name="T42" fmla="*/ 871 w 1014"/>
                <a:gd name="T43" fmla="*/ 594 h 954"/>
                <a:gd name="T44" fmla="*/ 857 w 1014"/>
                <a:gd name="T45" fmla="*/ 655 h 954"/>
                <a:gd name="T46" fmla="*/ 813 w 1014"/>
                <a:gd name="T47" fmla="*/ 718 h 954"/>
                <a:gd name="T48" fmla="*/ 801 w 1014"/>
                <a:gd name="T49" fmla="*/ 745 h 954"/>
                <a:gd name="T50" fmla="*/ 753 w 1014"/>
                <a:gd name="T51" fmla="*/ 792 h 954"/>
                <a:gd name="T52" fmla="*/ 713 w 1014"/>
                <a:gd name="T53" fmla="*/ 808 h 954"/>
                <a:gd name="T54" fmla="*/ 689 w 1014"/>
                <a:gd name="T55" fmla="*/ 808 h 954"/>
                <a:gd name="T56" fmla="*/ 636 w 1014"/>
                <a:gd name="T57" fmla="*/ 819 h 954"/>
                <a:gd name="T58" fmla="*/ 628 w 1014"/>
                <a:gd name="T59" fmla="*/ 849 h 954"/>
                <a:gd name="T60" fmla="*/ 630 w 1014"/>
                <a:gd name="T61" fmla="*/ 876 h 954"/>
                <a:gd name="T62" fmla="*/ 639 w 1014"/>
                <a:gd name="T63" fmla="*/ 903 h 954"/>
                <a:gd name="T64" fmla="*/ 597 w 1014"/>
                <a:gd name="T65" fmla="*/ 918 h 954"/>
                <a:gd name="T66" fmla="*/ 522 w 1014"/>
                <a:gd name="T67" fmla="*/ 953 h 954"/>
                <a:gd name="T68" fmla="*/ 486 w 1014"/>
                <a:gd name="T69" fmla="*/ 912 h 954"/>
                <a:gd name="T70" fmla="*/ 445 w 1014"/>
                <a:gd name="T71" fmla="*/ 847 h 954"/>
                <a:gd name="T72" fmla="*/ 409 w 1014"/>
                <a:gd name="T73" fmla="*/ 810 h 954"/>
                <a:gd name="T74" fmla="*/ 384 w 1014"/>
                <a:gd name="T75" fmla="*/ 763 h 954"/>
                <a:gd name="T76" fmla="*/ 350 w 1014"/>
                <a:gd name="T77" fmla="*/ 762 h 954"/>
                <a:gd name="T78" fmla="*/ 287 w 1014"/>
                <a:gd name="T79" fmla="*/ 757 h 954"/>
                <a:gd name="T80" fmla="*/ 191 w 1014"/>
                <a:gd name="T81" fmla="*/ 739 h 954"/>
                <a:gd name="T82" fmla="*/ 139 w 1014"/>
                <a:gd name="T83" fmla="*/ 706 h 954"/>
                <a:gd name="T84" fmla="*/ 80 w 1014"/>
                <a:gd name="T85" fmla="*/ 683 h 954"/>
                <a:gd name="T86" fmla="*/ 57 w 1014"/>
                <a:gd name="T87" fmla="*/ 639 h 954"/>
                <a:gd name="T88" fmla="*/ 158 w 1014"/>
                <a:gd name="T89" fmla="*/ 608 h 954"/>
                <a:gd name="T90" fmla="*/ 160 w 1014"/>
                <a:gd name="T91" fmla="*/ 530 h 954"/>
                <a:gd name="T92" fmla="*/ 183 w 1014"/>
                <a:gd name="T93" fmla="*/ 477 h 954"/>
                <a:gd name="T94" fmla="*/ 137 w 1014"/>
                <a:gd name="T95" fmla="*/ 410 h 954"/>
                <a:gd name="T96" fmla="*/ 63 w 1014"/>
                <a:gd name="T97" fmla="*/ 339 h 954"/>
                <a:gd name="T98" fmla="*/ 12 w 1014"/>
                <a:gd name="T99" fmla="*/ 316 h 954"/>
                <a:gd name="T100" fmla="*/ 16 w 1014"/>
                <a:gd name="T101" fmla="*/ 245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4" h="954">
                  <a:moveTo>
                    <a:pt x="18" y="207"/>
                  </a:moveTo>
                  <a:lnTo>
                    <a:pt x="29" y="191"/>
                  </a:lnTo>
                  <a:lnTo>
                    <a:pt x="50" y="189"/>
                  </a:lnTo>
                  <a:lnTo>
                    <a:pt x="51" y="200"/>
                  </a:lnTo>
                  <a:lnTo>
                    <a:pt x="66" y="199"/>
                  </a:lnTo>
                  <a:lnTo>
                    <a:pt x="69" y="174"/>
                  </a:lnTo>
                  <a:lnTo>
                    <a:pt x="86" y="157"/>
                  </a:lnTo>
                  <a:lnTo>
                    <a:pt x="109" y="164"/>
                  </a:lnTo>
                  <a:lnTo>
                    <a:pt x="117" y="147"/>
                  </a:lnTo>
                  <a:lnTo>
                    <a:pt x="142" y="141"/>
                  </a:lnTo>
                  <a:lnTo>
                    <a:pt x="134" y="130"/>
                  </a:lnTo>
                  <a:lnTo>
                    <a:pt x="135" y="118"/>
                  </a:lnTo>
                  <a:lnTo>
                    <a:pt x="155" y="127"/>
                  </a:lnTo>
                  <a:lnTo>
                    <a:pt x="156" y="109"/>
                  </a:lnTo>
                  <a:lnTo>
                    <a:pt x="170" y="106"/>
                  </a:lnTo>
                  <a:lnTo>
                    <a:pt x="197" y="134"/>
                  </a:lnTo>
                  <a:lnTo>
                    <a:pt x="205" y="131"/>
                  </a:lnTo>
                  <a:lnTo>
                    <a:pt x="199" y="116"/>
                  </a:lnTo>
                  <a:lnTo>
                    <a:pt x="214" y="120"/>
                  </a:lnTo>
                  <a:lnTo>
                    <a:pt x="214" y="120"/>
                  </a:lnTo>
                  <a:lnTo>
                    <a:pt x="214" y="118"/>
                  </a:lnTo>
                  <a:lnTo>
                    <a:pt x="215" y="115"/>
                  </a:lnTo>
                  <a:lnTo>
                    <a:pt x="217" y="110"/>
                  </a:lnTo>
                  <a:lnTo>
                    <a:pt x="220" y="109"/>
                  </a:lnTo>
                  <a:lnTo>
                    <a:pt x="222" y="108"/>
                  </a:lnTo>
                  <a:lnTo>
                    <a:pt x="222" y="108"/>
                  </a:lnTo>
                  <a:lnTo>
                    <a:pt x="231" y="108"/>
                  </a:lnTo>
                  <a:lnTo>
                    <a:pt x="232" y="108"/>
                  </a:lnTo>
                  <a:lnTo>
                    <a:pt x="230" y="117"/>
                  </a:lnTo>
                  <a:lnTo>
                    <a:pt x="247" y="112"/>
                  </a:lnTo>
                  <a:lnTo>
                    <a:pt x="252" y="94"/>
                  </a:lnTo>
                  <a:lnTo>
                    <a:pt x="270" y="93"/>
                  </a:lnTo>
                  <a:lnTo>
                    <a:pt x="279" y="79"/>
                  </a:lnTo>
                  <a:lnTo>
                    <a:pt x="282" y="62"/>
                  </a:lnTo>
                  <a:lnTo>
                    <a:pt x="303" y="54"/>
                  </a:lnTo>
                  <a:lnTo>
                    <a:pt x="313" y="40"/>
                  </a:lnTo>
                  <a:lnTo>
                    <a:pt x="346" y="37"/>
                  </a:lnTo>
                  <a:lnTo>
                    <a:pt x="391" y="49"/>
                  </a:lnTo>
                  <a:lnTo>
                    <a:pt x="409" y="65"/>
                  </a:lnTo>
                  <a:lnTo>
                    <a:pt x="425" y="82"/>
                  </a:lnTo>
                  <a:lnTo>
                    <a:pt x="423" y="101"/>
                  </a:lnTo>
                  <a:lnTo>
                    <a:pt x="452" y="112"/>
                  </a:lnTo>
                  <a:lnTo>
                    <a:pt x="482" y="92"/>
                  </a:lnTo>
                  <a:lnTo>
                    <a:pt x="527" y="108"/>
                  </a:lnTo>
                  <a:lnTo>
                    <a:pt x="538" y="135"/>
                  </a:lnTo>
                  <a:lnTo>
                    <a:pt x="556" y="131"/>
                  </a:lnTo>
                  <a:lnTo>
                    <a:pt x="562" y="109"/>
                  </a:lnTo>
                  <a:lnTo>
                    <a:pt x="639" y="60"/>
                  </a:lnTo>
                  <a:lnTo>
                    <a:pt x="671" y="67"/>
                  </a:lnTo>
                  <a:lnTo>
                    <a:pt x="695" y="53"/>
                  </a:lnTo>
                  <a:lnTo>
                    <a:pt x="721" y="51"/>
                  </a:lnTo>
                  <a:lnTo>
                    <a:pt x="743" y="30"/>
                  </a:lnTo>
                  <a:lnTo>
                    <a:pt x="749" y="17"/>
                  </a:lnTo>
                  <a:lnTo>
                    <a:pt x="773" y="16"/>
                  </a:lnTo>
                  <a:lnTo>
                    <a:pt x="792" y="0"/>
                  </a:lnTo>
                  <a:lnTo>
                    <a:pt x="806" y="3"/>
                  </a:lnTo>
                  <a:lnTo>
                    <a:pt x="803" y="18"/>
                  </a:lnTo>
                  <a:lnTo>
                    <a:pt x="794" y="18"/>
                  </a:lnTo>
                  <a:lnTo>
                    <a:pt x="795" y="43"/>
                  </a:lnTo>
                  <a:lnTo>
                    <a:pt x="828" y="68"/>
                  </a:lnTo>
                  <a:lnTo>
                    <a:pt x="843" y="59"/>
                  </a:lnTo>
                  <a:lnTo>
                    <a:pt x="853" y="69"/>
                  </a:lnTo>
                  <a:lnTo>
                    <a:pt x="850" y="111"/>
                  </a:lnTo>
                  <a:lnTo>
                    <a:pt x="860" y="126"/>
                  </a:lnTo>
                  <a:lnTo>
                    <a:pt x="882" y="144"/>
                  </a:lnTo>
                  <a:lnTo>
                    <a:pt x="885" y="160"/>
                  </a:lnTo>
                  <a:lnTo>
                    <a:pt x="901" y="171"/>
                  </a:lnTo>
                  <a:lnTo>
                    <a:pt x="933" y="178"/>
                  </a:lnTo>
                  <a:lnTo>
                    <a:pt x="970" y="213"/>
                  </a:lnTo>
                  <a:lnTo>
                    <a:pt x="981" y="210"/>
                  </a:lnTo>
                  <a:lnTo>
                    <a:pt x="993" y="224"/>
                  </a:lnTo>
                  <a:lnTo>
                    <a:pt x="1005" y="235"/>
                  </a:lnTo>
                  <a:lnTo>
                    <a:pt x="992" y="246"/>
                  </a:lnTo>
                  <a:lnTo>
                    <a:pt x="1006" y="265"/>
                  </a:lnTo>
                  <a:lnTo>
                    <a:pt x="1014" y="275"/>
                  </a:lnTo>
                  <a:lnTo>
                    <a:pt x="993" y="278"/>
                  </a:lnTo>
                  <a:lnTo>
                    <a:pt x="990" y="290"/>
                  </a:lnTo>
                  <a:lnTo>
                    <a:pt x="1010" y="300"/>
                  </a:lnTo>
                  <a:lnTo>
                    <a:pt x="991" y="319"/>
                  </a:lnTo>
                  <a:lnTo>
                    <a:pt x="973" y="320"/>
                  </a:lnTo>
                  <a:lnTo>
                    <a:pt x="978" y="335"/>
                  </a:lnTo>
                  <a:lnTo>
                    <a:pt x="991" y="336"/>
                  </a:lnTo>
                  <a:lnTo>
                    <a:pt x="996" y="354"/>
                  </a:lnTo>
                  <a:lnTo>
                    <a:pt x="1002" y="364"/>
                  </a:lnTo>
                  <a:lnTo>
                    <a:pt x="1001" y="374"/>
                  </a:lnTo>
                  <a:lnTo>
                    <a:pt x="990" y="378"/>
                  </a:lnTo>
                  <a:lnTo>
                    <a:pt x="981" y="415"/>
                  </a:lnTo>
                  <a:lnTo>
                    <a:pt x="964" y="414"/>
                  </a:lnTo>
                  <a:lnTo>
                    <a:pt x="961" y="425"/>
                  </a:lnTo>
                  <a:lnTo>
                    <a:pt x="975" y="426"/>
                  </a:lnTo>
                  <a:lnTo>
                    <a:pt x="952" y="439"/>
                  </a:lnTo>
                  <a:lnTo>
                    <a:pt x="951" y="480"/>
                  </a:lnTo>
                  <a:lnTo>
                    <a:pt x="959" y="481"/>
                  </a:lnTo>
                  <a:lnTo>
                    <a:pt x="959" y="495"/>
                  </a:lnTo>
                  <a:lnTo>
                    <a:pt x="970" y="504"/>
                  </a:lnTo>
                  <a:lnTo>
                    <a:pt x="969" y="532"/>
                  </a:lnTo>
                  <a:lnTo>
                    <a:pt x="977" y="537"/>
                  </a:lnTo>
                  <a:lnTo>
                    <a:pt x="994" y="538"/>
                  </a:lnTo>
                  <a:lnTo>
                    <a:pt x="993" y="549"/>
                  </a:lnTo>
                  <a:lnTo>
                    <a:pt x="978" y="550"/>
                  </a:lnTo>
                  <a:lnTo>
                    <a:pt x="981" y="561"/>
                  </a:lnTo>
                  <a:lnTo>
                    <a:pt x="972" y="570"/>
                  </a:lnTo>
                  <a:lnTo>
                    <a:pt x="970" y="578"/>
                  </a:lnTo>
                  <a:lnTo>
                    <a:pt x="970" y="582"/>
                  </a:lnTo>
                  <a:lnTo>
                    <a:pt x="966" y="592"/>
                  </a:lnTo>
                  <a:lnTo>
                    <a:pt x="949" y="590"/>
                  </a:lnTo>
                  <a:lnTo>
                    <a:pt x="900" y="579"/>
                  </a:lnTo>
                  <a:lnTo>
                    <a:pt x="899" y="585"/>
                  </a:lnTo>
                  <a:lnTo>
                    <a:pt x="877" y="586"/>
                  </a:lnTo>
                  <a:lnTo>
                    <a:pt x="871" y="594"/>
                  </a:lnTo>
                  <a:lnTo>
                    <a:pt x="862" y="615"/>
                  </a:lnTo>
                  <a:lnTo>
                    <a:pt x="896" y="631"/>
                  </a:lnTo>
                  <a:lnTo>
                    <a:pt x="882" y="643"/>
                  </a:lnTo>
                  <a:lnTo>
                    <a:pt x="858" y="648"/>
                  </a:lnTo>
                  <a:lnTo>
                    <a:pt x="857" y="655"/>
                  </a:lnTo>
                  <a:lnTo>
                    <a:pt x="860" y="671"/>
                  </a:lnTo>
                  <a:lnTo>
                    <a:pt x="837" y="684"/>
                  </a:lnTo>
                  <a:lnTo>
                    <a:pt x="835" y="707"/>
                  </a:lnTo>
                  <a:lnTo>
                    <a:pt x="821" y="706"/>
                  </a:lnTo>
                  <a:lnTo>
                    <a:pt x="813" y="718"/>
                  </a:lnTo>
                  <a:lnTo>
                    <a:pt x="802" y="717"/>
                  </a:lnTo>
                  <a:lnTo>
                    <a:pt x="802" y="725"/>
                  </a:lnTo>
                  <a:lnTo>
                    <a:pt x="825" y="741"/>
                  </a:lnTo>
                  <a:lnTo>
                    <a:pt x="824" y="748"/>
                  </a:lnTo>
                  <a:lnTo>
                    <a:pt x="801" y="745"/>
                  </a:lnTo>
                  <a:lnTo>
                    <a:pt x="796" y="750"/>
                  </a:lnTo>
                  <a:lnTo>
                    <a:pt x="784" y="753"/>
                  </a:lnTo>
                  <a:lnTo>
                    <a:pt x="773" y="772"/>
                  </a:lnTo>
                  <a:lnTo>
                    <a:pt x="773" y="798"/>
                  </a:lnTo>
                  <a:lnTo>
                    <a:pt x="753" y="792"/>
                  </a:lnTo>
                  <a:lnTo>
                    <a:pt x="753" y="778"/>
                  </a:lnTo>
                  <a:lnTo>
                    <a:pt x="742" y="777"/>
                  </a:lnTo>
                  <a:lnTo>
                    <a:pt x="736" y="800"/>
                  </a:lnTo>
                  <a:lnTo>
                    <a:pt x="722" y="795"/>
                  </a:lnTo>
                  <a:lnTo>
                    <a:pt x="713" y="808"/>
                  </a:lnTo>
                  <a:lnTo>
                    <a:pt x="730" y="828"/>
                  </a:lnTo>
                  <a:lnTo>
                    <a:pt x="724" y="835"/>
                  </a:lnTo>
                  <a:lnTo>
                    <a:pt x="702" y="808"/>
                  </a:lnTo>
                  <a:lnTo>
                    <a:pt x="696" y="816"/>
                  </a:lnTo>
                  <a:lnTo>
                    <a:pt x="689" y="808"/>
                  </a:lnTo>
                  <a:lnTo>
                    <a:pt x="667" y="811"/>
                  </a:lnTo>
                  <a:lnTo>
                    <a:pt x="664" y="826"/>
                  </a:lnTo>
                  <a:lnTo>
                    <a:pt x="653" y="827"/>
                  </a:lnTo>
                  <a:lnTo>
                    <a:pt x="642" y="813"/>
                  </a:lnTo>
                  <a:lnTo>
                    <a:pt x="636" y="819"/>
                  </a:lnTo>
                  <a:lnTo>
                    <a:pt x="628" y="816"/>
                  </a:lnTo>
                  <a:lnTo>
                    <a:pt x="616" y="828"/>
                  </a:lnTo>
                  <a:lnTo>
                    <a:pt x="620" y="843"/>
                  </a:lnTo>
                  <a:lnTo>
                    <a:pt x="628" y="849"/>
                  </a:lnTo>
                  <a:lnTo>
                    <a:pt x="628" y="849"/>
                  </a:lnTo>
                  <a:lnTo>
                    <a:pt x="633" y="860"/>
                  </a:lnTo>
                  <a:lnTo>
                    <a:pt x="637" y="867"/>
                  </a:lnTo>
                  <a:lnTo>
                    <a:pt x="638" y="870"/>
                  </a:lnTo>
                  <a:lnTo>
                    <a:pt x="638" y="870"/>
                  </a:lnTo>
                  <a:lnTo>
                    <a:pt x="630" y="876"/>
                  </a:lnTo>
                  <a:lnTo>
                    <a:pt x="632" y="892"/>
                  </a:lnTo>
                  <a:lnTo>
                    <a:pt x="638" y="892"/>
                  </a:lnTo>
                  <a:lnTo>
                    <a:pt x="638" y="900"/>
                  </a:lnTo>
                  <a:lnTo>
                    <a:pt x="645" y="911"/>
                  </a:lnTo>
                  <a:lnTo>
                    <a:pt x="639" y="903"/>
                  </a:lnTo>
                  <a:lnTo>
                    <a:pt x="628" y="904"/>
                  </a:lnTo>
                  <a:lnTo>
                    <a:pt x="624" y="897"/>
                  </a:lnTo>
                  <a:lnTo>
                    <a:pt x="613" y="900"/>
                  </a:lnTo>
                  <a:lnTo>
                    <a:pt x="613" y="915"/>
                  </a:lnTo>
                  <a:lnTo>
                    <a:pt x="597" y="918"/>
                  </a:lnTo>
                  <a:lnTo>
                    <a:pt x="562" y="888"/>
                  </a:lnTo>
                  <a:lnTo>
                    <a:pt x="534" y="923"/>
                  </a:lnTo>
                  <a:lnTo>
                    <a:pt x="530" y="936"/>
                  </a:lnTo>
                  <a:lnTo>
                    <a:pt x="533" y="949"/>
                  </a:lnTo>
                  <a:lnTo>
                    <a:pt x="522" y="953"/>
                  </a:lnTo>
                  <a:lnTo>
                    <a:pt x="510" y="944"/>
                  </a:lnTo>
                  <a:lnTo>
                    <a:pt x="503" y="954"/>
                  </a:lnTo>
                  <a:lnTo>
                    <a:pt x="498" y="947"/>
                  </a:lnTo>
                  <a:lnTo>
                    <a:pt x="503" y="931"/>
                  </a:lnTo>
                  <a:lnTo>
                    <a:pt x="486" y="912"/>
                  </a:lnTo>
                  <a:lnTo>
                    <a:pt x="493" y="900"/>
                  </a:lnTo>
                  <a:lnTo>
                    <a:pt x="470" y="878"/>
                  </a:lnTo>
                  <a:lnTo>
                    <a:pt x="452" y="867"/>
                  </a:lnTo>
                  <a:lnTo>
                    <a:pt x="457" y="857"/>
                  </a:lnTo>
                  <a:lnTo>
                    <a:pt x="445" y="847"/>
                  </a:lnTo>
                  <a:lnTo>
                    <a:pt x="449" y="835"/>
                  </a:lnTo>
                  <a:lnTo>
                    <a:pt x="440" y="827"/>
                  </a:lnTo>
                  <a:lnTo>
                    <a:pt x="418" y="823"/>
                  </a:lnTo>
                  <a:lnTo>
                    <a:pt x="419" y="812"/>
                  </a:lnTo>
                  <a:lnTo>
                    <a:pt x="409" y="810"/>
                  </a:lnTo>
                  <a:lnTo>
                    <a:pt x="410" y="798"/>
                  </a:lnTo>
                  <a:lnTo>
                    <a:pt x="403" y="792"/>
                  </a:lnTo>
                  <a:lnTo>
                    <a:pt x="408" y="779"/>
                  </a:lnTo>
                  <a:lnTo>
                    <a:pt x="395" y="769"/>
                  </a:lnTo>
                  <a:lnTo>
                    <a:pt x="384" y="763"/>
                  </a:lnTo>
                  <a:lnTo>
                    <a:pt x="393" y="745"/>
                  </a:lnTo>
                  <a:lnTo>
                    <a:pt x="377" y="732"/>
                  </a:lnTo>
                  <a:lnTo>
                    <a:pt x="366" y="748"/>
                  </a:lnTo>
                  <a:lnTo>
                    <a:pt x="355" y="753"/>
                  </a:lnTo>
                  <a:lnTo>
                    <a:pt x="350" y="762"/>
                  </a:lnTo>
                  <a:lnTo>
                    <a:pt x="339" y="765"/>
                  </a:lnTo>
                  <a:lnTo>
                    <a:pt x="333" y="772"/>
                  </a:lnTo>
                  <a:lnTo>
                    <a:pt x="317" y="765"/>
                  </a:lnTo>
                  <a:lnTo>
                    <a:pt x="293" y="769"/>
                  </a:lnTo>
                  <a:lnTo>
                    <a:pt x="287" y="757"/>
                  </a:lnTo>
                  <a:lnTo>
                    <a:pt x="274" y="763"/>
                  </a:lnTo>
                  <a:lnTo>
                    <a:pt x="268" y="754"/>
                  </a:lnTo>
                  <a:lnTo>
                    <a:pt x="227" y="756"/>
                  </a:lnTo>
                  <a:lnTo>
                    <a:pt x="209" y="741"/>
                  </a:lnTo>
                  <a:lnTo>
                    <a:pt x="191" y="739"/>
                  </a:lnTo>
                  <a:lnTo>
                    <a:pt x="176" y="721"/>
                  </a:lnTo>
                  <a:lnTo>
                    <a:pt x="166" y="720"/>
                  </a:lnTo>
                  <a:lnTo>
                    <a:pt x="164" y="710"/>
                  </a:lnTo>
                  <a:lnTo>
                    <a:pt x="148" y="699"/>
                  </a:lnTo>
                  <a:lnTo>
                    <a:pt x="139" y="706"/>
                  </a:lnTo>
                  <a:lnTo>
                    <a:pt x="131" y="699"/>
                  </a:lnTo>
                  <a:lnTo>
                    <a:pt x="140" y="689"/>
                  </a:lnTo>
                  <a:lnTo>
                    <a:pt x="121" y="675"/>
                  </a:lnTo>
                  <a:lnTo>
                    <a:pt x="89" y="676"/>
                  </a:lnTo>
                  <a:lnTo>
                    <a:pt x="80" y="683"/>
                  </a:lnTo>
                  <a:lnTo>
                    <a:pt x="81" y="685"/>
                  </a:lnTo>
                  <a:lnTo>
                    <a:pt x="77" y="680"/>
                  </a:lnTo>
                  <a:lnTo>
                    <a:pt x="70" y="659"/>
                  </a:lnTo>
                  <a:lnTo>
                    <a:pt x="64" y="657"/>
                  </a:lnTo>
                  <a:lnTo>
                    <a:pt x="57" y="639"/>
                  </a:lnTo>
                  <a:lnTo>
                    <a:pt x="69" y="598"/>
                  </a:lnTo>
                  <a:lnTo>
                    <a:pt x="129" y="610"/>
                  </a:lnTo>
                  <a:lnTo>
                    <a:pt x="143" y="608"/>
                  </a:lnTo>
                  <a:lnTo>
                    <a:pt x="145" y="615"/>
                  </a:lnTo>
                  <a:lnTo>
                    <a:pt x="158" y="608"/>
                  </a:lnTo>
                  <a:lnTo>
                    <a:pt x="156" y="593"/>
                  </a:lnTo>
                  <a:lnTo>
                    <a:pt x="180" y="564"/>
                  </a:lnTo>
                  <a:lnTo>
                    <a:pt x="170" y="561"/>
                  </a:lnTo>
                  <a:lnTo>
                    <a:pt x="171" y="532"/>
                  </a:lnTo>
                  <a:lnTo>
                    <a:pt x="160" y="530"/>
                  </a:lnTo>
                  <a:lnTo>
                    <a:pt x="164" y="509"/>
                  </a:lnTo>
                  <a:lnTo>
                    <a:pt x="207" y="515"/>
                  </a:lnTo>
                  <a:lnTo>
                    <a:pt x="213" y="499"/>
                  </a:lnTo>
                  <a:lnTo>
                    <a:pt x="194" y="494"/>
                  </a:lnTo>
                  <a:lnTo>
                    <a:pt x="183" y="477"/>
                  </a:lnTo>
                  <a:lnTo>
                    <a:pt x="211" y="474"/>
                  </a:lnTo>
                  <a:lnTo>
                    <a:pt x="189" y="427"/>
                  </a:lnTo>
                  <a:lnTo>
                    <a:pt x="173" y="430"/>
                  </a:lnTo>
                  <a:lnTo>
                    <a:pt x="148" y="427"/>
                  </a:lnTo>
                  <a:lnTo>
                    <a:pt x="137" y="410"/>
                  </a:lnTo>
                  <a:lnTo>
                    <a:pt x="124" y="404"/>
                  </a:lnTo>
                  <a:lnTo>
                    <a:pt x="119" y="353"/>
                  </a:lnTo>
                  <a:lnTo>
                    <a:pt x="91" y="345"/>
                  </a:lnTo>
                  <a:lnTo>
                    <a:pt x="63" y="346"/>
                  </a:lnTo>
                  <a:lnTo>
                    <a:pt x="63" y="339"/>
                  </a:lnTo>
                  <a:lnTo>
                    <a:pt x="74" y="328"/>
                  </a:lnTo>
                  <a:lnTo>
                    <a:pt x="59" y="328"/>
                  </a:lnTo>
                  <a:lnTo>
                    <a:pt x="49" y="338"/>
                  </a:lnTo>
                  <a:lnTo>
                    <a:pt x="23" y="319"/>
                  </a:lnTo>
                  <a:lnTo>
                    <a:pt x="12" y="316"/>
                  </a:lnTo>
                  <a:lnTo>
                    <a:pt x="8" y="299"/>
                  </a:lnTo>
                  <a:lnTo>
                    <a:pt x="1" y="298"/>
                  </a:lnTo>
                  <a:lnTo>
                    <a:pt x="0" y="289"/>
                  </a:lnTo>
                  <a:lnTo>
                    <a:pt x="9" y="270"/>
                  </a:lnTo>
                  <a:lnTo>
                    <a:pt x="16" y="245"/>
                  </a:lnTo>
                  <a:lnTo>
                    <a:pt x="23" y="230"/>
                  </a:lnTo>
                  <a:lnTo>
                    <a:pt x="20" y="213"/>
                  </a:lnTo>
                  <a:lnTo>
                    <a:pt x="16" y="210"/>
                  </a:lnTo>
                  <a:lnTo>
                    <a:pt x="18" y="207"/>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highlight>
                  <a:srgbClr val="FF0000"/>
                </a:highlight>
                <a:latin typeface="Arial" charset="0"/>
              </a:endParaRPr>
            </a:p>
          </p:txBody>
        </p:sp>
        <p:sp>
          <p:nvSpPr>
            <p:cNvPr id="75" name="Potmap17">
              <a:extLst>
                <a:ext uri="{FF2B5EF4-FFF2-40B4-BE49-F238E27FC236}">
                  <a16:creationId xmlns:a16="http://schemas.microsoft.com/office/drawing/2014/main" id="{C47656D4-3172-7EBB-93A5-FCF4EFDAD009}"/>
                </a:ext>
              </a:extLst>
            </p:cNvPr>
            <p:cNvSpPr>
              <a:spLocks/>
            </p:cNvSpPr>
            <p:nvPr/>
          </p:nvSpPr>
          <p:spPr bwMode="auto">
            <a:xfrm>
              <a:off x="4615615" y="56628"/>
              <a:ext cx="1158813" cy="1252857"/>
            </a:xfrm>
            <a:custGeom>
              <a:avLst/>
              <a:gdLst>
                <a:gd name="T0" fmla="*/ 69 w 865"/>
                <a:gd name="T1" fmla="*/ 838 h 1086"/>
                <a:gd name="T2" fmla="*/ 67 w 865"/>
                <a:gd name="T3" fmla="*/ 769 h 1086"/>
                <a:gd name="T4" fmla="*/ 84 w 865"/>
                <a:gd name="T5" fmla="*/ 682 h 1086"/>
                <a:gd name="T6" fmla="*/ 34 w 865"/>
                <a:gd name="T7" fmla="*/ 674 h 1086"/>
                <a:gd name="T8" fmla="*/ 12 w 865"/>
                <a:gd name="T9" fmla="*/ 601 h 1086"/>
                <a:gd name="T10" fmla="*/ 6 w 865"/>
                <a:gd name="T11" fmla="*/ 599 h 1086"/>
                <a:gd name="T12" fmla="*/ 9 w 865"/>
                <a:gd name="T13" fmla="*/ 582 h 1086"/>
                <a:gd name="T14" fmla="*/ 34 w 865"/>
                <a:gd name="T15" fmla="*/ 537 h 1086"/>
                <a:gd name="T16" fmla="*/ 19 w 865"/>
                <a:gd name="T17" fmla="*/ 462 h 1086"/>
                <a:gd name="T18" fmla="*/ 59 w 865"/>
                <a:gd name="T19" fmla="*/ 474 h 1086"/>
                <a:gd name="T20" fmla="*/ 53 w 865"/>
                <a:gd name="T21" fmla="*/ 408 h 1086"/>
                <a:gd name="T22" fmla="*/ 44 w 865"/>
                <a:gd name="T23" fmla="*/ 365 h 1086"/>
                <a:gd name="T24" fmla="*/ 26 w 865"/>
                <a:gd name="T25" fmla="*/ 290 h 1086"/>
                <a:gd name="T26" fmla="*/ 66 w 865"/>
                <a:gd name="T27" fmla="*/ 236 h 1086"/>
                <a:gd name="T28" fmla="*/ 102 w 865"/>
                <a:gd name="T29" fmla="*/ 224 h 1086"/>
                <a:gd name="T30" fmla="*/ 110 w 865"/>
                <a:gd name="T31" fmla="*/ 193 h 1086"/>
                <a:gd name="T32" fmla="*/ 105 w 865"/>
                <a:gd name="T33" fmla="*/ 156 h 1086"/>
                <a:gd name="T34" fmla="*/ 148 w 865"/>
                <a:gd name="T35" fmla="*/ 161 h 1086"/>
                <a:gd name="T36" fmla="*/ 92 w 865"/>
                <a:gd name="T37" fmla="*/ 117 h 1086"/>
                <a:gd name="T38" fmla="*/ 103 w 865"/>
                <a:gd name="T39" fmla="*/ 67 h 1086"/>
                <a:gd name="T40" fmla="*/ 103 w 865"/>
                <a:gd name="T41" fmla="*/ 42 h 1086"/>
                <a:gd name="T42" fmla="*/ 140 w 865"/>
                <a:gd name="T43" fmla="*/ 27 h 1086"/>
                <a:gd name="T44" fmla="*/ 232 w 865"/>
                <a:gd name="T45" fmla="*/ 2 h 1086"/>
                <a:gd name="T46" fmla="*/ 317 w 865"/>
                <a:gd name="T47" fmla="*/ 82 h 1086"/>
                <a:gd name="T48" fmla="*/ 331 w 865"/>
                <a:gd name="T49" fmla="*/ 178 h 1086"/>
                <a:gd name="T50" fmla="*/ 424 w 865"/>
                <a:gd name="T51" fmla="*/ 264 h 1086"/>
                <a:gd name="T52" fmla="*/ 348 w 865"/>
                <a:gd name="T53" fmla="*/ 325 h 1086"/>
                <a:gd name="T54" fmla="*/ 395 w 865"/>
                <a:gd name="T55" fmla="*/ 414 h 1086"/>
                <a:gd name="T56" fmla="*/ 398 w 865"/>
                <a:gd name="T57" fmla="*/ 514 h 1086"/>
                <a:gd name="T58" fmla="*/ 447 w 865"/>
                <a:gd name="T59" fmla="*/ 527 h 1086"/>
                <a:gd name="T60" fmla="*/ 614 w 865"/>
                <a:gd name="T61" fmla="*/ 530 h 1086"/>
                <a:gd name="T62" fmla="*/ 675 w 865"/>
                <a:gd name="T63" fmla="*/ 595 h 1086"/>
                <a:gd name="T64" fmla="*/ 734 w 865"/>
                <a:gd name="T65" fmla="*/ 631 h 1086"/>
                <a:gd name="T66" fmla="*/ 754 w 865"/>
                <a:gd name="T67" fmla="*/ 711 h 1086"/>
                <a:gd name="T68" fmla="*/ 762 w 865"/>
                <a:gd name="T69" fmla="*/ 801 h 1086"/>
                <a:gd name="T70" fmla="*/ 808 w 865"/>
                <a:gd name="T71" fmla="*/ 893 h 1086"/>
                <a:gd name="T72" fmla="*/ 855 w 865"/>
                <a:gd name="T73" fmla="*/ 961 h 1086"/>
                <a:gd name="T74" fmla="*/ 830 w 865"/>
                <a:gd name="T75" fmla="*/ 957 h 1086"/>
                <a:gd name="T76" fmla="*/ 822 w 865"/>
                <a:gd name="T77" fmla="*/ 967 h 1086"/>
                <a:gd name="T78" fmla="*/ 778 w 865"/>
                <a:gd name="T79" fmla="*/ 955 h 1086"/>
                <a:gd name="T80" fmla="*/ 750 w 865"/>
                <a:gd name="T81" fmla="*/ 990 h 1086"/>
                <a:gd name="T82" fmla="*/ 674 w 865"/>
                <a:gd name="T83" fmla="*/ 1048 h 1086"/>
                <a:gd name="T84" fmla="*/ 624 w 865"/>
                <a:gd name="T85" fmla="*/ 1059 h 1086"/>
                <a:gd name="T86" fmla="*/ 568 w 865"/>
                <a:gd name="T87" fmla="*/ 1059 h 1086"/>
                <a:gd name="T88" fmla="*/ 561 w 865"/>
                <a:gd name="T89" fmla="*/ 1061 h 1086"/>
                <a:gd name="T90" fmla="*/ 511 w 865"/>
                <a:gd name="T91" fmla="*/ 1076 h 1086"/>
                <a:gd name="T92" fmla="*/ 488 w 865"/>
                <a:gd name="T93" fmla="*/ 1018 h 1086"/>
                <a:gd name="T94" fmla="*/ 456 w 865"/>
                <a:gd name="T95" fmla="*/ 979 h 1086"/>
                <a:gd name="T96" fmla="*/ 364 w 865"/>
                <a:gd name="T97" fmla="*/ 907 h 1086"/>
                <a:gd name="T98" fmla="*/ 313 w 865"/>
                <a:gd name="T99" fmla="*/ 889 h 1086"/>
                <a:gd name="T100" fmla="*/ 268 w 865"/>
                <a:gd name="T101" fmla="*/ 922 h 1086"/>
                <a:gd name="T102" fmla="*/ 175 w 865"/>
                <a:gd name="T103" fmla="*/ 915 h 1086"/>
                <a:gd name="T104" fmla="*/ 103 w 865"/>
                <a:gd name="T105" fmla="*/ 889 h 1086"/>
                <a:gd name="T106" fmla="*/ 69 w 865"/>
                <a:gd name="T107" fmla="*/ 906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5" h="1086">
                  <a:moveTo>
                    <a:pt x="44" y="899"/>
                  </a:moveTo>
                  <a:lnTo>
                    <a:pt x="39" y="894"/>
                  </a:lnTo>
                  <a:lnTo>
                    <a:pt x="58" y="851"/>
                  </a:lnTo>
                  <a:lnTo>
                    <a:pt x="55" y="838"/>
                  </a:lnTo>
                  <a:lnTo>
                    <a:pt x="69" y="838"/>
                  </a:lnTo>
                  <a:lnTo>
                    <a:pt x="69" y="816"/>
                  </a:lnTo>
                  <a:lnTo>
                    <a:pt x="91" y="818"/>
                  </a:lnTo>
                  <a:lnTo>
                    <a:pt x="94" y="799"/>
                  </a:lnTo>
                  <a:lnTo>
                    <a:pt x="76" y="795"/>
                  </a:lnTo>
                  <a:lnTo>
                    <a:pt x="67" y="769"/>
                  </a:lnTo>
                  <a:lnTo>
                    <a:pt x="72" y="759"/>
                  </a:lnTo>
                  <a:lnTo>
                    <a:pt x="69" y="738"/>
                  </a:lnTo>
                  <a:lnTo>
                    <a:pt x="71" y="722"/>
                  </a:lnTo>
                  <a:lnTo>
                    <a:pt x="84" y="723"/>
                  </a:lnTo>
                  <a:lnTo>
                    <a:pt x="84" y="682"/>
                  </a:lnTo>
                  <a:lnTo>
                    <a:pt x="69" y="682"/>
                  </a:lnTo>
                  <a:lnTo>
                    <a:pt x="69" y="677"/>
                  </a:lnTo>
                  <a:lnTo>
                    <a:pt x="46" y="661"/>
                  </a:lnTo>
                  <a:lnTo>
                    <a:pt x="42" y="674"/>
                  </a:lnTo>
                  <a:lnTo>
                    <a:pt x="34" y="674"/>
                  </a:lnTo>
                  <a:lnTo>
                    <a:pt x="36" y="648"/>
                  </a:lnTo>
                  <a:lnTo>
                    <a:pt x="11" y="629"/>
                  </a:lnTo>
                  <a:lnTo>
                    <a:pt x="0" y="627"/>
                  </a:lnTo>
                  <a:lnTo>
                    <a:pt x="12" y="601"/>
                  </a:lnTo>
                  <a:lnTo>
                    <a:pt x="12" y="601"/>
                  </a:lnTo>
                  <a:lnTo>
                    <a:pt x="11" y="603"/>
                  </a:lnTo>
                  <a:lnTo>
                    <a:pt x="9" y="604"/>
                  </a:lnTo>
                  <a:lnTo>
                    <a:pt x="7" y="604"/>
                  </a:lnTo>
                  <a:lnTo>
                    <a:pt x="7" y="603"/>
                  </a:lnTo>
                  <a:lnTo>
                    <a:pt x="6" y="599"/>
                  </a:lnTo>
                  <a:lnTo>
                    <a:pt x="6" y="595"/>
                  </a:lnTo>
                  <a:lnTo>
                    <a:pt x="6" y="595"/>
                  </a:lnTo>
                  <a:lnTo>
                    <a:pt x="6" y="587"/>
                  </a:lnTo>
                  <a:lnTo>
                    <a:pt x="7" y="583"/>
                  </a:lnTo>
                  <a:lnTo>
                    <a:pt x="9" y="582"/>
                  </a:lnTo>
                  <a:lnTo>
                    <a:pt x="10" y="582"/>
                  </a:lnTo>
                  <a:lnTo>
                    <a:pt x="26" y="576"/>
                  </a:lnTo>
                  <a:lnTo>
                    <a:pt x="25" y="563"/>
                  </a:lnTo>
                  <a:lnTo>
                    <a:pt x="33" y="551"/>
                  </a:lnTo>
                  <a:lnTo>
                    <a:pt x="34" y="537"/>
                  </a:lnTo>
                  <a:lnTo>
                    <a:pt x="23" y="529"/>
                  </a:lnTo>
                  <a:lnTo>
                    <a:pt x="36" y="522"/>
                  </a:lnTo>
                  <a:lnTo>
                    <a:pt x="31" y="506"/>
                  </a:lnTo>
                  <a:lnTo>
                    <a:pt x="11" y="476"/>
                  </a:lnTo>
                  <a:lnTo>
                    <a:pt x="19" y="462"/>
                  </a:lnTo>
                  <a:lnTo>
                    <a:pt x="26" y="466"/>
                  </a:lnTo>
                  <a:lnTo>
                    <a:pt x="21" y="475"/>
                  </a:lnTo>
                  <a:lnTo>
                    <a:pt x="36" y="501"/>
                  </a:lnTo>
                  <a:lnTo>
                    <a:pt x="53" y="500"/>
                  </a:lnTo>
                  <a:lnTo>
                    <a:pt x="59" y="474"/>
                  </a:lnTo>
                  <a:lnTo>
                    <a:pt x="44" y="459"/>
                  </a:lnTo>
                  <a:lnTo>
                    <a:pt x="44" y="429"/>
                  </a:lnTo>
                  <a:lnTo>
                    <a:pt x="55" y="429"/>
                  </a:lnTo>
                  <a:lnTo>
                    <a:pt x="64" y="409"/>
                  </a:lnTo>
                  <a:lnTo>
                    <a:pt x="53" y="408"/>
                  </a:lnTo>
                  <a:lnTo>
                    <a:pt x="53" y="395"/>
                  </a:lnTo>
                  <a:lnTo>
                    <a:pt x="69" y="395"/>
                  </a:lnTo>
                  <a:lnTo>
                    <a:pt x="59" y="382"/>
                  </a:lnTo>
                  <a:lnTo>
                    <a:pt x="59" y="365"/>
                  </a:lnTo>
                  <a:lnTo>
                    <a:pt x="44" y="365"/>
                  </a:lnTo>
                  <a:lnTo>
                    <a:pt x="58" y="343"/>
                  </a:lnTo>
                  <a:lnTo>
                    <a:pt x="52" y="331"/>
                  </a:lnTo>
                  <a:lnTo>
                    <a:pt x="35" y="322"/>
                  </a:lnTo>
                  <a:lnTo>
                    <a:pt x="31" y="305"/>
                  </a:lnTo>
                  <a:lnTo>
                    <a:pt x="26" y="290"/>
                  </a:lnTo>
                  <a:lnTo>
                    <a:pt x="39" y="277"/>
                  </a:lnTo>
                  <a:lnTo>
                    <a:pt x="39" y="259"/>
                  </a:lnTo>
                  <a:lnTo>
                    <a:pt x="47" y="248"/>
                  </a:lnTo>
                  <a:lnTo>
                    <a:pt x="54" y="238"/>
                  </a:lnTo>
                  <a:lnTo>
                    <a:pt x="66" y="236"/>
                  </a:lnTo>
                  <a:lnTo>
                    <a:pt x="71" y="230"/>
                  </a:lnTo>
                  <a:lnTo>
                    <a:pt x="82" y="228"/>
                  </a:lnTo>
                  <a:lnTo>
                    <a:pt x="93" y="219"/>
                  </a:lnTo>
                  <a:lnTo>
                    <a:pt x="99" y="220"/>
                  </a:lnTo>
                  <a:lnTo>
                    <a:pt x="102" y="224"/>
                  </a:lnTo>
                  <a:lnTo>
                    <a:pt x="108" y="224"/>
                  </a:lnTo>
                  <a:lnTo>
                    <a:pt x="115" y="214"/>
                  </a:lnTo>
                  <a:lnTo>
                    <a:pt x="121" y="211"/>
                  </a:lnTo>
                  <a:lnTo>
                    <a:pt x="119" y="195"/>
                  </a:lnTo>
                  <a:lnTo>
                    <a:pt x="110" y="193"/>
                  </a:lnTo>
                  <a:lnTo>
                    <a:pt x="97" y="187"/>
                  </a:lnTo>
                  <a:lnTo>
                    <a:pt x="87" y="182"/>
                  </a:lnTo>
                  <a:lnTo>
                    <a:pt x="90" y="167"/>
                  </a:lnTo>
                  <a:lnTo>
                    <a:pt x="104" y="163"/>
                  </a:lnTo>
                  <a:lnTo>
                    <a:pt x="105" y="156"/>
                  </a:lnTo>
                  <a:lnTo>
                    <a:pt x="113" y="156"/>
                  </a:lnTo>
                  <a:lnTo>
                    <a:pt x="118" y="173"/>
                  </a:lnTo>
                  <a:lnTo>
                    <a:pt x="128" y="173"/>
                  </a:lnTo>
                  <a:lnTo>
                    <a:pt x="132" y="161"/>
                  </a:lnTo>
                  <a:lnTo>
                    <a:pt x="148" y="161"/>
                  </a:lnTo>
                  <a:lnTo>
                    <a:pt x="149" y="144"/>
                  </a:lnTo>
                  <a:lnTo>
                    <a:pt x="135" y="141"/>
                  </a:lnTo>
                  <a:lnTo>
                    <a:pt x="113" y="118"/>
                  </a:lnTo>
                  <a:lnTo>
                    <a:pt x="103" y="114"/>
                  </a:lnTo>
                  <a:lnTo>
                    <a:pt x="92" y="117"/>
                  </a:lnTo>
                  <a:lnTo>
                    <a:pt x="92" y="82"/>
                  </a:lnTo>
                  <a:lnTo>
                    <a:pt x="102" y="75"/>
                  </a:lnTo>
                  <a:lnTo>
                    <a:pt x="104" y="67"/>
                  </a:lnTo>
                  <a:lnTo>
                    <a:pt x="104" y="67"/>
                  </a:lnTo>
                  <a:lnTo>
                    <a:pt x="103" y="67"/>
                  </a:lnTo>
                  <a:lnTo>
                    <a:pt x="102" y="65"/>
                  </a:lnTo>
                  <a:lnTo>
                    <a:pt x="101" y="60"/>
                  </a:lnTo>
                  <a:lnTo>
                    <a:pt x="102" y="52"/>
                  </a:lnTo>
                  <a:lnTo>
                    <a:pt x="102" y="52"/>
                  </a:lnTo>
                  <a:lnTo>
                    <a:pt x="103" y="42"/>
                  </a:lnTo>
                  <a:lnTo>
                    <a:pt x="107" y="35"/>
                  </a:lnTo>
                  <a:lnTo>
                    <a:pt x="109" y="28"/>
                  </a:lnTo>
                  <a:lnTo>
                    <a:pt x="119" y="17"/>
                  </a:lnTo>
                  <a:lnTo>
                    <a:pt x="141" y="10"/>
                  </a:lnTo>
                  <a:lnTo>
                    <a:pt x="140" y="27"/>
                  </a:lnTo>
                  <a:lnTo>
                    <a:pt x="152" y="46"/>
                  </a:lnTo>
                  <a:lnTo>
                    <a:pt x="166" y="34"/>
                  </a:lnTo>
                  <a:lnTo>
                    <a:pt x="174" y="17"/>
                  </a:lnTo>
                  <a:lnTo>
                    <a:pt x="207" y="0"/>
                  </a:lnTo>
                  <a:lnTo>
                    <a:pt x="232" y="2"/>
                  </a:lnTo>
                  <a:lnTo>
                    <a:pt x="247" y="28"/>
                  </a:lnTo>
                  <a:lnTo>
                    <a:pt x="268" y="32"/>
                  </a:lnTo>
                  <a:lnTo>
                    <a:pt x="276" y="54"/>
                  </a:lnTo>
                  <a:lnTo>
                    <a:pt x="296" y="80"/>
                  </a:lnTo>
                  <a:lnTo>
                    <a:pt x="317" y="82"/>
                  </a:lnTo>
                  <a:lnTo>
                    <a:pt x="312" y="101"/>
                  </a:lnTo>
                  <a:lnTo>
                    <a:pt x="326" y="101"/>
                  </a:lnTo>
                  <a:lnTo>
                    <a:pt x="313" y="122"/>
                  </a:lnTo>
                  <a:lnTo>
                    <a:pt x="316" y="148"/>
                  </a:lnTo>
                  <a:lnTo>
                    <a:pt x="331" y="178"/>
                  </a:lnTo>
                  <a:lnTo>
                    <a:pt x="336" y="191"/>
                  </a:lnTo>
                  <a:lnTo>
                    <a:pt x="346" y="191"/>
                  </a:lnTo>
                  <a:lnTo>
                    <a:pt x="370" y="236"/>
                  </a:lnTo>
                  <a:lnTo>
                    <a:pt x="408" y="240"/>
                  </a:lnTo>
                  <a:lnTo>
                    <a:pt x="424" y="264"/>
                  </a:lnTo>
                  <a:lnTo>
                    <a:pt x="436" y="301"/>
                  </a:lnTo>
                  <a:lnTo>
                    <a:pt x="422" y="317"/>
                  </a:lnTo>
                  <a:lnTo>
                    <a:pt x="401" y="312"/>
                  </a:lnTo>
                  <a:lnTo>
                    <a:pt x="371" y="322"/>
                  </a:lnTo>
                  <a:lnTo>
                    <a:pt x="348" y="325"/>
                  </a:lnTo>
                  <a:lnTo>
                    <a:pt x="337" y="336"/>
                  </a:lnTo>
                  <a:lnTo>
                    <a:pt x="360" y="362"/>
                  </a:lnTo>
                  <a:lnTo>
                    <a:pt x="357" y="386"/>
                  </a:lnTo>
                  <a:lnTo>
                    <a:pt x="380" y="396"/>
                  </a:lnTo>
                  <a:lnTo>
                    <a:pt x="395" y="414"/>
                  </a:lnTo>
                  <a:lnTo>
                    <a:pt x="395" y="420"/>
                  </a:lnTo>
                  <a:lnTo>
                    <a:pt x="382" y="432"/>
                  </a:lnTo>
                  <a:lnTo>
                    <a:pt x="380" y="455"/>
                  </a:lnTo>
                  <a:lnTo>
                    <a:pt x="404" y="481"/>
                  </a:lnTo>
                  <a:lnTo>
                    <a:pt x="398" y="514"/>
                  </a:lnTo>
                  <a:lnTo>
                    <a:pt x="389" y="535"/>
                  </a:lnTo>
                  <a:lnTo>
                    <a:pt x="404" y="546"/>
                  </a:lnTo>
                  <a:lnTo>
                    <a:pt x="426" y="531"/>
                  </a:lnTo>
                  <a:lnTo>
                    <a:pt x="439" y="535"/>
                  </a:lnTo>
                  <a:lnTo>
                    <a:pt x="447" y="527"/>
                  </a:lnTo>
                  <a:lnTo>
                    <a:pt x="495" y="540"/>
                  </a:lnTo>
                  <a:lnTo>
                    <a:pt x="508" y="537"/>
                  </a:lnTo>
                  <a:lnTo>
                    <a:pt x="514" y="562"/>
                  </a:lnTo>
                  <a:lnTo>
                    <a:pt x="565" y="556"/>
                  </a:lnTo>
                  <a:lnTo>
                    <a:pt x="614" y="530"/>
                  </a:lnTo>
                  <a:lnTo>
                    <a:pt x="623" y="539"/>
                  </a:lnTo>
                  <a:lnTo>
                    <a:pt x="635" y="526"/>
                  </a:lnTo>
                  <a:lnTo>
                    <a:pt x="656" y="534"/>
                  </a:lnTo>
                  <a:lnTo>
                    <a:pt x="657" y="573"/>
                  </a:lnTo>
                  <a:lnTo>
                    <a:pt x="675" y="595"/>
                  </a:lnTo>
                  <a:lnTo>
                    <a:pt x="675" y="615"/>
                  </a:lnTo>
                  <a:lnTo>
                    <a:pt x="702" y="616"/>
                  </a:lnTo>
                  <a:lnTo>
                    <a:pt x="722" y="607"/>
                  </a:lnTo>
                  <a:lnTo>
                    <a:pt x="739" y="615"/>
                  </a:lnTo>
                  <a:lnTo>
                    <a:pt x="734" y="631"/>
                  </a:lnTo>
                  <a:lnTo>
                    <a:pt x="717" y="640"/>
                  </a:lnTo>
                  <a:lnTo>
                    <a:pt x="722" y="669"/>
                  </a:lnTo>
                  <a:lnTo>
                    <a:pt x="746" y="670"/>
                  </a:lnTo>
                  <a:lnTo>
                    <a:pt x="740" y="699"/>
                  </a:lnTo>
                  <a:lnTo>
                    <a:pt x="754" y="711"/>
                  </a:lnTo>
                  <a:lnTo>
                    <a:pt x="753" y="730"/>
                  </a:lnTo>
                  <a:lnTo>
                    <a:pt x="772" y="735"/>
                  </a:lnTo>
                  <a:lnTo>
                    <a:pt x="776" y="776"/>
                  </a:lnTo>
                  <a:lnTo>
                    <a:pt x="792" y="797"/>
                  </a:lnTo>
                  <a:lnTo>
                    <a:pt x="762" y="801"/>
                  </a:lnTo>
                  <a:lnTo>
                    <a:pt x="753" y="814"/>
                  </a:lnTo>
                  <a:lnTo>
                    <a:pt x="762" y="822"/>
                  </a:lnTo>
                  <a:lnTo>
                    <a:pt x="757" y="840"/>
                  </a:lnTo>
                  <a:lnTo>
                    <a:pt x="774" y="882"/>
                  </a:lnTo>
                  <a:lnTo>
                    <a:pt x="808" y="893"/>
                  </a:lnTo>
                  <a:lnTo>
                    <a:pt x="835" y="942"/>
                  </a:lnTo>
                  <a:lnTo>
                    <a:pt x="865" y="943"/>
                  </a:lnTo>
                  <a:lnTo>
                    <a:pt x="865" y="943"/>
                  </a:lnTo>
                  <a:lnTo>
                    <a:pt x="860" y="943"/>
                  </a:lnTo>
                  <a:lnTo>
                    <a:pt x="855" y="961"/>
                  </a:lnTo>
                  <a:lnTo>
                    <a:pt x="838" y="966"/>
                  </a:lnTo>
                  <a:lnTo>
                    <a:pt x="840" y="957"/>
                  </a:lnTo>
                  <a:lnTo>
                    <a:pt x="840" y="957"/>
                  </a:lnTo>
                  <a:lnTo>
                    <a:pt x="839" y="957"/>
                  </a:lnTo>
                  <a:lnTo>
                    <a:pt x="830" y="957"/>
                  </a:lnTo>
                  <a:lnTo>
                    <a:pt x="830" y="957"/>
                  </a:lnTo>
                  <a:lnTo>
                    <a:pt x="828" y="958"/>
                  </a:lnTo>
                  <a:lnTo>
                    <a:pt x="825" y="959"/>
                  </a:lnTo>
                  <a:lnTo>
                    <a:pt x="823" y="964"/>
                  </a:lnTo>
                  <a:lnTo>
                    <a:pt x="822" y="967"/>
                  </a:lnTo>
                  <a:lnTo>
                    <a:pt x="822" y="969"/>
                  </a:lnTo>
                  <a:lnTo>
                    <a:pt x="807" y="965"/>
                  </a:lnTo>
                  <a:lnTo>
                    <a:pt x="813" y="980"/>
                  </a:lnTo>
                  <a:lnTo>
                    <a:pt x="805" y="983"/>
                  </a:lnTo>
                  <a:lnTo>
                    <a:pt x="778" y="955"/>
                  </a:lnTo>
                  <a:lnTo>
                    <a:pt x="764" y="958"/>
                  </a:lnTo>
                  <a:lnTo>
                    <a:pt x="763" y="976"/>
                  </a:lnTo>
                  <a:lnTo>
                    <a:pt x="743" y="967"/>
                  </a:lnTo>
                  <a:lnTo>
                    <a:pt x="742" y="979"/>
                  </a:lnTo>
                  <a:lnTo>
                    <a:pt x="750" y="990"/>
                  </a:lnTo>
                  <a:lnTo>
                    <a:pt x="725" y="996"/>
                  </a:lnTo>
                  <a:lnTo>
                    <a:pt x="717" y="1013"/>
                  </a:lnTo>
                  <a:lnTo>
                    <a:pt x="694" y="1006"/>
                  </a:lnTo>
                  <a:lnTo>
                    <a:pt x="677" y="1023"/>
                  </a:lnTo>
                  <a:lnTo>
                    <a:pt x="674" y="1048"/>
                  </a:lnTo>
                  <a:lnTo>
                    <a:pt x="659" y="1049"/>
                  </a:lnTo>
                  <a:lnTo>
                    <a:pt x="658" y="1038"/>
                  </a:lnTo>
                  <a:lnTo>
                    <a:pt x="637" y="1040"/>
                  </a:lnTo>
                  <a:lnTo>
                    <a:pt x="626" y="1056"/>
                  </a:lnTo>
                  <a:lnTo>
                    <a:pt x="624" y="1059"/>
                  </a:lnTo>
                  <a:lnTo>
                    <a:pt x="611" y="1054"/>
                  </a:lnTo>
                  <a:lnTo>
                    <a:pt x="582" y="1070"/>
                  </a:lnTo>
                  <a:lnTo>
                    <a:pt x="579" y="1062"/>
                  </a:lnTo>
                  <a:lnTo>
                    <a:pt x="579" y="1062"/>
                  </a:lnTo>
                  <a:lnTo>
                    <a:pt x="568" y="1059"/>
                  </a:lnTo>
                  <a:lnTo>
                    <a:pt x="561" y="1058"/>
                  </a:lnTo>
                  <a:lnTo>
                    <a:pt x="560" y="1057"/>
                  </a:lnTo>
                  <a:lnTo>
                    <a:pt x="560" y="1057"/>
                  </a:lnTo>
                  <a:lnTo>
                    <a:pt x="561" y="1058"/>
                  </a:lnTo>
                  <a:lnTo>
                    <a:pt x="561" y="1061"/>
                  </a:lnTo>
                  <a:lnTo>
                    <a:pt x="560" y="1068"/>
                  </a:lnTo>
                  <a:lnTo>
                    <a:pt x="558" y="1080"/>
                  </a:lnTo>
                  <a:lnTo>
                    <a:pt x="552" y="1083"/>
                  </a:lnTo>
                  <a:lnTo>
                    <a:pt x="534" y="1086"/>
                  </a:lnTo>
                  <a:lnTo>
                    <a:pt x="511" y="1076"/>
                  </a:lnTo>
                  <a:lnTo>
                    <a:pt x="501" y="1070"/>
                  </a:lnTo>
                  <a:lnTo>
                    <a:pt x="497" y="1049"/>
                  </a:lnTo>
                  <a:lnTo>
                    <a:pt x="510" y="1037"/>
                  </a:lnTo>
                  <a:lnTo>
                    <a:pt x="510" y="1024"/>
                  </a:lnTo>
                  <a:lnTo>
                    <a:pt x="488" y="1018"/>
                  </a:lnTo>
                  <a:lnTo>
                    <a:pt x="487" y="1006"/>
                  </a:lnTo>
                  <a:lnTo>
                    <a:pt x="477" y="1005"/>
                  </a:lnTo>
                  <a:lnTo>
                    <a:pt x="473" y="1007"/>
                  </a:lnTo>
                  <a:lnTo>
                    <a:pt x="452" y="991"/>
                  </a:lnTo>
                  <a:lnTo>
                    <a:pt x="456" y="979"/>
                  </a:lnTo>
                  <a:lnTo>
                    <a:pt x="424" y="930"/>
                  </a:lnTo>
                  <a:lnTo>
                    <a:pt x="422" y="885"/>
                  </a:lnTo>
                  <a:lnTo>
                    <a:pt x="406" y="878"/>
                  </a:lnTo>
                  <a:lnTo>
                    <a:pt x="367" y="894"/>
                  </a:lnTo>
                  <a:lnTo>
                    <a:pt x="364" y="907"/>
                  </a:lnTo>
                  <a:lnTo>
                    <a:pt x="358" y="909"/>
                  </a:lnTo>
                  <a:lnTo>
                    <a:pt x="357" y="899"/>
                  </a:lnTo>
                  <a:lnTo>
                    <a:pt x="349" y="895"/>
                  </a:lnTo>
                  <a:lnTo>
                    <a:pt x="339" y="902"/>
                  </a:lnTo>
                  <a:lnTo>
                    <a:pt x="313" y="889"/>
                  </a:lnTo>
                  <a:lnTo>
                    <a:pt x="298" y="902"/>
                  </a:lnTo>
                  <a:lnTo>
                    <a:pt x="290" y="902"/>
                  </a:lnTo>
                  <a:lnTo>
                    <a:pt x="279" y="904"/>
                  </a:lnTo>
                  <a:lnTo>
                    <a:pt x="281" y="915"/>
                  </a:lnTo>
                  <a:lnTo>
                    <a:pt x="268" y="922"/>
                  </a:lnTo>
                  <a:lnTo>
                    <a:pt x="257" y="935"/>
                  </a:lnTo>
                  <a:lnTo>
                    <a:pt x="233" y="924"/>
                  </a:lnTo>
                  <a:lnTo>
                    <a:pt x="199" y="911"/>
                  </a:lnTo>
                  <a:lnTo>
                    <a:pt x="182" y="923"/>
                  </a:lnTo>
                  <a:lnTo>
                    <a:pt x="175" y="915"/>
                  </a:lnTo>
                  <a:lnTo>
                    <a:pt x="164" y="911"/>
                  </a:lnTo>
                  <a:lnTo>
                    <a:pt x="152" y="922"/>
                  </a:lnTo>
                  <a:lnTo>
                    <a:pt x="149" y="906"/>
                  </a:lnTo>
                  <a:lnTo>
                    <a:pt x="117" y="903"/>
                  </a:lnTo>
                  <a:lnTo>
                    <a:pt x="103" y="889"/>
                  </a:lnTo>
                  <a:lnTo>
                    <a:pt x="99" y="907"/>
                  </a:lnTo>
                  <a:lnTo>
                    <a:pt x="86" y="909"/>
                  </a:lnTo>
                  <a:lnTo>
                    <a:pt x="83" y="900"/>
                  </a:lnTo>
                  <a:lnTo>
                    <a:pt x="69" y="899"/>
                  </a:lnTo>
                  <a:lnTo>
                    <a:pt x="69" y="906"/>
                  </a:lnTo>
                  <a:lnTo>
                    <a:pt x="61" y="906"/>
                  </a:lnTo>
                  <a:lnTo>
                    <a:pt x="59" y="901"/>
                  </a:lnTo>
                  <a:lnTo>
                    <a:pt x="46" y="899"/>
                  </a:lnTo>
                  <a:lnTo>
                    <a:pt x="44" y="899"/>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76" name="Potmap24">
              <a:extLst>
                <a:ext uri="{FF2B5EF4-FFF2-40B4-BE49-F238E27FC236}">
                  <a16:creationId xmlns:a16="http://schemas.microsoft.com/office/drawing/2014/main" id="{C4244DC6-A7AD-5F1F-1391-162060AB3624}"/>
                </a:ext>
              </a:extLst>
            </p:cNvPr>
            <p:cNvSpPr>
              <a:spLocks/>
            </p:cNvSpPr>
            <p:nvPr/>
          </p:nvSpPr>
          <p:spPr bwMode="auto">
            <a:xfrm>
              <a:off x="3617857" y="60166"/>
              <a:ext cx="1196132" cy="1148453"/>
            </a:xfrm>
            <a:custGeom>
              <a:avLst/>
              <a:gdLst>
                <a:gd name="T0" fmla="*/ 42 w 893"/>
                <a:gd name="T1" fmla="*/ 493 h 995"/>
                <a:gd name="T2" fmla="*/ 28 w 893"/>
                <a:gd name="T3" fmla="*/ 332 h 995"/>
                <a:gd name="T4" fmla="*/ 99 w 893"/>
                <a:gd name="T5" fmla="*/ 233 h 995"/>
                <a:gd name="T6" fmla="*/ 209 w 893"/>
                <a:gd name="T7" fmla="*/ 153 h 995"/>
                <a:gd name="T8" fmla="*/ 372 w 893"/>
                <a:gd name="T9" fmla="*/ 135 h 995"/>
                <a:gd name="T10" fmla="*/ 474 w 893"/>
                <a:gd name="T11" fmla="*/ 177 h 995"/>
                <a:gd name="T12" fmla="*/ 560 w 893"/>
                <a:gd name="T13" fmla="*/ 72 h 995"/>
                <a:gd name="T14" fmla="*/ 591 w 893"/>
                <a:gd name="T15" fmla="*/ 32 h 995"/>
                <a:gd name="T16" fmla="*/ 715 w 893"/>
                <a:gd name="T17" fmla="*/ 61 h 995"/>
                <a:gd name="T18" fmla="*/ 783 w 893"/>
                <a:gd name="T19" fmla="*/ 4 h 995"/>
                <a:gd name="T20" fmla="*/ 853 w 893"/>
                <a:gd name="T21" fmla="*/ 25 h 995"/>
                <a:gd name="T22" fmla="*/ 846 w 893"/>
                <a:gd name="T23" fmla="*/ 49 h 995"/>
                <a:gd name="T24" fmla="*/ 846 w 893"/>
                <a:gd name="T25" fmla="*/ 72 h 995"/>
                <a:gd name="T26" fmla="*/ 879 w 893"/>
                <a:gd name="T27" fmla="*/ 138 h 995"/>
                <a:gd name="T28" fmla="*/ 862 w 893"/>
                <a:gd name="T29" fmla="*/ 170 h 995"/>
                <a:gd name="T30" fmla="*/ 831 w 893"/>
                <a:gd name="T31" fmla="*/ 179 h 995"/>
                <a:gd name="T32" fmla="*/ 859 w 893"/>
                <a:gd name="T33" fmla="*/ 211 h 995"/>
                <a:gd name="T34" fmla="*/ 826 w 893"/>
                <a:gd name="T35" fmla="*/ 225 h 995"/>
                <a:gd name="T36" fmla="*/ 783 w 893"/>
                <a:gd name="T37" fmla="*/ 256 h 995"/>
                <a:gd name="T38" fmla="*/ 796 w 893"/>
                <a:gd name="T39" fmla="*/ 328 h 995"/>
                <a:gd name="T40" fmla="*/ 813 w 893"/>
                <a:gd name="T41" fmla="*/ 392 h 995"/>
                <a:gd name="T42" fmla="*/ 788 w 893"/>
                <a:gd name="T43" fmla="*/ 426 h 995"/>
                <a:gd name="T44" fmla="*/ 765 w 893"/>
                <a:gd name="T45" fmla="*/ 472 h 995"/>
                <a:gd name="T46" fmla="*/ 780 w 893"/>
                <a:gd name="T47" fmla="*/ 519 h 995"/>
                <a:gd name="T48" fmla="*/ 770 w 893"/>
                <a:gd name="T49" fmla="*/ 573 h 995"/>
                <a:gd name="T50" fmla="*/ 750 w 893"/>
                <a:gd name="T51" fmla="*/ 584 h 995"/>
                <a:gd name="T52" fmla="*/ 751 w 893"/>
                <a:gd name="T53" fmla="*/ 601 h 995"/>
                <a:gd name="T54" fmla="*/ 755 w 893"/>
                <a:gd name="T55" fmla="*/ 626 h 995"/>
                <a:gd name="T56" fmla="*/ 813 w 893"/>
                <a:gd name="T57" fmla="*/ 674 h 995"/>
                <a:gd name="T58" fmla="*/ 813 w 893"/>
                <a:gd name="T59" fmla="*/ 735 h 995"/>
                <a:gd name="T60" fmla="*/ 835 w 893"/>
                <a:gd name="T61" fmla="*/ 815 h 995"/>
                <a:gd name="T62" fmla="*/ 783 w 893"/>
                <a:gd name="T63" fmla="*/ 891 h 995"/>
                <a:gd name="T64" fmla="*/ 773 w 893"/>
                <a:gd name="T65" fmla="*/ 927 h 995"/>
                <a:gd name="T66" fmla="*/ 740 w 893"/>
                <a:gd name="T67" fmla="*/ 942 h 995"/>
                <a:gd name="T68" fmla="*/ 737 w 893"/>
                <a:gd name="T69" fmla="*/ 963 h 995"/>
                <a:gd name="T70" fmla="*/ 729 w 893"/>
                <a:gd name="T71" fmla="*/ 964 h 995"/>
                <a:gd name="T72" fmla="*/ 701 w 893"/>
                <a:gd name="T73" fmla="*/ 979 h 995"/>
                <a:gd name="T74" fmla="*/ 676 w 893"/>
                <a:gd name="T75" fmla="*/ 986 h 995"/>
                <a:gd name="T76" fmla="*/ 674 w 893"/>
                <a:gd name="T77" fmla="*/ 977 h 995"/>
                <a:gd name="T78" fmla="*/ 612 w 893"/>
                <a:gd name="T79" fmla="*/ 978 h 995"/>
                <a:gd name="T80" fmla="*/ 566 w 893"/>
                <a:gd name="T81" fmla="*/ 969 h 995"/>
                <a:gd name="T82" fmla="*/ 536 w 893"/>
                <a:gd name="T83" fmla="*/ 995 h 995"/>
                <a:gd name="T84" fmla="*/ 513 w 893"/>
                <a:gd name="T85" fmla="*/ 987 h 995"/>
                <a:gd name="T86" fmla="*/ 480 w 893"/>
                <a:gd name="T87" fmla="*/ 957 h 995"/>
                <a:gd name="T88" fmla="*/ 488 w 893"/>
                <a:gd name="T89" fmla="*/ 906 h 995"/>
                <a:gd name="T90" fmla="*/ 411 w 893"/>
                <a:gd name="T91" fmla="*/ 855 h 995"/>
                <a:gd name="T92" fmla="*/ 374 w 893"/>
                <a:gd name="T93" fmla="*/ 883 h 995"/>
                <a:gd name="T94" fmla="*/ 329 w 893"/>
                <a:gd name="T95" fmla="*/ 911 h 995"/>
                <a:gd name="T96" fmla="*/ 276 w 893"/>
                <a:gd name="T97" fmla="*/ 900 h 995"/>
                <a:gd name="T98" fmla="*/ 206 w 893"/>
                <a:gd name="T99" fmla="*/ 880 h 995"/>
                <a:gd name="T100" fmla="*/ 221 w 893"/>
                <a:gd name="T101" fmla="*/ 817 h 995"/>
                <a:gd name="T102" fmla="*/ 192 w 893"/>
                <a:gd name="T103" fmla="*/ 774 h 995"/>
                <a:gd name="T104" fmla="*/ 104 w 893"/>
                <a:gd name="T105" fmla="*/ 789 h 995"/>
                <a:gd name="T106" fmla="*/ 70 w 893"/>
                <a:gd name="T107" fmla="*/ 752 h 995"/>
                <a:gd name="T108" fmla="*/ 52 w 893"/>
                <a:gd name="T109" fmla="*/ 667 h 995"/>
                <a:gd name="T110" fmla="*/ 8 w 893"/>
                <a:gd name="T111" fmla="*/ 610 h 995"/>
                <a:gd name="T112" fmla="*/ 17 w 893"/>
                <a:gd name="T113" fmla="*/ 548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3" h="995">
                  <a:moveTo>
                    <a:pt x="17" y="548"/>
                  </a:moveTo>
                  <a:lnTo>
                    <a:pt x="19" y="547"/>
                  </a:lnTo>
                  <a:lnTo>
                    <a:pt x="41" y="523"/>
                  </a:lnTo>
                  <a:lnTo>
                    <a:pt x="27" y="511"/>
                  </a:lnTo>
                  <a:lnTo>
                    <a:pt x="42" y="493"/>
                  </a:lnTo>
                  <a:lnTo>
                    <a:pt x="41" y="455"/>
                  </a:lnTo>
                  <a:lnTo>
                    <a:pt x="16" y="405"/>
                  </a:lnTo>
                  <a:lnTo>
                    <a:pt x="14" y="374"/>
                  </a:lnTo>
                  <a:lnTo>
                    <a:pt x="22" y="355"/>
                  </a:lnTo>
                  <a:lnTo>
                    <a:pt x="28" y="332"/>
                  </a:lnTo>
                  <a:lnTo>
                    <a:pt x="43" y="324"/>
                  </a:lnTo>
                  <a:lnTo>
                    <a:pt x="46" y="291"/>
                  </a:lnTo>
                  <a:lnTo>
                    <a:pt x="61" y="258"/>
                  </a:lnTo>
                  <a:lnTo>
                    <a:pt x="76" y="236"/>
                  </a:lnTo>
                  <a:lnTo>
                    <a:pt x="99" y="233"/>
                  </a:lnTo>
                  <a:lnTo>
                    <a:pt x="102" y="208"/>
                  </a:lnTo>
                  <a:lnTo>
                    <a:pt x="125" y="193"/>
                  </a:lnTo>
                  <a:lnTo>
                    <a:pt x="135" y="155"/>
                  </a:lnTo>
                  <a:lnTo>
                    <a:pt x="182" y="142"/>
                  </a:lnTo>
                  <a:lnTo>
                    <a:pt x="209" y="153"/>
                  </a:lnTo>
                  <a:lnTo>
                    <a:pt x="222" y="166"/>
                  </a:lnTo>
                  <a:lnTo>
                    <a:pt x="240" y="163"/>
                  </a:lnTo>
                  <a:lnTo>
                    <a:pt x="245" y="142"/>
                  </a:lnTo>
                  <a:lnTo>
                    <a:pt x="264" y="128"/>
                  </a:lnTo>
                  <a:lnTo>
                    <a:pt x="372" y="135"/>
                  </a:lnTo>
                  <a:lnTo>
                    <a:pt x="429" y="133"/>
                  </a:lnTo>
                  <a:lnTo>
                    <a:pt x="429" y="164"/>
                  </a:lnTo>
                  <a:lnTo>
                    <a:pt x="448" y="164"/>
                  </a:lnTo>
                  <a:lnTo>
                    <a:pt x="448" y="164"/>
                  </a:lnTo>
                  <a:lnTo>
                    <a:pt x="474" y="177"/>
                  </a:lnTo>
                  <a:lnTo>
                    <a:pt x="517" y="143"/>
                  </a:lnTo>
                  <a:lnTo>
                    <a:pt x="535" y="134"/>
                  </a:lnTo>
                  <a:lnTo>
                    <a:pt x="548" y="98"/>
                  </a:lnTo>
                  <a:lnTo>
                    <a:pt x="542" y="85"/>
                  </a:lnTo>
                  <a:lnTo>
                    <a:pt x="560" y="72"/>
                  </a:lnTo>
                  <a:lnTo>
                    <a:pt x="566" y="54"/>
                  </a:lnTo>
                  <a:lnTo>
                    <a:pt x="554" y="45"/>
                  </a:lnTo>
                  <a:lnTo>
                    <a:pt x="552" y="29"/>
                  </a:lnTo>
                  <a:lnTo>
                    <a:pt x="576" y="27"/>
                  </a:lnTo>
                  <a:lnTo>
                    <a:pt x="591" y="32"/>
                  </a:lnTo>
                  <a:lnTo>
                    <a:pt x="606" y="25"/>
                  </a:lnTo>
                  <a:lnTo>
                    <a:pt x="664" y="59"/>
                  </a:lnTo>
                  <a:lnTo>
                    <a:pt x="681" y="57"/>
                  </a:lnTo>
                  <a:lnTo>
                    <a:pt x="697" y="48"/>
                  </a:lnTo>
                  <a:lnTo>
                    <a:pt x="715" y="61"/>
                  </a:lnTo>
                  <a:lnTo>
                    <a:pt x="736" y="47"/>
                  </a:lnTo>
                  <a:lnTo>
                    <a:pt x="756" y="19"/>
                  </a:lnTo>
                  <a:lnTo>
                    <a:pt x="758" y="37"/>
                  </a:lnTo>
                  <a:lnTo>
                    <a:pt x="772" y="32"/>
                  </a:lnTo>
                  <a:lnTo>
                    <a:pt x="783" y="4"/>
                  </a:lnTo>
                  <a:lnTo>
                    <a:pt x="806" y="0"/>
                  </a:lnTo>
                  <a:lnTo>
                    <a:pt x="835" y="12"/>
                  </a:lnTo>
                  <a:lnTo>
                    <a:pt x="855" y="2"/>
                  </a:lnTo>
                  <a:lnTo>
                    <a:pt x="862" y="15"/>
                  </a:lnTo>
                  <a:lnTo>
                    <a:pt x="853" y="25"/>
                  </a:lnTo>
                  <a:lnTo>
                    <a:pt x="853" y="25"/>
                  </a:lnTo>
                  <a:lnTo>
                    <a:pt x="851" y="32"/>
                  </a:lnTo>
                  <a:lnTo>
                    <a:pt x="847" y="39"/>
                  </a:lnTo>
                  <a:lnTo>
                    <a:pt x="846" y="49"/>
                  </a:lnTo>
                  <a:lnTo>
                    <a:pt x="846" y="49"/>
                  </a:lnTo>
                  <a:lnTo>
                    <a:pt x="845" y="57"/>
                  </a:lnTo>
                  <a:lnTo>
                    <a:pt x="846" y="62"/>
                  </a:lnTo>
                  <a:lnTo>
                    <a:pt x="847" y="64"/>
                  </a:lnTo>
                  <a:lnTo>
                    <a:pt x="848" y="64"/>
                  </a:lnTo>
                  <a:lnTo>
                    <a:pt x="846" y="72"/>
                  </a:lnTo>
                  <a:lnTo>
                    <a:pt x="836" y="79"/>
                  </a:lnTo>
                  <a:lnTo>
                    <a:pt x="836" y="114"/>
                  </a:lnTo>
                  <a:lnTo>
                    <a:pt x="847" y="111"/>
                  </a:lnTo>
                  <a:lnTo>
                    <a:pt x="857" y="115"/>
                  </a:lnTo>
                  <a:lnTo>
                    <a:pt x="879" y="138"/>
                  </a:lnTo>
                  <a:lnTo>
                    <a:pt x="893" y="141"/>
                  </a:lnTo>
                  <a:lnTo>
                    <a:pt x="892" y="158"/>
                  </a:lnTo>
                  <a:lnTo>
                    <a:pt x="876" y="158"/>
                  </a:lnTo>
                  <a:lnTo>
                    <a:pt x="872" y="170"/>
                  </a:lnTo>
                  <a:lnTo>
                    <a:pt x="862" y="170"/>
                  </a:lnTo>
                  <a:lnTo>
                    <a:pt x="857" y="153"/>
                  </a:lnTo>
                  <a:lnTo>
                    <a:pt x="849" y="153"/>
                  </a:lnTo>
                  <a:lnTo>
                    <a:pt x="848" y="160"/>
                  </a:lnTo>
                  <a:lnTo>
                    <a:pt x="834" y="164"/>
                  </a:lnTo>
                  <a:lnTo>
                    <a:pt x="831" y="179"/>
                  </a:lnTo>
                  <a:lnTo>
                    <a:pt x="841" y="184"/>
                  </a:lnTo>
                  <a:lnTo>
                    <a:pt x="854" y="190"/>
                  </a:lnTo>
                  <a:lnTo>
                    <a:pt x="863" y="192"/>
                  </a:lnTo>
                  <a:lnTo>
                    <a:pt x="865" y="208"/>
                  </a:lnTo>
                  <a:lnTo>
                    <a:pt x="859" y="211"/>
                  </a:lnTo>
                  <a:lnTo>
                    <a:pt x="852" y="221"/>
                  </a:lnTo>
                  <a:lnTo>
                    <a:pt x="846" y="221"/>
                  </a:lnTo>
                  <a:lnTo>
                    <a:pt x="843" y="217"/>
                  </a:lnTo>
                  <a:lnTo>
                    <a:pt x="837" y="216"/>
                  </a:lnTo>
                  <a:lnTo>
                    <a:pt x="826" y="225"/>
                  </a:lnTo>
                  <a:lnTo>
                    <a:pt x="815" y="227"/>
                  </a:lnTo>
                  <a:lnTo>
                    <a:pt x="810" y="233"/>
                  </a:lnTo>
                  <a:lnTo>
                    <a:pt x="798" y="235"/>
                  </a:lnTo>
                  <a:lnTo>
                    <a:pt x="791" y="245"/>
                  </a:lnTo>
                  <a:lnTo>
                    <a:pt x="783" y="256"/>
                  </a:lnTo>
                  <a:lnTo>
                    <a:pt x="783" y="274"/>
                  </a:lnTo>
                  <a:lnTo>
                    <a:pt x="770" y="287"/>
                  </a:lnTo>
                  <a:lnTo>
                    <a:pt x="775" y="302"/>
                  </a:lnTo>
                  <a:lnTo>
                    <a:pt x="779" y="319"/>
                  </a:lnTo>
                  <a:lnTo>
                    <a:pt x="796" y="328"/>
                  </a:lnTo>
                  <a:lnTo>
                    <a:pt x="802" y="340"/>
                  </a:lnTo>
                  <a:lnTo>
                    <a:pt x="788" y="362"/>
                  </a:lnTo>
                  <a:lnTo>
                    <a:pt x="803" y="362"/>
                  </a:lnTo>
                  <a:lnTo>
                    <a:pt x="803" y="379"/>
                  </a:lnTo>
                  <a:lnTo>
                    <a:pt x="813" y="392"/>
                  </a:lnTo>
                  <a:lnTo>
                    <a:pt x="797" y="392"/>
                  </a:lnTo>
                  <a:lnTo>
                    <a:pt x="797" y="405"/>
                  </a:lnTo>
                  <a:lnTo>
                    <a:pt x="808" y="406"/>
                  </a:lnTo>
                  <a:lnTo>
                    <a:pt x="799" y="426"/>
                  </a:lnTo>
                  <a:lnTo>
                    <a:pt x="788" y="426"/>
                  </a:lnTo>
                  <a:lnTo>
                    <a:pt x="788" y="456"/>
                  </a:lnTo>
                  <a:lnTo>
                    <a:pt x="803" y="471"/>
                  </a:lnTo>
                  <a:lnTo>
                    <a:pt x="797" y="497"/>
                  </a:lnTo>
                  <a:lnTo>
                    <a:pt x="780" y="498"/>
                  </a:lnTo>
                  <a:lnTo>
                    <a:pt x="765" y="472"/>
                  </a:lnTo>
                  <a:lnTo>
                    <a:pt x="770" y="463"/>
                  </a:lnTo>
                  <a:lnTo>
                    <a:pt x="763" y="459"/>
                  </a:lnTo>
                  <a:lnTo>
                    <a:pt x="755" y="473"/>
                  </a:lnTo>
                  <a:lnTo>
                    <a:pt x="775" y="503"/>
                  </a:lnTo>
                  <a:lnTo>
                    <a:pt x="780" y="519"/>
                  </a:lnTo>
                  <a:lnTo>
                    <a:pt x="767" y="526"/>
                  </a:lnTo>
                  <a:lnTo>
                    <a:pt x="778" y="534"/>
                  </a:lnTo>
                  <a:lnTo>
                    <a:pt x="777" y="548"/>
                  </a:lnTo>
                  <a:lnTo>
                    <a:pt x="769" y="560"/>
                  </a:lnTo>
                  <a:lnTo>
                    <a:pt x="770" y="573"/>
                  </a:lnTo>
                  <a:lnTo>
                    <a:pt x="754" y="579"/>
                  </a:lnTo>
                  <a:lnTo>
                    <a:pt x="754" y="579"/>
                  </a:lnTo>
                  <a:lnTo>
                    <a:pt x="753" y="579"/>
                  </a:lnTo>
                  <a:lnTo>
                    <a:pt x="751" y="580"/>
                  </a:lnTo>
                  <a:lnTo>
                    <a:pt x="750" y="584"/>
                  </a:lnTo>
                  <a:lnTo>
                    <a:pt x="750" y="592"/>
                  </a:lnTo>
                  <a:lnTo>
                    <a:pt x="750" y="592"/>
                  </a:lnTo>
                  <a:lnTo>
                    <a:pt x="750" y="596"/>
                  </a:lnTo>
                  <a:lnTo>
                    <a:pt x="751" y="600"/>
                  </a:lnTo>
                  <a:lnTo>
                    <a:pt x="751" y="601"/>
                  </a:lnTo>
                  <a:lnTo>
                    <a:pt x="753" y="601"/>
                  </a:lnTo>
                  <a:lnTo>
                    <a:pt x="755" y="600"/>
                  </a:lnTo>
                  <a:lnTo>
                    <a:pt x="756" y="598"/>
                  </a:lnTo>
                  <a:lnTo>
                    <a:pt x="744" y="624"/>
                  </a:lnTo>
                  <a:lnTo>
                    <a:pt x="755" y="626"/>
                  </a:lnTo>
                  <a:lnTo>
                    <a:pt x="780" y="645"/>
                  </a:lnTo>
                  <a:lnTo>
                    <a:pt x="778" y="671"/>
                  </a:lnTo>
                  <a:lnTo>
                    <a:pt x="786" y="671"/>
                  </a:lnTo>
                  <a:lnTo>
                    <a:pt x="790" y="658"/>
                  </a:lnTo>
                  <a:lnTo>
                    <a:pt x="813" y="674"/>
                  </a:lnTo>
                  <a:lnTo>
                    <a:pt x="813" y="679"/>
                  </a:lnTo>
                  <a:lnTo>
                    <a:pt x="828" y="679"/>
                  </a:lnTo>
                  <a:lnTo>
                    <a:pt x="828" y="720"/>
                  </a:lnTo>
                  <a:lnTo>
                    <a:pt x="815" y="719"/>
                  </a:lnTo>
                  <a:lnTo>
                    <a:pt x="813" y="735"/>
                  </a:lnTo>
                  <a:lnTo>
                    <a:pt x="816" y="756"/>
                  </a:lnTo>
                  <a:lnTo>
                    <a:pt x="811" y="766"/>
                  </a:lnTo>
                  <a:lnTo>
                    <a:pt x="820" y="792"/>
                  </a:lnTo>
                  <a:lnTo>
                    <a:pt x="838" y="796"/>
                  </a:lnTo>
                  <a:lnTo>
                    <a:pt x="835" y="815"/>
                  </a:lnTo>
                  <a:lnTo>
                    <a:pt x="813" y="813"/>
                  </a:lnTo>
                  <a:lnTo>
                    <a:pt x="813" y="835"/>
                  </a:lnTo>
                  <a:lnTo>
                    <a:pt x="799" y="835"/>
                  </a:lnTo>
                  <a:lnTo>
                    <a:pt x="802" y="848"/>
                  </a:lnTo>
                  <a:lnTo>
                    <a:pt x="783" y="891"/>
                  </a:lnTo>
                  <a:lnTo>
                    <a:pt x="788" y="896"/>
                  </a:lnTo>
                  <a:lnTo>
                    <a:pt x="790" y="896"/>
                  </a:lnTo>
                  <a:lnTo>
                    <a:pt x="803" y="898"/>
                  </a:lnTo>
                  <a:lnTo>
                    <a:pt x="790" y="896"/>
                  </a:lnTo>
                  <a:lnTo>
                    <a:pt x="773" y="927"/>
                  </a:lnTo>
                  <a:lnTo>
                    <a:pt x="761" y="921"/>
                  </a:lnTo>
                  <a:lnTo>
                    <a:pt x="757" y="940"/>
                  </a:lnTo>
                  <a:lnTo>
                    <a:pt x="740" y="942"/>
                  </a:lnTo>
                  <a:lnTo>
                    <a:pt x="740" y="942"/>
                  </a:lnTo>
                  <a:lnTo>
                    <a:pt x="740" y="942"/>
                  </a:lnTo>
                  <a:lnTo>
                    <a:pt x="739" y="944"/>
                  </a:lnTo>
                  <a:lnTo>
                    <a:pt x="738" y="948"/>
                  </a:lnTo>
                  <a:lnTo>
                    <a:pt x="737" y="958"/>
                  </a:lnTo>
                  <a:lnTo>
                    <a:pt x="737" y="958"/>
                  </a:lnTo>
                  <a:lnTo>
                    <a:pt x="737" y="963"/>
                  </a:lnTo>
                  <a:lnTo>
                    <a:pt x="736" y="966"/>
                  </a:lnTo>
                  <a:lnTo>
                    <a:pt x="734" y="968"/>
                  </a:lnTo>
                  <a:lnTo>
                    <a:pt x="732" y="968"/>
                  </a:lnTo>
                  <a:lnTo>
                    <a:pt x="730" y="965"/>
                  </a:lnTo>
                  <a:lnTo>
                    <a:pt x="729" y="964"/>
                  </a:lnTo>
                  <a:lnTo>
                    <a:pt x="715" y="968"/>
                  </a:lnTo>
                  <a:lnTo>
                    <a:pt x="708" y="980"/>
                  </a:lnTo>
                  <a:lnTo>
                    <a:pt x="708" y="980"/>
                  </a:lnTo>
                  <a:lnTo>
                    <a:pt x="707" y="980"/>
                  </a:lnTo>
                  <a:lnTo>
                    <a:pt x="701" y="979"/>
                  </a:lnTo>
                  <a:lnTo>
                    <a:pt x="693" y="980"/>
                  </a:lnTo>
                  <a:lnTo>
                    <a:pt x="688" y="981"/>
                  </a:lnTo>
                  <a:lnTo>
                    <a:pt x="682" y="985"/>
                  </a:lnTo>
                  <a:lnTo>
                    <a:pt x="682" y="985"/>
                  </a:lnTo>
                  <a:lnTo>
                    <a:pt x="676" y="986"/>
                  </a:lnTo>
                  <a:lnTo>
                    <a:pt x="673" y="987"/>
                  </a:lnTo>
                  <a:lnTo>
                    <a:pt x="672" y="986"/>
                  </a:lnTo>
                  <a:lnTo>
                    <a:pt x="672" y="983"/>
                  </a:lnTo>
                  <a:lnTo>
                    <a:pt x="673" y="979"/>
                  </a:lnTo>
                  <a:lnTo>
                    <a:pt x="674" y="977"/>
                  </a:lnTo>
                  <a:lnTo>
                    <a:pt x="664" y="974"/>
                  </a:lnTo>
                  <a:lnTo>
                    <a:pt x="661" y="980"/>
                  </a:lnTo>
                  <a:lnTo>
                    <a:pt x="638" y="980"/>
                  </a:lnTo>
                  <a:lnTo>
                    <a:pt x="631" y="987"/>
                  </a:lnTo>
                  <a:lnTo>
                    <a:pt x="612" y="978"/>
                  </a:lnTo>
                  <a:lnTo>
                    <a:pt x="611" y="960"/>
                  </a:lnTo>
                  <a:lnTo>
                    <a:pt x="577" y="962"/>
                  </a:lnTo>
                  <a:lnTo>
                    <a:pt x="576" y="956"/>
                  </a:lnTo>
                  <a:lnTo>
                    <a:pt x="567" y="956"/>
                  </a:lnTo>
                  <a:lnTo>
                    <a:pt x="566" y="969"/>
                  </a:lnTo>
                  <a:lnTo>
                    <a:pt x="557" y="969"/>
                  </a:lnTo>
                  <a:lnTo>
                    <a:pt x="557" y="978"/>
                  </a:lnTo>
                  <a:lnTo>
                    <a:pt x="548" y="982"/>
                  </a:lnTo>
                  <a:lnTo>
                    <a:pt x="546" y="993"/>
                  </a:lnTo>
                  <a:lnTo>
                    <a:pt x="536" y="995"/>
                  </a:lnTo>
                  <a:lnTo>
                    <a:pt x="529" y="988"/>
                  </a:lnTo>
                  <a:lnTo>
                    <a:pt x="513" y="987"/>
                  </a:lnTo>
                  <a:lnTo>
                    <a:pt x="513" y="987"/>
                  </a:lnTo>
                  <a:lnTo>
                    <a:pt x="513" y="988"/>
                  </a:lnTo>
                  <a:lnTo>
                    <a:pt x="513" y="987"/>
                  </a:lnTo>
                  <a:lnTo>
                    <a:pt x="510" y="976"/>
                  </a:lnTo>
                  <a:lnTo>
                    <a:pt x="493" y="986"/>
                  </a:lnTo>
                  <a:lnTo>
                    <a:pt x="485" y="983"/>
                  </a:lnTo>
                  <a:lnTo>
                    <a:pt x="499" y="955"/>
                  </a:lnTo>
                  <a:lnTo>
                    <a:pt x="480" y="957"/>
                  </a:lnTo>
                  <a:lnTo>
                    <a:pt x="462" y="936"/>
                  </a:lnTo>
                  <a:lnTo>
                    <a:pt x="461" y="912"/>
                  </a:lnTo>
                  <a:lnTo>
                    <a:pt x="474" y="911"/>
                  </a:lnTo>
                  <a:lnTo>
                    <a:pt x="477" y="916"/>
                  </a:lnTo>
                  <a:lnTo>
                    <a:pt x="488" y="906"/>
                  </a:lnTo>
                  <a:lnTo>
                    <a:pt x="484" y="896"/>
                  </a:lnTo>
                  <a:lnTo>
                    <a:pt x="453" y="898"/>
                  </a:lnTo>
                  <a:lnTo>
                    <a:pt x="435" y="876"/>
                  </a:lnTo>
                  <a:lnTo>
                    <a:pt x="429" y="856"/>
                  </a:lnTo>
                  <a:lnTo>
                    <a:pt x="411" y="855"/>
                  </a:lnTo>
                  <a:lnTo>
                    <a:pt x="409" y="867"/>
                  </a:lnTo>
                  <a:lnTo>
                    <a:pt x="402" y="867"/>
                  </a:lnTo>
                  <a:lnTo>
                    <a:pt x="395" y="886"/>
                  </a:lnTo>
                  <a:lnTo>
                    <a:pt x="378" y="883"/>
                  </a:lnTo>
                  <a:lnTo>
                    <a:pt x="374" y="883"/>
                  </a:lnTo>
                  <a:lnTo>
                    <a:pt x="368" y="889"/>
                  </a:lnTo>
                  <a:lnTo>
                    <a:pt x="356" y="889"/>
                  </a:lnTo>
                  <a:lnTo>
                    <a:pt x="354" y="907"/>
                  </a:lnTo>
                  <a:lnTo>
                    <a:pt x="335" y="900"/>
                  </a:lnTo>
                  <a:lnTo>
                    <a:pt x="329" y="911"/>
                  </a:lnTo>
                  <a:lnTo>
                    <a:pt x="324" y="900"/>
                  </a:lnTo>
                  <a:lnTo>
                    <a:pt x="306" y="903"/>
                  </a:lnTo>
                  <a:lnTo>
                    <a:pt x="298" y="913"/>
                  </a:lnTo>
                  <a:lnTo>
                    <a:pt x="289" y="915"/>
                  </a:lnTo>
                  <a:lnTo>
                    <a:pt x="276" y="900"/>
                  </a:lnTo>
                  <a:lnTo>
                    <a:pt x="254" y="914"/>
                  </a:lnTo>
                  <a:lnTo>
                    <a:pt x="255" y="900"/>
                  </a:lnTo>
                  <a:lnTo>
                    <a:pt x="238" y="896"/>
                  </a:lnTo>
                  <a:lnTo>
                    <a:pt x="234" y="883"/>
                  </a:lnTo>
                  <a:lnTo>
                    <a:pt x="206" y="880"/>
                  </a:lnTo>
                  <a:lnTo>
                    <a:pt x="205" y="863"/>
                  </a:lnTo>
                  <a:lnTo>
                    <a:pt x="222" y="862"/>
                  </a:lnTo>
                  <a:lnTo>
                    <a:pt x="218" y="841"/>
                  </a:lnTo>
                  <a:lnTo>
                    <a:pt x="225" y="835"/>
                  </a:lnTo>
                  <a:lnTo>
                    <a:pt x="221" y="817"/>
                  </a:lnTo>
                  <a:lnTo>
                    <a:pt x="211" y="819"/>
                  </a:lnTo>
                  <a:lnTo>
                    <a:pt x="208" y="806"/>
                  </a:lnTo>
                  <a:lnTo>
                    <a:pt x="197" y="793"/>
                  </a:lnTo>
                  <a:lnTo>
                    <a:pt x="198" y="777"/>
                  </a:lnTo>
                  <a:lnTo>
                    <a:pt x="192" y="774"/>
                  </a:lnTo>
                  <a:lnTo>
                    <a:pt x="178" y="786"/>
                  </a:lnTo>
                  <a:lnTo>
                    <a:pt x="148" y="786"/>
                  </a:lnTo>
                  <a:lnTo>
                    <a:pt x="116" y="777"/>
                  </a:lnTo>
                  <a:lnTo>
                    <a:pt x="116" y="786"/>
                  </a:lnTo>
                  <a:lnTo>
                    <a:pt x="104" y="789"/>
                  </a:lnTo>
                  <a:lnTo>
                    <a:pt x="104" y="776"/>
                  </a:lnTo>
                  <a:lnTo>
                    <a:pt x="77" y="775"/>
                  </a:lnTo>
                  <a:lnTo>
                    <a:pt x="77" y="764"/>
                  </a:lnTo>
                  <a:lnTo>
                    <a:pt x="69" y="762"/>
                  </a:lnTo>
                  <a:lnTo>
                    <a:pt x="70" y="752"/>
                  </a:lnTo>
                  <a:lnTo>
                    <a:pt x="79" y="748"/>
                  </a:lnTo>
                  <a:lnTo>
                    <a:pt x="77" y="721"/>
                  </a:lnTo>
                  <a:lnTo>
                    <a:pt x="65" y="717"/>
                  </a:lnTo>
                  <a:lnTo>
                    <a:pt x="52" y="692"/>
                  </a:lnTo>
                  <a:lnTo>
                    <a:pt x="52" y="667"/>
                  </a:lnTo>
                  <a:lnTo>
                    <a:pt x="38" y="665"/>
                  </a:lnTo>
                  <a:lnTo>
                    <a:pt x="34" y="655"/>
                  </a:lnTo>
                  <a:lnTo>
                    <a:pt x="3" y="655"/>
                  </a:lnTo>
                  <a:lnTo>
                    <a:pt x="1" y="626"/>
                  </a:lnTo>
                  <a:lnTo>
                    <a:pt x="8" y="610"/>
                  </a:lnTo>
                  <a:lnTo>
                    <a:pt x="0" y="592"/>
                  </a:lnTo>
                  <a:lnTo>
                    <a:pt x="9" y="577"/>
                  </a:lnTo>
                  <a:lnTo>
                    <a:pt x="8" y="563"/>
                  </a:lnTo>
                  <a:lnTo>
                    <a:pt x="17" y="562"/>
                  </a:lnTo>
                  <a:lnTo>
                    <a:pt x="17" y="548"/>
                  </a:lnTo>
                  <a:close/>
                </a:path>
              </a:pathLst>
            </a:custGeom>
            <a:solidFill>
              <a:schemeClr val="bg1">
                <a:lumMod val="85000"/>
              </a:schemeClr>
            </a:solidFill>
            <a:ln w="12700">
              <a:solidFill>
                <a:schemeClr val="tx1"/>
              </a:solid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Arial" charset="0"/>
              </a:endParaRPr>
            </a:p>
          </p:txBody>
        </p:sp>
        <p:sp>
          <p:nvSpPr>
            <p:cNvPr id="77" name="Freeform 50">
              <a:extLst>
                <a:ext uri="{FF2B5EF4-FFF2-40B4-BE49-F238E27FC236}">
                  <a16:creationId xmlns:a16="http://schemas.microsoft.com/office/drawing/2014/main" id="{994696E5-26BF-915F-BE76-22F04C6253FB}"/>
                </a:ext>
              </a:extLst>
            </p:cNvPr>
            <p:cNvSpPr>
              <a:spLocks/>
            </p:cNvSpPr>
            <p:nvPr/>
          </p:nvSpPr>
          <p:spPr bwMode="auto">
            <a:xfrm>
              <a:off x="4522210" y="3208315"/>
              <a:ext cx="40233" cy="33479"/>
            </a:xfrm>
            <a:custGeom>
              <a:avLst/>
              <a:gdLst>
                <a:gd name="T0" fmla="*/ 23813 w 30"/>
                <a:gd name="T1" fmla="*/ 46038 h 29"/>
                <a:gd name="T2" fmla="*/ 23813 w 30"/>
                <a:gd name="T3" fmla="*/ 46038 h 29"/>
                <a:gd name="T4" fmla="*/ 33338 w 30"/>
                <a:gd name="T5" fmla="*/ 44450 h 29"/>
                <a:gd name="T6" fmla="*/ 39688 w 30"/>
                <a:gd name="T7" fmla="*/ 38100 h 29"/>
                <a:gd name="T8" fmla="*/ 46038 w 30"/>
                <a:gd name="T9" fmla="*/ 31750 h 29"/>
                <a:gd name="T10" fmla="*/ 47625 w 30"/>
                <a:gd name="T11" fmla="*/ 22225 h 29"/>
                <a:gd name="T12" fmla="*/ 47625 w 30"/>
                <a:gd name="T13" fmla="*/ 22225 h 29"/>
                <a:gd name="T14" fmla="*/ 46038 w 30"/>
                <a:gd name="T15" fmla="*/ 12700 h 29"/>
                <a:gd name="T16" fmla="*/ 39688 w 30"/>
                <a:gd name="T17" fmla="*/ 6350 h 29"/>
                <a:gd name="T18" fmla="*/ 33338 w 30"/>
                <a:gd name="T19" fmla="*/ 3175 h 29"/>
                <a:gd name="T20" fmla="*/ 23813 w 30"/>
                <a:gd name="T21" fmla="*/ 0 h 29"/>
                <a:gd name="T22" fmla="*/ 23813 w 30"/>
                <a:gd name="T23" fmla="*/ 0 h 29"/>
                <a:gd name="T24" fmla="*/ 14288 w 30"/>
                <a:gd name="T25" fmla="*/ 3175 h 29"/>
                <a:gd name="T26" fmla="*/ 7938 w 30"/>
                <a:gd name="T27" fmla="*/ 6350 h 29"/>
                <a:gd name="T28" fmla="*/ 1588 w 30"/>
                <a:gd name="T29" fmla="*/ 12700 h 29"/>
                <a:gd name="T30" fmla="*/ 0 w 30"/>
                <a:gd name="T31" fmla="*/ 22225 h 29"/>
                <a:gd name="T32" fmla="*/ 0 w 30"/>
                <a:gd name="T33" fmla="*/ 22225 h 29"/>
                <a:gd name="T34" fmla="*/ 1588 w 30"/>
                <a:gd name="T35" fmla="*/ 31750 h 29"/>
                <a:gd name="T36" fmla="*/ 7938 w 30"/>
                <a:gd name="T37" fmla="*/ 38100 h 29"/>
                <a:gd name="T38" fmla="*/ 14288 w 30"/>
                <a:gd name="T39" fmla="*/ 44450 h 29"/>
                <a:gd name="T40" fmla="*/ 23813 w 30"/>
                <a:gd name="T41" fmla="*/ 46038 h 29"/>
                <a:gd name="T42" fmla="*/ 23813 w 30"/>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29">
                  <a:moveTo>
                    <a:pt x="15" y="29"/>
                  </a:moveTo>
                  <a:lnTo>
                    <a:pt x="15" y="29"/>
                  </a:lnTo>
                  <a:lnTo>
                    <a:pt x="21" y="28"/>
                  </a:lnTo>
                  <a:lnTo>
                    <a:pt x="25" y="24"/>
                  </a:lnTo>
                  <a:lnTo>
                    <a:pt x="29" y="20"/>
                  </a:lnTo>
                  <a:lnTo>
                    <a:pt x="30" y="14"/>
                  </a:lnTo>
                  <a:lnTo>
                    <a:pt x="29" y="8"/>
                  </a:lnTo>
                  <a:lnTo>
                    <a:pt x="25" y="4"/>
                  </a:lnTo>
                  <a:lnTo>
                    <a:pt x="21" y="2"/>
                  </a:lnTo>
                  <a:lnTo>
                    <a:pt x="15" y="0"/>
                  </a:lnTo>
                  <a:lnTo>
                    <a:pt x="9" y="2"/>
                  </a:lnTo>
                  <a:lnTo>
                    <a:pt x="5" y="4"/>
                  </a:lnTo>
                  <a:lnTo>
                    <a:pt x="1" y="8"/>
                  </a:lnTo>
                  <a:lnTo>
                    <a:pt x="0" y="14"/>
                  </a:lnTo>
                  <a:lnTo>
                    <a:pt x="1" y="20"/>
                  </a:lnTo>
                  <a:lnTo>
                    <a:pt x="5" y="24"/>
                  </a:lnTo>
                  <a:lnTo>
                    <a:pt x="9" y="28"/>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78" name="Freeform 51">
              <a:extLst>
                <a:ext uri="{FF2B5EF4-FFF2-40B4-BE49-F238E27FC236}">
                  <a16:creationId xmlns:a16="http://schemas.microsoft.com/office/drawing/2014/main" id="{43FA27C2-DE87-F436-23B2-8376E16F6401}"/>
                </a:ext>
              </a:extLst>
            </p:cNvPr>
            <p:cNvSpPr>
              <a:spLocks/>
            </p:cNvSpPr>
            <p:nvPr/>
          </p:nvSpPr>
          <p:spPr bwMode="auto">
            <a:xfrm>
              <a:off x="4531598" y="3215242"/>
              <a:ext cx="21458" cy="18472"/>
            </a:xfrm>
            <a:custGeom>
              <a:avLst/>
              <a:gdLst>
                <a:gd name="T0" fmla="*/ 12700 w 16"/>
                <a:gd name="T1" fmla="*/ 25401 h 16"/>
                <a:gd name="T2" fmla="*/ 12700 w 16"/>
                <a:gd name="T3" fmla="*/ 25401 h 16"/>
                <a:gd name="T4" fmla="*/ 17463 w 16"/>
                <a:gd name="T5" fmla="*/ 23813 h 16"/>
                <a:gd name="T6" fmla="*/ 22225 w 16"/>
                <a:gd name="T7" fmla="*/ 22226 h 16"/>
                <a:gd name="T8" fmla="*/ 23813 w 16"/>
                <a:gd name="T9" fmla="*/ 19051 h 16"/>
                <a:gd name="T10" fmla="*/ 25400 w 16"/>
                <a:gd name="T11" fmla="*/ 12701 h 16"/>
                <a:gd name="T12" fmla="*/ 25400 w 16"/>
                <a:gd name="T13" fmla="*/ 12701 h 16"/>
                <a:gd name="T14" fmla="*/ 23813 w 16"/>
                <a:gd name="T15" fmla="*/ 9525 h 16"/>
                <a:gd name="T16" fmla="*/ 22225 w 16"/>
                <a:gd name="T17" fmla="*/ 3175 h 16"/>
                <a:gd name="T18" fmla="*/ 17463 w 16"/>
                <a:gd name="T19" fmla="*/ 1588 h 16"/>
                <a:gd name="T20" fmla="*/ 12700 w 16"/>
                <a:gd name="T21" fmla="*/ 0 h 16"/>
                <a:gd name="T22" fmla="*/ 12700 w 16"/>
                <a:gd name="T23" fmla="*/ 0 h 16"/>
                <a:gd name="T24" fmla="*/ 7938 w 16"/>
                <a:gd name="T25" fmla="*/ 1588 h 16"/>
                <a:gd name="T26" fmla="*/ 3175 w 16"/>
                <a:gd name="T27" fmla="*/ 3175 h 16"/>
                <a:gd name="T28" fmla="*/ 1588 w 16"/>
                <a:gd name="T29" fmla="*/ 9525 h 16"/>
                <a:gd name="T30" fmla="*/ 0 w 16"/>
                <a:gd name="T31" fmla="*/ 12701 h 16"/>
                <a:gd name="T32" fmla="*/ 0 w 16"/>
                <a:gd name="T33" fmla="*/ 12701 h 16"/>
                <a:gd name="T34" fmla="*/ 1588 w 16"/>
                <a:gd name="T35" fmla="*/ 19051 h 16"/>
                <a:gd name="T36" fmla="*/ 3175 w 16"/>
                <a:gd name="T37" fmla="*/ 22226 h 16"/>
                <a:gd name="T38" fmla="*/ 7938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1" y="15"/>
                  </a:lnTo>
                  <a:lnTo>
                    <a:pt x="14" y="14"/>
                  </a:lnTo>
                  <a:lnTo>
                    <a:pt x="15" y="12"/>
                  </a:lnTo>
                  <a:lnTo>
                    <a:pt x="16" y="8"/>
                  </a:lnTo>
                  <a:lnTo>
                    <a:pt x="15" y="6"/>
                  </a:lnTo>
                  <a:lnTo>
                    <a:pt x="14" y="2"/>
                  </a:lnTo>
                  <a:lnTo>
                    <a:pt x="11" y="1"/>
                  </a:lnTo>
                  <a:lnTo>
                    <a:pt x="8" y="0"/>
                  </a:lnTo>
                  <a:lnTo>
                    <a:pt x="5" y="1"/>
                  </a:lnTo>
                  <a:lnTo>
                    <a:pt x="2" y="2"/>
                  </a:lnTo>
                  <a:lnTo>
                    <a:pt x="1" y="6"/>
                  </a:lnTo>
                  <a:lnTo>
                    <a:pt x="0" y="8"/>
                  </a:lnTo>
                  <a:lnTo>
                    <a:pt x="1" y="12"/>
                  </a:lnTo>
                  <a:lnTo>
                    <a:pt x="2" y="14"/>
                  </a:lnTo>
                  <a:lnTo>
                    <a:pt x="5"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79" name="Freeform 52">
              <a:extLst>
                <a:ext uri="{FF2B5EF4-FFF2-40B4-BE49-F238E27FC236}">
                  <a16:creationId xmlns:a16="http://schemas.microsoft.com/office/drawing/2014/main" id="{8EEFCB33-44C4-3EC9-46EA-9D22B5D81C86}"/>
                </a:ext>
              </a:extLst>
            </p:cNvPr>
            <p:cNvSpPr>
              <a:spLocks/>
            </p:cNvSpPr>
            <p:nvPr/>
          </p:nvSpPr>
          <p:spPr bwMode="auto">
            <a:xfrm>
              <a:off x="5534746" y="2202758"/>
              <a:ext cx="40233" cy="33479"/>
            </a:xfrm>
            <a:custGeom>
              <a:avLst/>
              <a:gdLst>
                <a:gd name="T0" fmla="*/ 23813 w 30"/>
                <a:gd name="T1" fmla="*/ 46038 h 29"/>
                <a:gd name="T2" fmla="*/ 23813 w 30"/>
                <a:gd name="T3" fmla="*/ 46038 h 29"/>
                <a:gd name="T4" fmla="*/ 33338 w 30"/>
                <a:gd name="T5" fmla="*/ 42863 h 29"/>
                <a:gd name="T6" fmla="*/ 41275 w 30"/>
                <a:gd name="T7" fmla="*/ 39688 h 29"/>
                <a:gd name="T8" fmla="*/ 46038 w 30"/>
                <a:gd name="T9" fmla="*/ 33338 h 29"/>
                <a:gd name="T10" fmla="*/ 47625 w 30"/>
                <a:gd name="T11" fmla="*/ 23813 h 29"/>
                <a:gd name="T12" fmla="*/ 47625 w 30"/>
                <a:gd name="T13" fmla="*/ 23813 h 29"/>
                <a:gd name="T14" fmla="*/ 46038 w 30"/>
                <a:gd name="T15" fmla="*/ 14288 h 29"/>
                <a:gd name="T16" fmla="*/ 41275 w 30"/>
                <a:gd name="T17" fmla="*/ 7938 h 29"/>
                <a:gd name="T18" fmla="*/ 33338 w 30"/>
                <a:gd name="T19" fmla="*/ 1588 h 29"/>
                <a:gd name="T20" fmla="*/ 23813 w 30"/>
                <a:gd name="T21" fmla="*/ 0 h 29"/>
                <a:gd name="T22" fmla="*/ 23813 w 30"/>
                <a:gd name="T23" fmla="*/ 0 h 29"/>
                <a:gd name="T24" fmla="*/ 15875 w 30"/>
                <a:gd name="T25" fmla="*/ 1588 h 29"/>
                <a:gd name="T26" fmla="*/ 7938 w 30"/>
                <a:gd name="T27" fmla="*/ 7938 h 29"/>
                <a:gd name="T28" fmla="*/ 3175 w 30"/>
                <a:gd name="T29" fmla="*/ 14288 h 29"/>
                <a:gd name="T30" fmla="*/ 0 w 30"/>
                <a:gd name="T31" fmla="*/ 23813 h 29"/>
                <a:gd name="T32" fmla="*/ 0 w 30"/>
                <a:gd name="T33" fmla="*/ 23813 h 29"/>
                <a:gd name="T34" fmla="*/ 3175 w 30"/>
                <a:gd name="T35" fmla="*/ 33338 h 29"/>
                <a:gd name="T36" fmla="*/ 7938 w 30"/>
                <a:gd name="T37" fmla="*/ 39688 h 29"/>
                <a:gd name="T38" fmla="*/ 15875 w 30"/>
                <a:gd name="T39" fmla="*/ 42863 h 29"/>
                <a:gd name="T40" fmla="*/ 23813 w 30"/>
                <a:gd name="T41" fmla="*/ 46038 h 29"/>
                <a:gd name="T42" fmla="*/ 23813 w 30"/>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29">
                  <a:moveTo>
                    <a:pt x="15" y="29"/>
                  </a:moveTo>
                  <a:lnTo>
                    <a:pt x="15" y="29"/>
                  </a:lnTo>
                  <a:lnTo>
                    <a:pt x="21" y="27"/>
                  </a:lnTo>
                  <a:lnTo>
                    <a:pt x="26" y="25"/>
                  </a:lnTo>
                  <a:lnTo>
                    <a:pt x="29" y="21"/>
                  </a:lnTo>
                  <a:lnTo>
                    <a:pt x="30" y="15"/>
                  </a:lnTo>
                  <a:lnTo>
                    <a:pt x="29" y="9"/>
                  </a:lnTo>
                  <a:lnTo>
                    <a:pt x="26" y="5"/>
                  </a:lnTo>
                  <a:lnTo>
                    <a:pt x="21" y="1"/>
                  </a:lnTo>
                  <a:lnTo>
                    <a:pt x="15" y="0"/>
                  </a:lnTo>
                  <a:lnTo>
                    <a:pt x="10" y="1"/>
                  </a:lnTo>
                  <a:lnTo>
                    <a:pt x="5" y="5"/>
                  </a:lnTo>
                  <a:lnTo>
                    <a:pt x="2" y="9"/>
                  </a:lnTo>
                  <a:lnTo>
                    <a:pt x="0" y="15"/>
                  </a:lnTo>
                  <a:lnTo>
                    <a:pt x="2" y="21"/>
                  </a:lnTo>
                  <a:lnTo>
                    <a:pt x="5" y="25"/>
                  </a:lnTo>
                  <a:lnTo>
                    <a:pt x="10" y="27"/>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0" name="Freeform 53">
              <a:extLst>
                <a:ext uri="{FF2B5EF4-FFF2-40B4-BE49-F238E27FC236}">
                  <a16:creationId xmlns:a16="http://schemas.microsoft.com/office/drawing/2014/main" id="{738AFD96-BD23-CA23-D5F0-01709C0F77E4}"/>
                </a:ext>
              </a:extLst>
            </p:cNvPr>
            <p:cNvSpPr>
              <a:spLocks/>
            </p:cNvSpPr>
            <p:nvPr/>
          </p:nvSpPr>
          <p:spPr bwMode="auto">
            <a:xfrm>
              <a:off x="5544134" y="2210841"/>
              <a:ext cx="21458" cy="17318"/>
            </a:xfrm>
            <a:custGeom>
              <a:avLst/>
              <a:gdLst>
                <a:gd name="T0" fmla="*/ 12700 w 16"/>
                <a:gd name="T1" fmla="*/ 23813 h 15"/>
                <a:gd name="T2" fmla="*/ 12700 w 16"/>
                <a:gd name="T3" fmla="*/ 23813 h 15"/>
                <a:gd name="T4" fmla="*/ 19050 w 16"/>
                <a:gd name="T5" fmla="*/ 23813 h 15"/>
                <a:gd name="T6" fmla="*/ 22225 w 16"/>
                <a:gd name="T7" fmla="*/ 19050 h 15"/>
                <a:gd name="T8" fmla="*/ 23813 w 16"/>
                <a:gd name="T9" fmla="*/ 15875 h 15"/>
                <a:gd name="T10" fmla="*/ 25400 w 16"/>
                <a:gd name="T11" fmla="*/ 12700 h 15"/>
                <a:gd name="T12" fmla="*/ 25400 w 16"/>
                <a:gd name="T13" fmla="*/ 12700 h 15"/>
                <a:gd name="T14" fmla="*/ 23813 w 16"/>
                <a:gd name="T15" fmla="*/ 6350 h 15"/>
                <a:gd name="T16" fmla="*/ 22225 w 16"/>
                <a:gd name="T17" fmla="*/ 3175 h 15"/>
                <a:gd name="T18" fmla="*/ 19050 w 16"/>
                <a:gd name="T19" fmla="*/ 0 h 15"/>
                <a:gd name="T20" fmla="*/ 12700 w 16"/>
                <a:gd name="T21" fmla="*/ 0 h 15"/>
                <a:gd name="T22" fmla="*/ 12700 w 16"/>
                <a:gd name="T23" fmla="*/ 0 h 15"/>
                <a:gd name="T24" fmla="*/ 7938 w 16"/>
                <a:gd name="T25" fmla="*/ 0 h 15"/>
                <a:gd name="T26" fmla="*/ 4763 w 16"/>
                <a:gd name="T27" fmla="*/ 3175 h 15"/>
                <a:gd name="T28" fmla="*/ 1588 w 16"/>
                <a:gd name="T29" fmla="*/ 6350 h 15"/>
                <a:gd name="T30" fmla="*/ 0 w 16"/>
                <a:gd name="T31" fmla="*/ 12700 h 15"/>
                <a:gd name="T32" fmla="*/ 0 w 16"/>
                <a:gd name="T33" fmla="*/ 12700 h 15"/>
                <a:gd name="T34" fmla="*/ 1588 w 16"/>
                <a:gd name="T35" fmla="*/ 15875 h 15"/>
                <a:gd name="T36" fmla="*/ 4763 w 16"/>
                <a:gd name="T37" fmla="*/ 19050 h 15"/>
                <a:gd name="T38" fmla="*/ 7938 w 16"/>
                <a:gd name="T39" fmla="*/ 23813 h 15"/>
                <a:gd name="T40" fmla="*/ 12700 w 16"/>
                <a:gd name="T41" fmla="*/ 23813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5">
                  <a:moveTo>
                    <a:pt x="8" y="15"/>
                  </a:moveTo>
                  <a:lnTo>
                    <a:pt x="8" y="15"/>
                  </a:lnTo>
                  <a:lnTo>
                    <a:pt x="12" y="15"/>
                  </a:lnTo>
                  <a:lnTo>
                    <a:pt x="14" y="12"/>
                  </a:lnTo>
                  <a:lnTo>
                    <a:pt x="15" y="10"/>
                  </a:lnTo>
                  <a:lnTo>
                    <a:pt x="16" y="8"/>
                  </a:lnTo>
                  <a:lnTo>
                    <a:pt x="15" y="4"/>
                  </a:lnTo>
                  <a:lnTo>
                    <a:pt x="14" y="2"/>
                  </a:lnTo>
                  <a:lnTo>
                    <a:pt x="12" y="0"/>
                  </a:lnTo>
                  <a:lnTo>
                    <a:pt x="8" y="0"/>
                  </a:lnTo>
                  <a:lnTo>
                    <a:pt x="5" y="0"/>
                  </a:lnTo>
                  <a:lnTo>
                    <a:pt x="3" y="2"/>
                  </a:lnTo>
                  <a:lnTo>
                    <a:pt x="1" y="4"/>
                  </a:lnTo>
                  <a:lnTo>
                    <a:pt x="0" y="8"/>
                  </a:lnTo>
                  <a:lnTo>
                    <a:pt x="1" y="10"/>
                  </a:lnTo>
                  <a:lnTo>
                    <a:pt x="3" y="12"/>
                  </a:lnTo>
                  <a:lnTo>
                    <a:pt x="5" y="15"/>
                  </a:lnTo>
                  <a:lnTo>
                    <a:pt x="8" y="1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1" name="Freeform 54">
              <a:extLst>
                <a:ext uri="{FF2B5EF4-FFF2-40B4-BE49-F238E27FC236}">
                  <a16:creationId xmlns:a16="http://schemas.microsoft.com/office/drawing/2014/main" id="{D5775F93-0288-5421-489F-085C9EA6E583}"/>
                </a:ext>
              </a:extLst>
            </p:cNvPr>
            <p:cNvSpPr>
              <a:spLocks/>
            </p:cNvSpPr>
            <p:nvPr/>
          </p:nvSpPr>
          <p:spPr bwMode="auto">
            <a:xfrm>
              <a:off x="5615213" y="2553722"/>
              <a:ext cx="37551" cy="33479"/>
            </a:xfrm>
            <a:custGeom>
              <a:avLst/>
              <a:gdLst>
                <a:gd name="T0" fmla="*/ 23813 w 28"/>
                <a:gd name="T1" fmla="*/ 46038 h 29"/>
                <a:gd name="T2" fmla="*/ 23813 w 28"/>
                <a:gd name="T3" fmla="*/ 46038 h 29"/>
                <a:gd name="T4" fmla="*/ 31750 w 28"/>
                <a:gd name="T5" fmla="*/ 44450 h 29"/>
                <a:gd name="T6" fmla="*/ 39688 w 28"/>
                <a:gd name="T7" fmla="*/ 38100 h 29"/>
                <a:gd name="T8" fmla="*/ 42863 w 28"/>
                <a:gd name="T9" fmla="*/ 31750 h 29"/>
                <a:gd name="T10" fmla="*/ 44450 w 28"/>
                <a:gd name="T11" fmla="*/ 22225 h 29"/>
                <a:gd name="T12" fmla="*/ 44450 w 28"/>
                <a:gd name="T13" fmla="*/ 22225 h 29"/>
                <a:gd name="T14" fmla="*/ 42863 w 28"/>
                <a:gd name="T15" fmla="*/ 12700 h 29"/>
                <a:gd name="T16" fmla="*/ 39688 w 28"/>
                <a:gd name="T17" fmla="*/ 6350 h 29"/>
                <a:gd name="T18" fmla="*/ 31750 w 28"/>
                <a:gd name="T19" fmla="*/ 1588 h 29"/>
                <a:gd name="T20" fmla="*/ 23813 w 28"/>
                <a:gd name="T21" fmla="*/ 0 h 29"/>
                <a:gd name="T22" fmla="*/ 23813 w 28"/>
                <a:gd name="T23" fmla="*/ 0 h 29"/>
                <a:gd name="T24" fmla="*/ 14288 w 28"/>
                <a:gd name="T25" fmla="*/ 1588 h 29"/>
                <a:gd name="T26" fmla="*/ 6350 w 28"/>
                <a:gd name="T27" fmla="*/ 6350 h 29"/>
                <a:gd name="T28" fmla="*/ 1588 w 28"/>
                <a:gd name="T29" fmla="*/ 12700 h 29"/>
                <a:gd name="T30" fmla="*/ 0 w 28"/>
                <a:gd name="T31" fmla="*/ 22225 h 29"/>
                <a:gd name="T32" fmla="*/ 0 w 28"/>
                <a:gd name="T33" fmla="*/ 22225 h 29"/>
                <a:gd name="T34" fmla="*/ 1588 w 28"/>
                <a:gd name="T35" fmla="*/ 31750 h 29"/>
                <a:gd name="T36" fmla="*/ 6350 w 28"/>
                <a:gd name="T37" fmla="*/ 38100 h 29"/>
                <a:gd name="T38" fmla="*/ 14288 w 28"/>
                <a:gd name="T39" fmla="*/ 44450 h 29"/>
                <a:gd name="T40" fmla="*/ 23813 w 28"/>
                <a:gd name="T41" fmla="*/ 46038 h 29"/>
                <a:gd name="T42" fmla="*/ 23813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5" y="29"/>
                  </a:moveTo>
                  <a:lnTo>
                    <a:pt x="15" y="29"/>
                  </a:lnTo>
                  <a:lnTo>
                    <a:pt x="20" y="28"/>
                  </a:lnTo>
                  <a:lnTo>
                    <a:pt x="25" y="24"/>
                  </a:lnTo>
                  <a:lnTo>
                    <a:pt x="27" y="20"/>
                  </a:lnTo>
                  <a:lnTo>
                    <a:pt x="28" y="14"/>
                  </a:lnTo>
                  <a:lnTo>
                    <a:pt x="27" y="8"/>
                  </a:lnTo>
                  <a:lnTo>
                    <a:pt x="25" y="4"/>
                  </a:lnTo>
                  <a:lnTo>
                    <a:pt x="20" y="1"/>
                  </a:lnTo>
                  <a:lnTo>
                    <a:pt x="15" y="0"/>
                  </a:lnTo>
                  <a:lnTo>
                    <a:pt x="9" y="1"/>
                  </a:lnTo>
                  <a:lnTo>
                    <a:pt x="4" y="4"/>
                  </a:lnTo>
                  <a:lnTo>
                    <a:pt x="1" y="8"/>
                  </a:lnTo>
                  <a:lnTo>
                    <a:pt x="0" y="14"/>
                  </a:lnTo>
                  <a:lnTo>
                    <a:pt x="1" y="20"/>
                  </a:lnTo>
                  <a:lnTo>
                    <a:pt x="4" y="24"/>
                  </a:lnTo>
                  <a:lnTo>
                    <a:pt x="9" y="28"/>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2" name="Freeform 55">
              <a:extLst>
                <a:ext uri="{FF2B5EF4-FFF2-40B4-BE49-F238E27FC236}">
                  <a16:creationId xmlns:a16="http://schemas.microsoft.com/office/drawing/2014/main" id="{78611DC7-F78E-402A-C605-6EB6FD5E204B}"/>
                </a:ext>
              </a:extLst>
            </p:cNvPr>
            <p:cNvSpPr>
              <a:spLocks/>
            </p:cNvSpPr>
            <p:nvPr/>
          </p:nvSpPr>
          <p:spPr bwMode="auto">
            <a:xfrm>
              <a:off x="5624600" y="2560649"/>
              <a:ext cx="20116" cy="18472"/>
            </a:xfrm>
            <a:custGeom>
              <a:avLst/>
              <a:gdLst>
                <a:gd name="T0" fmla="*/ 12700 w 15"/>
                <a:gd name="T1" fmla="*/ 25401 h 16"/>
                <a:gd name="T2" fmla="*/ 12700 w 15"/>
                <a:gd name="T3" fmla="*/ 25401 h 16"/>
                <a:gd name="T4" fmla="*/ 15875 w 15"/>
                <a:gd name="T5" fmla="*/ 23813 h 16"/>
                <a:gd name="T6" fmla="*/ 20637 w 15"/>
                <a:gd name="T7" fmla="*/ 22226 h 16"/>
                <a:gd name="T8" fmla="*/ 22225 w 15"/>
                <a:gd name="T9" fmla="*/ 17463 h 16"/>
                <a:gd name="T10" fmla="*/ 23812 w 15"/>
                <a:gd name="T11" fmla="*/ 12701 h 16"/>
                <a:gd name="T12" fmla="*/ 23812 w 15"/>
                <a:gd name="T13" fmla="*/ 12701 h 16"/>
                <a:gd name="T14" fmla="*/ 22225 w 15"/>
                <a:gd name="T15" fmla="*/ 6350 h 16"/>
                <a:gd name="T16" fmla="*/ 20637 w 15"/>
                <a:gd name="T17" fmla="*/ 3175 h 16"/>
                <a:gd name="T18" fmla="*/ 15875 w 15"/>
                <a:gd name="T19" fmla="*/ 1588 h 16"/>
                <a:gd name="T20" fmla="*/ 12700 w 15"/>
                <a:gd name="T21" fmla="*/ 0 h 16"/>
                <a:gd name="T22" fmla="*/ 12700 w 15"/>
                <a:gd name="T23" fmla="*/ 0 h 16"/>
                <a:gd name="T24" fmla="*/ 6350 w 15"/>
                <a:gd name="T25" fmla="*/ 1588 h 16"/>
                <a:gd name="T26" fmla="*/ 3175 w 15"/>
                <a:gd name="T27" fmla="*/ 3175 h 16"/>
                <a:gd name="T28" fmla="*/ 0 w 15"/>
                <a:gd name="T29" fmla="*/ 6350 h 16"/>
                <a:gd name="T30" fmla="*/ 0 w 15"/>
                <a:gd name="T31" fmla="*/ 12701 h 16"/>
                <a:gd name="T32" fmla="*/ 0 w 15"/>
                <a:gd name="T33" fmla="*/ 12701 h 16"/>
                <a:gd name="T34" fmla="*/ 0 w 15"/>
                <a:gd name="T35" fmla="*/ 17463 h 16"/>
                <a:gd name="T36" fmla="*/ 3175 w 15"/>
                <a:gd name="T37" fmla="*/ 22226 h 16"/>
                <a:gd name="T38" fmla="*/ 6350 w 15"/>
                <a:gd name="T39" fmla="*/ 23813 h 16"/>
                <a:gd name="T40" fmla="*/ 12700 w 15"/>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6">
                  <a:moveTo>
                    <a:pt x="8" y="16"/>
                  </a:moveTo>
                  <a:lnTo>
                    <a:pt x="8" y="16"/>
                  </a:lnTo>
                  <a:lnTo>
                    <a:pt x="10" y="15"/>
                  </a:lnTo>
                  <a:lnTo>
                    <a:pt x="13" y="14"/>
                  </a:lnTo>
                  <a:lnTo>
                    <a:pt x="14" y="11"/>
                  </a:lnTo>
                  <a:lnTo>
                    <a:pt x="15" y="8"/>
                  </a:lnTo>
                  <a:lnTo>
                    <a:pt x="14" y="4"/>
                  </a:lnTo>
                  <a:lnTo>
                    <a:pt x="13" y="2"/>
                  </a:lnTo>
                  <a:lnTo>
                    <a:pt x="10" y="1"/>
                  </a:lnTo>
                  <a:lnTo>
                    <a:pt x="8" y="0"/>
                  </a:lnTo>
                  <a:lnTo>
                    <a:pt x="4" y="1"/>
                  </a:lnTo>
                  <a:lnTo>
                    <a:pt x="2" y="2"/>
                  </a:lnTo>
                  <a:lnTo>
                    <a:pt x="0" y="4"/>
                  </a:lnTo>
                  <a:lnTo>
                    <a:pt x="0" y="8"/>
                  </a:lnTo>
                  <a:lnTo>
                    <a:pt x="0" y="11"/>
                  </a:lnTo>
                  <a:lnTo>
                    <a:pt x="2" y="14"/>
                  </a:lnTo>
                  <a:lnTo>
                    <a:pt x="4"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3" name="Freeform 56">
              <a:extLst>
                <a:ext uri="{FF2B5EF4-FFF2-40B4-BE49-F238E27FC236}">
                  <a16:creationId xmlns:a16="http://schemas.microsoft.com/office/drawing/2014/main" id="{CFF3BB9E-3E70-4D26-4F39-A5492EB8007D}"/>
                </a:ext>
              </a:extLst>
            </p:cNvPr>
            <p:cNvSpPr>
              <a:spLocks/>
            </p:cNvSpPr>
            <p:nvPr/>
          </p:nvSpPr>
          <p:spPr bwMode="auto">
            <a:xfrm>
              <a:off x="6768564" y="2374777"/>
              <a:ext cx="38892" cy="33479"/>
            </a:xfrm>
            <a:custGeom>
              <a:avLst/>
              <a:gdLst>
                <a:gd name="T0" fmla="*/ 23812 w 29"/>
                <a:gd name="T1" fmla="*/ 46038 h 29"/>
                <a:gd name="T2" fmla="*/ 23812 w 29"/>
                <a:gd name="T3" fmla="*/ 46038 h 29"/>
                <a:gd name="T4" fmla="*/ 31750 w 29"/>
                <a:gd name="T5" fmla="*/ 44450 h 29"/>
                <a:gd name="T6" fmla="*/ 39687 w 29"/>
                <a:gd name="T7" fmla="*/ 38100 h 29"/>
                <a:gd name="T8" fmla="*/ 44450 w 29"/>
                <a:gd name="T9" fmla="*/ 31750 h 29"/>
                <a:gd name="T10" fmla="*/ 46037 w 29"/>
                <a:gd name="T11" fmla="*/ 22225 h 29"/>
                <a:gd name="T12" fmla="*/ 46037 w 29"/>
                <a:gd name="T13" fmla="*/ 22225 h 29"/>
                <a:gd name="T14" fmla="*/ 44450 w 29"/>
                <a:gd name="T15" fmla="*/ 12700 h 29"/>
                <a:gd name="T16" fmla="*/ 39687 w 29"/>
                <a:gd name="T17" fmla="*/ 6350 h 29"/>
                <a:gd name="T18" fmla="*/ 31750 w 29"/>
                <a:gd name="T19" fmla="*/ 1588 h 29"/>
                <a:gd name="T20" fmla="*/ 23812 w 29"/>
                <a:gd name="T21" fmla="*/ 0 h 29"/>
                <a:gd name="T22" fmla="*/ 23812 w 29"/>
                <a:gd name="T23" fmla="*/ 0 h 29"/>
                <a:gd name="T24" fmla="*/ 14287 w 29"/>
                <a:gd name="T25" fmla="*/ 1588 h 29"/>
                <a:gd name="T26" fmla="*/ 6350 w 29"/>
                <a:gd name="T27" fmla="*/ 6350 h 29"/>
                <a:gd name="T28" fmla="*/ 1587 w 29"/>
                <a:gd name="T29" fmla="*/ 12700 h 29"/>
                <a:gd name="T30" fmla="*/ 0 w 29"/>
                <a:gd name="T31" fmla="*/ 22225 h 29"/>
                <a:gd name="T32" fmla="*/ 0 w 29"/>
                <a:gd name="T33" fmla="*/ 22225 h 29"/>
                <a:gd name="T34" fmla="*/ 1587 w 29"/>
                <a:gd name="T35" fmla="*/ 31750 h 29"/>
                <a:gd name="T36" fmla="*/ 6350 w 29"/>
                <a:gd name="T37" fmla="*/ 38100 h 29"/>
                <a:gd name="T38" fmla="*/ 14287 w 29"/>
                <a:gd name="T39" fmla="*/ 44450 h 29"/>
                <a:gd name="T40" fmla="*/ 23812 w 29"/>
                <a:gd name="T41" fmla="*/ 46038 h 29"/>
                <a:gd name="T42" fmla="*/ 23812 w 29"/>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9">
                  <a:moveTo>
                    <a:pt x="15" y="29"/>
                  </a:moveTo>
                  <a:lnTo>
                    <a:pt x="15" y="29"/>
                  </a:lnTo>
                  <a:lnTo>
                    <a:pt x="20" y="28"/>
                  </a:lnTo>
                  <a:lnTo>
                    <a:pt x="25" y="24"/>
                  </a:lnTo>
                  <a:lnTo>
                    <a:pt x="28" y="20"/>
                  </a:lnTo>
                  <a:lnTo>
                    <a:pt x="29" y="14"/>
                  </a:lnTo>
                  <a:lnTo>
                    <a:pt x="28" y="8"/>
                  </a:lnTo>
                  <a:lnTo>
                    <a:pt x="25" y="4"/>
                  </a:lnTo>
                  <a:lnTo>
                    <a:pt x="20" y="1"/>
                  </a:lnTo>
                  <a:lnTo>
                    <a:pt x="15" y="0"/>
                  </a:lnTo>
                  <a:lnTo>
                    <a:pt x="9" y="1"/>
                  </a:lnTo>
                  <a:lnTo>
                    <a:pt x="4" y="4"/>
                  </a:lnTo>
                  <a:lnTo>
                    <a:pt x="1" y="8"/>
                  </a:lnTo>
                  <a:lnTo>
                    <a:pt x="0" y="14"/>
                  </a:lnTo>
                  <a:lnTo>
                    <a:pt x="1" y="20"/>
                  </a:lnTo>
                  <a:lnTo>
                    <a:pt x="4" y="24"/>
                  </a:lnTo>
                  <a:lnTo>
                    <a:pt x="9" y="28"/>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4" name="Freeform 57">
              <a:extLst>
                <a:ext uri="{FF2B5EF4-FFF2-40B4-BE49-F238E27FC236}">
                  <a16:creationId xmlns:a16="http://schemas.microsoft.com/office/drawing/2014/main" id="{1251CC15-AA47-0FC6-291E-78C7E4211985}"/>
                </a:ext>
              </a:extLst>
            </p:cNvPr>
            <p:cNvSpPr>
              <a:spLocks/>
            </p:cNvSpPr>
            <p:nvPr/>
          </p:nvSpPr>
          <p:spPr bwMode="auto">
            <a:xfrm>
              <a:off x="6777951" y="2381703"/>
              <a:ext cx="21458" cy="18472"/>
            </a:xfrm>
            <a:custGeom>
              <a:avLst/>
              <a:gdLst>
                <a:gd name="T0" fmla="*/ 12700 w 16"/>
                <a:gd name="T1" fmla="*/ 25401 h 16"/>
                <a:gd name="T2" fmla="*/ 12700 w 16"/>
                <a:gd name="T3" fmla="*/ 25401 h 16"/>
                <a:gd name="T4" fmla="*/ 17463 w 16"/>
                <a:gd name="T5" fmla="*/ 25401 h 16"/>
                <a:gd name="T6" fmla="*/ 20638 w 16"/>
                <a:gd name="T7" fmla="*/ 22226 h 16"/>
                <a:gd name="T8" fmla="*/ 22225 w 16"/>
                <a:gd name="T9" fmla="*/ 17463 h 16"/>
                <a:gd name="T10" fmla="*/ 25400 w 16"/>
                <a:gd name="T11" fmla="*/ 12701 h 16"/>
                <a:gd name="T12" fmla="*/ 25400 w 16"/>
                <a:gd name="T13" fmla="*/ 12701 h 16"/>
                <a:gd name="T14" fmla="*/ 22225 w 16"/>
                <a:gd name="T15" fmla="*/ 9525 h 16"/>
                <a:gd name="T16" fmla="*/ 20638 w 16"/>
                <a:gd name="T17" fmla="*/ 3175 h 16"/>
                <a:gd name="T18" fmla="*/ 17463 w 16"/>
                <a:gd name="T19" fmla="*/ 1588 h 16"/>
                <a:gd name="T20" fmla="*/ 12700 w 16"/>
                <a:gd name="T21" fmla="*/ 0 h 16"/>
                <a:gd name="T22" fmla="*/ 12700 w 16"/>
                <a:gd name="T23" fmla="*/ 0 h 16"/>
                <a:gd name="T24" fmla="*/ 6350 w 16"/>
                <a:gd name="T25" fmla="*/ 1588 h 16"/>
                <a:gd name="T26" fmla="*/ 3175 w 16"/>
                <a:gd name="T27" fmla="*/ 3175 h 16"/>
                <a:gd name="T28" fmla="*/ 1588 w 16"/>
                <a:gd name="T29" fmla="*/ 9525 h 16"/>
                <a:gd name="T30" fmla="*/ 0 w 16"/>
                <a:gd name="T31" fmla="*/ 12701 h 16"/>
                <a:gd name="T32" fmla="*/ 0 w 16"/>
                <a:gd name="T33" fmla="*/ 12701 h 16"/>
                <a:gd name="T34" fmla="*/ 1588 w 16"/>
                <a:gd name="T35" fmla="*/ 17463 h 16"/>
                <a:gd name="T36" fmla="*/ 3175 w 16"/>
                <a:gd name="T37" fmla="*/ 22226 h 16"/>
                <a:gd name="T38" fmla="*/ 6350 w 16"/>
                <a:gd name="T39" fmla="*/ 25401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1" y="16"/>
                  </a:lnTo>
                  <a:lnTo>
                    <a:pt x="13" y="14"/>
                  </a:lnTo>
                  <a:lnTo>
                    <a:pt x="14" y="11"/>
                  </a:lnTo>
                  <a:lnTo>
                    <a:pt x="16" y="8"/>
                  </a:lnTo>
                  <a:lnTo>
                    <a:pt x="14" y="6"/>
                  </a:lnTo>
                  <a:lnTo>
                    <a:pt x="13" y="2"/>
                  </a:lnTo>
                  <a:lnTo>
                    <a:pt x="11" y="1"/>
                  </a:lnTo>
                  <a:lnTo>
                    <a:pt x="8" y="0"/>
                  </a:lnTo>
                  <a:lnTo>
                    <a:pt x="4" y="1"/>
                  </a:lnTo>
                  <a:lnTo>
                    <a:pt x="2" y="2"/>
                  </a:lnTo>
                  <a:lnTo>
                    <a:pt x="1" y="6"/>
                  </a:lnTo>
                  <a:lnTo>
                    <a:pt x="0" y="8"/>
                  </a:lnTo>
                  <a:lnTo>
                    <a:pt x="1" y="11"/>
                  </a:lnTo>
                  <a:lnTo>
                    <a:pt x="2" y="14"/>
                  </a:lnTo>
                  <a:lnTo>
                    <a:pt x="4" y="16"/>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5" name="Freeform 58">
              <a:extLst>
                <a:ext uri="{FF2B5EF4-FFF2-40B4-BE49-F238E27FC236}">
                  <a16:creationId xmlns:a16="http://schemas.microsoft.com/office/drawing/2014/main" id="{809BA038-C53A-0228-F8BC-ABB6BEF449FB}"/>
                </a:ext>
              </a:extLst>
            </p:cNvPr>
            <p:cNvSpPr>
              <a:spLocks/>
            </p:cNvSpPr>
            <p:nvPr/>
          </p:nvSpPr>
          <p:spPr bwMode="auto">
            <a:xfrm>
              <a:off x="5986698" y="1305722"/>
              <a:ext cx="37551" cy="33479"/>
            </a:xfrm>
            <a:custGeom>
              <a:avLst/>
              <a:gdLst>
                <a:gd name="T0" fmla="*/ 20638 w 28"/>
                <a:gd name="T1" fmla="*/ 46038 h 29"/>
                <a:gd name="T2" fmla="*/ 20638 w 28"/>
                <a:gd name="T3" fmla="*/ 46038 h 29"/>
                <a:gd name="T4" fmla="*/ 30163 w 28"/>
                <a:gd name="T5" fmla="*/ 44450 h 29"/>
                <a:gd name="T6" fmla="*/ 36513 w 28"/>
                <a:gd name="T7" fmla="*/ 38100 h 29"/>
                <a:gd name="T8" fmla="*/ 42863 w 28"/>
                <a:gd name="T9" fmla="*/ 31750 h 29"/>
                <a:gd name="T10" fmla="*/ 44450 w 28"/>
                <a:gd name="T11" fmla="*/ 22225 h 29"/>
                <a:gd name="T12" fmla="*/ 44450 w 28"/>
                <a:gd name="T13" fmla="*/ 22225 h 29"/>
                <a:gd name="T14" fmla="*/ 42863 w 28"/>
                <a:gd name="T15" fmla="*/ 12700 h 29"/>
                <a:gd name="T16" fmla="*/ 36513 w 28"/>
                <a:gd name="T17" fmla="*/ 6350 h 29"/>
                <a:gd name="T18" fmla="*/ 30163 w 28"/>
                <a:gd name="T19" fmla="*/ 1588 h 29"/>
                <a:gd name="T20" fmla="*/ 20638 w 28"/>
                <a:gd name="T21" fmla="*/ 0 h 29"/>
                <a:gd name="T22" fmla="*/ 20638 w 28"/>
                <a:gd name="T23" fmla="*/ 0 h 29"/>
                <a:gd name="T24" fmla="*/ 12700 w 28"/>
                <a:gd name="T25" fmla="*/ 1588 h 29"/>
                <a:gd name="T26" fmla="*/ 4763 w 28"/>
                <a:gd name="T27" fmla="*/ 6350 h 29"/>
                <a:gd name="T28" fmla="*/ 1588 w 28"/>
                <a:gd name="T29" fmla="*/ 12700 h 29"/>
                <a:gd name="T30" fmla="*/ 0 w 28"/>
                <a:gd name="T31" fmla="*/ 22225 h 29"/>
                <a:gd name="T32" fmla="*/ 0 w 28"/>
                <a:gd name="T33" fmla="*/ 22225 h 29"/>
                <a:gd name="T34" fmla="*/ 1588 w 28"/>
                <a:gd name="T35" fmla="*/ 31750 h 29"/>
                <a:gd name="T36" fmla="*/ 4763 w 28"/>
                <a:gd name="T37" fmla="*/ 38100 h 29"/>
                <a:gd name="T38" fmla="*/ 12700 w 28"/>
                <a:gd name="T39" fmla="*/ 44450 h 29"/>
                <a:gd name="T40" fmla="*/ 20638 w 28"/>
                <a:gd name="T41" fmla="*/ 46038 h 29"/>
                <a:gd name="T42" fmla="*/ 20638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3" y="29"/>
                  </a:moveTo>
                  <a:lnTo>
                    <a:pt x="13" y="29"/>
                  </a:lnTo>
                  <a:lnTo>
                    <a:pt x="19" y="28"/>
                  </a:lnTo>
                  <a:lnTo>
                    <a:pt x="23" y="24"/>
                  </a:lnTo>
                  <a:lnTo>
                    <a:pt x="27" y="20"/>
                  </a:lnTo>
                  <a:lnTo>
                    <a:pt x="28" y="14"/>
                  </a:lnTo>
                  <a:lnTo>
                    <a:pt x="27" y="8"/>
                  </a:lnTo>
                  <a:lnTo>
                    <a:pt x="23" y="4"/>
                  </a:lnTo>
                  <a:lnTo>
                    <a:pt x="19" y="1"/>
                  </a:lnTo>
                  <a:lnTo>
                    <a:pt x="13" y="0"/>
                  </a:lnTo>
                  <a:lnTo>
                    <a:pt x="8" y="1"/>
                  </a:lnTo>
                  <a:lnTo>
                    <a:pt x="3" y="4"/>
                  </a:lnTo>
                  <a:lnTo>
                    <a:pt x="1" y="8"/>
                  </a:lnTo>
                  <a:lnTo>
                    <a:pt x="0" y="14"/>
                  </a:lnTo>
                  <a:lnTo>
                    <a:pt x="1" y="20"/>
                  </a:lnTo>
                  <a:lnTo>
                    <a:pt x="3" y="24"/>
                  </a:lnTo>
                  <a:lnTo>
                    <a:pt x="8" y="28"/>
                  </a:lnTo>
                  <a:lnTo>
                    <a:pt x="13"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6" name="Freeform 59">
              <a:extLst>
                <a:ext uri="{FF2B5EF4-FFF2-40B4-BE49-F238E27FC236}">
                  <a16:creationId xmlns:a16="http://schemas.microsoft.com/office/drawing/2014/main" id="{4D629BB7-ABE6-0F9C-8E9C-255A9CDF1695}"/>
                </a:ext>
              </a:extLst>
            </p:cNvPr>
            <p:cNvSpPr>
              <a:spLocks/>
            </p:cNvSpPr>
            <p:nvPr/>
          </p:nvSpPr>
          <p:spPr bwMode="auto">
            <a:xfrm>
              <a:off x="5993404" y="1312649"/>
              <a:ext cx="21458" cy="18472"/>
            </a:xfrm>
            <a:custGeom>
              <a:avLst/>
              <a:gdLst>
                <a:gd name="T0" fmla="*/ 12700 w 16"/>
                <a:gd name="T1" fmla="*/ 25401 h 16"/>
                <a:gd name="T2" fmla="*/ 12700 w 16"/>
                <a:gd name="T3" fmla="*/ 25401 h 16"/>
                <a:gd name="T4" fmla="*/ 19050 w 16"/>
                <a:gd name="T5" fmla="*/ 23813 h 16"/>
                <a:gd name="T6" fmla="*/ 22225 w 16"/>
                <a:gd name="T7" fmla="*/ 22226 h 16"/>
                <a:gd name="T8" fmla="*/ 25400 w 16"/>
                <a:gd name="T9" fmla="*/ 17463 h 16"/>
                <a:gd name="T10" fmla="*/ 25400 w 16"/>
                <a:gd name="T11" fmla="*/ 12701 h 16"/>
                <a:gd name="T12" fmla="*/ 25400 w 16"/>
                <a:gd name="T13" fmla="*/ 12701 h 16"/>
                <a:gd name="T14" fmla="*/ 25400 w 16"/>
                <a:gd name="T15" fmla="*/ 6350 h 16"/>
                <a:gd name="T16" fmla="*/ 22225 w 16"/>
                <a:gd name="T17" fmla="*/ 3175 h 16"/>
                <a:gd name="T18" fmla="*/ 19050 w 16"/>
                <a:gd name="T19" fmla="*/ 1588 h 16"/>
                <a:gd name="T20" fmla="*/ 12700 w 16"/>
                <a:gd name="T21" fmla="*/ 0 h 16"/>
                <a:gd name="T22" fmla="*/ 12700 w 16"/>
                <a:gd name="T23" fmla="*/ 0 h 16"/>
                <a:gd name="T24" fmla="*/ 9525 w 16"/>
                <a:gd name="T25" fmla="*/ 1588 h 16"/>
                <a:gd name="T26" fmla="*/ 4763 w 16"/>
                <a:gd name="T27" fmla="*/ 3175 h 16"/>
                <a:gd name="T28" fmla="*/ 1588 w 16"/>
                <a:gd name="T29" fmla="*/ 6350 h 16"/>
                <a:gd name="T30" fmla="*/ 0 w 16"/>
                <a:gd name="T31" fmla="*/ 12701 h 16"/>
                <a:gd name="T32" fmla="*/ 0 w 16"/>
                <a:gd name="T33" fmla="*/ 12701 h 16"/>
                <a:gd name="T34" fmla="*/ 1588 w 16"/>
                <a:gd name="T35" fmla="*/ 17463 h 16"/>
                <a:gd name="T36" fmla="*/ 4763 w 16"/>
                <a:gd name="T37" fmla="*/ 22226 h 16"/>
                <a:gd name="T38" fmla="*/ 9525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2" y="15"/>
                  </a:lnTo>
                  <a:lnTo>
                    <a:pt x="14" y="14"/>
                  </a:lnTo>
                  <a:lnTo>
                    <a:pt x="16" y="11"/>
                  </a:lnTo>
                  <a:lnTo>
                    <a:pt x="16" y="8"/>
                  </a:lnTo>
                  <a:lnTo>
                    <a:pt x="16" y="4"/>
                  </a:lnTo>
                  <a:lnTo>
                    <a:pt x="14" y="2"/>
                  </a:lnTo>
                  <a:lnTo>
                    <a:pt x="12" y="1"/>
                  </a:lnTo>
                  <a:lnTo>
                    <a:pt x="8" y="0"/>
                  </a:lnTo>
                  <a:lnTo>
                    <a:pt x="6" y="1"/>
                  </a:lnTo>
                  <a:lnTo>
                    <a:pt x="3" y="2"/>
                  </a:lnTo>
                  <a:lnTo>
                    <a:pt x="1" y="4"/>
                  </a:lnTo>
                  <a:lnTo>
                    <a:pt x="0" y="8"/>
                  </a:lnTo>
                  <a:lnTo>
                    <a:pt x="1" y="11"/>
                  </a:lnTo>
                  <a:lnTo>
                    <a:pt x="3" y="14"/>
                  </a:lnTo>
                  <a:lnTo>
                    <a:pt x="6"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7" name="Freeform 60">
              <a:extLst>
                <a:ext uri="{FF2B5EF4-FFF2-40B4-BE49-F238E27FC236}">
                  <a16:creationId xmlns:a16="http://schemas.microsoft.com/office/drawing/2014/main" id="{4F689303-BB86-FF44-3EF7-C4FF3B625355}"/>
                </a:ext>
              </a:extLst>
            </p:cNvPr>
            <p:cNvSpPr>
              <a:spLocks/>
            </p:cNvSpPr>
            <p:nvPr/>
          </p:nvSpPr>
          <p:spPr bwMode="auto">
            <a:xfrm>
              <a:off x="5314804" y="1578182"/>
              <a:ext cx="40233" cy="32325"/>
            </a:xfrm>
            <a:custGeom>
              <a:avLst/>
              <a:gdLst>
                <a:gd name="T0" fmla="*/ 23813 w 30"/>
                <a:gd name="T1" fmla="*/ 44450 h 28"/>
                <a:gd name="T2" fmla="*/ 23813 w 30"/>
                <a:gd name="T3" fmla="*/ 44450 h 28"/>
                <a:gd name="T4" fmla="*/ 33338 w 30"/>
                <a:gd name="T5" fmla="*/ 42863 h 28"/>
                <a:gd name="T6" fmla="*/ 39688 w 30"/>
                <a:gd name="T7" fmla="*/ 38100 h 28"/>
                <a:gd name="T8" fmla="*/ 46038 w 30"/>
                <a:gd name="T9" fmla="*/ 30163 h 28"/>
                <a:gd name="T10" fmla="*/ 47625 w 30"/>
                <a:gd name="T11" fmla="*/ 22225 h 28"/>
                <a:gd name="T12" fmla="*/ 47625 w 30"/>
                <a:gd name="T13" fmla="*/ 22225 h 28"/>
                <a:gd name="T14" fmla="*/ 46038 w 30"/>
                <a:gd name="T15" fmla="*/ 12700 h 28"/>
                <a:gd name="T16" fmla="*/ 39688 w 30"/>
                <a:gd name="T17" fmla="*/ 4763 h 28"/>
                <a:gd name="T18" fmla="*/ 33338 w 30"/>
                <a:gd name="T19" fmla="*/ 1588 h 28"/>
                <a:gd name="T20" fmla="*/ 23813 w 30"/>
                <a:gd name="T21" fmla="*/ 0 h 28"/>
                <a:gd name="T22" fmla="*/ 23813 w 30"/>
                <a:gd name="T23" fmla="*/ 0 h 28"/>
                <a:gd name="T24" fmla="*/ 15875 w 30"/>
                <a:gd name="T25" fmla="*/ 1588 h 28"/>
                <a:gd name="T26" fmla="*/ 7938 w 30"/>
                <a:gd name="T27" fmla="*/ 4763 h 28"/>
                <a:gd name="T28" fmla="*/ 3175 w 30"/>
                <a:gd name="T29" fmla="*/ 12700 h 28"/>
                <a:gd name="T30" fmla="*/ 0 w 30"/>
                <a:gd name="T31" fmla="*/ 22225 h 28"/>
                <a:gd name="T32" fmla="*/ 0 w 30"/>
                <a:gd name="T33" fmla="*/ 22225 h 28"/>
                <a:gd name="T34" fmla="*/ 3175 w 30"/>
                <a:gd name="T35" fmla="*/ 30163 h 28"/>
                <a:gd name="T36" fmla="*/ 7938 w 30"/>
                <a:gd name="T37" fmla="*/ 38100 h 28"/>
                <a:gd name="T38" fmla="*/ 15875 w 30"/>
                <a:gd name="T39" fmla="*/ 42863 h 28"/>
                <a:gd name="T40" fmla="*/ 23813 w 30"/>
                <a:gd name="T41" fmla="*/ 44450 h 28"/>
                <a:gd name="T42" fmla="*/ 23813 w 30"/>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28">
                  <a:moveTo>
                    <a:pt x="15" y="28"/>
                  </a:moveTo>
                  <a:lnTo>
                    <a:pt x="15" y="28"/>
                  </a:lnTo>
                  <a:lnTo>
                    <a:pt x="21" y="27"/>
                  </a:lnTo>
                  <a:lnTo>
                    <a:pt x="25" y="24"/>
                  </a:lnTo>
                  <a:lnTo>
                    <a:pt x="29" y="19"/>
                  </a:lnTo>
                  <a:lnTo>
                    <a:pt x="30" y="14"/>
                  </a:lnTo>
                  <a:lnTo>
                    <a:pt x="29" y="8"/>
                  </a:lnTo>
                  <a:lnTo>
                    <a:pt x="25" y="3"/>
                  </a:lnTo>
                  <a:lnTo>
                    <a:pt x="21" y="1"/>
                  </a:lnTo>
                  <a:lnTo>
                    <a:pt x="15" y="0"/>
                  </a:lnTo>
                  <a:lnTo>
                    <a:pt x="10" y="1"/>
                  </a:lnTo>
                  <a:lnTo>
                    <a:pt x="5" y="3"/>
                  </a:lnTo>
                  <a:lnTo>
                    <a:pt x="2" y="8"/>
                  </a:lnTo>
                  <a:lnTo>
                    <a:pt x="0" y="14"/>
                  </a:lnTo>
                  <a:lnTo>
                    <a:pt x="2" y="19"/>
                  </a:lnTo>
                  <a:lnTo>
                    <a:pt x="5" y="24"/>
                  </a:lnTo>
                  <a:lnTo>
                    <a:pt x="10" y="27"/>
                  </a:lnTo>
                  <a:lnTo>
                    <a:pt x="15"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8" name="Freeform 61">
              <a:extLst>
                <a:ext uri="{FF2B5EF4-FFF2-40B4-BE49-F238E27FC236}">
                  <a16:creationId xmlns:a16="http://schemas.microsoft.com/office/drawing/2014/main" id="{AFB94C5E-3193-44B3-C26B-4D036BDCD633}"/>
                </a:ext>
              </a:extLst>
            </p:cNvPr>
            <p:cNvSpPr>
              <a:spLocks/>
            </p:cNvSpPr>
            <p:nvPr/>
          </p:nvSpPr>
          <p:spPr bwMode="auto">
            <a:xfrm>
              <a:off x="5324192" y="1585108"/>
              <a:ext cx="21458" cy="18472"/>
            </a:xfrm>
            <a:custGeom>
              <a:avLst/>
              <a:gdLst>
                <a:gd name="T0" fmla="*/ 12700 w 16"/>
                <a:gd name="T1" fmla="*/ 25401 h 16"/>
                <a:gd name="T2" fmla="*/ 12700 w 16"/>
                <a:gd name="T3" fmla="*/ 25401 h 16"/>
                <a:gd name="T4" fmla="*/ 19050 w 16"/>
                <a:gd name="T5" fmla="*/ 25401 h 16"/>
                <a:gd name="T6" fmla="*/ 22225 w 16"/>
                <a:gd name="T7" fmla="*/ 20638 h 16"/>
                <a:gd name="T8" fmla="*/ 23813 w 16"/>
                <a:gd name="T9" fmla="*/ 17463 h 16"/>
                <a:gd name="T10" fmla="*/ 25400 w 16"/>
                <a:gd name="T11" fmla="*/ 12701 h 16"/>
                <a:gd name="T12" fmla="*/ 25400 w 16"/>
                <a:gd name="T13" fmla="*/ 12701 h 16"/>
                <a:gd name="T14" fmla="*/ 23813 w 16"/>
                <a:gd name="T15" fmla="*/ 6350 h 16"/>
                <a:gd name="T16" fmla="*/ 22225 w 16"/>
                <a:gd name="T17" fmla="*/ 3175 h 16"/>
                <a:gd name="T18" fmla="*/ 19050 w 16"/>
                <a:gd name="T19" fmla="*/ 1588 h 16"/>
                <a:gd name="T20" fmla="*/ 12700 w 16"/>
                <a:gd name="T21" fmla="*/ 0 h 16"/>
                <a:gd name="T22" fmla="*/ 12700 w 16"/>
                <a:gd name="T23" fmla="*/ 0 h 16"/>
                <a:gd name="T24" fmla="*/ 7938 w 16"/>
                <a:gd name="T25" fmla="*/ 1588 h 16"/>
                <a:gd name="T26" fmla="*/ 4763 w 16"/>
                <a:gd name="T27" fmla="*/ 3175 h 16"/>
                <a:gd name="T28" fmla="*/ 1588 w 16"/>
                <a:gd name="T29" fmla="*/ 6350 h 16"/>
                <a:gd name="T30" fmla="*/ 0 w 16"/>
                <a:gd name="T31" fmla="*/ 12701 h 16"/>
                <a:gd name="T32" fmla="*/ 0 w 16"/>
                <a:gd name="T33" fmla="*/ 12701 h 16"/>
                <a:gd name="T34" fmla="*/ 1588 w 16"/>
                <a:gd name="T35" fmla="*/ 17463 h 16"/>
                <a:gd name="T36" fmla="*/ 4763 w 16"/>
                <a:gd name="T37" fmla="*/ 20638 h 16"/>
                <a:gd name="T38" fmla="*/ 7938 w 16"/>
                <a:gd name="T39" fmla="*/ 25401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2" y="16"/>
                  </a:lnTo>
                  <a:lnTo>
                    <a:pt x="14" y="13"/>
                  </a:lnTo>
                  <a:lnTo>
                    <a:pt x="15" y="11"/>
                  </a:lnTo>
                  <a:lnTo>
                    <a:pt x="16" y="8"/>
                  </a:lnTo>
                  <a:lnTo>
                    <a:pt x="15" y="4"/>
                  </a:lnTo>
                  <a:lnTo>
                    <a:pt x="14" y="2"/>
                  </a:lnTo>
                  <a:lnTo>
                    <a:pt x="12" y="1"/>
                  </a:lnTo>
                  <a:lnTo>
                    <a:pt x="8" y="0"/>
                  </a:lnTo>
                  <a:lnTo>
                    <a:pt x="5" y="1"/>
                  </a:lnTo>
                  <a:lnTo>
                    <a:pt x="3" y="2"/>
                  </a:lnTo>
                  <a:lnTo>
                    <a:pt x="1" y="4"/>
                  </a:lnTo>
                  <a:lnTo>
                    <a:pt x="0" y="8"/>
                  </a:lnTo>
                  <a:lnTo>
                    <a:pt x="1" y="11"/>
                  </a:lnTo>
                  <a:lnTo>
                    <a:pt x="3" y="13"/>
                  </a:lnTo>
                  <a:lnTo>
                    <a:pt x="5" y="16"/>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89" name="Freeform 62">
              <a:extLst>
                <a:ext uri="{FF2B5EF4-FFF2-40B4-BE49-F238E27FC236}">
                  <a16:creationId xmlns:a16="http://schemas.microsoft.com/office/drawing/2014/main" id="{4D75E028-18FD-A54F-F5EF-8C7F8E04AEE7}"/>
                </a:ext>
              </a:extLst>
            </p:cNvPr>
            <p:cNvSpPr>
              <a:spLocks/>
            </p:cNvSpPr>
            <p:nvPr/>
          </p:nvSpPr>
          <p:spPr bwMode="auto">
            <a:xfrm>
              <a:off x="5351013" y="843928"/>
              <a:ext cx="37551" cy="33479"/>
            </a:xfrm>
            <a:custGeom>
              <a:avLst/>
              <a:gdLst>
                <a:gd name="T0" fmla="*/ 22225 w 28"/>
                <a:gd name="T1" fmla="*/ 46038 h 29"/>
                <a:gd name="T2" fmla="*/ 22225 w 28"/>
                <a:gd name="T3" fmla="*/ 46038 h 29"/>
                <a:gd name="T4" fmla="*/ 31750 w 28"/>
                <a:gd name="T5" fmla="*/ 44450 h 29"/>
                <a:gd name="T6" fmla="*/ 39688 w 28"/>
                <a:gd name="T7" fmla="*/ 38100 h 29"/>
                <a:gd name="T8" fmla="*/ 42863 w 28"/>
                <a:gd name="T9" fmla="*/ 31750 h 29"/>
                <a:gd name="T10" fmla="*/ 44450 w 28"/>
                <a:gd name="T11" fmla="*/ 22225 h 29"/>
                <a:gd name="T12" fmla="*/ 44450 w 28"/>
                <a:gd name="T13" fmla="*/ 22225 h 29"/>
                <a:gd name="T14" fmla="*/ 42863 w 28"/>
                <a:gd name="T15" fmla="*/ 12700 h 29"/>
                <a:gd name="T16" fmla="*/ 39688 w 28"/>
                <a:gd name="T17" fmla="*/ 6350 h 29"/>
                <a:gd name="T18" fmla="*/ 31750 w 28"/>
                <a:gd name="T19" fmla="*/ 1588 h 29"/>
                <a:gd name="T20" fmla="*/ 22225 w 28"/>
                <a:gd name="T21" fmla="*/ 0 h 29"/>
                <a:gd name="T22" fmla="*/ 22225 w 28"/>
                <a:gd name="T23" fmla="*/ 0 h 29"/>
                <a:gd name="T24" fmla="*/ 14288 w 28"/>
                <a:gd name="T25" fmla="*/ 1588 h 29"/>
                <a:gd name="T26" fmla="*/ 6350 w 28"/>
                <a:gd name="T27" fmla="*/ 6350 h 29"/>
                <a:gd name="T28" fmla="*/ 1588 w 28"/>
                <a:gd name="T29" fmla="*/ 12700 h 29"/>
                <a:gd name="T30" fmla="*/ 0 w 28"/>
                <a:gd name="T31" fmla="*/ 22225 h 29"/>
                <a:gd name="T32" fmla="*/ 0 w 28"/>
                <a:gd name="T33" fmla="*/ 22225 h 29"/>
                <a:gd name="T34" fmla="*/ 1588 w 28"/>
                <a:gd name="T35" fmla="*/ 31750 h 29"/>
                <a:gd name="T36" fmla="*/ 6350 w 28"/>
                <a:gd name="T37" fmla="*/ 38100 h 29"/>
                <a:gd name="T38" fmla="*/ 14288 w 28"/>
                <a:gd name="T39" fmla="*/ 44450 h 29"/>
                <a:gd name="T40" fmla="*/ 22225 w 28"/>
                <a:gd name="T41" fmla="*/ 46038 h 29"/>
                <a:gd name="T42" fmla="*/ 22225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4" y="29"/>
                  </a:moveTo>
                  <a:lnTo>
                    <a:pt x="14" y="29"/>
                  </a:lnTo>
                  <a:lnTo>
                    <a:pt x="20" y="28"/>
                  </a:lnTo>
                  <a:lnTo>
                    <a:pt x="25" y="24"/>
                  </a:lnTo>
                  <a:lnTo>
                    <a:pt x="27" y="20"/>
                  </a:lnTo>
                  <a:lnTo>
                    <a:pt x="28" y="14"/>
                  </a:lnTo>
                  <a:lnTo>
                    <a:pt x="27" y="8"/>
                  </a:lnTo>
                  <a:lnTo>
                    <a:pt x="25" y="4"/>
                  </a:lnTo>
                  <a:lnTo>
                    <a:pt x="20" y="1"/>
                  </a:lnTo>
                  <a:lnTo>
                    <a:pt x="14" y="0"/>
                  </a:lnTo>
                  <a:lnTo>
                    <a:pt x="9" y="1"/>
                  </a:lnTo>
                  <a:lnTo>
                    <a:pt x="4" y="4"/>
                  </a:lnTo>
                  <a:lnTo>
                    <a:pt x="1" y="8"/>
                  </a:lnTo>
                  <a:lnTo>
                    <a:pt x="0" y="14"/>
                  </a:lnTo>
                  <a:lnTo>
                    <a:pt x="1" y="20"/>
                  </a:lnTo>
                  <a:lnTo>
                    <a:pt x="4" y="24"/>
                  </a:lnTo>
                  <a:lnTo>
                    <a:pt x="9" y="28"/>
                  </a:lnTo>
                  <a:lnTo>
                    <a:pt x="14"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0" name="Freeform 63">
              <a:extLst>
                <a:ext uri="{FF2B5EF4-FFF2-40B4-BE49-F238E27FC236}">
                  <a16:creationId xmlns:a16="http://schemas.microsoft.com/office/drawing/2014/main" id="{2A372489-8F68-3AC8-41F8-6EDF966652DB}"/>
                </a:ext>
              </a:extLst>
            </p:cNvPr>
            <p:cNvSpPr>
              <a:spLocks/>
            </p:cNvSpPr>
            <p:nvPr/>
          </p:nvSpPr>
          <p:spPr bwMode="auto">
            <a:xfrm>
              <a:off x="5359060" y="850855"/>
              <a:ext cx="21458" cy="18472"/>
            </a:xfrm>
            <a:custGeom>
              <a:avLst/>
              <a:gdLst>
                <a:gd name="T0" fmla="*/ 12700 w 16"/>
                <a:gd name="T1" fmla="*/ 25401 h 16"/>
                <a:gd name="T2" fmla="*/ 12700 w 16"/>
                <a:gd name="T3" fmla="*/ 25401 h 16"/>
                <a:gd name="T4" fmla="*/ 17463 w 16"/>
                <a:gd name="T5" fmla="*/ 25401 h 16"/>
                <a:gd name="T6" fmla="*/ 22225 w 16"/>
                <a:gd name="T7" fmla="*/ 22226 h 16"/>
                <a:gd name="T8" fmla="*/ 23813 w 16"/>
                <a:gd name="T9" fmla="*/ 17463 h 16"/>
                <a:gd name="T10" fmla="*/ 25400 w 16"/>
                <a:gd name="T11" fmla="*/ 12701 h 16"/>
                <a:gd name="T12" fmla="*/ 25400 w 16"/>
                <a:gd name="T13" fmla="*/ 12701 h 16"/>
                <a:gd name="T14" fmla="*/ 23813 w 16"/>
                <a:gd name="T15" fmla="*/ 9525 h 16"/>
                <a:gd name="T16" fmla="*/ 22225 w 16"/>
                <a:gd name="T17" fmla="*/ 3175 h 16"/>
                <a:gd name="T18" fmla="*/ 17463 w 16"/>
                <a:gd name="T19" fmla="*/ 1588 h 16"/>
                <a:gd name="T20" fmla="*/ 12700 w 16"/>
                <a:gd name="T21" fmla="*/ 0 h 16"/>
                <a:gd name="T22" fmla="*/ 12700 w 16"/>
                <a:gd name="T23" fmla="*/ 0 h 16"/>
                <a:gd name="T24" fmla="*/ 7938 w 16"/>
                <a:gd name="T25" fmla="*/ 1588 h 16"/>
                <a:gd name="T26" fmla="*/ 4763 w 16"/>
                <a:gd name="T27" fmla="*/ 3175 h 16"/>
                <a:gd name="T28" fmla="*/ 0 w 16"/>
                <a:gd name="T29" fmla="*/ 9525 h 16"/>
                <a:gd name="T30" fmla="*/ 0 w 16"/>
                <a:gd name="T31" fmla="*/ 12701 h 16"/>
                <a:gd name="T32" fmla="*/ 0 w 16"/>
                <a:gd name="T33" fmla="*/ 12701 h 16"/>
                <a:gd name="T34" fmla="*/ 0 w 16"/>
                <a:gd name="T35" fmla="*/ 17463 h 16"/>
                <a:gd name="T36" fmla="*/ 4763 w 16"/>
                <a:gd name="T37" fmla="*/ 22226 h 16"/>
                <a:gd name="T38" fmla="*/ 7938 w 16"/>
                <a:gd name="T39" fmla="*/ 25401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1" y="16"/>
                  </a:lnTo>
                  <a:lnTo>
                    <a:pt x="14" y="14"/>
                  </a:lnTo>
                  <a:lnTo>
                    <a:pt x="15" y="11"/>
                  </a:lnTo>
                  <a:lnTo>
                    <a:pt x="16" y="8"/>
                  </a:lnTo>
                  <a:lnTo>
                    <a:pt x="15" y="6"/>
                  </a:lnTo>
                  <a:lnTo>
                    <a:pt x="14" y="2"/>
                  </a:lnTo>
                  <a:lnTo>
                    <a:pt x="11" y="1"/>
                  </a:lnTo>
                  <a:lnTo>
                    <a:pt x="8" y="0"/>
                  </a:lnTo>
                  <a:lnTo>
                    <a:pt x="5" y="1"/>
                  </a:lnTo>
                  <a:lnTo>
                    <a:pt x="3" y="2"/>
                  </a:lnTo>
                  <a:lnTo>
                    <a:pt x="0" y="6"/>
                  </a:lnTo>
                  <a:lnTo>
                    <a:pt x="0" y="8"/>
                  </a:lnTo>
                  <a:lnTo>
                    <a:pt x="0" y="11"/>
                  </a:lnTo>
                  <a:lnTo>
                    <a:pt x="3" y="14"/>
                  </a:lnTo>
                  <a:lnTo>
                    <a:pt x="5" y="16"/>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1" name="Freeform 64">
              <a:extLst>
                <a:ext uri="{FF2B5EF4-FFF2-40B4-BE49-F238E27FC236}">
                  <a16:creationId xmlns:a16="http://schemas.microsoft.com/office/drawing/2014/main" id="{62F57EDA-8F64-D783-259B-8A6B75A9EFE4}"/>
                </a:ext>
              </a:extLst>
            </p:cNvPr>
            <p:cNvSpPr>
              <a:spLocks/>
            </p:cNvSpPr>
            <p:nvPr/>
          </p:nvSpPr>
          <p:spPr bwMode="auto">
            <a:xfrm>
              <a:off x="3917371" y="537989"/>
              <a:ext cx="37551" cy="32325"/>
            </a:xfrm>
            <a:custGeom>
              <a:avLst/>
              <a:gdLst>
                <a:gd name="T0" fmla="*/ 23813 w 28"/>
                <a:gd name="T1" fmla="*/ 44450 h 28"/>
                <a:gd name="T2" fmla="*/ 23813 w 28"/>
                <a:gd name="T3" fmla="*/ 44450 h 28"/>
                <a:gd name="T4" fmla="*/ 33338 w 28"/>
                <a:gd name="T5" fmla="*/ 42863 h 28"/>
                <a:gd name="T6" fmla="*/ 39688 w 28"/>
                <a:gd name="T7" fmla="*/ 38100 h 28"/>
                <a:gd name="T8" fmla="*/ 42863 w 28"/>
                <a:gd name="T9" fmla="*/ 30163 h 28"/>
                <a:gd name="T10" fmla="*/ 44450 w 28"/>
                <a:gd name="T11" fmla="*/ 22225 h 28"/>
                <a:gd name="T12" fmla="*/ 44450 w 28"/>
                <a:gd name="T13" fmla="*/ 22225 h 28"/>
                <a:gd name="T14" fmla="*/ 42863 w 28"/>
                <a:gd name="T15" fmla="*/ 14288 h 28"/>
                <a:gd name="T16" fmla="*/ 39688 w 28"/>
                <a:gd name="T17" fmla="*/ 6350 h 28"/>
                <a:gd name="T18" fmla="*/ 33338 w 28"/>
                <a:gd name="T19" fmla="*/ 1588 h 28"/>
                <a:gd name="T20" fmla="*/ 23813 w 28"/>
                <a:gd name="T21" fmla="*/ 0 h 28"/>
                <a:gd name="T22" fmla="*/ 23813 w 28"/>
                <a:gd name="T23" fmla="*/ 0 h 28"/>
                <a:gd name="T24" fmla="*/ 14288 w 28"/>
                <a:gd name="T25" fmla="*/ 1588 h 28"/>
                <a:gd name="T26" fmla="*/ 7938 w 28"/>
                <a:gd name="T27" fmla="*/ 6350 h 28"/>
                <a:gd name="T28" fmla="*/ 1588 w 28"/>
                <a:gd name="T29" fmla="*/ 14288 h 28"/>
                <a:gd name="T30" fmla="*/ 0 w 28"/>
                <a:gd name="T31" fmla="*/ 22225 h 28"/>
                <a:gd name="T32" fmla="*/ 0 w 28"/>
                <a:gd name="T33" fmla="*/ 22225 h 28"/>
                <a:gd name="T34" fmla="*/ 1588 w 28"/>
                <a:gd name="T35" fmla="*/ 30163 h 28"/>
                <a:gd name="T36" fmla="*/ 7938 w 28"/>
                <a:gd name="T37" fmla="*/ 38100 h 28"/>
                <a:gd name="T38" fmla="*/ 14288 w 28"/>
                <a:gd name="T39" fmla="*/ 42863 h 28"/>
                <a:gd name="T40" fmla="*/ 23813 w 28"/>
                <a:gd name="T41" fmla="*/ 44450 h 28"/>
                <a:gd name="T42" fmla="*/ 23813 w 28"/>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8">
                  <a:moveTo>
                    <a:pt x="15" y="28"/>
                  </a:moveTo>
                  <a:lnTo>
                    <a:pt x="15" y="28"/>
                  </a:lnTo>
                  <a:lnTo>
                    <a:pt x="21" y="27"/>
                  </a:lnTo>
                  <a:lnTo>
                    <a:pt x="25" y="24"/>
                  </a:lnTo>
                  <a:lnTo>
                    <a:pt x="27" y="19"/>
                  </a:lnTo>
                  <a:lnTo>
                    <a:pt x="28" y="14"/>
                  </a:lnTo>
                  <a:lnTo>
                    <a:pt x="27" y="9"/>
                  </a:lnTo>
                  <a:lnTo>
                    <a:pt x="25" y="4"/>
                  </a:lnTo>
                  <a:lnTo>
                    <a:pt x="21" y="1"/>
                  </a:lnTo>
                  <a:lnTo>
                    <a:pt x="15" y="0"/>
                  </a:lnTo>
                  <a:lnTo>
                    <a:pt x="9" y="1"/>
                  </a:lnTo>
                  <a:lnTo>
                    <a:pt x="5" y="4"/>
                  </a:lnTo>
                  <a:lnTo>
                    <a:pt x="1" y="9"/>
                  </a:lnTo>
                  <a:lnTo>
                    <a:pt x="0" y="14"/>
                  </a:lnTo>
                  <a:lnTo>
                    <a:pt x="1" y="19"/>
                  </a:lnTo>
                  <a:lnTo>
                    <a:pt x="5" y="24"/>
                  </a:lnTo>
                  <a:lnTo>
                    <a:pt x="9" y="27"/>
                  </a:lnTo>
                  <a:lnTo>
                    <a:pt x="15"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2" name="Freeform 65">
              <a:extLst>
                <a:ext uri="{FF2B5EF4-FFF2-40B4-BE49-F238E27FC236}">
                  <a16:creationId xmlns:a16="http://schemas.microsoft.com/office/drawing/2014/main" id="{2B1585C9-CA5E-73D2-320D-D43CD9D9C3FE}"/>
                </a:ext>
              </a:extLst>
            </p:cNvPr>
            <p:cNvSpPr>
              <a:spLocks/>
            </p:cNvSpPr>
            <p:nvPr/>
          </p:nvSpPr>
          <p:spPr bwMode="auto">
            <a:xfrm>
              <a:off x="3926759" y="544918"/>
              <a:ext cx="21458" cy="18472"/>
            </a:xfrm>
            <a:custGeom>
              <a:avLst/>
              <a:gdLst>
                <a:gd name="T0" fmla="*/ 12700 w 16"/>
                <a:gd name="T1" fmla="*/ 25401 h 16"/>
                <a:gd name="T2" fmla="*/ 12700 w 16"/>
                <a:gd name="T3" fmla="*/ 25401 h 16"/>
                <a:gd name="T4" fmla="*/ 15875 w 16"/>
                <a:gd name="T5" fmla="*/ 25401 h 16"/>
                <a:gd name="T6" fmla="*/ 22225 w 16"/>
                <a:gd name="T7" fmla="*/ 20638 h 16"/>
                <a:gd name="T8" fmla="*/ 23813 w 16"/>
                <a:gd name="T9" fmla="*/ 17463 h 16"/>
                <a:gd name="T10" fmla="*/ 25400 w 16"/>
                <a:gd name="T11" fmla="*/ 12701 h 16"/>
                <a:gd name="T12" fmla="*/ 25400 w 16"/>
                <a:gd name="T13" fmla="*/ 12701 h 16"/>
                <a:gd name="T14" fmla="*/ 23813 w 16"/>
                <a:gd name="T15" fmla="*/ 7938 h 16"/>
                <a:gd name="T16" fmla="*/ 22225 w 16"/>
                <a:gd name="T17" fmla="*/ 4763 h 16"/>
                <a:gd name="T18" fmla="*/ 15875 w 16"/>
                <a:gd name="T19" fmla="*/ 1588 h 16"/>
                <a:gd name="T20" fmla="*/ 12700 w 16"/>
                <a:gd name="T21" fmla="*/ 0 h 16"/>
                <a:gd name="T22" fmla="*/ 12700 w 16"/>
                <a:gd name="T23" fmla="*/ 0 h 16"/>
                <a:gd name="T24" fmla="*/ 6350 w 16"/>
                <a:gd name="T25" fmla="*/ 1588 h 16"/>
                <a:gd name="T26" fmla="*/ 3175 w 16"/>
                <a:gd name="T27" fmla="*/ 4763 h 16"/>
                <a:gd name="T28" fmla="*/ 0 w 16"/>
                <a:gd name="T29" fmla="*/ 7938 h 16"/>
                <a:gd name="T30" fmla="*/ 0 w 16"/>
                <a:gd name="T31" fmla="*/ 12701 h 16"/>
                <a:gd name="T32" fmla="*/ 0 w 16"/>
                <a:gd name="T33" fmla="*/ 12701 h 16"/>
                <a:gd name="T34" fmla="*/ 0 w 16"/>
                <a:gd name="T35" fmla="*/ 17463 h 16"/>
                <a:gd name="T36" fmla="*/ 3175 w 16"/>
                <a:gd name="T37" fmla="*/ 20638 h 16"/>
                <a:gd name="T38" fmla="*/ 6350 w 16"/>
                <a:gd name="T39" fmla="*/ 25401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0" y="16"/>
                  </a:lnTo>
                  <a:lnTo>
                    <a:pt x="14" y="13"/>
                  </a:lnTo>
                  <a:lnTo>
                    <a:pt x="15" y="11"/>
                  </a:lnTo>
                  <a:lnTo>
                    <a:pt x="16" y="8"/>
                  </a:lnTo>
                  <a:lnTo>
                    <a:pt x="15" y="5"/>
                  </a:lnTo>
                  <a:lnTo>
                    <a:pt x="14" y="3"/>
                  </a:lnTo>
                  <a:lnTo>
                    <a:pt x="10" y="1"/>
                  </a:lnTo>
                  <a:lnTo>
                    <a:pt x="8" y="0"/>
                  </a:lnTo>
                  <a:lnTo>
                    <a:pt x="4" y="1"/>
                  </a:lnTo>
                  <a:lnTo>
                    <a:pt x="2" y="3"/>
                  </a:lnTo>
                  <a:lnTo>
                    <a:pt x="0" y="5"/>
                  </a:lnTo>
                  <a:lnTo>
                    <a:pt x="0" y="8"/>
                  </a:lnTo>
                  <a:lnTo>
                    <a:pt x="0" y="11"/>
                  </a:lnTo>
                  <a:lnTo>
                    <a:pt x="2" y="13"/>
                  </a:lnTo>
                  <a:lnTo>
                    <a:pt x="4" y="16"/>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3" name="Freeform 66">
              <a:extLst>
                <a:ext uri="{FF2B5EF4-FFF2-40B4-BE49-F238E27FC236}">
                  <a16:creationId xmlns:a16="http://schemas.microsoft.com/office/drawing/2014/main" id="{FDCBBC76-01C6-0476-EF08-E3FE991DFE29}"/>
                </a:ext>
              </a:extLst>
            </p:cNvPr>
            <p:cNvSpPr>
              <a:spLocks/>
            </p:cNvSpPr>
            <p:nvPr/>
          </p:nvSpPr>
          <p:spPr bwMode="auto">
            <a:xfrm>
              <a:off x="2719765" y="1773290"/>
              <a:ext cx="37551" cy="33479"/>
            </a:xfrm>
            <a:custGeom>
              <a:avLst/>
              <a:gdLst>
                <a:gd name="T0" fmla="*/ 23813 w 28"/>
                <a:gd name="T1" fmla="*/ 46038 h 29"/>
                <a:gd name="T2" fmla="*/ 23813 w 28"/>
                <a:gd name="T3" fmla="*/ 46038 h 29"/>
                <a:gd name="T4" fmla="*/ 31750 w 28"/>
                <a:gd name="T5" fmla="*/ 44450 h 29"/>
                <a:gd name="T6" fmla="*/ 39688 w 28"/>
                <a:gd name="T7" fmla="*/ 39688 h 29"/>
                <a:gd name="T8" fmla="*/ 42863 w 28"/>
                <a:gd name="T9" fmla="*/ 31750 h 29"/>
                <a:gd name="T10" fmla="*/ 44450 w 28"/>
                <a:gd name="T11" fmla="*/ 22225 h 29"/>
                <a:gd name="T12" fmla="*/ 44450 w 28"/>
                <a:gd name="T13" fmla="*/ 22225 h 29"/>
                <a:gd name="T14" fmla="*/ 42863 w 28"/>
                <a:gd name="T15" fmla="*/ 14288 h 29"/>
                <a:gd name="T16" fmla="*/ 39688 w 28"/>
                <a:gd name="T17" fmla="*/ 6350 h 29"/>
                <a:gd name="T18" fmla="*/ 31750 w 28"/>
                <a:gd name="T19" fmla="*/ 1588 h 29"/>
                <a:gd name="T20" fmla="*/ 23813 w 28"/>
                <a:gd name="T21" fmla="*/ 0 h 29"/>
                <a:gd name="T22" fmla="*/ 23813 w 28"/>
                <a:gd name="T23" fmla="*/ 0 h 29"/>
                <a:gd name="T24" fmla="*/ 14288 w 28"/>
                <a:gd name="T25" fmla="*/ 1588 h 29"/>
                <a:gd name="T26" fmla="*/ 6350 w 28"/>
                <a:gd name="T27" fmla="*/ 6350 h 29"/>
                <a:gd name="T28" fmla="*/ 1588 w 28"/>
                <a:gd name="T29" fmla="*/ 14288 h 29"/>
                <a:gd name="T30" fmla="*/ 0 w 28"/>
                <a:gd name="T31" fmla="*/ 22225 h 29"/>
                <a:gd name="T32" fmla="*/ 0 w 28"/>
                <a:gd name="T33" fmla="*/ 22225 h 29"/>
                <a:gd name="T34" fmla="*/ 1588 w 28"/>
                <a:gd name="T35" fmla="*/ 31750 h 29"/>
                <a:gd name="T36" fmla="*/ 6350 w 28"/>
                <a:gd name="T37" fmla="*/ 39688 h 29"/>
                <a:gd name="T38" fmla="*/ 14288 w 28"/>
                <a:gd name="T39" fmla="*/ 44450 h 29"/>
                <a:gd name="T40" fmla="*/ 23813 w 28"/>
                <a:gd name="T41" fmla="*/ 46038 h 29"/>
                <a:gd name="T42" fmla="*/ 23813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5" y="29"/>
                  </a:moveTo>
                  <a:lnTo>
                    <a:pt x="15" y="29"/>
                  </a:lnTo>
                  <a:lnTo>
                    <a:pt x="20" y="28"/>
                  </a:lnTo>
                  <a:lnTo>
                    <a:pt x="25" y="25"/>
                  </a:lnTo>
                  <a:lnTo>
                    <a:pt x="27" y="20"/>
                  </a:lnTo>
                  <a:lnTo>
                    <a:pt x="28" y="14"/>
                  </a:lnTo>
                  <a:lnTo>
                    <a:pt x="27" y="9"/>
                  </a:lnTo>
                  <a:lnTo>
                    <a:pt x="25" y="4"/>
                  </a:lnTo>
                  <a:lnTo>
                    <a:pt x="20" y="1"/>
                  </a:lnTo>
                  <a:lnTo>
                    <a:pt x="15" y="0"/>
                  </a:lnTo>
                  <a:lnTo>
                    <a:pt x="9" y="1"/>
                  </a:lnTo>
                  <a:lnTo>
                    <a:pt x="4" y="4"/>
                  </a:lnTo>
                  <a:lnTo>
                    <a:pt x="1" y="9"/>
                  </a:lnTo>
                  <a:lnTo>
                    <a:pt x="0" y="14"/>
                  </a:lnTo>
                  <a:lnTo>
                    <a:pt x="1" y="20"/>
                  </a:lnTo>
                  <a:lnTo>
                    <a:pt x="4" y="25"/>
                  </a:lnTo>
                  <a:lnTo>
                    <a:pt x="9" y="28"/>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4" name="Freeform 67">
              <a:extLst>
                <a:ext uri="{FF2B5EF4-FFF2-40B4-BE49-F238E27FC236}">
                  <a16:creationId xmlns:a16="http://schemas.microsoft.com/office/drawing/2014/main" id="{F41F0B07-EE01-09F5-3D3A-A1CDC52E247F}"/>
                </a:ext>
              </a:extLst>
            </p:cNvPr>
            <p:cNvSpPr>
              <a:spLocks/>
            </p:cNvSpPr>
            <p:nvPr/>
          </p:nvSpPr>
          <p:spPr bwMode="auto">
            <a:xfrm>
              <a:off x="2729153" y="1780216"/>
              <a:ext cx="21458" cy="18472"/>
            </a:xfrm>
            <a:custGeom>
              <a:avLst/>
              <a:gdLst>
                <a:gd name="T0" fmla="*/ 12700 w 16"/>
                <a:gd name="T1" fmla="*/ 25401 h 16"/>
                <a:gd name="T2" fmla="*/ 12700 w 16"/>
                <a:gd name="T3" fmla="*/ 25401 h 16"/>
                <a:gd name="T4" fmla="*/ 15875 w 16"/>
                <a:gd name="T5" fmla="*/ 23813 h 16"/>
                <a:gd name="T6" fmla="*/ 20638 w 16"/>
                <a:gd name="T7" fmla="*/ 22226 h 16"/>
                <a:gd name="T8" fmla="*/ 22225 w 16"/>
                <a:gd name="T9" fmla="*/ 19051 h 16"/>
                <a:gd name="T10" fmla="*/ 25400 w 16"/>
                <a:gd name="T11" fmla="*/ 12701 h 16"/>
                <a:gd name="T12" fmla="*/ 25400 w 16"/>
                <a:gd name="T13" fmla="*/ 12701 h 16"/>
                <a:gd name="T14" fmla="*/ 22225 w 16"/>
                <a:gd name="T15" fmla="*/ 7938 h 16"/>
                <a:gd name="T16" fmla="*/ 20638 w 16"/>
                <a:gd name="T17" fmla="*/ 4763 h 16"/>
                <a:gd name="T18" fmla="*/ 15875 w 16"/>
                <a:gd name="T19" fmla="*/ 3175 h 16"/>
                <a:gd name="T20" fmla="*/ 12700 w 16"/>
                <a:gd name="T21" fmla="*/ 0 h 16"/>
                <a:gd name="T22" fmla="*/ 12700 w 16"/>
                <a:gd name="T23" fmla="*/ 0 h 16"/>
                <a:gd name="T24" fmla="*/ 6350 w 16"/>
                <a:gd name="T25" fmla="*/ 3175 h 16"/>
                <a:gd name="T26" fmla="*/ 3175 w 16"/>
                <a:gd name="T27" fmla="*/ 4763 h 16"/>
                <a:gd name="T28" fmla="*/ 0 w 16"/>
                <a:gd name="T29" fmla="*/ 7938 h 16"/>
                <a:gd name="T30" fmla="*/ 0 w 16"/>
                <a:gd name="T31" fmla="*/ 12701 h 16"/>
                <a:gd name="T32" fmla="*/ 0 w 16"/>
                <a:gd name="T33" fmla="*/ 12701 h 16"/>
                <a:gd name="T34" fmla="*/ 0 w 16"/>
                <a:gd name="T35" fmla="*/ 19051 h 16"/>
                <a:gd name="T36" fmla="*/ 3175 w 16"/>
                <a:gd name="T37" fmla="*/ 22226 h 16"/>
                <a:gd name="T38" fmla="*/ 6350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0" y="15"/>
                  </a:lnTo>
                  <a:lnTo>
                    <a:pt x="13" y="14"/>
                  </a:lnTo>
                  <a:lnTo>
                    <a:pt x="14" y="12"/>
                  </a:lnTo>
                  <a:lnTo>
                    <a:pt x="16" y="8"/>
                  </a:lnTo>
                  <a:lnTo>
                    <a:pt x="14" y="5"/>
                  </a:lnTo>
                  <a:lnTo>
                    <a:pt x="13" y="3"/>
                  </a:lnTo>
                  <a:lnTo>
                    <a:pt x="10" y="2"/>
                  </a:lnTo>
                  <a:lnTo>
                    <a:pt x="8" y="0"/>
                  </a:lnTo>
                  <a:lnTo>
                    <a:pt x="4" y="2"/>
                  </a:lnTo>
                  <a:lnTo>
                    <a:pt x="2" y="3"/>
                  </a:lnTo>
                  <a:lnTo>
                    <a:pt x="0" y="5"/>
                  </a:lnTo>
                  <a:lnTo>
                    <a:pt x="0" y="8"/>
                  </a:lnTo>
                  <a:lnTo>
                    <a:pt x="0" y="12"/>
                  </a:lnTo>
                  <a:lnTo>
                    <a:pt x="2" y="14"/>
                  </a:lnTo>
                  <a:lnTo>
                    <a:pt x="4"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5" name="Freeform 68">
              <a:extLst>
                <a:ext uri="{FF2B5EF4-FFF2-40B4-BE49-F238E27FC236}">
                  <a16:creationId xmlns:a16="http://schemas.microsoft.com/office/drawing/2014/main" id="{DED852C3-76D6-37DB-6EC6-13EB562D6656}"/>
                </a:ext>
              </a:extLst>
            </p:cNvPr>
            <p:cNvSpPr>
              <a:spLocks/>
            </p:cNvSpPr>
            <p:nvPr/>
          </p:nvSpPr>
          <p:spPr bwMode="auto">
            <a:xfrm>
              <a:off x="2098833" y="1690624"/>
              <a:ext cx="38892" cy="32325"/>
            </a:xfrm>
            <a:custGeom>
              <a:avLst/>
              <a:gdLst>
                <a:gd name="T0" fmla="*/ 23812 w 29"/>
                <a:gd name="T1" fmla="*/ 44450 h 28"/>
                <a:gd name="T2" fmla="*/ 23812 w 29"/>
                <a:gd name="T3" fmla="*/ 44450 h 28"/>
                <a:gd name="T4" fmla="*/ 31750 w 29"/>
                <a:gd name="T5" fmla="*/ 42863 h 28"/>
                <a:gd name="T6" fmla="*/ 39687 w 29"/>
                <a:gd name="T7" fmla="*/ 39688 h 28"/>
                <a:gd name="T8" fmla="*/ 44450 w 29"/>
                <a:gd name="T9" fmla="*/ 31750 h 28"/>
                <a:gd name="T10" fmla="*/ 46037 w 29"/>
                <a:gd name="T11" fmla="*/ 23813 h 28"/>
                <a:gd name="T12" fmla="*/ 46037 w 29"/>
                <a:gd name="T13" fmla="*/ 23813 h 28"/>
                <a:gd name="T14" fmla="*/ 44450 w 29"/>
                <a:gd name="T15" fmla="*/ 14288 h 28"/>
                <a:gd name="T16" fmla="*/ 39687 w 29"/>
                <a:gd name="T17" fmla="*/ 6350 h 28"/>
                <a:gd name="T18" fmla="*/ 31750 w 29"/>
                <a:gd name="T19" fmla="*/ 1588 h 28"/>
                <a:gd name="T20" fmla="*/ 23812 w 29"/>
                <a:gd name="T21" fmla="*/ 0 h 28"/>
                <a:gd name="T22" fmla="*/ 23812 w 29"/>
                <a:gd name="T23" fmla="*/ 0 h 28"/>
                <a:gd name="T24" fmla="*/ 14287 w 29"/>
                <a:gd name="T25" fmla="*/ 1588 h 28"/>
                <a:gd name="T26" fmla="*/ 7937 w 29"/>
                <a:gd name="T27" fmla="*/ 6350 h 28"/>
                <a:gd name="T28" fmla="*/ 1587 w 29"/>
                <a:gd name="T29" fmla="*/ 14288 h 28"/>
                <a:gd name="T30" fmla="*/ 0 w 29"/>
                <a:gd name="T31" fmla="*/ 23813 h 28"/>
                <a:gd name="T32" fmla="*/ 0 w 29"/>
                <a:gd name="T33" fmla="*/ 23813 h 28"/>
                <a:gd name="T34" fmla="*/ 1587 w 29"/>
                <a:gd name="T35" fmla="*/ 31750 h 28"/>
                <a:gd name="T36" fmla="*/ 7937 w 29"/>
                <a:gd name="T37" fmla="*/ 39688 h 28"/>
                <a:gd name="T38" fmla="*/ 14287 w 29"/>
                <a:gd name="T39" fmla="*/ 42863 h 28"/>
                <a:gd name="T40" fmla="*/ 23812 w 29"/>
                <a:gd name="T41" fmla="*/ 44450 h 28"/>
                <a:gd name="T42" fmla="*/ 23812 w 29"/>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8">
                  <a:moveTo>
                    <a:pt x="15" y="28"/>
                  </a:moveTo>
                  <a:lnTo>
                    <a:pt x="15" y="28"/>
                  </a:lnTo>
                  <a:lnTo>
                    <a:pt x="20" y="27"/>
                  </a:lnTo>
                  <a:lnTo>
                    <a:pt x="25" y="25"/>
                  </a:lnTo>
                  <a:lnTo>
                    <a:pt x="28" y="20"/>
                  </a:lnTo>
                  <a:lnTo>
                    <a:pt x="29" y="15"/>
                  </a:lnTo>
                  <a:lnTo>
                    <a:pt x="28" y="9"/>
                  </a:lnTo>
                  <a:lnTo>
                    <a:pt x="25" y="4"/>
                  </a:lnTo>
                  <a:lnTo>
                    <a:pt x="20" y="1"/>
                  </a:lnTo>
                  <a:lnTo>
                    <a:pt x="15" y="0"/>
                  </a:lnTo>
                  <a:lnTo>
                    <a:pt x="9" y="1"/>
                  </a:lnTo>
                  <a:lnTo>
                    <a:pt x="5" y="4"/>
                  </a:lnTo>
                  <a:lnTo>
                    <a:pt x="1" y="9"/>
                  </a:lnTo>
                  <a:lnTo>
                    <a:pt x="0" y="15"/>
                  </a:lnTo>
                  <a:lnTo>
                    <a:pt x="1" y="20"/>
                  </a:lnTo>
                  <a:lnTo>
                    <a:pt x="5" y="25"/>
                  </a:lnTo>
                  <a:lnTo>
                    <a:pt x="9" y="27"/>
                  </a:lnTo>
                  <a:lnTo>
                    <a:pt x="15"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6" name="Freeform 69">
              <a:extLst>
                <a:ext uri="{FF2B5EF4-FFF2-40B4-BE49-F238E27FC236}">
                  <a16:creationId xmlns:a16="http://schemas.microsoft.com/office/drawing/2014/main" id="{88F9D878-F8AE-6F44-D459-563AF35C30C3}"/>
                </a:ext>
              </a:extLst>
            </p:cNvPr>
            <p:cNvSpPr>
              <a:spLocks/>
            </p:cNvSpPr>
            <p:nvPr/>
          </p:nvSpPr>
          <p:spPr bwMode="auto">
            <a:xfrm>
              <a:off x="2108221" y="1690624"/>
              <a:ext cx="21458" cy="18472"/>
            </a:xfrm>
            <a:custGeom>
              <a:avLst/>
              <a:gdLst>
                <a:gd name="T0" fmla="*/ 12700 w 16"/>
                <a:gd name="T1" fmla="*/ 25401 h 16"/>
                <a:gd name="T2" fmla="*/ 12700 w 16"/>
                <a:gd name="T3" fmla="*/ 25401 h 16"/>
                <a:gd name="T4" fmla="*/ 15875 w 16"/>
                <a:gd name="T5" fmla="*/ 22226 h 16"/>
                <a:gd name="T6" fmla="*/ 20638 w 16"/>
                <a:gd name="T7" fmla="*/ 20638 h 16"/>
                <a:gd name="T8" fmla="*/ 23813 w 16"/>
                <a:gd name="T9" fmla="*/ 17463 h 16"/>
                <a:gd name="T10" fmla="*/ 25400 w 16"/>
                <a:gd name="T11" fmla="*/ 12701 h 16"/>
                <a:gd name="T12" fmla="*/ 25400 w 16"/>
                <a:gd name="T13" fmla="*/ 12701 h 16"/>
                <a:gd name="T14" fmla="*/ 23813 w 16"/>
                <a:gd name="T15" fmla="*/ 6350 h 16"/>
                <a:gd name="T16" fmla="*/ 20638 w 16"/>
                <a:gd name="T17" fmla="*/ 3175 h 16"/>
                <a:gd name="T18" fmla="*/ 15875 w 16"/>
                <a:gd name="T19" fmla="*/ 0 h 16"/>
                <a:gd name="T20" fmla="*/ 12700 w 16"/>
                <a:gd name="T21" fmla="*/ 0 h 16"/>
                <a:gd name="T22" fmla="*/ 12700 w 16"/>
                <a:gd name="T23" fmla="*/ 0 h 16"/>
                <a:gd name="T24" fmla="*/ 7938 w 16"/>
                <a:gd name="T25" fmla="*/ 0 h 16"/>
                <a:gd name="T26" fmla="*/ 3175 w 16"/>
                <a:gd name="T27" fmla="*/ 3175 h 16"/>
                <a:gd name="T28" fmla="*/ 0 w 16"/>
                <a:gd name="T29" fmla="*/ 6350 h 16"/>
                <a:gd name="T30" fmla="*/ 0 w 16"/>
                <a:gd name="T31" fmla="*/ 12701 h 16"/>
                <a:gd name="T32" fmla="*/ 0 w 16"/>
                <a:gd name="T33" fmla="*/ 12701 h 16"/>
                <a:gd name="T34" fmla="*/ 0 w 16"/>
                <a:gd name="T35" fmla="*/ 17463 h 16"/>
                <a:gd name="T36" fmla="*/ 3175 w 16"/>
                <a:gd name="T37" fmla="*/ 20638 h 16"/>
                <a:gd name="T38" fmla="*/ 7938 w 16"/>
                <a:gd name="T39" fmla="*/ 22226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0" y="14"/>
                  </a:lnTo>
                  <a:lnTo>
                    <a:pt x="13" y="13"/>
                  </a:lnTo>
                  <a:lnTo>
                    <a:pt x="15" y="11"/>
                  </a:lnTo>
                  <a:lnTo>
                    <a:pt x="16" y="8"/>
                  </a:lnTo>
                  <a:lnTo>
                    <a:pt x="15" y="4"/>
                  </a:lnTo>
                  <a:lnTo>
                    <a:pt x="13" y="2"/>
                  </a:lnTo>
                  <a:lnTo>
                    <a:pt x="10" y="0"/>
                  </a:lnTo>
                  <a:lnTo>
                    <a:pt x="8" y="0"/>
                  </a:lnTo>
                  <a:lnTo>
                    <a:pt x="5" y="0"/>
                  </a:lnTo>
                  <a:lnTo>
                    <a:pt x="2" y="2"/>
                  </a:lnTo>
                  <a:lnTo>
                    <a:pt x="0" y="4"/>
                  </a:lnTo>
                  <a:lnTo>
                    <a:pt x="0" y="8"/>
                  </a:lnTo>
                  <a:lnTo>
                    <a:pt x="0" y="11"/>
                  </a:lnTo>
                  <a:lnTo>
                    <a:pt x="2" y="13"/>
                  </a:lnTo>
                  <a:lnTo>
                    <a:pt x="5" y="14"/>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7" name="Freeform 70">
              <a:extLst>
                <a:ext uri="{FF2B5EF4-FFF2-40B4-BE49-F238E27FC236}">
                  <a16:creationId xmlns:a16="http://schemas.microsoft.com/office/drawing/2014/main" id="{F28E769E-FD3A-97E8-4677-0BE468A9BD5A}"/>
                </a:ext>
              </a:extLst>
            </p:cNvPr>
            <p:cNvSpPr>
              <a:spLocks/>
            </p:cNvSpPr>
            <p:nvPr/>
          </p:nvSpPr>
          <p:spPr bwMode="auto">
            <a:xfrm>
              <a:off x="1106413" y="1867958"/>
              <a:ext cx="38892" cy="32325"/>
            </a:xfrm>
            <a:custGeom>
              <a:avLst/>
              <a:gdLst>
                <a:gd name="T0" fmla="*/ 23812 w 29"/>
                <a:gd name="T1" fmla="*/ 44450 h 28"/>
                <a:gd name="T2" fmla="*/ 23812 w 29"/>
                <a:gd name="T3" fmla="*/ 44450 h 28"/>
                <a:gd name="T4" fmla="*/ 31750 w 29"/>
                <a:gd name="T5" fmla="*/ 42863 h 28"/>
                <a:gd name="T6" fmla="*/ 39687 w 29"/>
                <a:gd name="T7" fmla="*/ 36513 h 28"/>
                <a:gd name="T8" fmla="*/ 44450 w 29"/>
                <a:gd name="T9" fmla="*/ 30163 h 28"/>
                <a:gd name="T10" fmla="*/ 46037 w 29"/>
                <a:gd name="T11" fmla="*/ 20638 h 28"/>
                <a:gd name="T12" fmla="*/ 46037 w 29"/>
                <a:gd name="T13" fmla="*/ 20638 h 28"/>
                <a:gd name="T14" fmla="*/ 44450 w 29"/>
                <a:gd name="T15" fmla="*/ 12700 h 28"/>
                <a:gd name="T16" fmla="*/ 39687 w 29"/>
                <a:gd name="T17" fmla="*/ 4763 h 28"/>
                <a:gd name="T18" fmla="*/ 31750 w 29"/>
                <a:gd name="T19" fmla="*/ 1588 h 28"/>
                <a:gd name="T20" fmla="*/ 23812 w 29"/>
                <a:gd name="T21" fmla="*/ 0 h 28"/>
                <a:gd name="T22" fmla="*/ 23812 w 29"/>
                <a:gd name="T23" fmla="*/ 0 h 28"/>
                <a:gd name="T24" fmla="*/ 14287 w 29"/>
                <a:gd name="T25" fmla="*/ 1588 h 28"/>
                <a:gd name="T26" fmla="*/ 6350 w 29"/>
                <a:gd name="T27" fmla="*/ 4763 h 28"/>
                <a:gd name="T28" fmla="*/ 1587 w 29"/>
                <a:gd name="T29" fmla="*/ 12700 h 28"/>
                <a:gd name="T30" fmla="*/ 0 w 29"/>
                <a:gd name="T31" fmla="*/ 20638 h 28"/>
                <a:gd name="T32" fmla="*/ 0 w 29"/>
                <a:gd name="T33" fmla="*/ 20638 h 28"/>
                <a:gd name="T34" fmla="*/ 1587 w 29"/>
                <a:gd name="T35" fmla="*/ 30163 h 28"/>
                <a:gd name="T36" fmla="*/ 6350 w 29"/>
                <a:gd name="T37" fmla="*/ 36513 h 28"/>
                <a:gd name="T38" fmla="*/ 14287 w 29"/>
                <a:gd name="T39" fmla="*/ 42863 h 28"/>
                <a:gd name="T40" fmla="*/ 23812 w 29"/>
                <a:gd name="T41" fmla="*/ 44450 h 28"/>
                <a:gd name="T42" fmla="*/ 23812 w 29"/>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8">
                  <a:moveTo>
                    <a:pt x="15" y="28"/>
                  </a:moveTo>
                  <a:lnTo>
                    <a:pt x="15" y="28"/>
                  </a:lnTo>
                  <a:lnTo>
                    <a:pt x="20" y="27"/>
                  </a:lnTo>
                  <a:lnTo>
                    <a:pt x="25" y="23"/>
                  </a:lnTo>
                  <a:lnTo>
                    <a:pt x="28" y="19"/>
                  </a:lnTo>
                  <a:lnTo>
                    <a:pt x="29" y="13"/>
                  </a:lnTo>
                  <a:lnTo>
                    <a:pt x="28" y="8"/>
                  </a:lnTo>
                  <a:lnTo>
                    <a:pt x="25" y="3"/>
                  </a:lnTo>
                  <a:lnTo>
                    <a:pt x="20" y="1"/>
                  </a:lnTo>
                  <a:lnTo>
                    <a:pt x="15" y="0"/>
                  </a:lnTo>
                  <a:lnTo>
                    <a:pt x="9" y="1"/>
                  </a:lnTo>
                  <a:lnTo>
                    <a:pt x="4" y="3"/>
                  </a:lnTo>
                  <a:lnTo>
                    <a:pt x="1" y="8"/>
                  </a:lnTo>
                  <a:lnTo>
                    <a:pt x="0" y="13"/>
                  </a:lnTo>
                  <a:lnTo>
                    <a:pt x="1" y="19"/>
                  </a:lnTo>
                  <a:lnTo>
                    <a:pt x="4" y="23"/>
                  </a:lnTo>
                  <a:lnTo>
                    <a:pt x="9" y="27"/>
                  </a:lnTo>
                  <a:lnTo>
                    <a:pt x="15"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8" name="Freeform 71">
              <a:extLst>
                <a:ext uri="{FF2B5EF4-FFF2-40B4-BE49-F238E27FC236}">
                  <a16:creationId xmlns:a16="http://schemas.microsoft.com/office/drawing/2014/main" id="{F386CF2C-34F5-BE9B-3999-2DD2F102AD23}"/>
                </a:ext>
              </a:extLst>
            </p:cNvPr>
            <p:cNvSpPr>
              <a:spLocks/>
            </p:cNvSpPr>
            <p:nvPr/>
          </p:nvSpPr>
          <p:spPr bwMode="auto">
            <a:xfrm>
              <a:off x="1115801" y="1873730"/>
              <a:ext cx="21458" cy="18472"/>
            </a:xfrm>
            <a:custGeom>
              <a:avLst/>
              <a:gdLst>
                <a:gd name="T0" fmla="*/ 12700 w 16"/>
                <a:gd name="T1" fmla="*/ 25401 h 16"/>
                <a:gd name="T2" fmla="*/ 12700 w 16"/>
                <a:gd name="T3" fmla="*/ 25401 h 16"/>
                <a:gd name="T4" fmla="*/ 15875 w 16"/>
                <a:gd name="T5" fmla="*/ 23813 h 16"/>
                <a:gd name="T6" fmla="*/ 20638 w 16"/>
                <a:gd name="T7" fmla="*/ 22226 h 16"/>
                <a:gd name="T8" fmla="*/ 22225 w 16"/>
                <a:gd name="T9" fmla="*/ 19051 h 16"/>
                <a:gd name="T10" fmla="*/ 25400 w 16"/>
                <a:gd name="T11" fmla="*/ 12701 h 16"/>
                <a:gd name="T12" fmla="*/ 25400 w 16"/>
                <a:gd name="T13" fmla="*/ 12701 h 16"/>
                <a:gd name="T14" fmla="*/ 22225 w 16"/>
                <a:gd name="T15" fmla="*/ 7938 h 16"/>
                <a:gd name="T16" fmla="*/ 20638 w 16"/>
                <a:gd name="T17" fmla="*/ 4763 h 16"/>
                <a:gd name="T18" fmla="*/ 15875 w 16"/>
                <a:gd name="T19" fmla="*/ 1588 h 16"/>
                <a:gd name="T20" fmla="*/ 12700 w 16"/>
                <a:gd name="T21" fmla="*/ 0 h 16"/>
                <a:gd name="T22" fmla="*/ 12700 w 16"/>
                <a:gd name="T23" fmla="*/ 0 h 16"/>
                <a:gd name="T24" fmla="*/ 6350 w 16"/>
                <a:gd name="T25" fmla="*/ 1588 h 16"/>
                <a:gd name="T26" fmla="*/ 3175 w 16"/>
                <a:gd name="T27" fmla="*/ 4763 h 16"/>
                <a:gd name="T28" fmla="*/ 1588 w 16"/>
                <a:gd name="T29" fmla="*/ 7938 h 16"/>
                <a:gd name="T30" fmla="*/ 0 w 16"/>
                <a:gd name="T31" fmla="*/ 12701 h 16"/>
                <a:gd name="T32" fmla="*/ 0 w 16"/>
                <a:gd name="T33" fmla="*/ 12701 h 16"/>
                <a:gd name="T34" fmla="*/ 1588 w 16"/>
                <a:gd name="T35" fmla="*/ 19051 h 16"/>
                <a:gd name="T36" fmla="*/ 3175 w 16"/>
                <a:gd name="T37" fmla="*/ 22226 h 16"/>
                <a:gd name="T38" fmla="*/ 6350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0" y="15"/>
                  </a:lnTo>
                  <a:lnTo>
                    <a:pt x="13" y="14"/>
                  </a:lnTo>
                  <a:lnTo>
                    <a:pt x="14" y="12"/>
                  </a:lnTo>
                  <a:lnTo>
                    <a:pt x="16" y="8"/>
                  </a:lnTo>
                  <a:lnTo>
                    <a:pt x="14" y="5"/>
                  </a:lnTo>
                  <a:lnTo>
                    <a:pt x="13" y="3"/>
                  </a:lnTo>
                  <a:lnTo>
                    <a:pt x="10" y="1"/>
                  </a:lnTo>
                  <a:lnTo>
                    <a:pt x="8" y="0"/>
                  </a:lnTo>
                  <a:lnTo>
                    <a:pt x="4" y="1"/>
                  </a:lnTo>
                  <a:lnTo>
                    <a:pt x="2" y="3"/>
                  </a:lnTo>
                  <a:lnTo>
                    <a:pt x="1" y="5"/>
                  </a:lnTo>
                  <a:lnTo>
                    <a:pt x="0" y="8"/>
                  </a:lnTo>
                  <a:lnTo>
                    <a:pt x="1" y="12"/>
                  </a:lnTo>
                  <a:lnTo>
                    <a:pt x="2" y="14"/>
                  </a:lnTo>
                  <a:lnTo>
                    <a:pt x="4"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99" name="Freeform 72">
              <a:extLst>
                <a:ext uri="{FF2B5EF4-FFF2-40B4-BE49-F238E27FC236}">
                  <a16:creationId xmlns:a16="http://schemas.microsoft.com/office/drawing/2014/main" id="{D1A886D0-9D0C-6B95-0198-363B30D2691B}"/>
                </a:ext>
              </a:extLst>
            </p:cNvPr>
            <p:cNvSpPr>
              <a:spLocks/>
            </p:cNvSpPr>
            <p:nvPr/>
          </p:nvSpPr>
          <p:spPr bwMode="auto">
            <a:xfrm>
              <a:off x="64374" y="1916447"/>
              <a:ext cx="37551" cy="32325"/>
            </a:xfrm>
            <a:custGeom>
              <a:avLst/>
              <a:gdLst>
                <a:gd name="T0" fmla="*/ 22225 w 28"/>
                <a:gd name="T1" fmla="*/ 44450 h 28"/>
                <a:gd name="T2" fmla="*/ 22225 w 28"/>
                <a:gd name="T3" fmla="*/ 44450 h 28"/>
                <a:gd name="T4" fmla="*/ 30163 w 28"/>
                <a:gd name="T5" fmla="*/ 42863 h 28"/>
                <a:gd name="T6" fmla="*/ 38100 w 28"/>
                <a:gd name="T7" fmla="*/ 38100 h 28"/>
                <a:gd name="T8" fmla="*/ 42863 w 28"/>
                <a:gd name="T9" fmla="*/ 30163 h 28"/>
                <a:gd name="T10" fmla="*/ 44450 w 28"/>
                <a:gd name="T11" fmla="*/ 20638 h 28"/>
                <a:gd name="T12" fmla="*/ 44450 w 28"/>
                <a:gd name="T13" fmla="*/ 20638 h 28"/>
                <a:gd name="T14" fmla="*/ 42863 w 28"/>
                <a:gd name="T15" fmla="*/ 12700 h 28"/>
                <a:gd name="T16" fmla="*/ 38100 w 28"/>
                <a:gd name="T17" fmla="*/ 4763 h 28"/>
                <a:gd name="T18" fmla="*/ 30163 w 28"/>
                <a:gd name="T19" fmla="*/ 1588 h 28"/>
                <a:gd name="T20" fmla="*/ 22225 w 28"/>
                <a:gd name="T21" fmla="*/ 0 h 28"/>
                <a:gd name="T22" fmla="*/ 22225 w 28"/>
                <a:gd name="T23" fmla="*/ 0 h 28"/>
                <a:gd name="T24" fmla="*/ 14288 w 28"/>
                <a:gd name="T25" fmla="*/ 1588 h 28"/>
                <a:gd name="T26" fmla="*/ 6350 w 28"/>
                <a:gd name="T27" fmla="*/ 4763 h 28"/>
                <a:gd name="T28" fmla="*/ 1588 w 28"/>
                <a:gd name="T29" fmla="*/ 12700 h 28"/>
                <a:gd name="T30" fmla="*/ 0 w 28"/>
                <a:gd name="T31" fmla="*/ 20638 h 28"/>
                <a:gd name="T32" fmla="*/ 0 w 28"/>
                <a:gd name="T33" fmla="*/ 20638 h 28"/>
                <a:gd name="T34" fmla="*/ 1588 w 28"/>
                <a:gd name="T35" fmla="*/ 30163 h 28"/>
                <a:gd name="T36" fmla="*/ 6350 w 28"/>
                <a:gd name="T37" fmla="*/ 38100 h 28"/>
                <a:gd name="T38" fmla="*/ 14288 w 28"/>
                <a:gd name="T39" fmla="*/ 42863 h 28"/>
                <a:gd name="T40" fmla="*/ 22225 w 28"/>
                <a:gd name="T41" fmla="*/ 44450 h 28"/>
                <a:gd name="T42" fmla="*/ 22225 w 28"/>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8">
                  <a:moveTo>
                    <a:pt x="14" y="28"/>
                  </a:moveTo>
                  <a:lnTo>
                    <a:pt x="14" y="28"/>
                  </a:lnTo>
                  <a:lnTo>
                    <a:pt x="19" y="27"/>
                  </a:lnTo>
                  <a:lnTo>
                    <a:pt x="24" y="24"/>
                  </a:lnTo>
                  <a:lnTo>
                    <a:pt x="27" y="19"/>
                  </a:lnTo>
                  <a:lnTo>
                    <a:pt x="28" y="13"/>
                  </a:lnTo>
                  <a:lnTo>
                    <a:pt x="27" y="8"/>
                  </a:lnTo>
                  <a:lnTo>
                    <a:pt x="24" y="3"/>
                  </a:lnTo>
                  <a:lnTo>
                    <a:pt x="19" y="1"/>
                  </a:lnTo>
                  <a:lnTo>
                    <a:pt x="14" y="0"/>
                  </a:lnTo>
                  <a:lnTo>
                    <a:pt x="9" y="1"/>
                  </a:lnTo>
                  <a:lnTo>
                    <a:pt x="4" y="3"/>
                  </a:lnTo>
                  <a:lnTo>
                    <a:pt x="1" y="8"/>
                  </a:lnTo>
                  <a:lnTo>
                    <a:pt x="0" y="13"/>
                  </a:lnTo>
                  <a:lnTo>
                    <a:pt x="1" y="19"/>
                  </a:lnTo>
                  <a:lnTo>
                    <a:pt x="4" y="24"/>
                  </a:lnTo>
                  <a:lnTo>
                    <a:pt x="9" y="27"/>
                  </a:lnTo>
                  <a:lnTo>
                    <a:pt x="14"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0" name="Freeform 73">
              <a:extLst>
                <a:ext uri="{FF2B5EF4-FFF2-40B4-BE49-F238E27FC236}">
                  <a16:creationId xmlns:a16="http://schemas.microsoft.com/office/drawing/2014/main" id="{00EC08E1-1402-BCC8-CD3E-DA13D1097280}"/>
                </a:ext>
              </a:extLst>
            </p:cNvPr>
            <p:cNvSpPr>
              <a:spLocks/>
            </p:cNvSpPr>
            <p:nvPr/>
          </p:nvSpPr>
          <p:spPr bwMode="auto">
            <a:xfrm>
              <a:off x="72420" y="1924528"/>
              <a:ext cx="20116" cy="16163"/>
            </a:xfrm>
            <a:custGeom>
              <a:avLst/>
              <a:gdLst>
                <a:gd name="T0" fmla="*/ 12700 w 15"/>
                <a:gd name="T1" fmla="*/ 22225 h 14"/>
                <a:gd name="T2" fmla="*/ 12700 w 15"/>
                <a:gd name="T3" fmla="*/ 22225 h 14"/>
                <a:gd name="T4" fmla="*/ 17462 w 15"/>
                <a:gd name="T5" fmla="*/ 22225 h 14"/>
                <a:gd name="T6" fmla="*/ 20637 w 15"/>
                <a:gd name="T7" fmla="*/ 19050 h 14"/>
                <a:gd name="T8" fmla="*/ 23812 w 15"/>
                <a:gd name="T9" fmla="*/ 15875 h 14"/>
                <a:gd name="T10" fmla="*/ 23812 w 15"/>
                <a:gd name="T11" fmla="*/ 9525 h 14"/>
                <a:gd name="T12" fmla="*/ 23812 w 15"/>
                <a:gd name="T13" fmla="*/ 9525 h 14"/>
                <a:gd name="T14" fmla="*/ 23812 w 15"/>
                <a:gd name="T15" fmla="*/ 6350 h 14"/>
                <a:gd name="T16" fmla="*/ 20637 w 15"/>
                <a:gd name="T17" fmla="*/ 1588 h 14"/>
                <a:gd name="T18" fmla="*/ 17462 w 15"/>
                <a:gd name="T19" fmla="*/ 0 h 14"/>
                <a:gd name="T20" fmla="*/ 12700 w 15"/>
                <a:gd name="T21" fmla="*/ 0 h 14"/>
                <a:gd name="T22" fmla="*/ 12700 w 15"/>
                <a:gd name="T23" fmla="*/ 0 h 14"/>
                <a:gd name="T24" fmla="*/ 7937 w 15"/>
                <a:gd name="T25" fmla="*/ 0 h 14"/>
                <a:gd name="T26" fmla="*/ 3175 w 15"/>
                <a:gd name="T27" fmla="*/ 1588 h 14"/>
                <a:gd name="T28" fmla="*/ 1587 w 15"/>
                <a:gd name="T29" fmla="*/ 6350 h 14"/>
                <a:gd name="T30" fmla="*/ 0 w 15"/>
                <a:gd name="T31" fmla="*/ 9525 h 14"/>
                <a:gd name="T32" fmla="*/ 0 w 15"/>
                <a:gd name="T33" fmla="*/ 9525 h 14"/>
                <a:gd name="T34" fmla="*/ 1587 w 15"/>
                <a:gd name="T35" fmla="*/ 15875 h 14"/>
                <a:gd name="T36" fmla="*/ 3175 w 15"/>
                <a:gd name="T37" fmla="*/ 19050 h 14"/>
                <a:gd name="T38" fmla="*/ 7937 w 15"/>
                <a:gd name="T39" fmla="*/ 22225 h 14"/>
                <a:gd name="T40" fmla="*/ 12700 w 15"/>
                <a:gd name="T41" fmla="*/ 22225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4">
                  <a:moveTo>
                    <a:pt x="8" y="14"/>
                  </a:moveTo>
                  <a:lnTo>
                    <a:pt x="8" y="14"/>
                  </a:lnTo>
                  <a:lnTo>
                    <a:pt x="11" y="14"/>
                  </a:lnTo>
                  <a:lnTo>
                    <a:pt x="13" y="12"/>
                  </a:lnTo>
                  <a:lnTo>
                    <a:pt x="15" y="10"/>
                  </a:lnTo>
                  <a:lnTo>
                    <a:pt x="15" y="6"/>
                  </a:lnTo>
                  <a:lnTo>
                    <a:pt x="15" y="4"/>
                  </a:lnTo>
                  <a:lnTo>
                    <a:pt x="13" y="1"/>
                  </a:lnTo>
                  <a:lnTo>
                    <a:pt x="11" y="0"/>
                  </a:lnTo>
                  <a:lnTo>
                    <a:pt x="8" y="0"/>
                  </a:lnTo>
                  <a:lnTo>
                    <a:pt x="5" y="0"/>
                  </a:lnTo>
                  <a:lnTo>
                    <a:pt x="2" y="1"/>
                  </a:lnTo>
                  <a:lnTo>
                    <a:pt x="1" y="4"/>
                  </a:lnTo>
                  <a:lnTo>
                    <a:pt x="0" y="6"/>
                  </a:lnTo>
                  <a:lnTo>
                    <a:pt x="1" y="10"/>
                  </a:lnTo>
                  <a:lnTo>
                    <a:pt x="2" y="12"/>
                  </a:lnTo>
                  <a:lnTo>
                    <a:pt x="5" y="14"/>
                  </a:lnTo>
                  <a:lnTo>
                    <a:pt x="8" y="14"/>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1" name="Freeform 74">
              <a:extLst>
                <a:ext uri="{FF2B5EF4-FFF2-40B4-BE49-F238E27FC236}">
                  <a16:creationId xmlns:a16="http://schemas.microsoft.com/office/drawing/2014/main" id="{BFB82AA0-1DB6-41E6-EBDD-7978A2904256}"/>
                </a:ext>
              </a:extLst>
            </p:cNvPr>
            <p:cNvSpPr>
              <a:spLocks/>
            </p:cNvSpPr>
            <p:nvPr/>
          </p:nvSpPr>
          <p:spPr bwMode="auto">
            <a:xfrm>
              <a:off x="1617376" y="2236237"/>
              <a:ext cx="38892" cy="33479"/>
            </a:xfrm>
            <a:custGeom>
              <a:avLst/>
              <a:gdLst>
                <a:gd name="T0" fmla="*/ 23812 w 29"/>
                <a:gd name="T1" fmla="*/ 46038 h 29"/>
                <a:gd name="T2" fmla="*/ 23812 w 29"/>
                <a:gd name="T3" fmla="*/ 46038 h 29"/>
                <a:gd name="T4" fmla="*/ 33337 w 29"/>
                <a:gd name="T5" fmla="*/ 44450 h 29"/>
                <a:gd name="T6" fmla="*/ 41275 w 29"/>
                <a:gd name="T7" fmla="*/ 39688 h 29"/>
                <a:gd name="T8" fmla="*/ 44450 w 29"/>
                <a:gd name="T9" fmla="*/ 31750 h 29"/>
                <a:gd name="T10" fmla="*/ 46037 w 29"/>
                <a:gd name="T11" fmla="*/ 22225 h 29"/>
                <a:gd name="T12" fmla="*/ 46037 w 29"/>
                <a:gd name="T13" fmla="*/ 22225 h 29"/>
                <a:gd name="T14" fmla="*/ 44450 w 29"/>
                <a:gd name="T15" fmla="*/ 14288 h 29"/>
                <a:gd name="T16" fmla="*/ 41275 w 29"/>
                <a:gd name="T17" fmla="*/ 6350 h 29"/>
                <a:gd name="T18" fmla="*/ 33337 w 29"/>
                <a:gd name="T19" fmla="*/ 1588 h 29"/>
                <a:gd name="T20" fmla="*/ 23812 w 29"/>
                <a:gd name="T21" fmla="*/ 0 h 29"/>
                <a:gd name="T22" fmla="*/ 23812 w 29"/>
                <a:gd name="T23" fmla="*/ 0 h 29"/>
                <a:gd name="T24" fmla="*/ 15875 w 29"/>
                <a:gd name="T25" fmla="*/ 1588 h 29"/>
                <a:gd name="T26" fmla="*/ 7937 w 29"/>
                <a:gd name="T27" fmla="*/ 6350 h 29"/>
                <a:gd name="T28" fmla="*/ 3175 w 29"/>
                <a:gd name="T29" fmla="*/ 14288 h 29"/>
                <a:gd name="T30" fmla="*/ 0 w 29"/>
                <a:gd name="T31" fmla="*/ 22225 h 29"/>
                <a:gd name="T32" fmla="*/ 0 w 29"/>
                <a:gd name="T33" fmla="*/ 22225 h 29"/>
                <a:gd name="T34" fmla="*/ 3175 w 29"/>
                <a:gd name="T35" fmla="*/ 31750 h 29"/>
                <a:gd name="T36" fmla="*/ 7937 w 29"/>
                <a:gd name="T37" fmla="*/ 39688 h 29"/>
                <a:gd name="T38" fmla="*/ 15875 w 29"/>
                <a:gd name="T39" fmla="*/ 44450 h 29"/>
                <a:gd name="T40" fmla="*/ 23812 w 29"/>
                <a:gd name="T41" fmla="*/ 46038 h 29"/>
                <a:gd name="T42" fmla="*/ 23812 w 29"/>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9">
                  <a:moveTo>
                    <a:pt x="15" y="29"/>
                  </a:moveTo>
                  <a:lnTo>
                    <a:pt x="15" y="29"/>
                  </a:lnTo>
                  <a:lnTo>
                    <a:pt x="21" y="28"/>
                  </a:lnTo>
                  <a:lnTo>
                    <a:pt x="26" y="25"/>
                  </a:lnTo>
                  <a:lnTo>
                    <a:pt x="28" y="20"/>
                  </a:lnTo>
                  <a:lnTo>
                    <a:pt x="29" y="14"/>
                  </a:lnTo>
                  <a:lnTo>
                    <a:pt x="28" y="9"/>
                  </a:lnTo>
                  <a:lnTo>
                    <a:pt x="26" y="4"/>
                  </a:lnTo>
                  <a:lnTo>
                    <a:pt x="21" y="1"/>
                  </a:lnTo>
                  <a:lnTo>
                    <a:pt x="15" y="0"/>
                  </a:lnTo>
                  <a:lnTo>
                    <a:pt x="10" y="1"/>
                  </a:lnTo>
                  <a:lnTo>
                    <a:pt x="5" y="4"/>
                  </a:lnTo>
                  <a:lnTo>
                    <a:pt x="2" y="9"/>
                  </a:lnTo>
                  <a:lnTo>
                    <a:pt x="0" y="14"/>
                  </a:lnTo>
                  <a:lnTo>
                    <a:pt x="2" y="20"/>
                  </a:lnTo>
                  <a:lnTo>
                    <a:pt x="5" y="25"/>
                  </a:lnTo>
                  <a:lnTo>
                    <a:pt x="10" y="28"/>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2" name="Freeform 75">
              <a:extLst>
                <a:ext uri="{FF2B5EF4-FFF2-40B4-BE49-F238E27FC236}">
                  <a16:creationId xmlns:a16="http://schemas.microsoft.com/office/drawing/2014/main" id="{14F2A067-E639-4259-832A-BC33591EF948}"/>
                </a:ext>
              </a:extLst>
            </p:cNvPr>
            <p:cNvSpPr>
              <a:spLocks/>
            </p:cNvSpPr>
            <p:nvPr/>
          </p:nvSpPr>
          <p:spPr bwMode="auto">
            <a:xfrm>
              <a:off x="1626762" y="2243166"/>
              <a:ext cx="21458" cy="18472"/>
            </a:xfrm>
            <a:custGeom>
              <a:avLst/>
              <a:gdLst>
                <a:gd name="T0" fmla="*/ 12700 w 16"/>
                <a:gd name="T1" fmla="*/ 25401 h 16"/>
                <a:gd name="T2" fmla="*/ 12700 w 16"/>
                <a:gd name="T3" fmla="*/ 25401 h 16"/>
                <a:gd name="T4" fmla="*/ 19050 w 16"/>
                <a:gd name="T5" fmla="*/ 23813 h 16"/>
                <a:gd name="T6" fmla="*/ 22225 w 16"/>
                <a:gd name="T7" fmla="*/ 22226 h 16"/>
                <a:gd name="T8" fmla="*/ 23813 w 16"/>
                <a:gd name="T9" fmla="*/ 19051 h 16"/>
                <a:gd name="T10" fmla="*/ 25400 w 16"/>
                <a:gd name="T11" fmla="*/ 12701 h 16"/>
                <a:gd name="T12" fmla="*/ 25400 w 16"/>
                <a:gd name="T13" fmla="*/ 12701 h 16"/>
                <a:gd name="T14" fmla="*/ 23813 w 16"/>
                <a:gd name="T15" fmla="*/ 7938 h 16"/>
                <a:gd name="T16" fmla="*/ 22225 w 16"/>
                <a:gd name="T17" fmla="*/ 4763 h 16"/>
                <a:gd name="T18" fmla="*/ 19050 w 16"/>
                <a:gd name="T19" fmla="*/ 1588 h 16"/>
                <a:gd name="T20" fmla="*/ 12700 w 16"/>
                <a:gd name="T21" fmla="*/ 0 h 16"/>
                <a:gd name="T22" fmla="*/ 12700 w 16"/>
                <a:gd name="T23" fmla="*/ 0 h 16"/>
                <a:gd name="T24" fmla="*/ 7938 w 16"/>
                <a:gd name="T25" fmla="*/ 1588 h 16"/>
                <a:gd name="T26" fmla="*/ 4763 w 16"/>
                <a:gd name="T27" fmla="*/ 4763 h 16"/>
                <a:gd name="T28" fmla="*/ 1588 w 16"/>
                <a:gd name="T29" fmla="*/ 7938 h 16"/>
                <a:gd name="T30" fmla="*/ 0 w 16"/>
                <a:gd name="T31" fmla="*/ 12701 h 16"/>
                <a:gd name="T32" fmla="*/ 0 w 16"/>
                <a:gd name="T33" fmla="*/ 12701 h 16"/>
                <a:gd name="T34" fmla="*/ 1588 w 16"/>
                <a:gd name="T35" fmla="*/ 19051 h 16"/>
                <a:gd name="T36" fmla="*/ 4763 w 16"/>
                <a:gd name="T37" fmla="*/ 22226 h 16"/>
                <a:gd name="T38" fmla="*/ 7938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2" y="15"/>
                  </a:lnTo>
                  <a:lnTo>
                    <a:pt x="14" y="14"/>
                  </a:lnTo>
                  <a:lnTo>
                    <a:pt x="15" y="12"/>
                  </a:lnTo>
                  <a:lnTo>
                    <a:pt x="16" y="8"/>
                  </a:lnTo>
                  <a:lnTo>
                    <a:pt x="15" y="5"/>
                  </a:lnTo>
                  <a:lnTo>
                    <a:pt x="14" y="3"/>
                  </a:lnTo>
                  <a:lnTo>
                    <a:pt x="12" y="1"/>
                  </a:lnTo>
                  <a:lnTo>
                    <a:pt x="8" y="0"/>
                  </a:lnTo>
                  <a:lnTo>
                    <a:pt x="5" y="1"/>
                  </a:lnTo>
                  <a:lnTo>
                    <a:pt x="3" y="3"/>
                  </a:lnTo>
                  <a:lnTo>
                    <a:pt x="1" y="5"/>
                  </a:lnTo>
                  <a:lnTo>
                    <a:pt x="0" y="8"/>
                  </a:lnTo>
                  <a:lnTo>
                    <a:pt x="1" y="12"/>
                  </a:lnTo>
                  <a:lnTo>
                    <a:pt x="3" y="14"/>
                  </a:lnTo>
                  <a:lnTo>
                    <a:pt x="5"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3" name="Freeform 76">
              <a:extLst>
                <a:ext uri="{FF2B5EF4-FFF2-40B4-BE49-F238E27FC236}">
                  <a16:creationId xmlns:a16="http://schemas.microsoft.com/office/drawing/2014/main" id="{7E82B242-2C55-5E9B-9947-FE690E14959C}"/>
                </a:ext>
              </a:extLst>
            </p:cNvPr>
            <p:cNvSpPr>
              <a:spLocks/>
            </p:cNvSpPr>
            <p:nvPr/>
          </p:nvSpPr>
          <p:spPr bwMode="auto">
            <a:xfrm>
              <a:off x="2819006" y="1206437"/>
              <a:ext cx="37551" cy="32325"/>
            </a:xfrm>
            <a:custGeom>
              <a:avLst/>
              <a:gdLst>
                <a:gd name="T0" fmla="*/ 22225 w 28"/>
                <a:gd name="T1" fmla="*/ 44450 h 28"/>
                <a:gd name="T2" fmla="*/ 22225 w 28"/>
                <a:gd name="T3" fmla="*/ 44450 h 28"/>
                <a:gd name="T4" fmla="*/ 30163 w 28"/>
                <a:gd name="T5" fmla="*/ 42863 h 28"/>
                <a:gd name="T6" fmla="*/ 38100 w 28"/>
                <a:gd name="T7" fmla="*/ 38100 h 28"/>
                <a:gd name="T8" fmla="*/ 42863 w 28"/>
                <a:gd name="T9" fmla="*/ 30163 h 28"/>
                <a:gd name="T10" fmla="*/ 44450 w 28"/>
                <a:gd name="T11" fmla="*/ 20638 h 28"/>
                <a:gd name="T12" fmla="*/ 44450 w 28"/>
                <a:gd name="T13" fmla="*/ 20638 h 28"/>
                <a:gd name="T14" fmla="*/ 42863 w 28"/>
                <a:gd name="T15" fmla="*/ 12700 h 28"/>
                <a:gd name="T16" fmla="*/ 38100 w 28"/>
                <a:gd name="T17" fmla="*/ 4763 h 28"/>
                <a:gd name="T18" fmla="*/ 30163 w 28"/>
                <a:gd name="T19" fmla="*/ 1588 h 28"/>
                <a:gd name="T20" fmla="*/ 22225 w 28"/>
                <a:gd name="T21" fmla="*/ 0 h 28"/>
                <a:gd name="T22" fmla="*/ 22225 w 28"/>
                <a:gd name="T23" fmla="*/ 0 h 28"/>
                <a:gd name="T24" fmla="*/ 14288 w 28"/>
                <a:gd name="T25" fmla="*/ 1588 h 28"/>
                <a:gd name="T26" fmla="*/ 6350 w 28"/>
                <a:gd name="T27" fmla="*/ 4763 h 28"/>
                <a:gd name="T28" fmla="*/ 1588 w 28"/>
                <a:gd name="T29" fmla="*/ 12700 h 28"/>
                <a:gd name="T30" fmla="*/ 0 w 28"/>
                <a:gd name="T31" fmla="*/ 20638 h 28"/>
                <a:gd name="T32" fmla="*/ 0 w 28"/>
                <a:gd name="T33" fmla="*/ 20638 h 28"/>
                <a:gd name="T34" fmla="*/ 1588 w 28"/>
                <a:gd name="T35" fmla="*/ 30163 h 28"/>
                <a:gd name="T36" fmla="*/ 6350 w 28"/>
                <a:gd name="T37" fmla="*/ 38100 h 28"/>
                <a:gd name="T38" fmla="*/ 14288 w 28"/>
                <a:gd name="T39" fmla="*/ 42863 h 28"/>
                <a:gd name="T40" fmla="*/ 22225 w 28"/>
                <a:gd name="T41" fmla="*/ 44450 h 28"/>
                <a:gd name="T42" fmla="*/ 22225 w 28"/>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8">
                  <a:moveTo>
                    <a:pt x="14" y="28"/>
                  </a:moveTo>
                  <a:lnTo>
                    <a:pt x="14" y="28"/>
                  </a:lnTo>
                  <a:lnTo>
                    <a:pt x="19" y="27"/>
                  </a:lnTo>
                  <a:lnTo>
                    <a:pt x="24" y="24"/>
                  </a:lnTo>
                  <a:lnTo>
                    <a:pt x="27" y="19"/>
                  </a:lnTo>
                  <a:lnTo>
                    <a:pt x="28" y="13"/>
                  </a:lnTo>
                  <a:lnTo>
                    <a:pt x="27" y="8"/>
                  </a:lnTo>
                  <a:lnTo>
                    <a:pt x="24" y="3"/>
                  </a:lnTo>
                  <a:lnTo>
                    <a:pt x="19" y="1"/>
                  </a:lnTo>
                  <a:lnTo>
                    <a:pt x="14" y="0"/>
                  </a:lnTo>
                  <a:lnTo>
                    <a:pt x="9" y="1"/>
                  </a:lnTo>
                  <a:lnTo>
                    <a:pt x="4" y="3"/>
                  </a:lnTo>
                  <a:lnTo>
                    <a:pt x="1" y="8"/>
                  </a:lnTo>
                  <a:lnTo>
                    <a:pt x="0" y="13"/>
                  </a:lnTo>
                  <a:lnTo>
                    <a:pt x="1" y="19"/>
                  </a:lnTo>
                  <a:lnTo>
                    <a:pt x="4" y="24"/>
                  </a:lnTo>
                  <a:lnTo>
                    <a:pt x="9" y="27"/>
                  </a:lnTo>
                  <a:lnTo>
                    <a:pt x="14"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4" name="Freeform 77">
              <a:extLst>
                <a:ext uri="{FF2B5EF4-FFF2-40B4-BE49-F238E27FC236}">
                  <a16:creationId xmlns:a16="http://schemas.microsoft.com/office/drawing/2014/main" id="{FB0BDBE6-00FE-D8A5-8FF5-9EF7E6E5CB34}"/>
                </a:ext>
              </a:extLst>
            </p:cNvPr>
            <p:cNvSpPr>
              <a:spLocks/>
            </p:cNvSpPr>
            <p:nvPr/>
          </p:nvSpPr>
          <p:spPr bwMode="auto">
            <a:xfrm>
              <a:off x="2828394" y="1212212"/>
              <a:ext cx="20116" cy="18472"/>
            </a:xfrm>
            <a:custGeom>
              <a:avLst/>
              <a:gdLst>
                <a:gd name="T0" fmla="*/ 11112 w 15"/>
                <a:gd name="T1" fmla="*/ 25401 h 16"/>
                <a:gd name="T2" fmla="*/ 11112 w 15"/>
                <a:gd name="T3" fmla="*/ 25401 h 16"/>
                <a:gd name="T4" fmla="*/ 15875 w 15"/>
                <a:gd name="T5" fmla="*/ 23813 h 16"/>
                <a:gd name="T6" fmla="*/ 19050 w 15"/>
                <a:gd name="T7" fmla="*/ 22226 h 16"/>
                <a:gd name="T8" fmla="*/ 23812 w 15"/>
                <a:gd name="T9" fmla="*/ 19051 h 16"/>
                <a:gd name="T10" fmla="*/ 23812 w 15"/>
                <a:gd name="T11" fmla="*/ 12701 h 16"/>
                <a:gd name="T12" fmla="*/ 23812 w 15"/>
                <a:gd name="T13" fmla="*/ 12701 h 16"/>
                <a:gd name="T14" fmla="*/ 23812 w 15"/>
                <a:gd name="T15" fmla="*/ 9525 h 16"/>
                <a:gd name="T16" fmla="*/ 19050 w 15"/>
                <a:gd name="T17" fmla="*/ 4763 h 16"/>
                <a:gd name="T18" fmla="*/ 15875 w 15"/>
                <a:gd name="T19" fmla="*/ 1588 h 16"/>
                <a:gd name="T20" fmla="*/ 11112 w 15"/>
                <a:gd name="T21" fmla="*/ 0 h 16"/>
                <a:gd name="T22" fmla="*/ 11112 w 15"/>
                <a:gd name="T23" fmla="*/ 0 h 16"/>
                <a:gd name="T24" fmla="*/ 6350 w 15"/>
                <a:gd name="T25" fmla="*/ 1588 h 16"/>
                <a:gd name="T26" fmla="*/ 3175 w 15"/>
                <a:gd name="T27" fmla="*/ 4763 h 16"/>
                <a:gd name="T28" fmla="*/ 0 w 15"/>
                <a:gd name="T29" fmla="*/ 9525 h 16"/>
                <a:gd name="T30" fmla="*/ 0 w 15"/>
                <a:gd name="T31" fmla="*/ 12701 h 16"/>
                <a:gd name="T32" fmla="*/ 0 w 15"/>
                <a:gd name="T33" fmla="*/ 12701 h 16"/>
                <a:gd name="T34" fmla="*/ 0 w 15"/>
                <a:gd name="T35" fmla="*/ 19051 h 16"/>
                <a:gd name="T36" fmla="*/ 3175 w 15"/>
                <a:gd name="T37" fmla="*/ 22226 h 16"/>
                <a:gd name="T38" fmla="*/ 6350 w 15"/>
                <a:gd name="T39" fmla="*/ 23813 h 16"/>
                <a:gd name="T40" fmla="*/ 11112 w 15"/>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6">
                  <a:moveTo>
                    <a:pt x="7" y="16"/>
                  </a:moveTo>
                  <a:lnTo>
                    <a:pt x="7" y="16"/>
                  </a:lnTo>
                  <a:lnTo>
                    <a:pt x="10" y="15"/>
                  </a:lnTo>
                  <a:lnTo>
                    <a:pt x="12" y="14"/>
                  </a:lnTo>
                  <a:lnTo>
                    <a:pt x="15" y="12"/>
                  </a:lnTo>
                  <a:lnTo>
                    <a:pt x="15" y="8"/>
                  </a:lnTo>
                  <a:lnTo>
                    <a:pt x="15" y="6"/>
                  </a:lnTo>
                  <a:lnTo>
                    <a:pt x="12" y="3"/>
                  </a:lnTo>
                  <a:lnTo>
                    <a:pt x="10" y="1"/>
                  </a:lnTo>
                  <a:lnTo>
                    <a:pt x="7" y="0"/>
                  </a:lnTo>
                  <a:lnTo>
                    <a:pt x="4" y="1"/>
                  </a:lnTo>
                  <a:lnTo>
                    <a:pt x="2" y="3"/>
                  </a:lnTo>
                  <a:lnTo>
                    <a:pt x="0" y="6"/>
                  </a:lnTo>
                  <a:lnTo>
                    <a:pt x="0" y="8"/>
                  </a:lnTo>
                  <a:lnTo>
                    <a:pt x="0" y="12"/>
                  </a:lnTo>
                  <a:lnTo>
                    <a:pt x="2" y="14"/>
                  </a:lnTo>
                  <a:lnTo>
                    <a:pt x="4" y="15"/>
                  </a:lnTo>
                  <a:lnTo>
                    <a:pt x="7"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5" name="Freeform 78">
              <a:extLst>
                <a:ext uri="{FF2B5EF4-FFF2-40B4-BE49-F238E27FC236}">
                  <a16:creationId xmlns:a16="http://schemas.microsoft.com/office/drawing/2014/main" id="{285C5E33-2B4C-78C5-398D-414268391D09}"/>
                </a:ext>
              </a:extLst>
            </p:cNvPr>
            <p:cNvSpPr>
              <a:spLocks/>
            </p:cNvSpPr>
            <p:nvPr/>
          </p:nvSpPr>
          <p:spPr bwMode="auto">
            <a:xfrm>
              <a:off x="1842680" y="961687"/>
              <a:ext cx="37551" cy="32325"/>
            </a:xfrm>
            <a:custGeom>
              <a:avLst/>
              <a:gdLst>
                <a:gd name="T0" fmla="*/ 23813 w 28"/>
                <a:gd name="T1" fmla="*/ 44450 h 28"/>
                <a:gd name="T2" fmla="*/ 23813 w 28"/>
                <a:gd name="T3" fmla="*/ 44450 h 28"/>
                <a:gd name="T4" fmla="*/ 31750 w 28"/>
                <a:gd name="T5" fmla="*/ 42863 h 28"/>
                <a:gd name="T6" fmla="*/ 39688 w 28"/>
                <a:gd name="T7" fmla="*/ 38100 h 28"/>
                <a:gd name="T8" fmla="*/ 42863 w 28"/>
                <a:gd name="T9" fmla="*/ 30163 h 28"/>
                <a:gd name="T10" fmla="*/ 44450 w 28"/>
                <a:gd name="T11" fmla="*/ 20638 h 28"/>
                <a:gd name="T12" fmla="*/ 44450 w 28"/>
                <a:gd name="T13" fmla="*/ 20638 h 28"/>
                <a:gd name="T14" fmla="*/ 42863 w 28"/>
                <a:gd name="T15" fmla="*/ 12700 h 28"/>
                <a:gd name="T16" fmla="*/ 39688 w 28"/>
                <a:gd name="T17" fmla="*/ 4763 h 28"/>
                <a:gd name="T18" fmla="*/ 31750 w 28"/>
                <a:gd name="T19" fmla="*/ 1588 h 28"/>
                <a:gd name="T20" fmla="*/ 23813 w 28"/>
                <a:gd name="T21" fmla="*/ 0 h 28"/>
                <a:gd name="T22" fmla="*/ 23813 w 28"/>
                <a:gd name="T23" fmla="*/ 0 h 28"/>
                <a:gd name="T24" fmla="*/ 14288 w 28"/>
                <a:gd name="T25" fmla="*/ 1588 h 28"/>
                <a:gd name="T26" fmla="*/ 6350 w 28"/>
                <a:gd name="T27" fmla="*/ 4763 h 28"/>
                <a:gd name="T28" fmla="*/ 1588 w 28"/>
                <a:gd name="T29" fmla="*/ 12700 h 28"/>
                <a:gd name="T30" fmla="*/ 0 w 28"/>
                <a:gd name="T31" fmla="*/ 20638 h 28"/>
                <a:gd name="T32" fmla="*/ 0 w 28"/>
                <a:gd name="T33" fmla="*/ 20638 h 28"/>
                <a:gd name="T34" fmla="*/ 1588 w 28"/>
                <a:gd name="T35" fmla="*/ 30163 h 28"/>
                <a:gd name="T36" fmla="*/ 6350 w 28"/>
                <a:gd name="T37" fmla="*/ 38100 h 28"/>
                <a:gd name="T38" fmla="*/ 14288 w 28"/>
                <a:gd name="T39" fmla="*/ 42863 h 28"/>
                <a:gd name="T40" fmla="*/ 23813 w 28"/>
                <a:gd name="T41" fmla="*/ 44450 h 28"/>
                <a:gd name="T42" fmla="*/ 23813 w 28"/>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8">
                  <a:moveTo>
                    <a:pt x="15" y="28"/>
                  </a:moveTo>
                  <a:lnTo>
                    <a:pt x="15" y="28"/>
                  </a:lnTo>
                  <a:lnTo>
                    <a:pt x="20" y="27"/>
                  </a:lnTo>
                  <a:lnTo>
                    <a:pt x="25" y="24"/>
                  </a:lnTo>
                  <a:lnTo>
                    <a:pt x="27" y="19"/>
                  </a:lnTo>
                  <a:lnTo>
                    <a:pt x="28" y="13"/>
                  </a:lnTo>
                  <a:lnTo>
                    <a:pt x="27" y="8"/>
                  </a:lnTo>
                  <a:lnTo>
                    <a:pt x="25" y="3"/>
                  </a:lnTo>
                  <a:lnTo>
                    <a:pt x="20" y="1"/>
                  </a:lnTo>
                  <a:lnTo>
                    <a:pt x="15" y="0"/>
                  </a:lnTo>
                  <a:lnTo>
                    <a:pt x="9" y="1"/>
                  </a:lnTo>
                  <a:lnTo>
                    <a:pt x="4" y="3"/>
                  </a:lnTo>
                  <a:lnTo>
                    <a:pt x="1" y="8"/>
                  </a:lnTo>
                  <a:lnTo>
                    <a:pt x="0" y="13"/>
                  </a:lnTo>
                  <a:lnTo>
                    <a:pt x="1" y="19"/>
                  </a:lnTo>
                  <a:lnTo>
                    <a:pt x="4" y="24"/>
                  </a:lnTo>
                  <a:lnTo>
                    <a:pt x="9" y="27"/>
                  </a:lnTo>
                  <a:lnTo>
                    <a:pt x="15"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6" name="Freeform 79">
              <a:extLst>
                <a:ext uri="{FF2B5EF4-FFF2-40B4-BE49-F238E27FC236}">
                  <a16:creationId xmlns:a16="http://schemas.microsoft.com/office/drawing/2014/main" id="{66217523-DD07-0134-F9F9-DB1C6491F889}"/>
                </a:ext>
              </a:extLst>
            </p:cNvPr>
            <p:cNvSpPr>
              <a:spLocks/>
            </p:cNvSpPr>
            <p:nvPr/>
          </p:nvSpPr>
          <p:spPr bwMode="auto">
            <a:xfrm>
              <a:off x="1852069" y="967459"/>
              <a:ext cx="21458" cy="18472"/>
            </a:xfrm>
            <a:custGeom>
              <a:avLst/>
              <a:gdLst>
                <a:gd name="T0" fmla="*/ 12700 w 16"/>
                <a:gd name="T1" fmla="*/ 25401 h 16"/>
                <a:gd name="T2" fmla="*/ 12700 w 16"/>
                <a:gd name="T3" fmla="*/ 25401 h 16"/>
                <a:gd name="T4" fmla="*/ 15875 w 16"/>
                <a:gd name="T5" fmla="*/ 23813 h 16"/>
                <a:gd name="T6" fmla="*/ 20638 w 16"/>
                <a:gd name="T7" fmla="*/ 22226 h 16"/>
                <a:gd name="T8" fmla="*/ 23813 w 16"/>
                <a:gd name="T9" fmla="*/ 19051 h 16"/>
                <a:gd name="T10" fmla="*/ 25400 w 16"/>
                <a:gd name="T11" fmla="*/ 12701 h 16"/>
                <a:gd name="T12" fmla="*/ 25400 w 16"/>
                <a:gd name="T13" fmla="*/ 12701 h 16"/>
                <a:gd name="T14" fmla="*/ 23813 w 16"/>
                <a:gd name="T15" fmla="*/ 9525 h 16"/>
                <a:gd name="T16" fmla="*/ 20638 w 16"/>
                <a:gd name="T17" fmla="*/ 4763 h 16"/>
                <a:gd name="T18" fmla="*/ 15875 w 16"/>
                <a:gd name="T19" fmla="*/ 3175 h 16"/>
                <a:gd name="T20" fmla="*/ 12700 w 16"/>
                <a:gd name="T21" fmla="*/ 0 h 16"/>
                <a:gd name="T22" fmla="*/ 12700 w 16"/>
                <a:gd name="T23" fmla="*/ 0 h 16"/>
                <a:gd name="T24" fmla="*/ 6350 w 16"/>
                <a:gd name="T25" fmla="*/ 3175 h 16"/>
                <a:gd name="T26" fmla="*/ 3175 w 16"/>
                <a:gd name="T27" fmla="*/ 4763 h 16"/>
                <a:gd name="T28" fmla="*/ 0 w 16"/>
                <a:gd name="T29" fmla="*/ 9525 h 16"/>
                <a:gd name="T30" fmla="*/ 0 w 16"/>
                <a:gd name="T31" fmla="*/ 12701 h 16"/>
                <a:gd name="T32" fmla="*/ 0 w 16"/>
                <a:gd name="T33" fmla="*/ 12701 h 16"/>
                <a:gd name="T34" fmla="*/ 0 w 16"/>
                <a:gd name="T35" fmla="*/ 19051 h 16"/>
                <a:gd name="T36" fmla="*/ 3175 w 16"/>
                <a:gd name="T37" fmla="*/ 22226 h 16"/>
                <a:gd name="T38" fmla="*/ 6350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0" y="15"/>
                  </a:lnTo>
                  <a:lnTo>
                    <a:pt x="13" y="14"/>
                  </a:lnTo>
                  <a:lnTo>
                    <a:pt x="15" y="12"/>
                  </a:lnTo>
                  <a:lnTo>
                    <a:pt x="16" y="8"/>
                  </a:lnTo>
                  <a:lnTo>
                    <a:pt x="15" y="6"/>
                  </a:lnTo>
                  <a:lnTo>
                    <a:pt x="13" y="3"/>
                  </a:lnTo>
                  <a:lnTo>
                    <a:pt x="10" y="2"/>
                  </a:lnTo>
                  <a:lnTo>
                    <a:pt x="8" y="0"/>
                  </a:lnTo>
                  <a:lnTo>
                    <a:pt x="4" y="2"/>
                  </a:lnTo>
                  <a:lnTo>
                    <a:pt x="2" y="3"/>
                  </a:lnTo>
                  <a:lnTo>
                    <a:pt x="0" y="6"/>
                  </a:lnTo>
                  <a:lnTo>
                    <a:pt x="0" y="8"/>
                  </a:lnTo>
                  <a:lnTo>
                    <a:pt x="0" y="12"/>
                  </a:lnTo>
                  <a:lnTo>
                    <a:pt x="2" y="14"/>
                  </a:lnTo>
                  <a:lnTo>
                    <a:pt x="4"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7" name="Freeform 80">
              <a:extLst>
                <a:ext uri="{FF2B5EF4-FFF2-40B4-BE49-F238E27FC236}">
                  <a16:creationId xmlns:a16="http://schemas.microsoft.com/office/drawing/2014/main" id="{EA472389-E4AE-DACC-172A-AD56FE7AEF00}"/>
                </a:ext>
              </a:extLst>
            </p:cNvPr>
            <p:cNvSpPr>
              <a:spLocks/>
            </p:cNvSpPr>
            <p:nvPr/>
          </p:nvSpPr>
          <p:spPr bwMode="auto">
            <a:xfrm>
              <a:off x="1469852" y="867019"/>
              <a:ext cx="37551" cy="33479"/>
            </a:xfrm>
            <a:custGeom>
              <a:avLst/>
              <a:gdLst>
                <a:gd name="T0" fmla="*/ 23813 w 28"/>
                <a:gd name="T1" fmla="*/ 46038 h 29"/>
                <a:gd name="T2" fmla="*/ 23813 w 28"/>
                <a:gd name="T3" fmla="*/ 46038 h 29"/>
                <a:gd name="T4" fmla="*/ 30163 w 28"/>
                <a:gd name="T5" fmla="*/ 44450 h 29"/>
                <a:gd name="T6" fmla="*/ 38100 w 28"/>
                <a:gd name="T7" fmla="*/ 39688 h 29"/>
                <a:gd name="T8" fmla="*/ 42863 w 28"/>
                <a:gd name="T9" fmla="*/ 31750 h 29"/>
                <a:gd name="T10" fmla="*/ 44450 w 28"/>
                <a:gd name="T11" fmla="*/ 23813 h 29"/>
                <a:gd name="T12" fmla="*/ 44450 w 28"/>
                <a:gd name="T13" fmla="*/ 23813 h 29"/>
                <a:gd name="T14" fmla="*/ 42863 w 28"/>
                <a:gd name="T15" fmla="*/ 14288 h 29"/>
                <a:gd name="T16" fmla="*/ 38100 w 28"/>
                <a:gd name="T17" fmla="*/ 6350 h 29"/>
                <a:gd name="T18" fmla="*/ 30163 w 28"/>
                <a:gd name="T19" fmla="*/ 1588 h 29"/>
                <a:gd name="T20" fmla="*/ 23813 w 28"/>
                <a:gd name="T21" fmla="*/ 0 h 29"/>
                <a:gd name="T22" fmla="*/ 23813 w 28"/>
                <a:gd name="T23" fmla="*/ 0 h 29"/>
                <a:gd name="T24" fmla="*/ 14288 w 28"/>
                <a:gd name="T25" fmla="*/ 1588 h 29"/>
                <a:gd name="T26" fmla="*/ 7938 w 28"/>
                <a:gd name="T27" fmla="*/ 6350 h 29"/>
                <a:gd name="T28" fmla="*/ 1588 w 28"/>
                <a:gd name="T29" fmla="*/ 14288 h 29"/>
                <a:gd name="T30" fmla="*/ 0 w 28"/>
                <a:gd name="T31" fmla="*/ 23813 h 29"/>
                <a:gd name="T32" fmla="*/ 0 w 28"/>
                <a:gd name="T33" fmla="*/ 23813 h 29"/>
                <a:gd name="T34" fmla="*/ 1588 w 28"/>
                <a:gd name="T35" fmla="*/ 31750 h 29"/>
                <a:gd name="T36" fmla="*/ 7938 w 28"/>
                <a:gd name="T37" fmla="*/ 39688 h 29"/>
                <a:gd name="T38" fmla="*/ 14288 w 28"/>
                <a:gd name="T39" fmla="*/ 44450 h 29"/>
                <a:gd name="T40" fmla="*/ 23813 w 28"/>
                <a:gd name="T41" fmla="*/ 46038 h 29"/>
                <a:gd name="T42" fmla="*/ 23813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5" y="29"/>
                  </a:moveTo>
                  <a:lnTo>
                    <a:pt x="15" y="29"/>
                  </a:lnTo>
                  <a:lnTo>
                    <a:pt x="19" y="28"/>
                  </a:lnTo>
                  <a:lnTo>
                    <a:pt x="24" y="25"/>
                  </a:lnTo>
                  <a:lnTo>
                    <a:pt x="27" y="20"/>
                  </a:lnTo>
                  <a:lnTo>
                    <a:pt x="28" y="15"/>
                  </a:lnTo>
                  <a:lnTo>
                    <a:pt x="27" y="9"/>
                  </a:lnTo>
                  <a:lnTo>
                    <a:pt x="24" y="4"/>
                  </a:lnTo>
                  <a:lnTo>
                    <a:pt x="19" y="1"/>
                  </a:lnTo>
                  <a:lnTo>
                    <a:pt x="15" y="0"/>
                  </a:lnTo>
                  <a:lnTo>
                    <a:pt x="9" y="1"/>
                  </a:lnTo>
                  <a:lnTo>
                    <a:pt x="5" y="4"/>
                  </a:lnTo>
                  <a:lnTo>
                    <a:pt x="1" y="9"/>
                  </a:lnTo>
                  <a:lnTo>
                    <a:pt x="0" y="15"/>
                  </a:lnTo>
                  <a:lnTo>
                    <a:pt x="1" y="20"/>
                  </a:lnTo>
                  <a:lnTo>
                    <a:pt x="5" y="25"/>
                  </a:lnTo>
                  <a:lnTo>
                    <a:pt x="9" y="28"/>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8" name="Freeform 81">
              <a:extLst>
                <a:ext uri="{FF2B5EF4-FFF2-40B4-BE49-F238E27FC236}">
                  <a16:creationId xmlns:a16="http://schemas.microsoft.com/office/drawing/2014/main" id="{34595D3B-08BC-C429-EFA3-3B1D3DCF65BF}"/>
                </a:ext>
              </a:extLst>
            </p:cNvPr>
            <p:cNvSpPr>
              <a:spLocks/>
            </p:cNvSpPr>
            <p:nvPr/>
          </p:nvSpPr>
          <p:spPr bwMode="auto">
            <a:xfrm>
              <a:off x="1479241" y="875100"/>
              <a:ext cx="20116" cy="17318"/>
            </a:xfrm>
            <a:custGeom>
              <a:avLst/>
              <a:gdLst>
                <a:gd name="T0" fmla="*/ 12700 w 15"/>
                <a:gd name="T1" fmla="*/ 23813 h 15"/>
                <a:gd name="T2" fmla="*/ 12700 w 15"/>
                <a:gd name="T3" fmla="*/ 23813 h 15"/>
                <a:gd name="T4" fmla="*/ 15875 w 15"/>
                <a:gd name="T5" fmla="*/ 22225 h 15"/>
                <a:gd name="T6" fmla="*/ 19050 w 15"/>
                <a:gd name="T7" fmla="*/ 20638 h 15"/>
                <a:gd name="T8" fmla="*/ 23812 w 15"/>
                <a:gd name="T9" fmla="*/ 17463 h 15"/>
                <a:gd name="T10" fmla="*/ 23812 w 15"/>
                <a:gd name="T11" fmla="*/ 12700 h 15"/>
                <a:gd name="T12" fmla="*/ 23812 w 15"/>
                <a:gd name="T13" fmla="*/ 12700 h 15"/>
                <a:gd name="T14" fmla="*/ 23812 w 15"/>
                <a:gd name="T15" fmla="*/ 6350 h 15"/>
                <a:gd name="T16" fmla="*/ 19050 w 15"/>
                <a:gd name="T17" fmla="*/ 3175 h 15"/>
                <a:gd name="T18" fmla="*/ 15875 w 15"/>
                <a:gd name="T19" fmla="*/ 1588 h 15"/>
                <a:gd name="T20" fmla="*/ 12700 w 15"/>
                <a:gd name="T21" fmla="*/ 0 h 15"/>
                <a:gd name="T22" fmla="*/ 12700 w 15"/>
                <a:gd name="T23" fmla="*/ 0 h 15"/>
                <a:gd name="T24" fmla="*/ 6350 w 15"/>
                <a:gd name="T25" fmla="*/ 1588 h 15"/>
                <a:gd name="T26" fmla="*/ 3175 w 15"/>
                <a:gd name="T27" fmla="*/ 3175 h 15"/>
                <a:gd name="T28" fmla="*/ 0 w 15"/>
                <a:gd name="T29" fmla="*/ 6350 h 15"/>
                <a:gd name="T30" fmla="*/ 0 w 15"/>
                <a:gd name="T31" fmla="*/ 12700 h 15"/>
                <a:gd name="T32" fmla="*/ 0 w 15"/>
                <a:gd name="T33" fmla="*/ 12700 h 15"/>
                <a:gd name="T34" fmla="*/ 0 w 15"/>
                <a:gd name="T35" fmla="*/ 17463 h 15"/>
                <a:gd name="T36" fmla="*/ 3175 w 15"/>
                <a:gd name="T37" fmla="*/ 20638 h 15"/>
                <a:gd name="T38" fmla="*/ 6350 w 15"/>
                <a:gd name="T39" fmla="*/ 22225 h 15"/>
                <a:gd name="T40" fmla="*/ 12700 w 15"/>
                <a:gd name="T41" fmla="*/ 23813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5">
                  <a:moveTo>
                    <a:pt x="8" y="15"/>
                  </a:moveTo>
                  <a:lnTo>
                    <a:pt x="8" y="15"/>
                  </a:lnTo>
                  <a:lnTo>
                    <a:pt x="10" y="14"/>
                  </a:lnTo>
                  <a:lnTo>
                    <a:pt x="12" y="13"/>
                  </a:lnTo>
                  <a:lnTo>
                    <a:pt x="15" y="11"/>
                  </a:lnTo>
                  <a:lnTo>
                    <a:pt x="15" y="8"/>
                  </a:lnTo>
                  <a:lnTo>
                    <a:pt x="15" y="4"/>
                  </a:lnTo>
                  <a:lnTo>
                    <a:pt x="12" y="2"/>
                  </a:lnTo>
                  <a:lnTo>
                    <a:pt x="10" y="1"/>
                  </a:lnTo>
                  <a:lnTo>
                    <a:pt x="8" y="0"/>
                  </a:lnTo>
                  <a:lnTo>
                    <a:pt x="4" y="1"/>
                  </a:lnTo>
                  <a:lnTo>
                    <a:pt x="2" y="2"/>
                  </a:lnTo>
                  <a:lnTo>
                    <a:pt x="0" y="4"/>
                  </a:lnTo>
                  <a:lnTo>
                    <a:pt x="0" y="8"/>
                  </a:lnTo>
                  <a:lnTo>
                    <a:pt x="0" y="11"/>
                  </a:lnTo>
                  <a:lnTo>
                    <a:pt x="2" y="13"/>
                  </a:lnTo>
                  <a:lnTo>
                    <a:pt x="4" y="14"/>
                  </a:lnTo>
                  <a:lnTo>
                    <a:pt x="8" y="1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09" name="Freeform 82">
              <a:extLst>
                <a:ext uri="{FF2B5EF4-FFF2-40B4-BE49-F238E27FC236}">
                  <a16:creationId xmlns:a16="http://schemas.microsoft.com/office/drawing/2014/main" id="{B08D2362-1A71-FC8C-91DB-2CBB3251AFBB}"/>
                </a:ext>
              </a:extLst>
            </p:cNvPr>
            <p:cNvSpPr>
              <a:spLocks/>
            </p:cNvSpPr>
            <p:nvPr/>
          </p:nvSpPr>
          <p:spPr bwMode="auto">
            <a:xfrm>
              <a:off x="1528861" y="1541238"/>
              <a:ext cx="38892" cy="33479"/>
            </a:xfrm>
            <a:custGeom>
              <a:avLst/>
              <a:gdLst>
                <a:gd name="T0" fmla="*/ 22225 w 29"/>
                <a:gd name="T1" fmla="*/ 46038 h 29"/>
                <a:gd name="T2" fmla="*/ 22225 w 29"/>
                <a:gd name="T3" fmla="*/ 46038 h 29"/>
                <a:gd name="T4" fmla="*/ 31750 w 29"/>
                <a:gd name="T5" fmla="*/ 42863 h 29"/>
                <a:gd name="T6" fmla="*/ 38100 w 29"/>
                <a:gd name="T7" fmla="*/ 39688 h 29"/>
                <a:gd name="T8" fmla="*/ 44450 w 29"/>
                <a:gd name="T9" fmla="*/ 33338 h 29"/>
                <a:gd name="T10" fmla="*/ 46037 w 29"/>
                <a:gd name="T11" fmla="*/ 23813 h 29"/>
                <a:gd name="T12" fmla="*/ 46037 w 29"/>
                <a:gd name="T13" fmla="*/ 23813 h 29"/>
                <a:gd name="T14" fmla="*/ 44450 w 29"/>
                <a:gd name="T15" fmla="*/ 14288 h 29"/>
                <a:gd name="T16" fmla="*/ 38100 w 29"/>
                <a:gd name="T17" fmla="*/ 7938 h 29"/>
                <a:gd name="T18" fmla="*/ 31750 w 29"/>
                <a:gd name="T19" fmla="*/ 1588 h 29"/>
                <a:gd name="T20" fmla="*/ 22225 w 29"/>
                <a:gd name="T21" fmla="*/ 0 h 29"/>
                <a:gd name="T22" fmla="*/ 22225 w 29"/>
                <a:gd name="T23" fmla="*/ 0 h 29"/>
                <a:gd name="T24" fmla="*/ 12700 w 29"/>
                <a:gd name="T25" fmla="*/ 1588 h 29"/>
                <a:gd name="T26" fmla="*/ 6350 w 29"/>
                <a:gd name="T27" fmla="*/ 7938 h 29"/>
                <a:gd name="T28" fmla="*/ 3175 w 29"/>
                <a:gd name="T29" fmla="*/ 14288 h 29"/>
                <a:gd name="T30" fmla="*/ 0 w 29"/>
                <a:gd name="T31" fmla="*/ 23813 h 29"/>
                <a:gd name="T32" fmla="*/ 0 w 29"/>
                <a:gd name="T33" fmla="*/ 23813 h 29"/>
                <a:gd name="T34" fmla="*/ 3175 w 29"/>
                <a:gd name="T35" fmla="*/ 33338 h 29"/>
                <a:gd name="T36" fmla="*/ 6350 w 29"/>
                <a:gd name="T37" fmla="*/ 39688 h 29"/>
                <a:gd name="T38" fmla="*/ 12700 w 29"/>
                <a:gd name="T39" fmla="*/ 42863 h 29"/>
                <a:gd name="T40" fmla="*/ 22225 w 29"/>
                <a:gd name="T41" fmla="*/ 46038 h 29"/>
                <a:gd name="T42" fmla="*/ 22225 w 29"/>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9">
                  <a:moveTo>
                    <a:pt x="14" y="29"/>
                  </a:moveTo>
                  <a:lnTo>
                    <a:pt x="14" y="29"/>
                  </a:lnTo>
                  <a:lnTo>
                    <a:pt x="20" y="27"/>
                  </a:lnTo>
                  <a:lnTo>
                    <a:pt x="24" y="25"/>
                  </a:lnTo>
                  <a:lnTo>
                    <a:pt x="28" y="21"/>
                  </a:lnTo>
                  <a:lnTo>
                    <a:pt x="29" y="15"/>
                  </a:lnTo>
                  <a:lnTo>
                    <a:pt x="28" y="9"/>
                  </a:lnTo>
                  <a:lnTo>
                    <a:pt x="24" y="5"/>
                  </a:lnTo>
                  <a:lnTo>
                    <a:pt x="20" y="1"/>
                  </a:lnTo>
                  <a:lnTo>
                    <a:pt x="14" y="0"/>
                  </a:lnTo>
                  <a:lnTo>
                    <a:pt x="8" y="1"/>
                  </a:lnTo>
                  <a:lnTo>
                    <a:pt x="4" y="5"/>
                  </a:lnTo>
                  <a:lnTo>
                    <a:pt x="2" y="9"/>
                  </a:lnTo>
                  <a:lnTo>
                    <a:pt x="0" y="15"/>
                  </a:lnTo>
                  <a:lnTo>
                    <a:pt x="2" y="21"/>
                  </a:lnTo>
                  <a:lnTo>
                    <a:pt x="4" y="25"/>
                  </a:lnTo>
                  <a:lnTo>
                    <a:pt x="8" y="27"/>
                  </a:lnTo>
                  <a:lnTo>
                    <a:pt x="14"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0" name="Freeform 83">
              <a:extLst>
                <a:ext uri="{FF2B5EF4-FFF2-40B4-BE49-F238E27FC236}">
                  <a16:creationId xmlns:a16="http://schemas.microsoft.com/office/drawing/2014/main" id="{193A3225-C83F-A5FC-D6DF-5742B16DAF80}"/>
                </a:ext>
              </a:extLst>
            </p:cNvPr>
            <p:cNvSpPr>
              <a:spLocks/>
            </p:cNvSpPr>
            <p:nvPr/>
          </p:nvSpPr>
          <p:spPr bwMode="auto">
            <a:xfrm>
              <a:off x="1538251" y="1549321"/>
              <a:ext cx="20116" cy="18472"/>
            </a:xfrm>
            <a:custGeom>
              <a:avLst/>
              <a:gdLst>
                <a:gd name="T0" fmla="*/ 11112 w 15"/>
                <a:gd name="T1" fmla="*/ 25401 h 16"/>
                <a:gd name="T2" fmla="*/ 11112 w 15"/>
                <a:gd name="T3" fmla="*/ 25401 h 16"/>
                <a:gd name="T4" fmla="*/ 15875 w 15"/>
                <a:gd name="T5" fmla="*/ 23813 h 16"/>
                <a:gd name="T6" fmla="*/ 20637 w 15"/>
                <a:gd name="T7" fmla="*/ 19051 h 16"/>
                <a:gd name="T8" fmla="*/ 23812 w 15"/>
                <a:gd name="T9" fmla="*/ 15876 h 16"/>
                <a:gd name="T10" fmla="*/ 23812 w 15"/>
                <a:gd name="T11" fmla="*/ 12701 h 16"/>
                <a:gd name="T12" fmla="*/ 23812 w 15"/>
                <a:gd name="T13" fmla="*/ 12701 h 16"/>
                <a:gd name="T14" fmla="*/ 23812 w 15"/>
                <a:gd name="T15" fmla="*/ 6350 h 16"/>
                <a:gd name="T16" fmla="*/ 20637 w 15"/>
                <a:gd name="T17" fmla="*/ 3175 h 16"/>
                <a:gd name="T18" fmla="*/ 15875 w 15"/>
                <a:gd name="T19" fmla="*/ 0 h 16"/>
                <a:gd name="T20" fmla="*/ 11112 w 15"/>
                <a:gd name="T21" fmla="*/ 0 h 16"/>
                <a:gd name="T22" fmla="*/ 11112 w 15"/>
                <a:gd name="T23" fmla="*/ 0 h 16"/>
                <a:gd name="T24" fmla="*/ 7937 w 15"/>
                <a:gd name="T25" fmla="*/ 0 h 16"/>
                <a:gd name="T26" fmla="*/ 3175 w 15"/>
                <a:gd name="T27" fmla="*/ 3175 h 16"/>
                <a:gd name="T28" fmla="*/ 0 w 15"/>
                <a:gd name="T29" fmla="*/ 6350 h 16"/>
                <a:gd name="T30" fmla="*/ 0 w 15"/>
                <a:gd name="T31" fmla="*/ 12701 h 16"/>
                <a:gd name="T32" fmla="*/ 0 w 15"/>
                <a:gd name="T33" fmla="*/ 12701 h 16"/>
                <a:gd name="T34" fmla="*/ 0 w 15"/>
                <a:gd name="T35" fmla="*/ 15876 h 16"/>
                <a:gd name="T36" fmla="*/ 3175 w 15"/>
                <a:gd name="T37" fmla="*/ 19051 h 16"/>
                <a:gd name="T38" fmla="*/ 7937 w 15"/>
                <a:gd name="T39" fmla="*/ 23813 h 16"/>
                <a:gd name="T40" fmla="*/ 11112 w 15"/>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6">
                  <a:moveTo>
                    <a:pt x="7" y="16"/>
                  </a:moveTo>
                  <a:lnTo>
                    <a:pt x="7" y="16"/>
                  </a:lnTo>
                  <a:lnTo>
                    <a:pt x="10" y="15"/>
                  </a:lnTo>
                  <a:lnTo>
                    <a:pt x="13" y="12"/>
                  </a:lnTo>
                  <a:lnTo>
                    <a:pt x="15" y="10"/>
                  </a:lnTo>
                  <a:lnTo>
                    <a:pt x="15" y="8"/>
                  </a:lnTo>
                  <a:lnTo>
                    <a:pt x="15" y="4"/>
                  </a:lnTo>
                  <a:lnTo>
                    <a:pt x="13" y="2"/>
                  </a:lnTo>
                  <a:lnTo>
                    <a:pt x="10" y="0"/>
                  </a:lnTo>
                  <a:lnTo>
                    <a:pt x="7" y="0"/>
                  </a:lnTo>
                  <a:lnTo>
                    <a:pt x="5" y="0"/>
                  </a:lnTo>
                  <a:lnTo>
                    <a:pt x="2" y="2"/>
                  </a:lnTo>
                  <a:lnTo>
                    <a:pt x="0" y="4"/>
                  </a:lnTo>
                  <a:lnTo>
                    <a:pt x="0" y="8"/>
                  </a:lnTo>
                  <a:lnTo>
                    <a:pt x="0" y="10"/>
                  </a:lnTo>
                  <a:lnTo>
                    <a:pt x="2" y="12"/>
                  </a:lnTo>
                  <a:lnTo>
                    <a:pt x="5" y="15"/>
                  </a:lnTo>
                  <a:lnTo>
                    <a:pt x="7"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1" name="Freeform 84">
              <a:extLst>
                <a:ext uri="{FF2B5EF4-FFF2-40B4-BE49-F238E27FC236}">
                  <a16:creationId xmlns:a16="http://schemas.microsoft.com/office/drawing/2014/main" id="{52E06A4B-0F64-CC1E-66D1-1F0A0E4A195F}"/>
                </a:ext>
              </a:extLst>
            </p:cNvPr>
            <p:cNvSpPr>
              <a:spLocks/>
            </p:cNvSpPr>
            <p:nvPr/>
          </p:nvSpPr>
          <p:spPr bwMode="auto">
            <a:xfrm>
              <a:off x="862333" y="1331122"/>
              <a:ext cx="38892" cy="32325"/>
            </a:xfrm>
            <a:custGeom>
              <a:avLst/>
              <a:gdLst>
                <a:gd name="T0" fmla="*/ 22225 w 29"/>
                <a:gd name="T1" fmla="*/ 44450 h 28"/>
                <a:gd name="T2" fmla="*/ 22225 w 29"/>
                <a:gd name="T3" fmla="*/ 44450 h 28"/>
                <a:gd name="T4" fmla="*/ 31750 w 29"/>
                <a:gd name="T5" fmla="*/ 42863 h 28"/>
                <a:gd name="T6" fmla="*/ 39687 w 29"/>
                <a:gd name="T7" fmla="*/ 38100 h 28"/>
                <a:gd name="T8" fmla="*/ 44450 w 29"/>
                <a:gd name="T9" fmla="*/ 30163 h 28"/>
                <a:gd name="T10" fmla="*/ 46037 w 29"/>
                <a:gd name="T11" fmla="*/ 20638 h 28"/>
                <a:gd name="T12" fmla="*/ 46037 w 29"/>
                <a:gd name="T13" fmla="*/ 20638 h 28"/>
                <a:gd name="T14" fmla="*/ 44450 w 29"/>
                <a:gd name="T15" fmla="*/ 12700 h 28"/>
                <a:gd name="T16" fmla="*/ 39687 w 29"/>
                <a:gd name="T17" fmla="*/ 4763 h 28"/>
                <a:gd name="T18" fmla="*/ 31750 w 29"/>
                <a:gd name="T19" fmla="*/ 1588 h 28"/>
                <a:gd name="T20" fmla="*/ 22225 w 29"/>
                <a:gd name="T21" fmla="*/ 0 h 28"/>
                <a:gd name="T22" fmla="*/ 22225 w 29"/>
                <a:gd name="T23" fmla="*/ 0 h 28"/>
                <a:gd name="T24" fmla="*/ 14287 w 29"/>
                <a:gd name="T25" fmla="*/ 1588 h 28"/>
                <a:gd name="T26" fmla="*/ 6350 w 29"/>
                <a:gd name="T27" fmla="*/ 4763 h 28"/>
                <a:gd name="T28" fmla="*/ 1587 w 29"/>
                <a:gd name="T29" fmla="*/ 12700 h 28"/>
                <a:gd name="T30" fmla="*/ 0 w 29"/>
                <a:gd name="T31" fmla="*/ 20638 h 28"/>
                <a:gd name="T32" fmla="*/ 0 w 29"/>
                <a:gd name="T33" fmla="*/ 20638 h 28"/>
                <a:gd name="T34" fmla="*/ 1587 w 29"/>
                <a:gd name="T35" fmla="*/ 30163 h 28"/>
                <a:gd name="T36" fmla="*/ 6350 w 29"/>
                <a:gd name="T37" fmla="*/ 38100 h 28"/>
                <a:gd name="T38" fmla="*/ 14287 w 29"/>
                <a:gd name="T39" fmla="*/ 42863 h 28"/>
                <a:gd name="T40" fmla="*/ 22225 w 29"/>
                <a:gd name="T41" fmla="*/ 44450 h 28"/>
                <a:gd name="T42" fmla="*/ 22225 w 29"/>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8">
                  <a:moveTo>
                    <a:pt x="14" y="28"/>
                  </a:moveTo>
                  <a:lnTo>
                    <a:pt x="14" y="28"/>
                  </a:lnTo>
                  <a:lnTo>
                    <a:pt x="20" y="27"/>
                  </a:lnTo>
                  <a:lnTo>
                    <a:pt x="25" y="24"/>
                  </a:lnTo>
                  <a:lnTo>
                    <a:pt x="28" y="19"/>
                  </a:lnTo>
                  <a:lnTo>
                    <a:pt x="29" y="13"/>
                  </a:lnTo>
                  <a:lnTo>
                    <a:pt x="28" y="8"/>
                  </a:lnTo>
                  <a:lnTo>
                    <a:pt x="25" y="3"/>
                  </a:lnTo>
                  <a:lnTo>
                    <a:pt x="20" y="1"/>
                  </a:lnTo>
                  <a:lnTo>
                    <a:pt x="14" y="0"/>
                  </a:lnTo>
                  <a:lnTo>
                    <a:pt x="9" y="1"/>
                  </a:lnTo>
                  <a:lnTo>
                    <a:pt x="4" y="3"/>
                  </a:lnTo>
                  <a:lnTo>
                    <a:pt x="1" y="8"/>
                  </a:lnTo>
                  <a:lnTo>
                    <a:pt x="0" y="13"/>
                  </a:lnTo>
                  <a:lnTo>
                    <a:pt x="1" y="19"/>
                  </a:lnTo>
                  <a:lnTo>
                    <a:pt x="4" y="24"/>
                  </a:lnTo>
                  <a:lnTo>
                    <a:pt x="9" y="27"/>
                  </a:lnTo>
                  <a:lnTo>
                    <a:pt x="14"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2" name="Freeform 85">
              <a:extLst>
                <a:ext uri="{FF2B5EF4-FFF2-40B4-BE49-F238E27FC236}">
                  <a16:creationId xmlns:a16="http://schemas.microsoft.com/office/drawing/2014/main" id="{4324CA93-0523-AED3-881F-B330DCA2813D}"/>
                </a:ext>
              </a:extLst>
            </p:cNvPr>
            <p:cNvSpPr>
              <a:spLocks/>
            </p:cNvSpPr>
            <p:nvPr/>
          </p:nvSpPr>
          <p:spPr bwMode="auto">
            <a:xfrm>
              <a:off x="870379" y="1338048"/>
              <a:ext cx="21458" cy="17318"/>
            </a:xfrm>
            <a:custGeom>
              <a:avLst/>
              <a:gdLst>
                <a:gd name="T0" fmla="*/ 12700 w 16"/>
                <a:gd name="T1" fmla="*/ 23813 h 15"/>
                <a:gd name="T2" fmla="*/ 12700 w 16"/>
                <a:gd name="T3" fmla="*/ 23813 h 15"/>
                <a:gd name="T4" fmla="*/ 17463 w 16"/>
                <a:gd name="T5" fmla="*/ 22225 h 15"/>
                <a:gd name="T6" fmla="*/ 22225 w 16"/>
                <a:gd name="T7" fmla="*/ 20638 h 15"/>
                <a:gd name="T8" fmla="*/ 23813 w 16"/>
                <a:gd name="T9" fmla="*/ 17463 h 15"/>
                <a:gd name="T10" fmla="*/ 25400 w 16"/>
                <a:gd name="T11" fmla="*/ 11113 h 15"/>
                <a:gd name="T12" fmla="*/ 25400 w 16"/>
                <a:gd name="T13" fmla="*/ 11113 h 15"/>
                <a:gd name="T14" fmla="*/ 23813 w 16"/>
                <a:gd name="T15" fmla="*/ 6350 h 15"/>
                <a:gd name="T16" fmla="*/ 22225 w 16"/>
                <a:gd name="T17" fmla="*/ 3175 h 15"/>
                <a:gd name="T18" fmla="*/ 17463 w 16"/>
                <a:gd name="T19" fmla="*/ 1588 h 15"/>
                <a:gd name="T20" fmla="*/ 12700 w 16"/>
                <a:gd name="T21" fmla="*/ 0 h 15"/>
                <a:gd name="T22" fmla="*/ 12700 w 16"/>
                <a:gd name="T23" fmla="*/ 0 h 15"/>
                <a:gd name="T24" fmla="*/ 7938 w 16"/>
                <a:gd name="T25" fmla="*/ 1588 h 15"/>
                <a:gd name="T26" fmla="*/ 4763 w 16"/>
                <a:gd name="T27" fmla="*/ 3175 h 15"/>
                <a:gd name="T28" fmla="*/ 3175 w 16"/>
                <a:gd name="T29" fmla="*/ 6350 h 15"/>
                <a:gd name="T30" fmla="*/ 0 w 16"/>
                <a:gd name="T31" fmla="*/ 11113 h 15"/>
                <a:gd name="T32" fmla="*/ 0 w 16"/>
                <a:gd name="T33" fmla="*/ 11113 h 15"/>
                <a:gd name="T34" fmla="*/ 3175 w 16"/>
                <a:gd name="T35" fmla="*/ 17463 h 15"/>
                <a:gd name="T36" fmla="*/ 4763 w 16"/>
                <a:gd name="T37" fmla="*/ 20638 h 15"/>
                <a:gd name="T38" fmla="*/ 7938 w 16"/>
                <a:gd name="T39" fmla="*/ 22225 h 15"/>
                <a:gd name="T40" fmla="*/ 12700 w 16"/>
                <a:gd name="T41" fmla="*/ 23813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5">
                  <a:moveTo>
                    <a:pt x="8" y="15"/>
                  </a:moveTo>
                  <a:lnTo>
                    <a:pt x="8" y="15"/>
                  </a:lnTo>
                  <a:lnTo>
                    <a:pt x="11" y="14"/>
                  </a:lnTo>
                  <a:lnTo>
                    <a:pt x="14" y="13"/>
                  </a:lnTo>
                  <a:lnTo>
                    <a:pt x="15" y="11"/>
                  </a:lnTo>
                  <a:lnTo>
                    <a:pt x="16" y="7"/>
                  </a:lnTo>
                  <a:lnTo>
                    <a:pt x="15" y="4"/>
                  </a:lnTo>
                  <a:lnTo>
                    <a:pt x="14" y="2"/>
                  </a:lnTo>
                  <a:lnTo>
                    <a:pt x="11" y="1"/>
                  </a:lnTo>
                  <a:lnTo>
                    <a:pt x="8" y="0"/>
                  </a:lnTo>
                  <a:lnTo>
                    <a:pt x="5" y="1"/>
                  </a:lnTo>
                  <a:lnTo>
                    <a:pt x="3" y="2"/>
                  </a:lnTo>
                  <a:lnTo>
                    <a:pt x="2" y="4"/>
                  </a:lnTo>
                  <a:lnTo>
                    <a:pt x="0" y="7"/>
                  </a:lnTo>
                  <a:lnTo>
                    <a:pt x="2" y="11"/>
                  </a:lnTo>
                  <a:lnTo>
                    <a:pt x="3" y="13"/>
                  </a:lnTo>
                  <a:lnTo>
                    <a:pt x="5" y="14"/>
                  </a:lnTo>
                  <a:lnTo>
                    <a:pt x="8" y="1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3" name="Freeform 86">
              <a:extLst>
                <a:ext uri="{FF2B5EF4-FFF2-40B4-BE49-F238E27FC236}">
                  <a16:creationId xmlns:a16="http://schemas.microsoft.com/office/drawing/2014/main" id="{67F5EDA0-8221-1FB6-E918-7D06449181F4}"/>
                </a:ext>
              </a:extLst>
            </p:cNvPr>
            <p:cNvSpPr>
              <a:spLocks/>
            </p:cNvSpPr>
            <p:nvPr/>
          </p:nvSpPr>
          <p:spPr bwMode="auto">
            <a:xfrm>
              <a:off x="4239237" y="1694784"/>
              <a:ext cx="37551" cy="33479"/>
            </a:xfrm>
            <a:custGeom>
              <a:avLst/>
              <a:gdLst>
                <a:gd name="T0" fmla="*/ 22225 w 28"/>
                <a:gd name="T1" fmla="*/ 46038 h 29"/>
                <a:gd name="T2" fmla="*/ 22225 w 28"/>
                <a:gd name="T3" fmla="*/ 46038 h 29"/>
                <a:gd name="T4" fmla="*/ 31750 w 28"/>
                <a:gd name="T5" fmla="*/ 44450 h 29"/>
                <a:gd name="T6" fmla="*/ 38100 w 28"/>
                <a:gd name="T7" fmla="*/ 38100 h 29"/>
                <a:gd name="T8" fmla="*/ 44450 w 28"/>
                <a:gd name="T9" fmla="*/ 31750 h 29"/>
                <a:gd name="T10" fmla="*/ 44450 w 28"/>
                <a:gd name="T11" fmla="*/ 22225 h 29"/>
                <a:gd name="T12" fmla="*/ 44450 w 28"/>
                <a:gd name="T13" fmla="*/ 22225 h 29"/>
                <a:gd name="T14" fmla="*/ 44450 w 28"/>
                <a:gd name="T15" fmla="*/ 12700 h 29"/>
                <a:gd name="T16" fmla="*/ 38100 w 28"/>
                <a:gd name="T17" fmla="*/ 6350 h 29"/>
                <a:gd name="T18" fmla="*/ 31750 w 28"/>
                <a:gd name="T19" fmla="*/ 1588 h 29"/>
                <a:gd name="T20" fmla="*/ 22225 w 28"/>
                <a:gd name="T21" fmla="*/ 0 h 29"/>
                <a:gd name="T22" fmla="*/ 22225 w 28"/>
                <a:gd name="T23" fmla="*/ 0 h 29"/>
                <a:gd name="T24" fmla="*/ 12700 w 28"/>
                <a:gd name="T25" fmla="*/ 1588 h 29"/>
                <a:gd name="T26" fmla="*/ 6350 w 28"/>
                <a:gd name="T27" fmla="*/ 6350 h 29"/>
                <a:gd name="T28" fmla="*/ 0 w 28"/>
                <a:gd name="T29" fmla="*/ 12700 h 29"/>
                <a:gd name="T30" fmla="*/ 0 w 28"/>
                <a:gd name="T31" fmla="*/ 22225 h 29"/>
                <a:gd name="T32" fmla="*/ 0 w 28"/>
                <a:gd name="T33" fmla="*/ 22225 h 29"/>
                <a:gd name="T34" fmla="*/ 0 w 28"/>
                <a:gd name="T35" fmla="*/ 31750 h 29"/>
                <a:gd name="T36" fmla="*/ 6350 w 28"/>
                <a:gd name="T37" fmla="*/ 38100 h 29"/>
                <a:gd name="T38" fmla="*/ 12700 w 28"/>
                <a:gd name="T39" fmla="*/ 44450 h 29"/>
                <a:gd name="T40" fmla="*/ 22225 w 28"/>
                <a:gd name="T41" fmla="*/ 46038 h 29"/>
                <a:gd name="T42" fmla="*/ 22225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4" y="29"/>
                  </a:moveTo>
                  <a:lnTo>
                    <a:pt x="14" y="29"/>
                  </a:lnTo>
                  <a:lnTo>
                    <a:pt x="20" y="28"/>
                  </a:lnTo>
                  <a:lnTo>
                    <a:pt x="24" y="24"/>
                  </a:lnTo>
                  <a:lnTo>
                    <a:pt x="28" y="20"/>
                  </a:lnTo>
                  <a:lnTo>
                    <a:pt x="28" y="14"/>
                  </a:lnTo>
                  <a:lnTo>
                    <a:pt x="28" y="8"/>
                  </a:lnTo>
                  <a:lnTo>
                    <a:pt x="24" y="4"/>
                  </a:lnTo>
                  <a:lnTo>
                    <a:pt x="20" y="1"/>
                  </a:lnTo>
                  <a:lnTo>
                    <a:pt x="14" y="0"/>
                  </a:lnTo>
                  <a:lnTo>
                    <a:pt x="8" y="1"/>
                  </a:lnTo>
                  <a:lnTo>
                    <a:pt x="4" y="4"/>
                  </a:lnTo>
                  <a:lnTo>
                    <a:pt x="0" y="8"/>
                  </a:lnTo>
                  <a:lnTo>
                    <a:pt x="0" y="14"/>
                  </a:lnTo>
                  <a:lnTo>
                    <a:pt x="0" y="20"/>
                  </a:lnTo>
                  <a:lnTo>
                    <a:pt x="4" y="24"/>
                  </a:lnTo>
                  <a:lnTo>
                    <a:pt x="8" y="28"/>
                  </a:lnTo>
                  <a:lnTo>
                    <a:pt x="14"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4" name="Freeform 87">
              <a:extLst>
                <a:ext uri="{FF2B5EF4-FFF2-40B4-BE49-F238E27FC236}">
                  <a16:creationId xmlns:a16="http://schemas.microsoft.com/office/drawing/2014/main" id="{8DBD9BBF-902C-7243-FE0C-7AC5436F796F}"/>
                </a:ext>
              </a:extLst>
            </p:cNvPr>
            <p:cNvSpPr>
              <a:spLocks/>
            </p:cNvSpPr>
            <p:nvPr/>
          </p:nvSpPr>
          <p:spPr bwMode="auto">
            <a:xfrm>
              <a:off x="4247284" y="1701713"/>
              <a:ext cx="21458" cy="18472"/>
            </a:xfrm>
            <a:custGeom>
              <a:avLst/>
              <a:gdLst>
                <a:gd name="T0" fmla="*/ 12700 w 16"/>
                <a:gd name="T1" fmla="*/ 25401 h 16"/>
                <a:gd name="T2" fmla="*/ 12700 w 16"/>
                <a:gd name="T3" fmla="*/ 25401 h 16"/>
                <a:gd name="T4" fmla="*/ 17463 w 16"/>
                <a:gd name="T5" fmla="*/ 23813 h 16"/>
                <a:gd name="T6" fmla="*/ 22225 w 16"/>
                <a:gd name="T7" fmla="*/ 22226 h 16"/>
                <a:gd name="T8" fmla="*/ 23813 w 16"/>
                <a:gd name="T9" fmla="*/ 17463 h 16"/>
                <a:gd name="T10" fmla="*/ 25400 w 16"/>
                <a:gd name="T11" fmla="*/ 12701 h 16"/>
                <a:gd name="T12" fmla="*/ 25400 w 16"/>
                <a:gd name="T13" fmla="*/ 12701 h 16"/>
                <a:gd name="T14" fmla="*/ 23813 w 16"/>
                <a:gd name="T15" fmla="*/ 7938 h 16"/>
                <a:gd name="T16" fmla="*/ 22225 w 16"/>
                <a:gd name="T17" fmla="*/ 3175 h 16"/>
                <a:gd name="T18" fmla="*/ 17463 w 16"/>
                <a:gd name="T19" fmla="*/ 1588 h 16"/>
                <a:gd name="T20" fmla="*/ 12700 w 16"/>
                <a:gd name="T21" fmla="*/ 0 h 16"/>
                <a:gd name="T22" fmla="*/ 12700 w 16"/>
                <a:gd name="T23" fmla="*/ 0 h 16"/>
                <a:gd name="T24" fmla="*/ 7938 w 16"/>
                <a:gd name="T25" fmla="*/ 1588 h 16"/>
                <a:gd name="T26" fmla="*/ 3175 w 16"/>
                <a:gd name="T27" fmla="*/ 3175 h 16"/>
                <a:gd name="T28" fmla="*/ 1588 w 16"/>
                <a:gd name="T29" fmla="*/ 7938 h 16"/>
                <a:gd name="T30" fmla="*/ 0 w 16"/>
                <a:gd name="T31" fmla="*/ 12701 h 16"/>
                <a:gd name="T32" fmla="*/ 0 w 16"/>
                <a:gd name="T33" fmla="*/ 12701 h 16"/>
                <a:gd name="T34" fmla="*/ 1588 w 16"/>
                <a:gd name="T35" fmla="*/ 17463 h 16"/>
                <a:gd name="T36" fmla="*/ 3175 w 16"/>
                <a:gd name="T37" fmla="*/ 22226 h 16"/>
                <a:gd name="T38" fmla="*/ 7938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1" y="15"/>
                  </a:lnTo>
                  <a:lnTo>
                    <a:pt x="14" y="14"/>
                  </a:lnTo>
                  <a:lnTo>
                    <a:pt x="15" y="11"/>
                  </a:lnTo>
                  <a:lnTo>
                    <a:pt x="16" y="8"/>
                  </a:lnTo>
                  <a:lnTo>
                    <a:pt x="15" y="5"/>
                  </a:lnTo>
                  <a:lnTo>
                    <a:pt x="14" y="2"/>
                  </a:lnTo>
                  <a:lnTo>
                    <a:pt x="11" y="1"/>
                  </a:lnTo>
                  <a:lnTo>
                    <a:pt x="8" y="0"/>
                  </a:lnTo>
                  <a:lnTo>
                    <a:pt x="5" y="1"/>
                  </a:lnTo>
                  <a:lnTo>
                    <a:pt x="2" y="2"/>
                  </a:lnTo>
                  <a:lnTo>
                    <a:pt x="1" y="5"/>
                  </a:lnTo>
                  <a:lnTo>
                    <a:pt x="0" y="8"/>
                  </a:lnTo>
                  <a:lnTo>
                    <a:pt x="1" y="11"/>
                  </a:lnTo>
                  <a:lnTo>
                    <a:pt x="2" y="14"/>
                  </a:lnTo>
                  <a:lnTo>
                    <a:pt x="5"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5" name="Freeform 88">
              <a:extLst>
                <a:ext uri="{FF2B5EF4-FFF2-40B4-BE49-F238E27FC236}">
                  <a16:creationId xmlns:a16="http://schemas.microsoft.com/office/drawing/2014/main" id="{0CB2C567-D16B-6F76-5D45-B22CDD2078A4}"/>
                </a:ext>
              </a:extLst>
            </p:cNvPr>
            <p:cNvSpPr>
              <a:spLocks/>
            </p:cNvSpPr>
            <p:nvPr/>
          </p:nvSpPr>
          <p:spPr bwMode="auto">
            <a:xfrm>
              <a:off x="4345184" y="2205066"/>
              <a:ext cx="37551" cy="33479"/>
            </a:xfrm>
            <a:custGeom>
              <a:avLst/>
              <a:gdLst>
                <a:gd name="T0" fmla="*/ 22225 w 28"/>
                <a:gd name="T1" fmla="*/ 46038 h 29"/>
                <a:gd name="T2" fmla="*/ 22225 w 28"/>
                <a:gd name="T3" fmla="*/ 46038 h 29"/>
                <a:gd name="T4" fmla="*/ 30163 w 28"/>
                <a:gd name="T5" fmla="*/ 44450 h 29"/>
                <a:gd name="T6" fmla="*/ 38100 w 28"/>
                <a:gd name="T7" fmla="*/ 38100 h 29"/>
                <a:gd name="T8" fmla="*/ 42863 w 28"/>
                <a:gd name="T9" fmla="*/ 31750 h 29"/>
                <a:gd name="T10" fmla="*/ 44450 w 28"/>
                <a:gd name="T11" fmla="*/ 22225 h 29"/>
                <a:gd name="T12" fmla="*/ 44450 w 28"/>
                <a:gd name="T13" fmla="*/ 22225 h 29"/>
                <a:gd name="T14" fmla="*/ 42863 w 28"/>
                <a:gd name="T15" fmla="*/ 12700 h 29"/>
                <a:gd name="T16" fmla="*/ 38100 w 28"/>
                <a:gd name="T17" fmla="*/ 6350 h 29"/>
                <a:gd name="T18" fmla="*/ 30163 w 28"/>
                <a:gd name="T19" fmla="*/ 1588 h 29"/>
                <a:gd name="T20" fmla="*/ 22225 w 28"/>
                <a:gd name="T21" fmla="*/ 0 h 29"/>
                <a:gd name="T22" fmla="*/ 22225 w 28"/>
                <a:gd name="T23" fmla="*/ 0 h 29"/>
                <a:gd name="T24" fmla="*/ 14288 w 28"/>
                <a:gd name="T25" fmla="*/ 1588 h 29"/>
                <a:gd name="T26" fmla="*/ 7938 w 28"/>
                <a:gd name="T27" fmla="*/ 6350 h 29"/>
                <a:gd name="T28" fmla="*/ 1588 w 28"/>
                <a:gd name="T29" fmla="*/ 12700 h 29"/>
                <a:gd name="T30" fmla="*/ 0 w 28"/>
                <a:gd name="T31" fmla="*/ 22225 h 29"/>
                <a:gd name="T32" fmla="*/ 0 w 28"/>
                <a:gd name="T33" fmla="*/ 22225 h 29"/>
                <a:gd name="T34" fmla="*/ 1588 w 28"/>
                <a:gd name="T35" fmla="*/ 31750 h 29"/>
                <a:gd name="T36" fmla="*/ 7938 w 28"/>
                <a:gd name="T37" fmla="*/ 38100 h 29"/>
                <a:gd name="T38" fmla="*/ 14288 w 28"/>
                <a:gd name="T39" fmla="*/ 44450 h 29"/>
                <a:gd name="T40" fmla="*/ 22225 w 28"/>
                <a:gd name="T41" fmla="*/ 46038 h 29"/>
                <a:gd name="T42" fmla="*/ 22225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4" y="29"/>
                  </a:moveTo>
                  <a:lnTo>
                    <a:pt x="14" y="29"/>
                  </a:lnTo>
                  <a:lnTo>
                    <a:pt x="19" y="28"/>
                  </a:lnTo>
                  <a:lnTo>
                    <a:pt x="24" y="24"/>
                  </a:lnTo>
                  <a:lnTo>
                    <a:pt x="27" y="20"/>
                  </a:lnTo>
                  <a:lnTo>
                    <a:pt x="28" y="14"/>
                  </a:lnTo>
                  <a:lnTo>
                    <a:pt x="27" y="8"/>
                  </a:lnTo>
                  <a:lnTo>
                    <a:pt x="24" y="4"/>
                  </a:lnTo>
                  <a:lnTo>
                    <a:pt x="19" y="1"/>
                  </a:lnTo>
                  <a:lnTo>
                    <a:pt x="14" y="0"/>
                  </a:lnTo>
                  <a:lnTo>
                    <a:pt x="9" y="1"/>
                  </a:lnTo>
                  <a:lnTo>
                    <a:pt x="5" y="4"/>
                  </a:lnTo>
                  <a:lnTo>
                    <a:pt x="1" y="8"/>
                  </a:lnTo>
                  <a:lnTo>
                    <a:pt x="0" y="14"/>
                  </a:lnTo>
                  <a:lnTo>
                    <a:pt x="1" y="20"/>
                  </a:lnTo>
                  <a:lnTo>
                    <a:pt x="5" y="24"/>
                  </a:lnTo>
                  <a:lnTo>
                    <a:pt x="9" y="28"/>
                  </a:lnTo>
                  <a:lnTo>
                    <a:pt x="14"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6" name="Freeform 89">
              <a:extLst>
                <a:ext uri="{FF2B5EF4-FFF2-40B4-BE49-F238E27FC236}">
                  <a16:creationId xmlns:a16="http://schemas.microsoft.com/office/drawing/2014/main" id="{B754AC2F-EA63-9BB4-83AE-107D6997DB65}"/>
                </a:ext>
              </a:extLst>
            </p:cNvPr>
            <p:cNvSpPr>
              <a:spLocks/>
            </p:cNvSpPr>
            <p:nvPr/>
          </p:nvSpPr>
          <p:spPr bwMode="auto">
            <a:xfrm>
              <a:off x="4354573" y="2211994"/>
              <a:ext cx="20116" cy="18472"/>
            </a:xfrm>
            <a:custGeom>
              <a:avLst/>
              <a:gdLst>
                <a:gd name="T0" fmla="*/ 11112 w 15"/>
                <a:gd name="T1" fmla="*/ 25401 h 16"/>
                <a:gd name="T2" fmla="*/ 11112 w 15"/>
                <a:gd name="T3" fmla="*/ 25401 h 16"/>
                <a:gd name="T4" fmla="*/ 15875 w 15"/>
                <a:gd name="T5" fmla="*/ 25401 h 16"/>
                <a:gd name="T6" fmla="*/ 19050 w 15"/>
                <a:gd name="T7" fmla="*/ 22226 h 16"/>
                <a:gd name="T8" fmla="*/ 23812 w 15"/>
                <a:gd name="T9" fmla="*/ 17463 h 16"/>
                <a:gd name="T10" fmla="*/ 23812 w 15"/>
                <a:gd name="T11" fmla="*/ 12701 h 16"/>
                <a:gd name="T12" fmla="*/ 23812 w 15"/>
                <a:gd name="T13" fmla="*/ 12701 h 16"/>
                <a:gd name="T14" fmla="*/ 23812 w 15"/>
                <a:gd name="T15" fmla="*/ 9525 h 16"/>
                <a:gd name="T16" fmla="*/ 19050 w 15"/>
                <a:gd name="T17" fmla="*/ 3175 h 16"/>
                <a:gd name="T18" fmla="*/ 15875 w 15"/>
                <a:gd name="T19" fmla="*/ 1588 h 16"/>
                <a:gd name="T20" fmla="*/ 11112 w 15"/>
                <a:gd name="T21" fmla="*/ 0 h 16"/>
                <a:gd name="T22" fmla="*/ 11112 w 15"/>
                <a:gd name="T23" fmla="*/ 0 h 16"/>
                <a:gd name="T24" fmla="*/ 6350 w 15"/>
                <a:gd name="T25" fmla="*/ 1588 h 16"/>
                <a:gd name="T26" fmla="*/ 3175 w 15"/>
                <a:gd name="T27" fmla="*/ 3175 h 16"/>
                <a:gd name="T28" fmla="*/ 0 w 15"/>
                <a:gd name="T29" fmla="*/ 9525 h 16"/>
                <a:gd name="T30" fmla="*/ 0 w 15"/>
                <a:gd name="T31" fmla="*/ 12701 h 16"/>
                <a:gd name="T32" fmla="*/ 0 w 15"/>
                <a:gd name="T33" fmla="*/ 12701 h 16"/>
                <a:gd name="T34" fmla="*/ 0 w 15"/>
                <a:gd name="T35" fmla="*/ 17463 h 16"/>
                <a:gd name="T36" fmla="*/ 3175 w 15"/>
                <a:gd name="T37" fmla="*/ 22226 h 16"/>
                <a:gd name="T38" fmla="*/ 6350 w 15"/>
                <a:gd name="T39" fmla="*/ 25401 h 16"/>
                <a:gd name="T40" fmla="*/ 11112 w 15"/>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6">
                  <a:moveTo>
                    <a:pt x="7" y="16"/>
                  </a:moveTo>
                  <a:lnTo>
                    <a:pt x="7" y="16"/>
                  </a:lnTo>
                  <a:lnTo>
                    <a:pt x="10" y="16"/>
                  </a:lnTo>
                  <a:lnTo>
                    <a:pt x="12" y="14"/>
                  </a:lnTo>
                  <a:lnTo>
                    <a:pt x="15" y="11"/>
                  </a:lnTo>
                  <a:lnTo>
                    <a:pt x="15" y="8"/>
                  </a:lnTo>
                  <a:lnTo>
                    <a:pt x="15" y="6"/>
                  </a:lnTo>
                  <a:lnTo>
                    <a:pt x="12" y="2"/>
                  </a:lnTo>
                  <a:lnTo>
                    <a:pt x="10" y="1"/>
                  </a:lnTo>
                  <a:lnTo>
                    <a:pt x="7" y="0"/>
                  </a:lnTo>
                  <a:lnTo>
                    <a:pt x="4" y="1"/>
                  </a:lnTo>
                  <a:lnTo>
                    <a:pt x="2" y="2"/>
                  </a:lnTo>
                  <a:lnTo>
                    <a:pt x="0" y="6"/>
                  </a:lnTo>
                  <a:lnTo>
                    <a:pt x="0" y="8"/>
                  </a:lnTo>
                  <a:lnTo>
                    <a:pt x="0" y="11"/>
                  </a:lnTo>
                  <a:lnTo>
                    <a:pt x="2" y="14"/>
                  </a:lnTo>
                  <a:lnTo>
                    <a:pt x="4" y="16"/>
                  </a:lnTo>
                  <a:lnTo>
                    <a:pt x="7"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7" name="Freeform 90">
              <a:extLst>
                <a:ext uri="{FF2B5EF4-FFF2-40B4-BE49-F238E27FC236}">
                  <a16:creationId xmlns:a16="http://schemas.microsoft.com/office/drawing/2014/main" id="{52C73C8C-CF38-9A6B-EAF8-EC6006C2A519}"/>
                </a:ext>
              </a:extLst>
            </p:cNvPr>
            <p:cNvSpPr>
              <a:spLocks/>
            </p:cNvSpPr>
            <p:nvPr/>
          </p:nvSpPr>
          <p:spPr bwMode="auto">
            <a:xfrm>
              <a:off x="3673291" y="3309909"/>
              <a:ext cx="37551" cy="33479"/>
            </a:xfrm>
            <a:custGeom>
              <a:avLst/>
              <a:gdLst>
                <a:gd name="T0" fmla="*/ 23813 w 28"/>
                <a:gd name="T1" fmla="*/ 46038 h 29"/>
                <a:gd name="T2" fmla="*/ 23813 w 28"/>
                <a:gd name="T3" fmla="*/ 46038 h 29"/>
                <a:gd name="T4" fmla="*/ 31750 w 28"/>
                <a:gd name="T5" fmla="*/ 44450 h 29"/>
                <a:gd name="T6" fmla="*/ 39688 w 28"/>
                <a:gd name="T7" fmla="*/ 39688 h 29"/>
                <a:gd name="T8" fmla="*/ 42863 w 28"/>
                <a:gd name="T9" fmla="*/ 33338 h 29"/>
                <a:gd name="T10" fmla="*/ 44450 w 28"/>
                <a:gd name="T11" fmla="*/ 23813 h 29"/>
                <a:gd name="T12" fmla="*/ 44450 w 28"/>
                <a:gd name="T13" fmla="*/ 23813 h 29"/>
                <a:gd name="T14" fmla="*/ 42863 w 28"/>
                <a:gd name="T15" fmla="*/ 14288 h 29"/>
                <a:gd name="T16" fmla="*/ 39688 w 28"/>
                <a:gd name="T17" fmla="*/ 7938 h 29"/>
                <a:gd name="T18" fmla="*/ 31750 w 28"/>
                <a:gd name="T19" fmla="*/ 1588 h 29"/>
                <a:gd name="T20" fmla="*/ 23813 w 28"/>
                <a:gd name="T21" fmla="*/ 0 h 29"/>
                <a:gd name="T22" fmla="*/ 23813 w 28"/>
                <a:gd name="T23" fmla="*/ 0 h 29"/>
                <a:gd name="T24" fmla="*/ 14288 w 28"/>
                <a:gd name="T25" fmla="*/ 1588 h 29"/>
                <a:gd name="T26" fmla="*/ 6350 w 28"/>
                <a:gd name="T27" fmla="*/ 7938 h 29"/>
                <a:gd name="T28" fmla="*/ 1588 w 28"/>
                <a:gd name="T29" fmla="*/ 14288 h 29"/>
                <a:gd name="T30" fmla="*/ 0 w 28"/>
                <a:gd name="T31" fmla="*/ 23813 h 29"/>
                <a:gd name="T32" fmla="*/ 0 w 28"/>
                <a:gd name="T33" fmla="*/ 23813 h 29"/>
                <a:gd name="T34" fmla="*/ 1588 w 28"/>
                <a:gd name="T35" fmla="*/ 33338 h 29"/>
                <a:gd name="T36" fmla="*/ 6350 w 28"/>
                <a:gd name="T37" fmla="*/ 39688 h 29"/>
                <a:gd name="T38" fmla="*/ 14288 w 28"/>
                <a:gd name="T39" fmla="*/ 44450 h 29"/>
                <a:gd name="T40" fmla="*/ 23813 w 28"/>
                <a:gd name="T41" fmla="*/ 46038 h 29"/>
                <a:gd name="T42" fmla="*/ 23813 w 28"/>
                <a:gd name="T43" fmla="*/ 4603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9">
                  <a:moveTo>
                    <a:pt x="15" y="29"/>
                  </a:moveTo>
                  <a:lnTo>
                    <a:pt x="15" y="29"/>
                  </a:lnTo>
                  <a:lnTo>
                    <a:pt x="20" y="28"/>
                  </a:lnTo>
                  <a:lnTo>
                    <a:pt x="25" y="25"/>
                  </a:lnTo>
                  <a:lnTo>
                    <a:pt x="27" y="21"/>
                  </a:lnTo>
                  <a:lnTo>
                    <a:pt x="28" y="15"/>
                  </a:lnTo>
                  <a:lnTo>
                    <a:pt x="27" y="9"/>
                  </a:lnTo>
                  <a:lnTo>
                    <a:pt x="25" y="5"/>
                  </a:lnTo>
                  <a:lnTo>
                    <a:pt x="20" y="1"/>
                  </a:lnTo>
                  <a:lnTo>
                    <a:pt x="15" y="0"/>
                  </a:lnTo>
                  <a:lnTo>
                    <a:pt x="9" y="1"/>
                  </a:lnTo>
                  <a:lnTo>
                    <a:pt x="4" y="5"/>
                  </a:lnTo>
                  <a:lnTo>
                    <a:pt x="1" y="9"/>
                  </a:lnTo>
                  <a:lnTo>
                    <a:pt x="0" y="15"/>
                  </a:lnTo>
                  <a:lnTo>
                    <a:pt x="1" y="21"/>
                  </a:lnTo>
                  <a:lnTo>
                    <a:pt x="4" y="25"/>
                  </a:lnTo>
                  <a:lnTo>
                    <a:pt x="9" y="28"/>
                  </a:lnTo>
                  <a:lnTo>
                    <a:pt x="15" y="29"/>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8" name="Freeform 91">
              <a:extLst>
                <a:ext uri="{FF2B5EF4-FFF2-40B4-BE49-F238E27FC236}">
                  <a16:creationId xmlns:a16="http://schemas.microsoft.com/office/drawing/2014/main" id="{7D24BE67-A53C-A80F-CF6E-6900910AD6F0}"/>
                </a:ext>
              </a:extLst>
            </p:cNvPr>
            <p:cNvSpPr>
              <a:spLocks/>
            </p:cNvSpPr>
            <p:nvPr/>
          </p:nvSpPr>
          <p:spPr bwMode="auto">
            <a:xfrm>
              <a:off x="3682678" y="3317990"/>
              <a:ext cx="21458" cy="18472"/>
            </a:xfrm>
            <a:custGeom>
              <a:avLst/>
              <a:gdLst>
                <a:gd name="T0" fmla="*/ 12700 w 16"/>
                <a:gd name="T1" fmla="*/ 25401 h 16"/>
                <a:gd name="T2" fmla="*/ 12700 w 16"/>
                <a:gd name="T3" fmla="*/ 25401 h 16"/>
                <a:gd name="T4" fmla="*/ 15875 w 16"/>
                <a:gd name="T5" fmla="*/ 23813 h 16"/>
                <a:gd name="T6" fmla="*/ 20638 w 16"/>
                <a:gd name="T7" fmla="*/ 22226 h 16"/>
                <a:gd name="T8" fmla="*/ 22225 w 16"/>
                <a:gd name="T9" fmla="*/ 15876 h 16"/>
                <a:gd name="T10" fmla="*/ 25400 w 16"/>
                <a:gd name="T11" fmla="*/ 12701 h 16"/>
                <a:gd name="T12" fmla="*/ 25400 w 16"/>
                <a:gd name="T13" fmla="*/ 12701 h 16"/>
                <a:gd name="T14" fmla="*/ 22225 w 16"/>
                <a:gd name="T15" fmla="*/ 7938 h 16"/>
                <a:gd name="T16" fmla="*/ 20638 w 16"/>
                <a:gd name="T17" fmla="*/ 3175 h 16"/>
                <a:gd name="T18" fmla="*/ 15875 w 16"/>
                <a:gd name="T19" fmla="*/ 0 h 16"/>
                <a:gd name="T20" fmla="*/ 12700 w 16"/>
                <a:gd name="T21" fmla="*/ 0 h 16"/>
                <a:gd name="T22" fmla="*/ 12700 w 16"/>
                <a:gd name="T23" fmla="*/ 0 h 16"/>
                <a:gd name="T24" fmla="*/ 6350 w 16"/>
                <a:gd name="T25" fmla="*/ 0 h 16"/>
                <a:gd name="T26" fmla="*/ 3175 w 16"/>
                <a:gd name="T27" fmla="*/ 3175 h 16"/>
                <a:gd name="T28" fmla="*/ 1588 w 16"/>
                <a:gd name="T29" fmla="*/ 7938 h 16"/>
                <a:gd name="T30" fmla="*/ 0 w 16"/>
                <a:gd name="T31" fmla="*/ 12701 h 16"/>
                <a:gd name="T32" fmla="*/ 0 w 16"/>
                <a:gd name="T33" fmla="*/ 12701 h 16"/>
                <a:gd name="T34" fmla="*/ 1588 w 16"/>
                <a:gd name="T35" fmla="*/ 15876 h 16"/>
                <a:gd name="T36" fmla="*/ 3175 w 16"/>
                <a:gd name="T37" fmla="*/ 22226 h 16"/>
                <a:gd name="T38" fmla="*/ 6350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0" y="15"/>
                  </a:lnTo>
                  <a:lnTo>
                    <a:pt x="13" y="14"/>
                  </a:lnTo>
                  <a:lnTo>
                    <a:pt x="14" y="10"/>
                  </a:lnTo>
                  <a:lnTo>
                    <a:pt x="16" y="8"/>
                  </a:lnTo>
                  <a:lnTo>
                    <a:pt x="14" y="5"/>
                  </a:lnTo>
                  <a:lnTo>
                    <a:pt x="13" y="2"/>
                  </a:lnTo>
                  <a:lnTo>
                    <a:pt x="10" y="0"/>
                  </a:lnTo>
                  <a:lnTo>
                    <a:pt x="8" y="0"/>
                  </a:lnTo>
                  <a:lnTo>
                    <a:pt x="4" y="0"/>
                  </a:lnTo>
                  <a:lnTo>
                    <a:pt x="2" y="2"/>
                  </a:lnTo>
                  <a:lnTo>
                    <a:pt x="1" y="5"/>
                  </a:lnTo>
                  <a:lnTo>
                    <a:pt x="0" y="8"/>
                  </a:lnTo>
                  <a:lnTo>
                    <a:pt x="1" y="10"/>
                  </a:lnTo>
                  <a:lnTo>
                    <a:pt x="2" y="14"/>
                  </a:lnTo>
                  <a:lnTo>
                    <a:pt x="4"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19" name="Freeform 92">
              <a:extLst>
                <a:ext uri="{FF2B5EF4-FFF2-40B4-BE49-F238E27FC236}">
                  <a16:creationId xmlns:a16="http://schemas.microsoft.com/office/drawing/2014/main" id="{B5BF96DD-EE21-7E40-395C-C77BECE74E7A}"/>
                </a:ext>
              </a:extLst>
            </p:cNvPr>
            <p:cNvSpPr>
              <a:spLocks/>
            </p:cNvSpPr>
            <p:nvPr/>
          </p:nvSpPr>
          <p:spPr bwMode="auto">
            <a:xfrm>
              <a:off x="7361332" y="1990332"/>
              <a:ext cx="38892" cy="32325"/>
            </a:xfrm>
            <a:custGeom>
              <a:avLst/>
              <a:gdLst>
                <a:gd name="T0" fmla="*/ 23812 w 29"/>
                <a:gd name="T1" fmla="*/ 44450 h 28"/>
                <a:gd name="T2" fmla="*/ 23812 w 29"/>
                <a:gd name="T3" fmla="*/ 44450 h 28"/>
                <a:gd name="T4" fmla="*/ 31750 w 29"/>
                <a:gd name="T5" fmla="*/ 42863 h 28"/>
                <a:gd name="T6" fmla="*/ 39687 w 29"/>
                <a:gd name="T7" fmla="*/ 39688 h 28"/>
                <a:gd name="T8" fmla="*/ 44450 w 29"/>
                <a:gd name="T9" fmla="*/ 31750 h 28"/>
                <a:gd name="T10" fmla="*/ 46037 w 29"/>
                <a:gd name="T11" fmla="*/ 22225 h 28"/>
                <a:gd name="T12" fmla="*/ 46037 w 29"/>
                <a:gd name="T13" fmla="*/ 22225 h 28"/>
                <a:gd name="T14" fmla="*/ 44450 w 29"/>
                <a:gd name="T15" fmla="*/ 14288 h 28"/>
                <a:gd name="T16" fmla="*/ 39687 w 29"/>
                <a:gd name="T17" fmla="*/ 6350 h 28"/>
                <a:gd name="T18" fmla="*/ 31750 w 29"/>
                <a:gd name="T19" fmla="*/ 1588 h 28"/>
                <a:gd name="T20" fmla="*/ 23812 w 29"/>
                <a:gd name="T21" fmla="*/ 0 h 28"/>
                <a:gd name="T22" fmla="*/ 23812 w 29"/>
                <a:gd name="T23" fmla="*/ 0 h 28"/>
                <a:gd name="T24" fmla="*/ 14287 w 29"/>
                <a:gd name="T25" fmla="*/ 1588 h 28"/>
                <a:gd name="T26" fmla="*/ 6350 w 29"/>
                <a:gd name="T27" fmla="*/ 6350 h 28"/>
                <a:gd name="T28" fmla="*/ 1587 w 29"/>
                <a:gd name="T29" fmla="*/ 14288 h 28"/>
                <a:gd name="T30" fmla="*/ 0 w 29"/>
                <a:gd name="T31" fmla="*/ 22225 h 28"/>
                <a:gd name="T32" fmla="*/ 0 w 29"/>
                <a:gd name="T33" fmla="*/ 22225 h 28"/>
                <a:gd name="T34" fmla="*/ 1587 w 29"/>
                <a:gd name="T35" fmla="*/ 31750 h 28"/>
                <a:gd name="T36" fmla="*/ 6350 w 29"/>
                <a:gd name="T37" fmla="*/ 39688 h 28"/>
                <a:gd name="T38" fmla="*/ 14287 w 29"/>
                <a:gd name="T39" fmla="*/ 42863 h 28"/>
                <a:gd name="T40" fmla="*/ 23812 w 29"/>
                <a:gd name="T41" fmla="*/ 44450 h 28"/>
                <a:gd name="T42" fmla="*/ 23812 w 29"/>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8">
                  <a:moveTo>
                    <a:pt x="15" y="28"/>
                  </a:moveTo>
                  <a:lnTo>
                    <a:pt x="15" y="28"/>
                  </a:lnTo>
                  <a:lnTo>
                    <a:pt x="20" y="27"/>
                  </a:lnTo>
                  <a:lnTo>
                    <a:pt x="25" y="25"/>
                  </a:lnTo>
                  <a:lnTo>
                    <a:pt x="28" y="20"/>
                  </a:lnTo>
                  <a:lnTo>
                    <a:pt x="29" y="14"/>
                  </a:lnTo>
                  <a:lnTo>
                    <a:pt x="28" y="9"/>
                  </a:lnTo>
                  <a:lnTo>
                    <a:pt x="25" y="4"/>
                  </a:lnTo>
                  <a:lnTo>
                    <a:pt x="20" y="1"/>
                  </a:lnTo>
                  <a:lnTo>
                    <a:pt x="15" y="0"/>
                  </a:lnTo>
                  <a:lnTo>
                    <a:pt x="9" y="1"/>
                  </a:lnTo>
                  <a:lnTo>
                    <a:pt x="4" y="4"/>
                  </a:lnTo>
                  <a:lnTo>
                    <a:pt x="1" y="9"/>
                  </a:lnTo>
                  <a:lnTo>
                    <a:pt x="0" y="14"/>
                  </a:lnTo>
                  <a:lnTo>
                    <a:pt x="1" y="20"/>
                  </a:lnTo>
                  <a:lnTo>
                    <a:pt x="4" y="25"/>
                  </a:lnTo>
                  <a:lnTo>
                    <a:pt x="9" y="27"/>
                  </a:lnTo>
                  <a:lnTo>
                    <a:pt x="15"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0" name="Freeform 93">
              <a:extLst>
                <a:ext uri="{FF2B5EF4-FFF2-40B4-BE49-F238E27FC236}">
                  <a16:creationId xmlns:a16="http://schemas.microsoft.com/office/drawing/2014/main" id="{FCB0F7AB-D6A8-8653-DBD3-DFAB1A762932}"/>
                </a:ext>
              </a:extLst>
            </p:cNvPr>
            <p:cNvSpPr>
              <a:spLocks/>
            </p:cNvSpPr>
            <p:nvPr/>
          </p:nvSpPr>
          <p:spPr bwMode="auto">
            <a:xfrm>
              <a:off x="7370721" y="1997259"/>
              <a:ext cx="21458" cy="18472"/>
            </a:xfrm>
            <a:custGeom>
              <a:avLst/>
              <a:gdLst>
                <a:gd name="T0" fmla="*/ 12700 w 16"/>
                <a:gd name="T1" fmla="*/ 25401 h 16"/>
                <a:gd name="T2" fmla="*/ 12700 w 16"/>
                <a:gd name="T3" fmla="*/ 25401 h 16"/>
                <a:gd name="T4" fmla="*/ 17463 w 16"/>
                <a:gd name="T5" fmla="*/ 23813 h 16"/>
                <a:gd name="T6" fmla="*/ 20638 w 16"/>
                <a:gd name="T7" fmla="*/ 22226 h 16"/>
                <a:gd name="T8" fmla="*/ 23813 w 16"/>
                <a:gd name="T9" fmla="*/ 19051 h 16"/>
                <a:gd name="T10" fmla="*/ 25400 w 16"/>
                <a:gd name="T11" fmla="*/ 12701 h 16"/>
                <a:gd name="T12" fmla="*/ 25400 w 16"/>
                <a:gd name="T13" fmla="*/ 12701 h 16"/>
                <a:gd name="T14" fmla="*/ 23813 w 16"/>
                <a:gd name="T15" fmla="*/ 7938 h 16"/>
                <a:gd name="T16" fmla="*/ 20638 w 16"/>
                <a:gd name="T17" fmla="*/ 4763 h 16"/>
                <a:gd name="T18" fmla="*/ 17463 w 16"/>
                <a:gd name="T19" fmla="*/ 0 h 16"/>
                <a:gd name="T20" fmla="*/ 12700 w 16"/>
                <a:gd name="T21" fmla="*/ 0 h 16"/>
                <a:gd name="T22" fmla="*/ 12700 w 16"/>
                <a:gd name="T23" fmla="*/ 0 h 16"/>
                <a:gd name="T24" fmla="*/ 6350 w 16"/>
                <a:gd name="T25" fmla="*/ 0 h 16"/>
                <a:gd name="T26" fmla="*/ 3175 w 16"/>
                <a:gd name="T27" fmla="*/ 4763 h 16"/>
                <a:gd name="T28" fmla="*/ 1588 w 16"/>
                <a:gd name="T29" fmla="*/ 7938 h 16"/>
                <a:gd name="T30" fmla="*/ 0 w 16"/>
                <a:gd name="T31" fmla="*/ 12701 h 16"/>
                <a:gd name="T32" fmla="*/ 0 w 16"/>
                <a:gd name="T33" fmla="*/ 12701 h 16"/>
                <a:gd name="T34" fmla="*/ 1588 w 16"/>
                <a:gd name="T35" fmla="*/ 19051 h 16"/>
                <a:gd name="T36" fmla="*/ 3175 w 16"/>
                <a:gd name="T37" fmla="*/ 22226 h 16"/>
                <a:gd name="T38" fmla="*/ 6350 w 16"/>
                <a:gd name="T39" fmla="*/ 23813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1" y="15"/>
                  </a:lnTo>
                  <a:lnTo>
                    <a:pt x="13" y="14"/>
                  </a:lnTo>
                  <a:lnTo>
                    <a:pt x="15" y="12"/>
                  </a:lnTo>
                  <a:lnTo>
                    <a:pt x="16" y="8"/>
                  </a:lnTo>
                  <a:lnTo>
                    <a:pt x="15" y="5"/>
                  </a:lnTo>
                  <a:lnTo>
                    <a:pt x="13" y="3"/>
                  </a:lnTo>
                  <a:lnTo>
                    <a:pt x="11" y="0"/>
                  </a:lnTo>
                  <a:lnTo>
                    <a:pt x="8" y="0"/>
                  </a:lnTo>
                  <a:lnTo>
                    <a:pt x="4" y="0"/>
                  </a:lnTo>
                  <a:lnTo>
                    <a:pt x="2" y="3"/>
                  </a:lnTo>
                  <a:lnTo>
                    <a:pt x="1" y="5"/>
                  </a:lnTo>
                  <a:lnTo>
                    <a:pt x="0" y="8"/>
                  </a:lnTo>
                  <a:lnTo>
                    <a:pt x="1" y="12"/>
                  </a:lnTo>
                  <a:lnTo>
                    <a:pt x="2" y="14"/>
                  </a:lnTo>
                  <a:lnTo>
                    <a:pt x="4" y="15"/>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1" name="Freeform 94">
              <a:extLst>
                <a:ext uri="{FF2B5EF4-FFF2-40B4-BE49-F238E27FC236}">
                  <a16:creationId xmlns:a16="http://schemas.microsoft.com/office/drawing/2014/main" id="{4379D0E2-BF2A-E39C-7BD2-970205883E37}"/>
                </a:ext>
              </a:extLst>
            </p:cNvPr>
            <p:cNvSpPr>
              <a:spLocks/>
            </p:cNvSpPr>
            <p:nvPr/>
          </p:nvSpPr>
          <p:spPr bwMode="auto">
            <a:xfrm>
              <a:off x="5251773" y="4146912"/>
              <a:ext cx="38892" cy="32325"/>
            </a:xfrm>
            <a:custGeom>
              <a:avLst/>
              <a:gdLst>
                <a:gd name="T0" fmla="*/ 22225 w 29"/>
                <a:gd name="T1" fmla="*/ 44450 h 28"/>
                <a:gd name="T2" fmla="*/ 22225 w 29"/>
                <a:gd name="T3" fmla="*/ 44450 h 28"/>
                <a:gd name="T4" fmla="*/ 31750 w 29"/>
                <a:gd name="T5" fmla="*/ 42863 h 28"/>
                <a:gd name="T6" fmla="*/ 39687 w 29"/>
                <a:gd name="T7" fmla="*/ 38100 h 28"/>
                <a:gd name="T8" fmla="*/ 44450 w 29"/>
                <a:gd name="T9" fmla="*/ 30163 h 28"/>
                <a:gd name="T10" fmla="*/ 46037 w 29"/>
                <a:gd name="T11" fmla="*/ 20638 h 28"/>
                <a:gd name="T12" fmla="*/ 46037 w 29"/>
                <a:gd name="T13" fmla="*/ 20638 h 28"/>
                <a:gd name="T14" fmla="*/ 44450 w 29"/>
                <a:gd name="T15" fmla="*/ 12700 h 28"/>
                <a:gd name="T16" fmla="*/ 39687 w 29"/>
                <a:gd name="T17" fmla="*/ 6350 h 28"/>
                <a:gd name="T18" fmla="*/ 31750 w 29"/>
                <a:gd name="T19" fmla="*/ 1588 h 28"/>
                <a:gd name="T20" fmla="*/ 22225 w 29"/>
                <a:gd name="T21" fmla="*/ 0 h 28"/>
                <a:gd name="T22" fmla="*/ 22225 w 29"/>
                <a:gd name="T23" fmla="*/ 0 h 28"/>
                <a:gd name="T24" fmla="*/ 14287 w 29"/>
                <a:gd name="T25" fmla="*/ 1588 h 28"/>
                <a:gd name="T26" fmla="*/ 6350 w 29"/>
                <a:gd name="T27" fmla="*/ 6350 h 28"/>
                <a:gd name="T28" fmla="*/ 1587 w 29"/>
                <a:gd name="T29" fmla="*/ 12700 h 28"/>
                <a:gd name="T30" fmla="*/ 0 w 29"/>
                <a:gd name="T31" fmla="*/ 20638 h 28"/>
                <a:gd name="T32" fmla="*/ 0 w 29"/>
                <a:gd name="T33" fmla="*/ 20638 h 28"/>
                <a:gd name="T34" fmla="*/ 1587 w 29"/>
                <a:gd name="T35" fmla="*/ 30163 h 28"/>
                <a:gd name="T36" fmla="*/ 6350 w 29"/>
                <a:gd name="T37" fmla="*/ 38100 h 28"/>
                <a:gd name="T38" fmla="*/ 14287 w 29"/>
                <a:gd name="T39" fmla="*/ 42863 h 28"/>
                <a:gd name="T40" fmla="*/ 22225 w 29"/>
                <a:gd name="T41" fmla="*/ 44450 h 28"/>
                <a:gd name="T42" fmla="*/ 22225 w 29"/>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28">
                  <a:moveTo>
                    <a:pt x="14" y="28"/>
                  </a:moveTo>
                  <a:lnTo>
                    <a:pt x="14" y="28"/>
                  </a:lnTo>
                  <a:lnTo>
                    <a:pt x="20" y="27"/>
                  </a:lnTo>
                  <a:lnTo>
                    <a:pt x="25" y="24"/>
                  </a:lnTo>
                  <a:lnTo>
                    <a:pt x="28" y="19"/>
                  </a:lnTo>
                  <a:lnTo>
                    <a:pt x="29" y="13"/>
                  </a:lnTo>
                  <a:lnTo>
                    <a:pt x="28" y="8"/>
                  </a:lnTo>
                  <a:lnTo>
                    <a:pt x="25" y="4"/>
                  </a:lnTo>
                  <a:lnTo>
                    <a:pt x="20" y="1"/>
                  </a:lnTo>
                  <a:lnTo>
                    <a:pt x="14" y="0"/>
                  </a:lnTo>
                  <a:lnTo>
                    <a:pt x="9" y="1"/>
                  </a:lnTo>
                  <a:lnTo>
                    <a:pt x="4" y="4"/>
                  </a:lnTo>
                  <a:lnTo>
                    <a:pt x="1" y="8"/>
                  </a:lnTo>
                  <a:lnTo>
                    <a:pt x="0" y="13"/>
                  </a:lnTo>
                  <a:lnTo>
                    <a:pt x="1" y="19"/>
                  </a:lnTo>
                  <a:lnTo>
                    <a:pt x="4" y="24"/>
                  </a:lnTo>
                  <a:lnTo>
                    <a:pt x="9" y="27"/>
                  </a:lnTo>
                  <a:lnTo>
                    <a:pt x="14"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2" name="Freeform 95">
              <a:extLst>
                <a:ext uri="{FF2B5EF4-FFF2-40B4-BE49-F238E27FC236}">
                  <a16:creationId xmlns:a16="http://schemas.microsoft.com/office/drawing/2014/main" id="{57E4B0B7-AF97-926D-B30F-9B4E37EB7899}"/>
                </a:ext>
              </a:extLst>
            </p:cNvPr>
            <p:cNvSpPr>
              <a:spLocks/>
            </p:cNvSpPr>
            <p:nvPr/>
          </p:nvSpPr>
          <p:spPr bwMode="auto">
            <a:xfrm>
              <a:off x="5259819" y="4152684"/>
              <a:ext cx="21458" cy="18472"/>
            </a:xfrm>
            <a:custGeom>
              <a:avLst/>
              <a:gdLst>
                <a:gd name="T0" fmla="*/ 12700 w 16"/>
                <a:gd name="T1" fmla="*/ 25401 h 16"/>
                <a:gd name="T2" fmla="*/ 12700 w 16"/>
                <a:gd name="T3" fmla="*/ 25401 h 16"/>
                <a:gd name="T4" fmla="*/ 19050 w 16"/>
                <a:gd name="T5" fmla="*/ 25401 h 16"/>
                <a:gd name="T6" fmla="*/ 22225 w 16"/>
                <a:gd name="T7" fmla="*/ 22226 h 16"/>
                <a:gd name="T8" fmla="*/ 23813 w 16"/>
                <a:gd name="T9" fmla="*/ 19051 h 16"/>
                <a:gd name="T10" fmla="*/ 25400 w 16"/>
                <a:gd name="T11" fmla="*/ 12701 h 16"/>
                <a:gd name="T12" fmla="*/ 25400 w 16"/>
                <a:gd name="T13" fmla="*/ 12701 h 16"/>
                <a:gd name="T14" fmla="*/ 23813 w 16"/>
                <a:gd name="T15" fmla="*/ 9525 h 16"/>
                <a:gd name="T16" fmla="*/ 22225 w 16"/>
                <a:gd name="T17" fmla="*/ 4763 h 16"/>
                <a:gd name="T18" fmla="*/ 19050 w 16"/>
                <a:gd name="T19" fmla="*/ 1588 h 16"/>
                <a:gd name="T20" fmla="*/ 12700 w 16"/>
                <a:gd name="T21" fmla="*/ 0 h 16"/>
                <a:gd name="T22" fmla="*/ 12700 w 16"/>
                <a:gd name="T23" fmla="*/ 0 h 16"/>
                <a:gd name="T24" fmla="*/ 7938 w 16"/>
                <a:gd name="T25" fmla="*/ 1588 h 16"/>
                <a:gd name="T26" fmla="*/ 4763 w 16"/>
                <a:gd name="T27" fmla="*/ 4763 h 16"/>
                <a:gd name="T28" fmla="*/ 3175 w 16"/>
                <a:gd name="T29" fmla="*/ 9525 h 16"/>
                <a:gd name="T30" fmla="*/ 0 w 16"/>
                <a:gd name="T31" fmla="*/ 12701 h 16"/>
                <a:gd name="T32" fmla="*/ 0 w 16"/>
                <a:gd name="T33" fmla="*/ 12701 h 16"/>
                <a:gd name="T34" fmla="*/ 3175 w 16"/>
                <a:gd name="T35" fmla="*/ 19051 h 16"/>
                <a:gd name="T36" fmla="*/ 4763 w 16"/>
                <a:gd name="T37" fmla="*/ 22226 h 16"/>
                <a:gd name="T38" fmla="*/ 7938 w 16"/>
                <a:gd name="T39" fmla="*/ 25401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2" y="16"/>
                  </a:lnTo>
                  <a:lnTo>
                    <a:pt x="14" y="14"/>
                  </a:lnTo>
                  <a:lnTo>
                    <a:pt x="15" y="12"/>
                  </a:lnTo>
                  <a:lnTo>
                    <a:pt x="16" y="8"/>
                  </a:lnTo>
                  <a:lnTo>
                    <a:pt x="15" y="6"/>
                  </a:lnTo>
                  <a:lnTo>
                    <a:pt x="14" y="3"/>
                  </a:lnTo>
                  <a:lnTo>
                    <a:pt x="12" y="1"/>
                  </a:lnTo>
                  <a:lnTo>
                    <a:pt x="8" y="0"/>
                  </a:lnTo>
                  <a:lnTo>
                    <a:pt x="5" y="1"/>
                  </a:lnTo>
                  <a:lnTo>
                    <a:pt x="3" y="3"/>
                  </a:lnTo>
                  <a:lnTo>
                    <a:pt x="2" y="6"/>
                  </a:lnTo>
                  <a:lnTo>
                    <a:pt x="0" y="8"/>
                  </a:lnTo>
                  <a:lnTo>
                    <a:pt x="2" y="12"/>
                  </a:lnTo>
                  <a:lnTo>
                    <a:pt x="3" y="14"/>
                  </a:lnTo>
                  <a:lnTo>
                    <a:pt x="5" y="16"/>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3" name="Freeform 96">
              <a:extLst>
                <a:ext uri="{FF2B5EF4-FFF2-40B4-BE49-F238E27FC236}">
                  <a16:creationId xmlns:a16="http://schemas.microsoft.com/office/drawing/2014/main" id="{7E7C70A6-86DA-59F2-FD37-92C2A79D0CD3}"/>
                </a:ext>
              </a:extLst>
            </p:cNvPr>
            <p:cNvSpPr>
              <a:spLocks/>
            </p:cNvSpPr>
            <p:nvPr/>
          </p:nvSpPr>
          <p:spPr bwMode="auto">
            <a:xfrm>
              <a:off x="4252647" y="3051305"/>
              <a:ext cx="37551" cy="32325"/>
            </a:xfrm>
            <a:custGeom>
              <a:avLst/>
              <a:gdLst>
                <a:gd name="T0" fmla="*/ 20638 w 28"/>
                <a:gd name="T1" fmla="*/ 44450 h 28"/>
                <a:gd name="T2" fmla="*/ 20638 w 28"/>
                <a:gd name="T3" fmla="*/ 44450 h 28"/>
                <a:gd name="T4" fmla="*/ 30163 w 28"/>
                <a:gd name="T5" fmla="*/ 42863 h 28"/>
                <a:gd name="T6" fmla="*/ 36513 w 28"/>
                <a:gd name="T7" fmla="*/ 38100 h 28"/>
                <a:gd name="T8" fmla="*/ 42863 w 28"/>
                <a:gd name="T9" fmla="*/ 30163 h 28"/>
                <a:gd name="T10" fmla="*/ 44450 w 28"/>
                <a:gd name="T11" fmla="*/ 23813 h 28"/>
                <a:gd name="T12" fmla="*/ 44450 w 28"/>
                <a:gd name="T13" fmla="*/ 23813 h 28"/>
                <a:gd name="T14" fmla="*/ 42863 w 28"/>
                <a:gd name="T15" fmla="*/ 14288 h 28"/>
                <a:gd name="T16" fmla="*/ 36513 w 28"/>
                <a:gd name="T17" fmla="*/ 6350 h 28"/>
                <a:gd name="T18" fmla="*/ 30163 w 28"/>
                <a:gd name="T19" fmla="*/ 1588 h 28"/>
                <a:gd name="T20" fmla="*/ 20638 w 28"/>
                <a:gd name="T21" fmla="*/ 0 h 28"/>
                <a:gd name="T22" fmla="*/ 20638 w 28"/>
                <a:gd name="T23" fmla="*/ 0 h 28"/>
                <a:gd name="T24" fmla="*/ 11113 w 28"/>
                <a:gd name="T25" fmla="*/ 1588 h 28"/>
                <a:gd name="T26" fmla="*/ 4763 w 28"/>
                <a:gd name="T27" fmla="*/ 6350 h 28"/>
                <a:gd name="T28" fmla="*/ 1588 w 28"/>
                <a:gd name="T29" fmla="*/ 14288 h 28"/>
                <a:gd name="T30" fmla="*/ 0 w 28"/>
                <a:gd name="T31" fmla="*/ 23813 h 28"/>
                <a:gd name="T32" fmla="*/ 0 w 28"/>
                <a:gd name="T33" fmla="*/ 23813 h 28"/>
                <a:gd name="T34" fmla="*/ 1588 w 28"/>
                <a:gd name="T35" fmla="*/ 30163 h 28"/>
                <a:gd name="T36" fmla="*/ 4763 w 28"/>
                <a:gd name="T37" fmla="*/ 38100 h 28"/>
                <a:gd name="T38" fmla="*/ 11113 w 28"/>
                <a:gd name="T39" fmla="*/ 42863 h 28"/>
                <a:gd name="T40" fmla="*/ 20638 w 28"/>
                <a:gd name="T41" fmla="*/ 44450 h 28"/>
                <a:gd name="T42" fmla="*/ 20638 w 28"/>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8">
                  <a:moveTo>
                    <a:pt x="13" y="28"/>
                  </a:moveTo>
                  <a:lnTo>
                    <a:pt x="13" y="28"/>
                  </a:lnTo>
                  <a:lnTo>
                    <a:pt x="19" y="27"/>
                  </a:lnTo>
                  <a:lnTo>
                    <a:pt x="23" y="24"/>
                  </a:lnTo>
                  <a:lnTo>
                    <a:pt x="27" y="19"/>
                  </a:lnTo>
                  <a:lnTo>
                    <a:pt x="28" y="15"/>
                  </a:lnTo>
                  <a:lnTo>
                    <a:pt x="27" y="9"/>
                  </a:lnTo>
                  <a:lnTo>
                    <a:pt x="23" y="4"/>
                  </a:lnTo>
                  <a:lnTo>
                    <a:pt x="19" y="1"/>
                  </a:lnTo>
                  <a:lnTo>
                    <a:pt x="13" y="0"/>
                  </a:lnTo>
                  <a:lnTo>
                    <a:pt x="7" y="1"/>
                  </a:lnTo>
                  <a:lnTo>
                    <a:pt x="3" y="4"/>
                  </a:lnTo>
                  <a:lnTo>
                    <a:pt x="1" y="9"/>
                  </a:lnTo>
                  <a:lnTo>
                    <a:pt x="0" y="15"/>
                  </a:lnTo>
                  <a:lnTo>
                    <a:pt x="1" y="19"/>
                  </a:lnTo>
                  <a:lnTo>
                    <a:pt x="3" y="24"/>
                  </a:lnTo>
                  <a:lnTo>
                    <a:pt x="7" y="27"/>
                  </a:lnTo>
                  <a:lnTo>
                    <a:pt x="13"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4" name="Freeform 97">
              <a:extLst>
                <a:ext uri="{FF2B5EF4-FFF2-40B4-BE49-F238E27FC236}">
                  <a16:creationId xmlns:a16="http://schemas.microsoft.com/office/drawing/2014/main" id="{CEC9B702-32F5-84AC-7192-FFF788FF97E4}"/>
                </a:ext>
              </a:extLst>
            </p:cNvPr>
            <p:cNvSpPr>
              <a:spLocks/>
            </p:cNvSpPr>
            <p:nvPr/>
          </p:nvSpPr>
          <p:spPr bwMode="auto">
            <a:xfrm>
              <a:off x="4259354" y="3059387"/>
              <a:ext cx="21458" cy="18472"/>
            </a:xfrm>
            <a:custGeom>
              <a:avLst/>
              <a:gdLst>
                <a:gd name="T0" fmla="*/ 12700 w 16"/>
                <a:gd name="T1" fmla="*/ 25401 h 16"/>
                <a:gd name="T2" fmla="*/ 12700 w 16"/>
                <a:gd name="T3" fmla="*/ 25401 h 16"/>
                <a:gd name="T4" fmla="*/ 19050 w 16"/>
                <a:gd name="T5" fmla="*/ 22226 h 16"/>
                <a:gd name="T6" fmla="*/ 22225 w 16"/>
                <a:gd name="T7" fmla="*/ 19051 h 16"/>
                <a:gd name="T8" fmla="*/ 25400 w 16"/>
                <a:gd name="T9" fmla="*/ 15876 h 16"/>
                <a:gd name="T10" fmla="*/ 25400 w 16"/>
                <a:gd name="T11" fmla="*/ 12701 h 16"/>
                <a:gd name="T12" fmla="*/ 25400 w 16"/>
                <a:gd name="T13" fmla="*/ 12701 h 16"/>
                <a:gd name="T14" fmla="*/ 25400 w 16"/>
                <a:gd name="T15" fmla="*/ 6350 h 16"/>
                <a:gd name="T16" fmla="*/ 22225 w 16"/>
                <a:gd name="T17" fmla="*/ 3175 h 16"/>
                <a:gd name="T18" fmla="*/ 19050 w 16"/>
                <a:gd name="T19" fmla="*/ 0 h 16"/>
                <a:gd name="T20" fmla="*/ 12700 w 16"/>
                <a:gd name="T21" fmla="*/ 0 h 16"/>
                <a:gd name="T22" fmla="*/ 12700 w 16"/>
                <a:gd name="T23" fmla="*/ 0 h 16"/>
                <a:gd name="T24" fmla="*/ 7938 w 16"/>
                <a:gd name="T25" fmla="*/ 0 h 16"/>
                <a:gd name="T26" fmla="*/ 3175 w 16"/>
                <a:gd name="T27" fmla="*/ 3175 h 16"/>
                <a:gd name="T28" fmla="*/ 1588 w 16"/>
                <a:gd name="T29" fmla="*/ 6350 h 16"/>
                <a:gd name="T30" fmla="*/ 0 w 16"/>
                <a:gd name="T31" fmla="*/ 12701 h 16"/>
                <a:gd name="T32" fmla="*/ 0 w 16"/>
                <a:gd name="T33" fmla="*/ 12701 h 16"/>
                <a:gd name="T34" fmla="*/ 1588 w 16"/>
                <a:gd name="T35" fmla="*/ 15876 h 16"/>
                <a:gd name="T36" fmla="*/ 3175 w 16"/>
                <a:gd name="T37" fmla="*/ 19051 h 16"/>
                <a:gd name="T38" fmla="*/ 7938 w 16"/>
                <a:gd name="T39" fmla="*/ 22226 h 16"/>
                <a:gd name="T40" fmla="*/ 12700 w 16"/>
                <a:gd name="T41" fmla="*/ 2540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8" y="16"/>
                  </a:moveTo>
                  <a:lnTo>
                    <a:pt x="8" y="16"/>
                  </a:lnTo>
                  <a:lnTo>
                    <a:pt x="12" y="14"/>
                  </a:lnTo>
                  <a:lnTo>
                    <a:pt x="14" y="12"/>
                  </a:lnTo>
                  <a:lnTo>
                    <a:pt x="16" y="10"/>
                  </a:lnTo>
                  <a:lnTo>
                    <a:pt x="16" y="8"/>
                  </a:lnTo>
                  <a:lnTo>
                    <a:pt x="16" y="4"/>
                  </a:lnTo>
                  <a:lnTo>
                    <a:pt x="14" y="2"/>
                  </a:lnTo>
                  <a:lnTo>
                    <a:pt x="12" y="0"/>
                  </a:lnTo>
                  <a:lnTo>
                    <a:pt x="8" y="0"/>
                  </a:lnTo>
                  <a:lnTo>
                    <a:pt x="5" y="0"/>
                  </a:lnTo>
                  <a:lnTo>
                    <a:pt x="2" y="2"/>
                  </a:lnTo>
                  <a:lnTo>
                    <a:pt x="1" y="4"/>
                  </a:lnTo>
                  <a:lnTo>
                    <a:pt x="0" y="8"/>
                  </a:lnTo>
                  <a:lnTo>
                    <a:pt x="1" y="10"/>
                  </a:lnTo>
                  <a:lnTo>
                    <a:pt x="2" y="12"/>
                  </a:lnTo>
                  <a:lnTo>
                    <a:pt x="5" y="14"/>
                  </a:lnTo>
                  <a:lnTo>
                    <a:pt x="8" y="1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5" name="Freeform 98">
              <a:extLst>
                <a:ext uri="{FF2B5EF4-FFF2-40B4-BE49-F238E27FC236}">
                  <a16:creationId xmlns:a16="http://schemas.microsoft.com/office/drawing/2014/main" id="{FA0A9037-E7E7-A5E1-9767-C093E4A1E50A}"/>
                </a:ext>
              </a:extLst>
            </p:cNvPr>
            <p:cNvSpPr>
              <a:spLocks noEditPoints="1"/>
            </p:cNvSpPr>
            <p:nvPr/>
          </p:nvSpPr>
          <p:spPr bwMode="auto">
            <a:xfrm>
              <a:off x="120700" y="1922219"/>
              <a:ext cx="303090" cy="73887"/>
            </a:xfrm>
            <a:custGeom>
              <a:avLst/>
              <a:gdLst>
                <a:gd name="T0" fmla="*/ 22225 w 226"/>
                <a:gd name="T1" fmla="*/ 58738 h 64"/>
                <a:gd name="T2" fmla="*/ 14288 w 226"/>
                <a:gd name="T3" fmla="*/ 68263 h 64"/>
                <a:gd name="T4" fmla="*/ 7938 w 226"/>
                <a:gd name="T5" fmla="*/ 68263 h 64"/>
                <a:gd name="T6" fmla="*/ 12700 w 226"/>
                <a:gd name="T7" fmla="*/ 80963 h 64"/>
                <a:gd name="T8" fmla="*/ 33338 w 226"/>
                <a:gd name="T9" fmla="*/ 61913 h 64"/>
                <a:gd name="T10" fmla="*/ 39688 w 226"/>
                <a:gd name="T11" fmla="*/ 0 h 64"/>
                <a:gd name="T12" fmla="*/ 28575 w 226"/>
                <a:gd name="T13" fmla="*/ 46038 h 64"/>
                <a:gd name="T14" fmla="*/ 0 w 226"/>
                <a:gd name="T15" fmla="*/ 0 h 64"/>
                <a:gd name="T16" fmla="*/ 77788 w 226"/>
                <a:gd name="T17" fmla="*/ 22225 h 64"/>
                <a:gd name="T18" fmla="*/ 100013 w 226"/>
                <a:gd name="T19" fmla="*/ 47625 h 64"/>
                <a:gd name="T20" fmla="*/ 109538 w 226"/>
                <a:gd name="T21" fmla="*/ 61913 h 64"/>
                <a:gd name="T22" fmla="*/ 115888 w 226"/>
                <a:gd name="T23" fmla="*/ 77788 h 64"/>
                <a:gd name="T24" fmla="*/ 100013 w 226"/>
                <a:gd name="T25" fmla="*/ 65088 h 64"/>
                <a:gd name="T26" fmla="*/ 88900 w 226"/>
                <a:gd name="T27" fmla="*/ 55563 h 64"/>
                <a:gd name="T28" fmla="*/ 73025 w 226"/>
                <a:gd name="T29" fmla="*/ 57150 h 64"/>
                <a:gd name="T30" fmla="*/ 65088 w 226"/>
                <a:gd name="T31" fmla="*/ 73025 h 64"/>
                <a:gd name="T32" fmla="*/ 53975 w 226"/>
                <a:gd name="T33" fmla="*/ 71438 h 64"/>
                <a:gd name="T34" fmla="*/ 63500 w 226"/>
                <a:gd name="T35" fmla="*/ 49213 h 64"/>
                <a:gd name="T36" fmla="*/ 133350 w 226"/>
                <a:gd name="T37" fmla="*/ 77788 h 64"/>
                <a:gd name="T38" fmla="*/ 179388 w 226"/>
                <a:gd name="T39" fmla="*/ 22225 h 64"/>
                <a:gd name="T40" fmla="*/ 157163 w 226"/>
                <a:gd name="T41" fmla="*/ 38100 h 64"/>
                <a:gd name="T42" fmla="*/ 163513 w 226"/>
                <a:gd name="T43" fmla="*/ 71438 h 64"/>
                <a:gd name="T44" fmla="*/ 184150 w 226"/>
                <a:gd name="T45" fmla="*/ 77788 h 64"/>
                <a:gd name="T46" fmla="*/ 198438 w 226"/>
                <a:gd name="T47" fmla="*/ 60325 h 64"/>
                <a:gd name="T48" fmla="*/ 195263 w 226"/>
                <a:gd name="T49" fmla="*/ 30163 h 64"/>
                <a:gd name="T50" fmla="*/ 179388 w 226"/>
                <a:gd name="T51" fmla="*/ 22225 h 64"/>
                <a:gd name="T52" fmla="*/ 185738 w 226"/>
                <a:gd name="T53" fmla="*/ 38100 h 64"/>
                <a:gd name="T54" fmla="*/ 187325 w 226"/>
                <a:gd name="T55" fmla="*/ 60325 h 64"/>
                <a:gd name="T56" fmla="*/ 173038 w 226"/>
                <a:gd name="T57" fmla="*/ 68263 h 64"/>
                <a:gd name="T58" fmla="*/ 168275 w 226"/>
                <a:gd name="T59" fmla="*/ 50800 h 64"/>
                <a:gd name="T60" fmla="*/ 173038 w 226"/>
                <a:gd name="T61" fmla="*/ 33338 h 64"/>
                <a:gd name="T62" fmla="*/ 220663 w 226"/>
                <a:gd name="T63" fmla="*/ 73025 h 64"/>
                <a:gd name="T64" fmla="*/ 230188 w 226"/>
                <a:gd name="T65" fmla="*/ 77788 h 64"/>
                <a:gd name="T66" fmla="*/ 246063 w 226"/>
                <a:gd name="T67" fmla="*/ 74613 h 64"/>
                <a:gd name="T68" fmla="*/ 255588 w 226"/>
                <a:gd name="T69" fmla="*/ 49213 h 64"/>
                <a:gd name="T70" fmla="*/ 242888 w 226"/>
                <a:gd name="T71" fmla="*/ 23813 h 64"/>
                <a:gd name="T72" fmla="*/ 222250 w 226"/>
                <a:gd name="T73" fmla="*/ 26988 h 64"/>
                <a:gd name="T74" fmla="*/ 209550 w 226"/>
                <a:gd name="T75" fmla="*/ 31750 h 64"/>
                <a:gd name="T76" fmla="*/ 220663 w 226"/>
                <a:gd name="T77" fmla="*/ 46038 h 64"/>
                <a:gd name="T78" fmla="*/ 223838 w 226"/>
                <a:gd name="T79" fmla="*/ 36513 h 64"/>
                <a:gd name="T80" fmla="*/ 236538 w 226"/>
                <a:gd name="T81" fmla="*/ 33338 h 64"/>
                <a:gd name="T82" fmla="*/ 242888 w 226"/>
                <a:gd name="T83" fmla="*/ 50800 h 64"/>
                <a:gd name="T84" fmla="*/ 231775 w 226"/>
                <a:gd name="T85" fmla="*/ 69850 h 64"/>
                <a:gd name="T86" fmla="*/ 222250 w 226"/>
                <a:gd name="T87" fmla="*/ 58738 h 64"/>
                <a:gd name="T88" fmla="*/ 220663 w 226"/>
                <a:gd name="T89" fmla="*/ 46038 h 64"/>
                <a:gd name="T90" fmla="*/ 268288 w 226"/>
                <a:gd name="T91" fmla="*/ 30163 h 64"/>
                <a:gd name="T92" fmla="*/ 261938 w 226"/>
                <a:gd name="T93" fmla="*/ 63500 h 64"/>
                <a:gd name="T94" fmla="*/ 282575 w 226"/>
                <a:gd name="T95" fmla="*/ 80963 h 64"/>
                <a:gd name="T96" fmla="*/ 300038 w 226"/>
                <a:gd name="T97" fmla="*/ 69850 h 64"/>
                <a:gd name="T98" fmla="*/ 303213 w 226"/>
                <a:gd name="T99" fmla="*/ 38100 h 64"/>
                <a:gd name="T100" fmla="*/ 284163 w 226"/>
                <a:gd name="T101" fmla="*/ 22225 h 64"/>
                <a:gd name="T102" fmla="*/ 290513 w 226"/>
                <a:gd name="T103" fmla="*/ 38100 h 64"/>
                <a:gd name="T104" fmla="*/ 293688 w 226"/>
                <a:gd name="T105" fmla="*/ 60325 h 64"/>
                <a:gd name="T106" fmla="*/ 284163 w 226"/>
                <a:gd name="T107" fmla="*/ 69850 h 64"/>
                <a:gd name="T108" fmla="*/ 273050 w 226"/>
                <a:gd name="T109" fmla="*/ 58738 h 64"/>
                <a:gd name="T110" fmla="*/ 274638 w 226"/>
                <a:gd name="T111" fmla="*/ 36513 h 64"/>
                <a:gd name="T112" fmla="*/ 320675 w 226"/>
                <a:gd name="T113" fmla="*/ 36513 h 64"/>
                <a:gd name="T114" fmla="*/ 315913 w 226"/>
                <a:gd name="T115" fmla="*/ 61913 h 64"/>
                <a:gd name="T116" fmla="*/ 320675 w 226"/>
                <a:gd name="T117" fmla="*/ 77788 h 64"/>
                <a:gd name="T118" fmla="*/ 352425 w 226"/>
                <a:gd name="T119" fmla="*/ 22225 h 64"/>
                <a:gd name="T120" fmla="*/ 325438 w 226"/>
                <a:gd name="T121" fmla="*/ 68263 h 64"/>
                <a:gd name="T122" fmla="*/ 328613 w 226"/>
                <a:gd name="T123" fmla="*/ 49213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6" h="64">
                  <a:moveTo>
                    <a:pt x="0" y="0"/>
                  </a:moveTo>
                  <a:lnTo>
                    <a:pt x="14" y="35"/>
                  </a:lnTo>
                  <a:lnTo>
                    <a:pt x="14" y="36"/>
                  </a:lnTo>
                  <a:lnTo>
                    <a:pt x="14" y="37"/>
                  </a:lnTo>
                  <a:lnTo>
                    <a:pt x="13" y="39"/>
                  </a:lnTo>
                  <a:lnTo>
                    <a:pt x="11" y="41"/>
                  </a:lnTo>
                  <a:lnTo>
                    <a:pt x="9" y="43"/>
                  </a:lnTo>
                  <a:lnTo>
                    <a:pt x="7" y="43"/>
                  </a:lnTo>
                  <a:lnTo>
                    <a:pt x="6" y="43"/>
                  </a:lnTo>
                  <a:lnTo>
                    <a:pt x="5" y="43"/>
                  </a:lnTo>
                  <a:lnTo>
                    <a:pt x="5" y="49"/>
                  </a:lnTo>
                  <a:lnTo>
                    <a:pt x="6" y="51"/>
                  </a:lnTo>
                  <a:lnTo>
                    <a:pt x="8" y="51"/>
                  </a:lnTo>
                  <a:lnTo>
                    <a:pt x="10" y="51"/>
                  </a:lnTo>
                  <a:lnTo>
                    <a:pt x="14" y="48"/>
                  </a:lnTo>
                  <a:lnTo>
                    <a:pt x="17" y="44"/>
                  </a:lnTo>
                  <a:lnTo>
                    <a:pt x="21" y="39"/>
                  </a:lnTo>
                  <a:lnTo>
                    <a:pt x="23" y="32"/>
                  </a:lnTo>
                  <a:lnTo>
                    <a:pt x="25" y="25"/>
                  </a:lnTo>
                  <a:lnTo>
                    <a:pt x="33" y="0"/>
                  </a:lnTo>
                  <a:lnTo>
                    <a:pt x="25" y="0"/>
                  </a:lnTo>
                  <a:lnTo>
                    <a:pt x="21" y="20"/>
                  </a:lnTo>
                  <a:lnTo>
                    <a:pt x="19" y="24"/>
                  </a:lnTo>
                  <a:lnTo>
                    <a:pt x="18" y="29"/>
                  </a:lnTo>
                  <a:lnTo>
                    <a:pt x="16" y="24"/>
                  </a:lnTo>
                  <a:lnTo>
                    <a:pt x="15" y="20"/>
                  </a:lnTo>
                  <a:lnTo>
                    <a:pt x="8" y="0"/>
                  </a:lnTo>
                  <a:lnTo>
                    <a:pt x="0" y="0"/>
                  </a:lnTo>
                  <a:close/>
                  <a:moveTo>
                    <a:pt x="33" y="14"/>
                  </a:moveTo>
                  <a:lnTo>
                    <a:pt x="41" y="14"/>
                  </a:lnTo>
                  <a:lnTo>
                    <a:pt x="48" y="29"/>
                  </a:lnTo>
                  <a:lnTo>
                    <a:pt x="49" y="29"/>
                  </a:lnTo>
                  <a:lnTo>
                    <a:pt x="49" y="14"/>
                  </a:lnTo>
                  <a:lnTo>
                    <a:pt x="56" y="14"/>
                  </a:lnTo>
                  <a:lnTo>
                    <a:pt x="56" y="29"/>
                  </a:lnTo>
                  <a:lnTo>
                    <a:pt x="57" y="29"/>
                  </a:lnTo>
                  <a:lnTo>
                    <a:pt x="65" y="14"/>
                  </a:lnTo>
                  <a:lnTo>
                    <a:pt x="73" y="14"/>
                  </a:lnTo>
                  <a:lnTo>
                    <a:pt x="63" y="30"/>
                  </a:lnTo>
                  <a:lnTo>
                    <a:pt x="65" y="31"/>
                  </a:lnTo>
                  <a:lnTo>
                    <a:pt x="68" y="35"/>
                  </a:lnTo>
                  <a:lnTo>
                    <a:pt x="69" y="39"/>
                  </a:lnTo>
                  <a:lnTo>
                    <a:pt x="71" y="43"/>
                  </a:lnTo>
                  <a:lnTo>
                    <a:pt x="72" y="46"/>
                  </a:lnTo>
                  <a:lnTo>
                    <a:pt x="73" y="49"/>
                  </a:lnTo>
                  <a:lnTo>
                    <a:pt x="66" y="49"/>
                  </a:lnTo>
                  <a:lnTo>
                    <a:pt x="65" y="46"/>
                  </a:lnTo>
                  <a:lnTo>
                    <a:pt x="63" y="41"/>
                  </a:lnTo>
                  <a:lnTo>
                    <a:pt x="62" y="38"/>
                  </a:lnTo>
                  <a:lnTo>
                    <a:pt x="59" y="36"/>
                  </a:lnTo>
                  <a:lnTo>
                    <a:pt x="57" y="35"/>
                  </a:lnTo>
                  <a:lnTo>
                    <a:pt x="56" y="35"/>
                  </a:lnTo>
                  <a:lnTo>
                    <a:pt x="56" y="49"/>
                  </a:lnTo>
                  <a:lnTo>
                    <a:pt x="49" y="49"/>
                  </a:lnTo>
                  <a:lnTo>
                    <a:pt x="49" y="35"/>
                  </a:lnTo>
                  <a:lnTo>
                    <a:pt x="46" y="36"/>
                  </a:lnTo>
                  <a:lnTo>
                    <a:pt x="43" y="38"/>
                  </a:lnTo>
                  <a:lnTo>
                    <a:pt x="42" y="41"/>
                  </a:lnTo>
                  <a:lnTo>
                    <a:pt x="41" y="46"/>
                  </a:lnTo>
                  <a:lnTo>
                    <a:pt x="40" y="49"/>
                  </a:lnTo>
                  <a:lnTo>
                    <a:pt x="32" y="49"/>
                  </a:lnTo>
                  <a:lnTo>
                    <a:pt x="34" y="45"/>
                  </a:lnTo>
                  <a:lnTo>
                    <a:pt x="35" y="39"/>
                  </a:lnTo>
                  <a:lnTo>
                    <a:pt x="38" y="35"/>
                  </a:lnTo>
                  <a:lnTo>
                    <a:pt x="40" y="31"/>
                  </a:lnTo>
                  <a:lnTo>
                    <a:pt x="43" y="30"/>
                  </a:lnTo>
                  <a:lnTo>
                    <a:pt x="33" y="14"/>
                  </a:lnTo>
                  <a:close/>
                  <a:moveTo>
                    <a:pt x="76" y="14"/>
                  </a:moveTo>
                  <a:lnTo>
                    <a:pt x="76" y="49"/>
                  </a:lnTo>
                  <a:lnTo>
                    <a:pt x="84" y="49"/>
                  </a:lnTo>
                  <a:lnTo>
                    <a:pt x="84" y="21"/>
                  </a:lnTo>
                  <a:lnTo>
                    <a:pt x="96" y="21"/>
                  </a:lnTo>
                  <a:lnTo>
                    <a:pt x="96" y="14"/>
                  </a:lnTo>
                  <a:lnTo>
                    <a:pt x="76" y="14"/>
                  </a:lnTo>
                  <a:close/>
                  <a:moveTo>
                    <a:pt x="113" y="14"/>
                  </a:moveTo>
                  <a:lnTo>
                    <a:pt x="113" y="14"/>
                  </a:lnTo>
                  <a:lnTo>
                    <a:pt x="107" y="15"/>
                  </a:lnTo>
                  <a:lnTo>
                    <a:pt x="103" y="19"/>
                  </a:lnTo>
                  <a:lnTo>
                    <a:pt x="99" y="24"/>
                  </a:lnTo>
                  <a:lnTo>
                    <a:pt x="98" y="32"/>
                  </a:lnTo>
                  <a:lnTo>
                    <a:pt x="99" y="40"/>
                  </a:lnTo>
                  <a:lnTo>
                    <a:pt x="103" y="45"/>
                  </a:lnTo>
                  <a:lnTo>
                    <a:pt x="107" y="49"/>
                  </a:lnTo>
                  <a:lnTo>
                    <a:pt x="112" y="51"/>
                  </a:lnTo>
                  <a:lnTo>
                    <a:pt x="116" y="49"/>
                  </a:lnTo>
                  <a:lnTo>
                    <a:pt x="121" y="47"/>
                  </a:lnTo>
                  <a:lnTo>
                    <a:pt x="123" y="44"/>
                  </a:lnTo>
                  <a:lnTo>
                    <a:pt x="125" y="38"/>
                  </a:lnTo>
                  <a:lnTo>
                    <a:pt x="126" y="31"/>
                  </a:lnTo>
                  <a:lnTo>
                    <a:pt x="125" y="24"/>
                  </a:lnTo>
                  <a:lnTo>
                    <a:pt x="123" y="19"/>
                  </a:lnTo>
                  <a:lnTo>
                    <a:pt x="118" y="15"/>
                  </a:lnTo>
                  <a:lnTo>
                    <a:pt x="115" y="14"/>
                  </a:lnTo>
                  <a:lnTo>
                    <a:pt x="113" y="14"/>
                  </a:lnTo>
                  <a:close/>
                  <a:moveTo>
                    <a:pt x="113" y="20"/>
                  </a:moveTo>
                  <a:lnTo>
                    <a:pt x="113" y="20"/>
                  </a:lnTo>
                  <a:lnTo>
                    <a:pt x="115" y="21"/>
                  </a:lnTo>
                  <a:lnTo>
                    <a:pt x="117" y="24"/>
                  </a:lnTo>
                  <a:lnTo>
                    <a:pt x="118" y="28"/>
                  </a:lnTo>
                  <a:lnTo>
                    <a:pt x="120" y="32"/>
                  </a:lnTo>
                  <a:lnTo>
                    <a:pt x="118" y="38"/>
                  </a:lnTo>
                  <a:lnTo>
                    <a:pt x="116" y="43"/>
                  </a:lnTo>
                  <a:lnTo>
                    <a:pt x="114" y="44"/>
                  </a:lnTo>
                  <a:lnTo>
                    <a:pt x="113" y="44"/>
                  </a:lnTo>
                  <a:lnTo>
                    <a:pt x="109" y="43"/>
                  </a:lnTo>
                  <a:lnTo>
                    <a:pt x="107" y="40"/>
                  </a:lnTo>
                  <a:lnTo>
                    <a:pt x="106" y="37"/>
                  </a:lnTo>
                  <a:lnTo>
                    <a:pt x="106" y="32"/>
                  </a:lnTo>
                  <a:lnTo>
                    <a:pt x="106" y="28"/>
                  </a:lnTo>
                  <a:lnTo>
                    <a:pt x="107" y="23"/>
                  </a:lnTo>
                  <a:lnTo>
                    <a:pt x="109" y="21"/>
                  </a:lnTo>
                  <a:lnTo>
                    <a:pt x="113" y="20"/>
                  </a:lnTo>
                  <a:close/>
                  <a:moveTo>
                    <a:pt x="132" y="64"/>
                  </a:moveTo>
                  <a:lnTo>
                    <a:pt x="139" y="64"/>
                  </a:lnTo>
                  <a:lnTo>
                    <a:pt x="139" y="46"/>
                  </a:lnTo>
                  <a:lnTo>
                    <a:pt x="141" y="48"/>
                  </a:lnTo>
                  <a:lnTo>
                    <a:pt x="145" y="49"/>
                  </a:lnTo>
                  <a:lnTo>
                    <a:pt x="147" y="51"/>
                  </a:lnTo>
                  <a:lnTo>
                    <a:pt x="152" y="49"/>
                  </a:lnTo>
                  <a:lnTo>
                    <a:pt x="155" y="47"/>
                  </a:lnTo>
                  <a:lnTo>
                    <a:pt x="157" y="44"/>
                  </a:lnTo>
                  <a:lnTo>
                    <a:pt x="159" y="38"/>
                  </a:lnTo>
                  <a:lnTo>
                    <a:pt x="161" y="31"/>
                  </a:lnTo>
                  <a:lnTo>
                    <a:pt x="159" y="24"/>
                  </a:lnTo>
                  <a:lnTo>
                    <a:pt x="157" y="19"/>
                  </a:lnTo>
                  <a:lnTo>
                    <a:pt x="153" y="15"/>
                  </a:lnTo>
                  <a:lnTo>
                    <a:pt x="148" y="14"/>
                  </a:lnTo>
                  <a:lnTo>
                    <a:pt x="146" y="14"/>
                  </a:lnTo>
                  <a:lnTo>
                    <a:pt x="142" y="15"/>
                  </a:lnTo>
                  <a:lnTo>
                    <a:pt x="140" y="17"/>
                  </a:lnTo>
                  <a:lnTo>
                    <a:pt x="139" y="20"/>
                  </a:lnTo>
                  <a:lnTo>
                    <a:pt x="138" y="14"/>
                  </a:lnTo>
                  <a:lnTo>
                    <a:pt x="132" y="14"/>
                  </a:lnTo>
                  <a:lnTo>
                    <a:pt x="132" y="20"/>
                  </a:lnTo>
                  <a:lnTo>
                    <a:pt x="132" y="25"/>
                  </a:lnTo>
                  <a:lnTo>
                    <a:pt x="132" y="64"/>
                  </a:lnTo>
                  <a:close/>
                  <a:moveTo>
                    <a:pt x="139" y="29"/>
                  </a:moveTo>
                  <a:lnTo>
                    <a:pt x="139" y="29"/>
                  </a:lnTo>
                  <a:lnTo>
                    <a:pt x="139" y="28"/>
                  </a:lnTo>
                  <a:lnTo>
                    <a:pt x="140" y="27"/>
                  </a:lnTo>
                  <a:lnTo>
                    <a:pt x="141" y="23"/>
                  </a:lnTo>
                  <a:lnTo>
                    <a:pt x="144" y="21"/>
                  </a:lnTo>
                  <a:lnTo>
                    <a:pt x="146" y="21"/>
                  </a:lnTo>
                  <a:lnTo>
                    <a:pt x="149" y="21"/>
                  </a:lnTo>
                  <a:lnTo>
                    <a:pt x="152" y="24"/>
                  </a:lnTo>
                  <a:lnTo>
                    <a:pt x="153" y="28"/>
                  </a:lnTo>
                  <a:lnTo>
                    <a:pt x="153" y="32"/>
                  </a:lnTo>
                  <a:lnTo>
                    <a:pt x="153" y="38"/>
                  </a:lnTo>
                  <a:lnTo>
                    <a:pt x="149" y="41"/>
                  </a:lnTo>
                  <a:lnTo>
                    <a:pt x="148" y="43"/>
                  </a:lnTo>
                  <a:lnTo>
                    <a:pt x="146" y="44"/>
                  </a:lnTo>
                  <a:lnTo>
                    <a:pt x="144" y="43"/>
                  </a:lnTo>
                  <a:lnTo>
                    <a:pt x="141" y="40"/>
                  </a:lnTo>
                  <a:lnTo>
                    <a:pt x="140" y="37"/>
                  </a:lnTo>
                  <a:lnTo>
                    <a:pt x="139" y="36"/>
                  </a:lnTo>
                  <a:lnTo>
                    <a:pt x="139" y="35"/>
                  </a:lnTo>
                  <a:lnTo>
                    <a:pt x="139" y="29"/>
                  </a:lnTo>
                  <a:close/>
                  <a:moveTo>
                    <a:pt x="179" y="14"/>
                  </a:moveTo>
                  <a:lnTo>
                    <a:pt x="179" y="14"/>
                  </a:lnTo>
                  <a:lnTo>
                    <a:pt x="173" y="15"/>
                  </a:lnTo>
                  <a:lnTo>
                    <a:pt x="169" y="19"/>
                  </a:lnTo>
                  <a:lnTo>
                    <a:pt x="165" y="24"/>
                  </a:lnTo>
                  <a:lnTo>
                    <a:pt x="164" y="32"/>
                  </a:lnTo>
                  <a:lnTo>
                    <a:pt x="165" y="40"/>
                  </a:lnTo>
                  <a:lnTo>
                    <a:pt x="169" y="45"/>
                  </a:lnTo>
                  <a:lnTo>
                    <a:pt x="173" y="49"/>
                  </a:lnTo>
                  <a:lnTo>
                    <a:pt x="178" y="51"/>
                  </a:lnTo>
                  <a:lnTo>
                    <a:pt x="182" y="49"/>
                  </a:lnTo>
                  <a:lnTo>
                    <a:pt x="187" y="47"/>
                  </a:lnTo>
                  <a:lnTo>
                    <a:pt x="189" y="44"/>
                  </a:lnTo>
                  <a:lnTo>
                    <a:pt x="191" y="38"/>
                  </a:lnTo>
                  <a:lnTo>
                    <a:pt x="193" y="31"/>
                  </a:lnTo>
                  <a:lnTo>
                    <a:pt x="191" y="24"/>
                  </a:lnTo>
                  <a:lnTo>
                    <a:pt x="189" y="19"/>
                  </a:lnTo>
                  <a:lnTo>
                    <a:pt x="185" y="15"/>
                  </a:lnTo>
                  <a:lnTo>
                    <a:pt x="182" y="14"/>
                  </a:lnTo>
                  <a:lnTo>
                    <a:pt x="179" y="14"/>
                  </a:lnTo>
                  <a:close/>
                  <a:moveTo>
                    <a:pt x="179" y="20"/>
                  </a:moveTo>
                  <a:lnTo>
                    <a:pt x="179" y="20"/>
                  </a:lnTo>
                  <a:lnTo>
                    <a:pt x="181" y="21"/>
                  </a:lnTo>
                  <a:lnTo>
                    <a:pt x="183" y="24"/>
                  </a:lnTo>
                  <a:lnTo>
                    <a:pt x="185" y="28"/>
                  </a:lnTo>
                  <a:lnTo>
                    <a:pt x="186" y="32"/>
                  </a:lnTo>
                  <a:lnTo>
                    <a:pt x="185" y="38"/>
                  </a:lnTo>
                  <a:lnTo>
                    <a:pt x="182" y="43"/>
                  </a:lnTo>
                  <a:lnTo>
                    <a:pt x="180" y="44"/>
                  </a:lnTo>
                  <a:lnTo>
                    <a:pt x="179" y="44"/>
                  </a:lnTo>
                  <a:lnTo>
                    <a:pt x="175" y="43"/>
                  </a:lnTo>
                  <a:lnTo>
                    <a:pt x="173" y="40"/>
                  </a:lnTo>
                  <a:lnTo>
                    <a:pt x="172" y="37"/>
                  </a:lnTo>
                  <a:lnTo>
                    <a:pt x="172" y="32"/>
                  </a:lnTo>
                  <a:lnTo>
                    <a:pt x="172" y="28"/>
                  </a:lnTo>
                  <a:lnTo>
                    <a:pt x="173" y="23"/>
                  </a:lnTo>
                  <a:lnTo>
                    <a:pt x="175" y="21"/>
                  </a:lnTo>
                  <a:lnTo>
                    <a:pt x="179" y="20"/>
                  </a:lnTo>
                  <a:close/>
                  <a:moveTo>
                    <a:pt x="202" y="14"/>
                  </a:moveTo>
                  <a:lnTo>
                    <a:pt x="202" y="23"/>
                  </a:lnTo>
                  <a:lnTo>
                    <a:pt x="202" y="30"/>
                  </a:lnTo>
                  <a:lnTo>
                    <a:pt x="201" y="36"/>
                  </a:lnTo>
                  <a:lnTo>
                    <a:pt x="199" y="39"/>
                  </a:lnTo>
                  <a:lnTo>
                    <a:pt x="198" y="43"/>
                  </a:lnTo>
                  <a:lnTo>
                    <a:pt x="195" y="44"/>
                  </a:lnTo>
                  <a:lnTo>
                    <a:pt x="196" y="61"/>
                  </a:lnTo>
                  <a:lnTo>
                    <a:pt x="201" y="61"/>
                  </a:lnTo>
                  <a:lnTo>
                    <a:pt x="202" y="49"/>
                  </a:lnTo>
                  <a:lnTo>
                    <a:pt x="220" y="49"/>
                  </a:lnTo>
                  <a:lnTo>
                    <a:pt x="220" y="61"/>
                  </a:lnTo>
                  <a:lnTo>
                    <a:pt x="226" y="61"/>
                  </a:lnTo>
                  <a:lnTo>
                    <a:pt x="226" y="44"/>
                  </a:lnTo>
                  <a:lnTo>
                    <a:pt x="222" y="43"/>
                  </a:lnTo>
                  <a:lnTo>
                    <a:pt x="222" y="14"/>
                  </a:lnTo>
                  <a:lnTo>
                    <a:pt x="202" y="14"/>
                  </a:lnTo>
                  <a:close/>
                  <a:moveTo>
                    <a:pt x="208" y="21"/>
                  </a:moveTo>
                  <a:lnTo>
                    <a:pt x="215" y="21"/>
                  </a:lnTo>
                  <a:lnTo>
                    <a:pt x="215" y="43"/>
                  </a:lnTo>
                  <a:lnTo>
                    <a:pt x="205" y="43"/>
                  </a:lnTo>
                  <a:lnTo>
                    <a:pt x="206" y="40"/>
                  </a:lnTo>
                  <a:lnTo>
                    <a:pt x="207" y="37"/>
                  </a:lnTo>
                  <a:lnTo>
                    <a:pt x="207" y="31"/>
                  </a:lnTo>
                  <a:lnTo>
                    <a:pt x="208" y="25"/>
                  </a:lnTo>
                  <a:lnTo>
                    <a:pt x="208" y="21"/>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6" name="Freeform 99">
              <a:extLst>
                <a:ext uri="{FF2B5EF4-FFF2-40B4-BE49-F238E27FC236}">
                  <a16:creationId xmlns:a16="http://schemas.microsoft.com/office/drawing/2014/main" id="{236C0E7C-808F-31E3-8C4E-6FA896F0D341}"/>
                </a:ext>
              </a:extLst>
            </p:cNvPr>
            <p:cNvSpPr>
              <a:spLocks noEditPoints="1"/>
            </p:cNvSpPr>
            <p:nvPr/>
          </p:nvSpPr>
          <p:spPr bwMode="auto">
            <a:xfrm>
              <a:off x="1549558" y="2160901"/>
              <a:ext cx="292361" cy="72733"/>
            </a:xfrm>
            <a:custGeom>
              <a:avLst/>
              <a:gdLst>
                <a:gd name="T0" fmla="*/ 4763 w 218"/>
                <a:gd name="T1" fmla="*/ 44451 h 63"/>
                <a:gd name="T2" fmla="*/ 25400 w 218"/>
                <a:gd name="T3" fmla="*/ 47626 h 63"/>
                <a:gd name="T4" fmla="*/ 42863 w 218"/>
                <a:gd name="T5" fmla="*/ 1588 h 63"/>
                <a:gd name="T6" fmla="*/ 22225 w 218"/>
                <a:gd name="T7" fmla="*/ 39688 h 63"/>
                <a:gd name="T8" fmla="*/ 11113 w 218"/>
                <a:gd name="T9" fmla="*/ 25400 h 63"/>
                <a:gd name="T10" fmla="*/ 93663 w 218"/>
                <a:gd name="T11" fmla="*/ 52388 h 63"/>
                <a:gd name="T12" fmla="*/ 92075 w 218"/>
                <a:gd name="T13" fmla="*/ 33338 h 63"/>
                <a:gd name="T14" fmla="*/ 76200 w 218"/>
                <a:gd name="T15" fmla="*/ 20638 h 63"/>
                <a:gd name="T16" fmla="*/ 58738 w 218"/>
                <a:gd name="T17" fmla="*/ 33338 h 63"/>
                <a:gd name="T18" fmla="*/ 53975 w 218"/>
                <a:gd name="T19" fmla="*/ 58738 h 63"/>
                <a:gd name="T20" fmla="*/ 71438 w 218"/>
                <a:gd name="T21" fmla="*/ 77789 h 63"/>
                <a:gd name="T22" fmla="*/ 90488 w 218"/>
                <a:gd name="T23" fmla="*/ 66676 h 63"/>
                <a:gd name="T24" fmla="*/ 77788 w 218"/>
                <a:gd name="T25" fmla="*/ 68264 h 63"/>
                <a:gd name="T26" fmla="*/ 65088 w 218"/>
                <a:gd name="T27" fmla="*/ 60326 h 63"/>
                <a:gd name="T28" fmla="*/ 65088 w 218"/>
                <a:gd name="T29" fmla="*/ 44451 h 63"/>
                <a:gd name="T30" fmla="*/ 71438 w 218"/>
                <a:gd name="T31" fmla="*/ 31750 h 63"/>
                <a:gd name="T32" fmla="*/ 82550 w 218"/>
                <a:gd name="T33" fmla="*/ 34926 h 63"/>
                <a:gd name="T34" fmla="*/ 103188 w 218"/>
                <a:gd name="T35" fmla="*/ 100014 h 63"/>
                <a:gd name="T36" fmla="*/ 117475 w 218"/>
                <a:gd name="T37" fmla="*/ 76201 h 63"/>
                <a:gd name="T38" fmla="*/ 133350 w 218"/>
                <a:gd name="T39" fmla="*/ 77789 h 63"/>
                <a:gd name="T40" fmla="*/ 146050 w 218"/>
                <a:gd name="T41" fmla="*/ 58738 h 63"/>
                <a:gd name="T42" fmla="*/ 142875 w 218"/>
                <a:gd name="T43" fmla="*/ 28575 h 63"/>
                <a:gd name="T44" fmla="*/ 120650 w 218"/>
                <a:gd name="T45" fmla="*/ 22225 h 63"/>
                <a:gd name="T46" fmla="*/ 103188 w 218"/>
                <a:gd name="T47" fmla="*/ 20638 h 63"/>
                <a:gd name="T48" fmla="*/ 103188 w 218"/>
                <a:gd name="T49" fmla="*/ 100014 h 63"/>
                <a:gd name="T50" fmla="*/ 115888 w 218"/>
                <a:gd name="T51" fmla="*/ 42863 h 63"/>
                <a:gd name="T52" fmla="*/ 125413 w 218"/>
                <a:gd name="T53" fmla="*/ 31750 h 63"/>
                <a:gd name="T54" fmla="*/ 136525 w 218"/>
                <a:gd name="T55" fmla="*/ 42863 h 63"/>
                <a:gd name="T56" fmla="*/ 131763 w 218"/>
                <a:gd name="T57" fmla="*/ 66676 h 63"/>
                <a:gd name="T58" fmla="*/ 117475 w 218"/>
                <a:gd name="T59" fmla="*/ 63501 h 63"/>
                <a:gd name="T60" fmla="*/ 115888 w 218"/>
                <a:gd name="T61" fmla="*/ 53976 h 63"/>
                <a:gd name="T62" fmla="*/ 168275 w 218"/>
                <a:gd name="T63" fmla="*/ 53976 h 63"/>
                <a:gd name="T64" fmla="*/ 185738 w 218"/>
                <a:gd name="T65" fmla="*/ 42863 h 63"/>
                <a:gd name="T66" fmla="*/ 220663 w 218"/>
                <a:gd name="T67" fmla="*/ 20638 h 63"/>
                <a:gd name="T68" fmla="*/ 215900 w 218"/>
                <a:gd name="T69" fmla="*/ 0 h 63"/>
                <a:gd name="T70" fmla="*/ 207963 w 218"/>
                <a:gd name="T71" fmla="*/ 6350 h 63"/>
                <a:gd name="T72" fmla="*/ 215900 w 218"/>
                <a:gd name="T73" fmla="*/ 14288 h 63"/>
                <a:gd name="T74" fmla="*/ 220663 w 218"/>
                <a:gd name="T75" fmla="*/ 6350 h 63"/>
                <a:gd name="T76" fmla="*/ 215900 w 218"/>
                <a:gd name="T77" fmla="*/ 0 h 63"/>
                <a:gd name="T78" fmla="*/ 241300 w 218"/>
                <a:gd name="T79" fmla="*/ 79376 h 63"/>
                <a:gd name="T80" fmla="*/ 257175 w 218"/>
                <a:gd name="T81" fmla="*/ 77789 h 63"/>
                <a:gd name="T82" fmla="*/ 269875 w 218"/>
                <a:gd name="T83" fmla="*/ 68264 h 63"/>
                <a:gd name="T84" fmla="*/ 266700 w 218"/>
                <a:gd name="T85" fmla="*/ 50801 h 63"/>
                <a:gd name="T86" fmla="*/ 268288 w 218"/>
                <a:gd name="T87" fmla="*/ 41276 h 63"/>
                <a:gd name="T88" fmla="*/ 266700 w 218"/>
                <a:gd name="T89" fmla="*/ 26988 h 63"/>
                <a:gd name="T90" fmla="*/ 254000 w 218"/>
                <a:gd name="T91" fmla="*/ 20638 h 63"/>
                <a:gd name="T92" fmla="*/ 238125 w 218"/>
                <a:gd name="T93" fmla="*/ 20638 h 63"/>
                <a:gd name="T94" fmla="*/ 231775 w 218"/>
                <a:gd name="T95" fmla="*/ 77789 h 63"/>
                <a:gd name="T96" fmla="*/ 247650 w 218"/>
                <a:gd name="T97" fmla="*/ 30163 h 63"/>
                <a:gd name="T98" fmla="*/ 258763 w 218"/>
                <a:gd name="T99" fmla="*/ 38101 h 63"/>
                <a:gd name="T100" fmla="*/ 242888 w 218"/>
                <a:gd name="T101" fmla="*/ 44451 h 63"/>
                <a:gd name="T102" fmla="*/ 255588 w 218"/>
                <a:gd name="T103" fmla="*/ 53976 h 63"/>
                <a:gd name="T104" fmla="*/ 258763 w 218"/>
                <a:gd name="T105" fmla="*/ 65088 h 63"/>
                <a:gd name="T106" fmla="*/ 247650 w 218"/>
                <a:gd name="T107" fmla="*/ 69851 h 63"/>
                <a:gd name="T108" fmla="*/ 242888 w 218"/>
                <a:gd name="T109" fmla="*/ 69851 h 63"/>
                <a:gd name="T110" fmla="*/ 314325 w 218"/>
                <a:gd name="T111" fmla="*/ 95251 h 63"/>
                <a:gd name="T112" fmla="*/ 309563 w 218"/>
                <a:gd name="T113" fmla="*/ 66676 h 63"/>
                <a:gd name="T114" fmla="*/ 344488 w 218"/>
                <a:gd name="T115" fmla="*/ 20638 h 63"/>
                <a:gd name="T116" fmla="*/ 338138 w 218"/>
                <a:gd name="T117" fmla="*/ 0 h 63"/>
                <a:gd name="T118" fmla="*/ 333375 w 218"/>
                <a:gd name="T119" fmla="*/ 6350 h 63"/>
                <a:gd name="T120" fmla="*/ 338138 w 218"/>
                <a:gd name="T121" fmla="*/ 14288 h 63"/>
                <a:gd name="T122" fmla="*/ 346075 w 218"/>
                <a:gd name="T123" fmla="*/ 6350 h 63"/>
                <a:gd name="T124" fmla="*/ 338138 w 218"/>
                <a:gd name="T125" fmla="*/ 0 h 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8" h="63">
                  <a:moveTo>
                    <a:pt x="0" y="1"/>
                  </a:moveTo>
                  <a:lnTo>
                    <a:pt x="0" y="17"/>
                  </a:lnTo>
                  <a:lnTo>
                    <a:pt x="1" y="24"/>
                  </a:lnTo>
                  <a:lnTo>
                    <a:pt x="3" y="28"/>
                  </a:lnTo>
                  <a:lnTo>
                    <a:pt x="7" y="30"/>
                  </a:lnTo>
                  <a:lnTo>
                    <a:pt x="11" y="32"/>
                  </a:lnTo>
                  <a:lnTo>
                    <a:pt x="16" y="30"/>
                  </a:lnTo>
                  <a:lnTo>
                    <a:pt x="21" y="29"/>
                  </a:lnTo>
                  <a:lnTo>
                    <a:pt x="21" y="50"/>
                  </a:lnTo>
                  <a:lnTo>
                    <a:pt x="27" y="50"/>
                  </a:lnTo>
                  <a:lnTo>
                    <a:pt x="27" y="1"/>
                  </a:lnTo>
                  <a:lnTo>
                    <a:pt x="21" y="1"/>
                  </a:lnTo>
                  <a:lnTo>
                    <a:pt x="21" y="22"/>
                  </a:lnTo>
                  <a:lnTo>
                    <a:pt x="18" y="24"/>
                  </a:lnTo>
                  <a:lnTo>
                    <a:pt x="14" y="25"/>
                  </a:lnTo>
                  <a:lnTo>
                    <a:pt x="11" y="24"/>
                  </a:lnTo>
                  <a:lnTo>
                    <a:pt x="9" y="22"/>
                  </a:lnTo>
                  <a:lnTo>
                    <a:pt x="8" y="19"/>
                  </a:lnTo>
                  <a:lnTo>
                    <a:pt x="7" y="16"/>
                  </a:lnTo>
                  <a:lnTo>
                    <a:pt x="7" y="1"/>
                  </a:lnTo>
                  <a:lnTo>
                    <a:pt x="0" y="1"/>
                  </a:lnTo>
                  <a:close/>
                  <a:moveTo>
                    <a:pt x="59" y="34"/>
                  </a:moveTo>
                  <a:lnTo>
                    <a:pt x="59" y="34"/>
                  </a:lnTo>
                  <a:lnTo>
                    <a:pt x="59" y="33"/>
                  </a:lnTo>
                  <a:lnTo>
                    <a:pt x="59" y="30"/>
                  </a:lnTo>
                  <a:lnTo>
                    <a:pt x="59" y="26"/>
                  </a:lnTo>
                  <a:lnTo>
                    <a:pt x="58" y="21"/>
                  </a:lnTo>
                  <a:lnTo>
                    <a:pt x="56" y="17"/>
                  </a:lnTo>
                  <a:lnTo>
                    <a:pt x="52" y="14"/>
                  </a:lnTo>
                  <a:lnTo>
                    <a:pt x="48" y="13"/>
                  </a:lnTo>
                  <a:lnTo>
                    <a:pt x="43" y="14"/>
                  </a:lnTo>
                  <a:lnTo>
                    <a:pt x="39" y="17"/>
                  </a:lnTo>
                  <a:lnTo>
                    <a:pt x="37" y="21"/>
                  </a:lnTo>
                  <a:lnTo>
                    <a:pt x="34" y="26"/>
                  </a:lnTo>
                  <a:lnTo>
                    <a:pt x="34" y="32"/>
                  </a:lnTo>
                  <a:lnTo>
                    <a:pt x="34" y="37"/>
                  </a:lnTo>
                  <a:lnTo>
                    <a:pt x="35" y="42"/>
                  </a:lnTo>
                  <a:lnTo>
                    <a:pt x="38" y="45"/>
                  </a:lnTo>
                  <a:lnTo>
                    <a:pt x="41" y="48"/>
                  </a:lnTo>
                  <a:lnTo>
                    <a:pt x="45" y="49"/>
                  </a:lnTo>
                  <a:lnTo>
                    <a:pt x="48" y="50"/>
                  </a:lnTo>
                  <a:lnTo>
                    <a:pt x="54" y="49"/>
                  </a:lnTo>
                  <a:lnTo>
                    <a:pt x="58" y="48"/>
                  </a:lnTo>
                  <a:lnTo>
                    <a:pt x="57" y="42"/>
                  </a:lnTo>
                  <a:lnTo>
                    <a:pt x="55" y="42"/>
                  </a:lnTo>
                  <a:lnTo>
                    <a:pt x="52" y="43"/>
                  </a:lnTo>
                  <a:lnTo>
                    <a:pt x="49" y="43"/>
                  </a:lnTo>
                  <a:lnTo>
                    <a:pt x="46" y="43"/>
                  </a:lnTo>
                  <a:lnTo>
                    <a:pt x="43" y="41"/>
                  </a:lnTo>
                  <a:lnTo>
                    <a:pt x="41" y="38"/>
                  </a:lnTo>
                  <a:lnTo>
                    <a:pt x="41" y="34"/>
                  </a:lnTo>
                  <a:lnTo>
                    <a:pt x="59" y="34"/>
                  </a:lnTo>
                  <a:close/>
                  <a:moveTo>
                    <a:pt x="41" y="28"/>
                  </a:moveTo>
                  <a:lnTo>
                    <a:pt x="41" y="28"/>
                  </a:lnTo>
                  <a:lnTo>
                    <a:pt x="41" y="25"/>
                  </a:lnTo>
                  <a:lnTo>
                    <a:pt x="42" y="22"/>
                  </a:lnTo>
                  <a:lnTo>
                    <a:pt x="45" y="20"/>
                  </a:lnTo>
                  <a:lnTo>
                    <a:pt x="47" y="19"/>
                  </a:lnTo>
                  <a:lnTo>
                    <a:pt x="50" y="20"/>
                  </a:lnTo>
                  <a:lnTo>
                    <a:pt x="52" y="22"/>
                  </a:lnTo>
                  <a:lnTo>
                    <a:pt x="52" y="25"/>
                  </a:lnTo>
                  <a:lnTo>
                    <a:pt x="54" y="28"/>
                  </a:lnTo>
                  <a:lnTo>
                    <a:pt x="41" y="28"/>
                  </a:lnTo>
                  <a:close/>
                  <a:moveTo>
                    <a:pt x="65" y="63"/>
                  </a:moveTo>
                  <a:lnTo>
                    <a:pt x="73" y="63"/>
                  </a:lnTo>
                  <a:lnTo>
                    <a:pt x="73" y="45"/>
                  </a:lnTo>
                  <a:lnTo>
                    <a:pt x="74" y="48"/>
                  </a:lnTo>
                  <a:lnTo>
                    <a:pt x="78" y="49"/>
                  </a:lnTo>
                  <a:lnTo>
                    <a:pt x="81" y="50"/>
                  </a:lnTo>
                  <a:lnTo>
                    <a:pt x="84" y="49"/>
                  </a:lnTo>
                  <a:lnTo>
                    <a:pt x="88" y="46"/>
                  </a:lnTo>
                  <a:lnTo>
                    <a:pt x="91" y="43"/>
                  </a:lnTo>
                  <a:lnTo>
                    <a:pt x="92" y="37"/>
                  </a:lnTo>
                  <a:lnTo>
                    <a:pt x="93" y="30"/>
                  </a:lnTo>
                  <a:lnTo>
                    <a:pt x="92" y="24"/>
                  </a:lnTo>
                  <a:lnTo>
                    <a:pt x="90" y="18"/>
                  </a:lnTo>
                  <a:lnTo>
                    <a:pt x="87" y="14"/>
                  </a:lnTo>
                  <a:lnTo>
                    <a:pt x="82" y="13"/>
                  </a:lnTo>
                  <a:lnTo>
                    <a:pt x="79" y="13"/>
                  </a:lnTo>
                  <a:lnTo>
                    <a:pt x="76" y="14"/>
                  </a:lnTo>
                  <a:lnTo>
                    <a:pt x="74" y="17"/>
                  </a:lnTo>
                  <a:lnTo>
                    <a:pt x="72" y="19"/>
                  </a:lnTo>
                  <a:lnTo>
                    <a:pt x="72" y="13"/>
                  </a:lnTo>
                  <a:lnTo>
                    <a:pt x="65" y="13"/>
                  </a:lnTo>
                  <a:lnTo>
                    <a:pt x="65" y="19"/>
                  </a:lnTo>
                  <a:lnTo>
                    <a:pt x="65" y="26"/>
                  </a:lnTo>
                  <a:lnTo>
                    <a:pt x="65" y="63"/>
                  </a:lnTo>
                  <a:close/>
                  <a:moveTo>
                    <a:pt x="73" y="29"/>
                  </a:moveTo>
                  <a:lnTo>
                    <a:pt x="73" y="29"/>
                  </a:lnTo>
                  <a:lnTo>
                    <a:pt x="73" y="28"/>
                  </a:lnTo>
                  <a:lnTo>
                    <a:pt x="73" y="27"/>
                  </a:lnTo>
                  <a:lnTo>
                    <a:pt x="74" y="24"/>
                  </a:lnTo>
                  <a:lnTo>
                    <a:pt x="76" y="21"/>
                  </a:lnTo>
                  <a:lnTo>
                    <a:pt x="79" y="20"/>
                  </a:lnTo>
                  <a:lnTo>
                    <a:pt x="82" y="21"/>
                  </a:lnTo>
                  <a:lnTo>
                    <a:pt x="84" y="24"/>
                  </a:lnTo>
                  <a:lnTo>
                    <a:pt x="86" y="27"/>
                  </a:lnTo>
                  <a:lnTo>
                    <a:pt x="87" y="32"/>
                  </a:lnTo>
                  <a:lnTo>
                    <a:pt x="86" y="37"/>
                  </a:lnTo>
                  <a:lnTo>
                    <a:pt x="83" y="42"/>
                  </a:lnTo>
                  <a:lnTo>
                    <a:pt x="81" y="43"/>
                  </a:lnTo>
                  <a:lnTo>
                    <a:pt x="79" y="43"/>
                  </a:lnTo>
                  <a:lnTo>
                    <a:pt x="76" y="42"/>
                  </a:lnTo>
                  <a:lnTo>
                    <a:pt x="74" y="40"/>
                  </a:lnTo>
                  <a:lnTo>
                    <a:pt x="73" y="37"/>
                  </a:lnTo>
                  <a:lnTo>
                    <a:pt x="73" y="35"/>
                  </a:lnTo>
                  <a:lnTo>
                    <a:pt x="73" y="34"/>
                  </a:lnTo>
                  <a:lnTo>
                    <a:pt x="73" y="29"/>
                  </a:lnTo>
                  <a:close/>
                  <a:moveTo>
                    <a:pt x="99" y="13"/>
                  </a:moveTo>
                  <a:lnTo>
                    <a:pt x="99" y="49"/>
                  </a:lnTo>
                  <a:lnTo>
                    <a:pt x="106" y="49"/>
                  </a:lnTo>
                  <a:lnTo>
                    <a:pt x="106" y="34"/>
                  </a:lnTo>
                  <a:lnTo>
                    <a:pt x="117" y="34"/>
                  </a:lnTo>
                  <a:lnTo>
                    <a:pt x="117" y="49"/>
                  </a:lnTo>
                  <a:lnTo>
                    <a:pt x="124" y="49"/>
                  </a:lnTo>
                  <a:lnTo>
                    <a:pt x="124" y="13"/>
                  </a:lnTo>
                  <a:lnTo>
                    <a:pt x="117" y="13"/>
                  </a:lnTo>
                  <a:lnTo>
                    <a:pt x="117" y="27"/>
                  </a:lnTo>
                  <a:lnTo>
                    <a:pt x="106" y="27"/>
                  </a:lnTo>
                  <a:lnTo>
                    <a:pt x="106" y="13"/>
                  </a:lnTo>
                  <a:lnTo>
                    <a:pt x="99" y="13"/>
                  </a:lnTo>
                  <a:close/>
                  <a:moveTo>
                    <a:pt x="139" y="49"/>
                  </a:moveTo>
                  <a:lnTo>
                    <a:pt x="139" y="13"/>
                  </a:lnTo>
                  <a:lnTo>
                    <a:pt x="132" y="13"/>
                  </a:lnTo>
                  <a:lnTo>
                    <a:pt x="132" y="49"/>
                  </a:lnTo>
                  <a:lnTo>
                    <a:pt x="139" y="49"/>
                  </a:lnTo>
                  <a:close/>
                  <a:moveTo>
                    <a:pt x="136" y="0"/>
                  </a:moveTo>
                  <a:lnTo>
                    <a:pt x="136" y="0"/>
                  </a:lnTo>
                  <a:lnTo>
                    <a:pt x="133" y="0"/>
                  </a:lnTo>
                  <a:lnTo>
                    <a:pt x="132" y="2"/>
                  </a:lnTo>
                  <a:lnTo>
                    <a:pt x="131" y="4"/>
                  </a:lnTo>
                  <a:lnTo>
                    <a:pt x="132" y="7"/>
                  </a:lnTo>
                  <a:lnTo>
                    <a:pt x="133" y="8"/>
                  </a:lnTo>
                  <a:lnTo>
                    <a:pt x="136" y="9"/>
                  </a:lnTo>
                  <a:lnTo>
                    <a:pt x="137" y="8"/>
                  </a:lnTo>
                  <a:lnTo>
                    <a:pt x="139" y="7"/>
                  </a:lnTo>
                  <a:lnTo>
                    <a:pt x="139" y="4"/>
                  </a:lnTo>
                  <a:lnTo>
                    <a:pt x="139" y="2"/>
                  </a:lnTo>
                  <a:lnTo>
                    <a:pt x="137" y="0"/>
                  </a:lnTo>
                  <a:lnTo>
                    <a:pt x="136" y="0"/>
                  </a:lnTo>
                  <a:close/>
                  <a:moveTo>
                    <a:pt x="146" y="49"/>
                  </a:moveTo>
                  <a:lnTo>
                    <a:pt x="146" y="49"/>
                  </a:lnTo>
                  <a:lnTo>
                    <a:pt x="148" y="49"/>
                  </a:lnTo>
                  <a:lnTo>
                    <a:pt x="152" y="50"/>
                  </a:lnTo>
                  <a:lnTo>
                    <a:pt x="155" y="50"/>
                  </a:lnTo>
                  <a:lnTo>
                    <a:pt x="158" y="50"/>
                  </a:lnTo>
                  <a:lnTo>
                    <a:pt x="162" y="49"/>
                  </a:lnTo>
                  <a:lnTo>
                    <a:pt x="165" y="48"/>
                  </a:lnTo>
                  <a:lnTo>
                    <a:pt x="169" y="45"/>
                  </a:lnTo>
                  <a:lnTo>
                    <a:pt x="170" y="43"/>
                  </a:lnTo>
                  <a:lnTo>
                    <a:pt x="171" y="38"/>
                  </a:lnTo>
                  <a:lnTo>
                    <a:pt x="170" y="35"/>
                  </a:lnTo>
                  <a:lnTo>
                    <a:pt x="168" y="32"/>
                  </a:lnTo>
                  <a:lnTo>
                    <a:pt x="164" y="30"/>
                  </a:lnTo>
                  <a:lnTo>
                    <a:pt x="166" y="28"/>
                  </a:lnTo>
                  <a:lnTo>
                    <a:pt x="169" y="26"/>
                  </a:lnTo>
                  <a:lnTo>
                    <a:pt x="170" y="22"/>
                  </a:lnTo>
                  <a:lnTo>
                    <a:pt x="169" y="19"/>
                  </a:lnTo>
                  <a:lnTo>
                    <a:pt x="168" y="17"/>
                  </a:lnTo>
                  <a:lnTo>
                    <a:pt x="165" y="14"/>
                  </a:lnTo>
                  <a:lnTo>
                    <a:pt x="162" y="14"/>
                  </a:lnTo>
                  <a:lnTo>
                    <a:pt x="160" y="13"/>
                  </a:lnTo>
                  <a:lnTo>
                    <a:pt x="156" y="13"/>
                  </a:lnTo>
                  <a:lnTo>
                    <a:pt x="154" y="13"/>
                  </a:lnTo>
                  <a:lnTo>
                    <a:pt x="150" y="13"/>
                  </a:lnTo>
                  <a:lnTo>
                    <a:pt x="148" y="14"/>
                  </a:lnTo>
                  <a:lnTo>
                    <a:pt x="146" y="14"/>
                  </a:lnTo>
                  <a:lnTo>
                    <a:pt x="146" y="49"/>
                  </a:lnTo>
                  <a:close/>
                  <a:moveTo>
                    <a:pt x="153" y="19"/>
                  </a:moveTo>
                  <a:lnTo>
                    <a:pt x="153" y="19"/>
                  </a:lnTo>
                  <a:lnTo>
                    <a:pt x="155" y="19"/>
                  </a:lnTo>
                  <a:lnTo>
                    <a:pt x="156" y="19"/>
                  </a:lnTo>
                  <a:lnTo>
                    <a:pt x="160" y="19"/>
                  </a:lnTo>
                  <a:lnTo>
                    <a:pt x="162" y="20"/>
                  </a:lnTo>
                  <a:lnTo>
                    <a:pt x="163" y="21"/>
                  </a:lnTo>
                  <a:lnTo>
                    <a:pt x="163" y="24"/>
                  </a:lnTo>
                  <a:lnTo>
                    <a:pt x="162" y="26"/>
                  </a:lnTo>
                  <a:lnTo>
                    <a:pt x="160" y="28"/>
                  </a:lnTo>
                  <a:lnTo>
                    <a:pt x="156" y="28"/>
                  </a:lnTo>
                  <a:lnTo>
                    <a:pt x="153" y="28"/>
                  </a:lnTo>
                  <a:lnTo>
                    <a:pt x="153" y="19"/>
                  </a:lnTo>
                  <a:close/>
                  <a:moveTo>
                    <a:pt x="153" y="34"/>
                  </a:moveTo>
                  <a:lnTo>
                    <a:pt x="156" y="34"/>
                  </a:lnTo>
                  <a:lnTo>
                    <a:pt x="161" y="34"/>
                  </a:lnTo>
                  <a:lnTo>
                    <a:pt x="163" y="35"/>
                  </a:lnTo>
                  <a:lnTo>
                    <a:pt x="164" y="38"/>
                  </a:lnTo>
                  <a:lnTo>
                    <a:pt x="163" y="41"/>
                  </a:lnTo>
                  <a:lnTo>
                    <a:pt x="162" y="43"/>
                  </a:lnTo>
                  <a:lnTo>
                    <a:pt x="160" y="44"/>
                  </a:lnTo>
                  <a:lnTo>
                    <a:pt x="156" y="44"/>
                  </a:lnTo>
                  <a:lnTo>
                    <a:pt x="155" y="44"/>
                  </a:lnTo>
                  <a:lnTo>
                    <a:pt x="154" y="44"/>
                  </a:lnTo>
                  <a:lnTo>
                    <a:pt x="153" y="44"/>
                  </a:lnTo>
                  <a:lnTo>
                    <a:pt x="153" y="34"/>
                  </a:lnTo>
                  <a:close/>
                  <a:moveTo>
                    <a:pt x="177" y="13"/>
                  </a:moveTo>
                  <a:lnTo>
                    <a:pt x="177" y="49"/>
                  </a:lnTo>
                  <a:lnTo>
                    <a:pt x="198" y="49"/>
                  </a:lnTo>
                  <a:lnTo>
                    <a:pt x="198" y="60"/>
                  </a:lnTo>
                  <a:lnTo>
                    <a:pt x="204" y="60"/>
                  </a:lnTo>
                  <a:lnTo>
                    <a:pt x="204" y="43"/>
                  </a:lnTo>
                  <a:lnTo>
                    <a:pt x="202" y="43"/>
                  </a:lnTo>
                  <a:lnTo>
                    <a:pt x="202" y="13"/>
                  </a:lnTo>
                  <a:lnTo>
                    <a:pt x="195" y="13"/>
                  </a:lnTo>
                  <a:lnTo>
                    <a:pt x="195" y="42"/>
                  </a:lnTo>
                  <a:lnTo>
                    <a:pt x="183" y="42"/>
                  </a:lnTo>
                  <a:lnTo>
                    <a:pt x="183" y="13"/>
                  </a:lnTo>
                  <a:lnTo>
                    <a:pt x="177" y="13"/>
                  </a:lnTo>
                  <a:close/>
                  <a:moveTo>
                    <a:pt x="217" y="49"/>
                  </a:moveTo>
                  <a:lnTo>
                    <a:pt x="217" y="13"/>
                  </a:lnTo>
                  <a:lnTo>
                    <a:pt x="210" y="13"/>
                  </a:lnTo>
                  <a:lnTo>
                    <a:pt x="210" y="49"/>
                  </a:lnTo>
                  <a:lnTo>
                    <a:pt x="217" y="49"/>
                  </a:lnTo>
                  <a:close/>
                  <a:moveTo>
                    <a:pt x="213" y="0"/>
                  </a:moveTo>
                  <a:lnTo>
                    <a:pt x="213" y="0"/>
                  </a:lnTo>
                  <a:lnTo>
                    <a:pt x="211" y="0"/>
                  </a:lnTo>
                  <a:lnTo>
                    <a:pt x="210" y="2"/>
                  </a:lnTo>
                  <a:lnTo>
                    <a:pt x="210" y="4"/>
                  </a:lnTo>
                  <a:lnTo>
                    <a:pt x="210" y="7"/>
                  </a:lnTo>
                  <a:lnTo>
                    <a:pt x="211" y="8"/>
                  </a:lnTo>
                  <a:lnTo>
                    <a:pt x="213" y="9"/>
                  </a:lnTo>
                  <a:lnTo>
                    <a:pt x="215" y="8"/>
                  </a:lnTo>
                  <a:lnTo>
                    <a:pt x="217" y="7"/>
                  </a:lnTo>
                  <a:lnTo>
                    <a:pt x="218" y="4"/>
                  </a:lnTo>
                  <a:lnTo>
                    <a:pt x="217" y="2"/>
                  </a:lnTo>
                  <a:lnTo>
                    <a:pt x="215" y="0"/>
                  </a:lnTo>
                  <a:lnTo>
                    <a:pt x="213" y="0"/>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7" name="Freeform 100">
              <a:extLst>
                <a:ext uri="{FF2B5EF4-FFF2-40B4-BE49-F238E27FC236}">
                  <a16:creationId xmlns:a16="http://schemas.microsoft.com/office/drawing/2014/main" id="{D9CB8CA4-D3CE-E5CC-D53B-89999E85000C}"/>
                </a:ext>
              </a:extLst>
            </p:cNvPr>
            <p:cNvSpPr>
              <a:spLocks noEditPoints="1"/>
            </p:cNvSpPr>
            <p:nvPr/>
          </p:nvSpPr>
          <p:spPr bwMode="auto">
            <a:xfrm>
              <a:off x="1323673" y="1572410"/>
              <a:ext cx="354051" cy="73887"/>
            </a:xfrm>
            <a:custGeom>
              <a:avLst/>
              <a:gdLst>
                <a:gd name="T0" fmla="*/ 0 w 264"/>
                <a:gd name="T1" fmla="*/ 15875 h 64"/>
                <a:gd name="T2" fmla="*/ 92075 w 264"/>
                <a:gd name="T3" fmla="*/ 52388 h 64"/>
                <a:gd name="T4" fmla="*/ 84138 w 264"/>
                <a:gd name="T5" fmla="*/ 30163 h 64"/>
                <a:gd name="T6" fmla="*/ 65088 w 264"/>
                <a:gd name="T7" fmla="*/ 23813 h 64"/>
                <a:gd name="T8" fmla="*/ 49213 w 264"/>
                <a:gd name="T9" fmla="*/ 52388 h 64"/>
                <a:gd name="T10" fmla="*/ 60325 w 264"/>
                <a:gd name="T11" fmla="*/ 76200 h 64"/>
                <a:gd name="T12" fmla="*/ 85725 w 264"/>
                <a:gd name="T13" fmla="*/ 68263 h 64"/>
                <a:gd name="T14" fmla="*/ 74613 w 264"/>
                <a:gd name="T15" fmla="*/ 71438 h 64"/>
                <a:gd name="T16" fmla="*/ 60325 w 264"/>
                <a:gd name="T17" fmla="*/ 57150 h 64"/>
                <a:gd name="T18" fmla="*/ 65088 w 264"/>
                <a:gd name="T19" fmla="*/ 36513 h 64"/>
                <a:gd name="T20" fmla="*/ 74613 w 264"/>
                <a:gd name="T21" fmla="*/ 33338 h 64"/>
                <a:gd name="T22" fmla="*/ 60325 w 264"/>
                <a:gd name="T23" fmla="*/ 46038 h 64"/>
                <a:gd name="T24" fmla="*/ 114300 w 264"/>
                <a:gd name="T25" fmla="*/ 77788 h 64"/>
                <a:gd name="T26" fmla="*/ 134938 w 264"/>
                <a:gd name="T27" fmla="*/ 76200 h 64"/>
                <a:gd name="T28" fmla="*/ 144463 w 264"/>
                <a:gd name="T29" fmla="*/ 50800 h 64"/>
                <a:gd name="T30" fmla="*/ 125413 w 264"/>
                <a:gd name="T31" fmla="*/ 22225 h 64"/>
                <a:gd name="T32" fmla="*/ 109538 w 264"/>
                <a:gd name="T33" fmla="*/ 33338 h 64"/>
                <a:gd name="T34" fmla="*/ 100013 w 264"/>
                <a:gd name="T35" fmla="*/ 101600 h 64"/>
                <a:gd name="T36" fmla="*/ 111125 w 264"/>
                <a:gd name="T37" fmla="*/ 44450 h 64"/>
                <a:gd name="T38" fmla="*/ 125413 w 264"/>
                <a:gd name="T39" fmla="*/ 34925 h 64"/>
                <a:gd name="T40" fmla="*/ 133350 w 264"/>
                <a:gd name="T41" fmla="*/ 50800 h 64"/>
                <a:gd name="T42" fmla="*/ 122238 w 264"/>
                <a:gd name="T43" fmla="*/ 69850 h 64"/>
                <a:gd name="T44" fmla="*/ 111125 w 264"/>
                <a:gd name="T45" fmla="*/ 58738 h 64"/>
                <a:gd name="T46" fmla="*/ 163513 w 264"/>
                <a:gd name="T47" fmla="*/ 80963 h 64"/>
                <a:gd name="T48" fmla="*/ 182563 w 264"/>
                <a:gd name="T49" fmla="*/ 46038 h 64"/>
                <a:gd name="T50" fmla="*/ 215900 w 264"/>
                <a:gd name="T51" fmla="*/ 23813 h 64"/>
                <a:gd name="T52" fmla="*/ 201613 w 264"/>
                <a:gd name="T53" fmla="*/ 52388 h 64"/>
                <a:gd name="T54" fmla="*/ 223838 w 264"/>
                <a:gd name="T55" fmla="*/ 80963 h 64"/>
                <a:gd name="T56" fmla="*/ 241300 w 264"/>
                <a:gd name="T57" fmla="*/ 71438 h 64"/>
                <a:gd name="T58" fmla="*/ 241300 w 264"/>
                <a:gd name="T59" fmla="*/ 31750 h 64"/>
                <a:gd name="T60" fmla="*/ 225425 w 264"/>
                <a:gd name="T61" fmla="*/ 33338 h 64"/>
                <a:gd name="T62" fmla="*/ 234950 w 264"/>
                <a:gd name="T63" fmla="*/ 46038 h 64"/>
                <a:gd name="T64" fmla="*/ 227013 w 264"/>
                <a:gd name="T65" fmla="*/ 71438 h 64"/>
                <a:gd name="T66" fmla="*/ 214313 w 264"/>
                <a:gd name="T67" fmla="*/ 60325 h 64"/>
                <a:gd name="T68" fmla="*/ 215900 w 264"/>
                <a:gd name="T69" fmla="*/ 38100 h 64"/>
                <a:gd name="T70" fmla="*/ 266700 w 264"/>
                <a:gd name="T71" fmla="*/ 80963 h 64"/>
                <a:gd name="T72" fmla="*/ 255588 w 264"/>
                <a:gd name="T73" fmla="*/ 23813 h 64"/>
                <a:gd name="T74" fmla="*/ 314325 w 264"/>
                <a:gd name="T75" fmla="*/ 0 h 64"/>
                <a:gd name="T76" fmla="*/ 306388 w 264"/>
                <a:gd name="T77" fmla="*/ 7938 h 64"/>
                <a:gd name="T78" fmla="*/ 315913 w 264"/>
                <a:gd name="T79" fmla="*/ 15875 h 64"/>
                <a:gd name="T80" fmla="*/ 319088 w 264"/>
                <a:gd name="T81" fmla="*/ 4763 h 64"/>
                <a:gd name="T82" fmla="*/ 333375 w 264"/>
                <a:gd name="T83" fmla="*/ 46038 h 64"/>
                <a:gd name="T84" fmla="*/ 328613 w 264"/>
                <a:gd name="T85" fmla="*/ 69850 h 64"/>
                <a:gd name="T86" fmla="*/ 333375 w 264"/>
                <a:gd name="T87" fmla="*/ 77788 h 64"/>
                <a:gd name="T88" fmla="*/ 342900 w 264"/>
                <a:gd name="T89" fmla="*/ 60325 h 64"/>
                <a:gd name="T90" fmla="*/ 333375 w 264"/>
                <a:gd name="T91" fmla="*/ 23813 h 64"/>
                <a:gd name="T92" fmla="*/ 393700 w 264"/>
                <a:gd name="T93" fmla="*/ 80963 h 64"/>
                <a:gd name="T94" fmla="*/ 407988 w 264"/>
                <a:gd name="T95" fmla="*/ 76200 h 64"/>
                <a:gd name="T96" fmla="*/ 417513 w 264"/>
                <a:gd name="T97" fmla="*/ 52388 h 64"/>
                <a:gd name="T98" fmla="*/ 404813 w 264"/>
                <a:gd name="T99" fmla="*/ 42863 h 64"/>
                <a:gd name="T100" fmla="*/ 390525 w 264"/>
                <a:gd name="T101" fmla="*/ 42863 h 64"/>
                <a:gd name="T102" fmla="*/ 393700 w 264"/>
                <a:gd name="T103" fmla="*/ 50800 h 64"/>
                <a:gd name="T104" fmla="*/ 406400 w 264"/>
                <a:gd name="T105" fmla="*/ 55563 h 64"/>
                <a:gd name="T106" fmla="*/ 404813 w 264"/>
                <a:gd name="T107" fmla="*/ 69850 h 64"/>
                <a:gd name="T108" fmla="*/ 390525 w 264"/>
                <a:gd name="T109" fmla="*/ 71438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64">
                  <a:moveTo>
                    <a:pt x="11" y="51"/>
                  </a:moveTo>
                  <a:lnTo>
                    <a:pt x="18" y="51"/>
                  </a:lnTo>
                  <a:lnTo>
                    <a:pt x="18" y="10"/>
                  </a:lnTo>
                  <a:lnTo>
                    <a:pt x="29" y="10"/>
                  </a:lnTo>
                  <a:lnTo>
                    <a:pt x="29" y="2"/>
                  </a:lnTo>
                  <a:lnTo>
                    <a:pt x="0" y="2"/>
                  </a:lnTo>
                  <a:lnTo>
                    <a:pt x="0" y="10"/>
                  </a:lnTo>
                  <a:lnTo>
                    <a:pt x="11" y="10"/>
                  </a:lnTo>
                  <a:lnTo>
                    <a:pt x="11" y="51"/>
                  </a:lnTo>
                  <a:close/>
                  <a:moveTo>
                    <a:pt x="57" y="36"/>
                  </a:moveTo>
                  <a:lnTo>
                    <a:pt x="57" y="36"/>
                  </a:lnTo>
                  <a:lnTo>
                    <a:pt x="58" y="33"/>
                  </a:lnTo>
                  <a:lnTo>
                    <a:pt x="58" y="31"/>
                  </a:lnTo>
                  <a:lnTo>
                    <a:pt x="57" y="27"/>
                  </a:lnTo>
                  <a:lnTo>
                    <a:pt x="55" y="22"/>
                  </a:lnTo>
                  <a:lnTo>
                    <a:pt x="53" y="19"/>
                  </a:lnTo>
                  <a:lnTo>
                    <a:pt x="50" y="15"/>
                  </a:lnTo>
                  <a:lnTo>
                    <a:pt x="45" y="14"/>
                  </a:lnTo>
                  <a:lnTo>
                    <a:pt x="41" y="15"/>
                  </a:lnTo>
                  <a:lnTo>
                    <a:pt x="36" y="19"/>
                  </a:lnTo>
                  <a:lnTo>
                    <a:pt x="34" y="22"/>
                  </a:lnTo>
                  <a:lnTo>
                    <a:pt x="33" y="28"/>
                  </a:lnTo>
                  <a:lnTo>
                    <a:pt x="31" y="33"/>
                  </a:lnTo>
                  <a:lnTo>
                    <a:pt x="31" y="38"/>
                  </a:lnTo>
                  <a:lnTo>
                    <a:pt x="34" y="43"/>
                  </a:lnTo>
                  <a:lnTo>
                    <a:pt x="35" y="46"/>
                  </a:lnTo>
                  <a:lnTo>
                    <a:pt x="38" y="48"/>
                  </a:lnTo>
                  <a:lnTo>
                    <a:pt x="42" y="51"/>
                  </a:lnTo>
                  <a:lnTo>
                    <a:pt x="46" y="51"/>
                  </a:lnTo>
                  <a:lnTo>
                    <a:pt x="52" y="51"/>
                  </a:lnTo>
                  <a:lnTo>
                    <a:pt x="55" y="48"/>
                  </a:lnTo>
                  <a:lnTo>
                    <a:pt x="54" y="43"/>
                  </a:lnTo>
                  <a:lnTo>
                    <a:pt x="52" y="44"/>
                  </a:lnTo>
                  <a:lnTo>
                    <a:pt x="50" y="44"/>
                  </a:lnTo>
                  <a:lnTo>
                    <a:pt x="47" y="45"/>
                  </a:lnTo>
                  <a:lnTo>
                    <a:pt x="44" y="44"/>
                  </a:lnTo>
                  <a:lnTo>
                    <a:pt x="41" y="43"/>
                  </a:lnTo>
                  <a:lnTo>
                    <a:pt x="39" y="39"/>
                  </a:lnTo>
                  <a:lnTo>
                    <a:pt x="38" y="36"/>
                  </a:lnTo>
                  <a:lnTo>
                    <a:pt x="57" y="36"/>
                  </a:lnTo>
                  <a:close/>
                  <a:moveTo>
                    <a:pt x="38" y="29"/>
                  </a:moveTo>
                  <a:lnTo>
                    <a:pt x="38" y="29"/>
                  </a:lnTo>
                  <a:lnTo>
                    <a:pt x="38" y="27"/>
                  </a:lnTo>
                  <a:lnTo>
                    <a:pt x="41" y="23"/>
                  </a:lnTo>
                  <a:lnTo>
                    <a:pt x="42" y="21"/>
                  </a:lnTo>
                  <a:lnTo>
                    <a:pt x="45" y="21"/>
                  </a:lnTo>
                  <a:lnTo>
                    <a:pt x="47" y="21"/>
                  </a:lnTo>
                  <a:lnTo>
                    <a:pt x="50" y="23"/>
                  </a:lnTo>
                  <a:lnTo>
                    <a:pt x="51" y="27"/>
                  </a:lnTo>
                  <a:lnTo>
                    <a:pt x="51" y="29"/>
                  </a:lnTo>
                  <a:lnTo>
                    <a:pt x="38" y="29"/>
                  </a:lnTo>
                  <a:close/>
                  <a:moveTo>
                    <a:pt x="63" y="64"/>
                  </a:moveTo>
                  <a:lnTo>
                    <a:pt x="70" y="64"/>
                  </a:lnTo>
                  <a:lnTo>
                    <a:pt x="70" y="46"/>
                  </a:lnTo>
                  <a:lnTo>
                    <a:pt x="72" y="49"/>
                  </a:lnTo>
                  <a:lnTo>
                    <a:pt x="75" y="51"/>
                  </a:lnTo>
                  <a:lnTo>
                    <a:pt x="78" y="51"/>
                  </a:lnTo>
                  <a:lnTo>
                    <a:pt x="82" y="51"/>
                  </a:lnTo>
                  <a:lnTo>
                    <a:pt x="85" y="48"/>
                  </a:lnTo>
                  <a:lnTo>
                    <a:pt x="88" y="45"/>
                  </a:lnTo>
                  <a:lnTo>
                    <a:pt x="91" y="39"/>
                  </a:lnTo>
                  <a:lnTo>
                    <a:pt x="91" y="32"/>
                  </a:lnTo>
                  <a:lnTo>
                    <a:pt x="90" y="25"/>
                  </a:lnTo>
                  <a:lnTo>
                    <a:pt x="87" y="20"/>
                  </a:lnTo>
                  <a:lnTo>
                    <a:pt x="84" y="15"/>
                  </a:lnTo>
                  <a:lnTo>
                    <a:pt x="79" y="14"/>
                  </a:lnTo>
                  <a:lnTo>
                    <a:pt x="76" y="15"/>
                  </a:lnTo>
                  <a:lnTo>
                    <a:pt x="74" y="16"/>
                  </a:lnTo>
                  <a:lnTo>
                    <a:pt x="71" y="17"/>
                  </a:lnTo>
                  <a:lnTo>
                    <a:pt x="69" y="21"/>
                  </a:lnTo>
                  <a:lnTo>
                    <a:pt x="69" y="15"/>
                  </a:lnTo>
                  <a:lnTo>
                    <a:pt x="62" y="15"/>
                  </a:lnTo>
                  <a:lnTo>
                    <a:pt x="63" y="21"/>
                  </a:lnTo>
                  <a:lnTo>
                    <a:pt x="63" y="27"/>
                  </a:lnTo>
                  <a:lnTo>
                    <a:pt x="63" y="64"/>
                  </a:lnTo>
                  <a:close/>
                  <a:moveTo>
                    <a:pt x="70" y="30"/>
                  </a:moveTo>
                  <a:lnTo>
                    <a:pt x="70" y="30"/>
                  </a:lnTo>
                  <a:lnTo>
                    <a:pt x="70" y="29"/>
                  </a:lnTo>
                  <a:lnTo>
                    <a:pt x="70" y="28"/>
                  </a:lnTo>
                  <a:lnTo>
                    <a:pt x="71" y="24"/>
                  </a:lnTo>
                  <a:lnTo>
                    <a:pt x="74" y="22"/>
                  </a:lnTo>
                  <a:lnTo>
                    <a:pt x="77" y="21"/>
                  </a:lnTo>
                  <a:lnTo>
                    <a:pt x="79" y="22"/>
                  </a:lnTo>
                  <a:lnTo>
                    <a:pt x="82" y="24"/>
                  </a:lnTo>
                  <a:lnTo>
                    <a:pt x="83" y="28"/>
                  </a:lnTo>
                  <a:lnTo>
                    <a:pt x="84" y="32"/>
                  </a:lnTo>
                  <a:lnTo>
                    <a:pt x="83" y="39"/>
                  </a:lnTo>
                  <a:lnTo>
                    <a:pt x="80" y="43"/>
                  </a:lnTo>
                  <a:lnTo>
                    <a:pt x="78" y="44"/>
                  </a:lnTo>
                  <a:lnTo>
                    <a:pt x="77" y="44"/>
                  </a:lnTo>
                  <a:lnTo>
                    <a:pt x="74" y="44"/>
                  </a:lnTo>
                  <a:lnTo>
                    <a:pt x="71" y="41"/>
                  </a:lnTo>
                  <a:lnTo>
                    <a:pt x="70" y="38"/>
                  </a:lnTo>
                  <a:lnTo>
                    <a:pt x="70" y="37"/>
                  </a:lnTo>
                  <a:lnTo>
                    <a:pt x="70" y="36"/>
                  </a:lnTo>
                  <a:lnTo>
                    <a:pt x="70" y="30"/>
                  </a:lnTo>
                  <a:close/>
                  <a:moveTo>
                    <a:pt x="96" y="15"/>
                  </a:moveTo>
                  <a:lnTo>
                    <a:pt x="96" y="51"/>
                  </a:lnTo>
                  <a:lnTo>
                    <a:pt x="103" y="51"/>
                  </a:lnTo>
                  <a:lnTo>
                    <a:pt x="103" y="36"/>
                  </a:lnTo>
                  <a:lnTo>
                    <a:pt x="115" y="36"/>
                  </a:lnTo>
                  <a:lnTo>
                    <a:pt x="115" y="51"/>
                  </a:lnTo>
                  <a:lnTo>
                    <a:pt x="121" y="51"/>
                  </a:lnTo>
                  <a:lnTo>
                    <a:pt x="121" y="15"/>
                  </a:lnTo>
                  <a:lnTo>
                    <a:pt x="115" y="15"/>
                  </a:lnTo>
                  <a:lnTo>
                    <a:pt x="115" y="29"/>
                  </a:lnTo>
                  <a:lnTo>
                    <a:pt x="103" y="29"/>
                  </a:lnTo>
                  <a:lnTo>
                    <a:pt x="103" y="15"/>
                  </a:lnTo>
                  <a:lnTo>
                    <a:pt x="96" y="15"/>
                  </a:lnTo>
                  <a:close/>
                  <a:moveTo>
                    <a:pt x="142" y="14"/>
                  </a:moveTo>
                  <a:lnTo>
                    <a:pt x="142" y="14"/>
                  </a:lnTo>
                  <a:lnTo>
                    <a:pt x="136" y="15"/>
                  </a:lnTo>
                  <a:lnTo>
                    <a:pt x="132" y="20"/>
                  </a:lnTo>
                  <a:lnTo>
                    <a:pt x="128" y="25"/>
                  </a:lnTo>
                  <a:lnTo>
                    <a:pt x="127" y="33"/>
                  </a:lnTo>
                  <a:lnTo>
                    <a:pt x="128" y="40"/>
                  </a:lnTo>
                  <a:lnTo>
                    <a:pt x="132" y="46"/>
                  </a:lnTo>
                  <a:lnTo>
                    <a:pt x="136" y="49"/>
                  </a:lnTo>
                  <a:lnTo>
                    <a:pt x="141" y="51"/>
                  </a:lnTo>
                  <a:lnTo>
                    <a:pt x="145" y="51"/>
                  </a:lnTo>
                  <a:lnTo>
                    <a:pt x="150" y="48"/>
                  </a:lnTo>
                  <a:lnTo>
                    <a:pt x="152" y="45"/>
                  </a:lnTo>
                  <a:lnTo>
                    <a:pt x="155" y="39"/>
                  </a:lnTo>
                  <a:lnTo>
                    <a:pt x="156" y="32"/>
                  </a:lnTo>
                  <a:lnTo>
                    <a:pt x="155" y="25"/>
                  </a:lnTo>
                  <a:lnTo>
                    <a:pt x="152" y="20"/>
                  </a:lnTo>
                  <a:lnTo>
                    <a:pt x="148" y="15"/>
                  </a:lnTo>
                  <a:lnTo>
                    <a:pt x="145" y="15"/>
                  </a:lnTo>
                  <a:lnTo>
                    <a:pt x="142" y="14"/>
                  </a:lnTo>
                  <a:close/>
                  <a:moveTo>
                    <a:pt x="142" y="21"/>
                  </a:moveTo>
                  <a:lnTo>
                    <a:pt x="142" y="21"/>
                  </a:lnTo>
                  <a:lnTo>
                    <a:pt x="144" y="22"/>
                  </a:lnTo>
                  <a:lnTo>
                    <a:pt x="147" y="24"/>
                  </a:lnTo>
                  <a:lnTo>
                    <a:pt x="148" y="29"/>
                  </a:lnTo>
                  <a:lnTo>
                    <a:pt x="149" y="32"/>
                  </a:lnTo>
                  <a:lnTo>
                    <a:pt x="148" y="39"/>
                  </a:lnTo>
                  <a:lnTo>
                    <a:pt x="145" y="44"/>
                  </a:lnTo>
                  <a:lnTo>
                    <a:pt x="143" y="45"/>
                  </a:lnTo>
                  <a:lnTo>
                    <a:pt x="142" y="45"/>
                  </a:lnTo>
                  <a:lnTo>
                    <a:pt x="139" y="44"/>
                  </a:lnTo>
                  <a:lnTo>
                    <a:pt x="136" y="41"/>
                  </a:lnTo>
                  <a:lnTo>
                    <a:pt x="135" y="38"/>
                  </a:lnTo>
                  <a:lnTo>
                    <a:pt x="135" y="32"/>
                  </a:lnTo>
                  <a:lnTo>
                    <a:pt x="135" y="29"/>
                  </a:lnTo>
                  <a:lnTo>
                    <a:pt x="136" y="24"/>
                  </a:lnTo>
                  <a:lnTo>
                    <a:pt x="139" y="22"/>
                  </a:lnTo>
                  <a:lnTo>
                    <a:pt x="142" y="21"/>
                  </a:lnTo>
                  <a:close/>
                  <a:moveTo>
                    <a:pt x="161" y="15"/>
                  </a:moveTo>
                  <a:lnTo>
                    <a:pt x="161" y="51"/>
                  </a:lnTo>
                  <a:lnTo>
                    <a:pt x="168" y="51"/>
                  </a:lnTo>
                  <a:lnTo>
                    <a:pt x="168" y="22"/>
                  </a:lnTo>
                  <a:lnTo>
                    <a:pt x="180" y="22"/>
                  </a:lnTo>
                  <a:lnTo>
                    <a:pt x="180" y="51"/>
                  </a:lnTo>
                  <a:lnTo>
                    <a:pt x="186" y="51"/>
                  </a:lnTo>
                  <a:lnTo>
                    <a:pt x="186" y="15"/>
                  </a:lnTo>
                  <a:lnTo>
                    <a:pt x="161" y="15"/>
                  </a:lnTo>
                  <a:close/>
                  <a:moveTo>
                    <a:pt x="201" y="51"/>
                  </a:moveTo>
                  <a:lnTo>
                    <a:pt x="201" y="15"/>
                  </a:lnTo>
                  <a:lnTo>
                    <a:pt x="194" y="15"/>
                  </a:lnTo>
                  <a:lnTo>
                    <a:pt x="194" y="51"/>
                  </a:lnTo>
                  <a:lnTo>
                    <a:pt x="201" y="51"/>
                  </a:lnTo>
                  <a:close/>
                  <a:moveTo>
                    <a:pt x="198" y="0"/>
                  </a:moveTo>
                  <a:lnTo>
                    <a:pt x="198" y="0"/>
                  </a:lnTo>
                  <a:lnTo>
                    <a:pt x="196" y="2"/>
                  </a:lnTo>
                  <a:lnTo>
                    <a:pt x="194" y="3"/>
                  </a:lnTo>
                  <a:lnTo>
                    <a:pt x="193" y="5"/>
                  </a:lnTo>
                  <a:lnTo>
                    <a:pt x="194" y="8"/>
                  </a:lnTo>
                  <a:lnTo>
                    <a:pt x="196" y="10"/>
                  </a:lnTo>
                  <a:lnTo>
                    <a:pt x="198" y="11"/>
                  </a:lnTo>
                  <a:lnTo>
                    <a:pt x="199" y="10"/>
                  </a:lnTo>
                  <a:lnTo>
                    <a:pt x="201" y="8"/>
                  </a:lnTo>
                  <a:lnTo>
                    <a:pt x="201" y="5"/>
                  </a:lnTo>
                  <a:lnTo>
                    <a:pt x="201" y="3"/>
                  </a:lnTo>
                  <a:lnTo>
                    <a:pt x="199" y="2"/>
                  </a:lnTo>
                  <a:lnTo>
                    <a:pt x="198" y="0"/>
                  </a:lnTo>
                  <a:close/>
                  <a:moveTo>
                    <a:pt x="210" y="15"/>
                  </a:moveTo>
                  <a:lnTo>
                    <a:pt x="210" y="29"/>
                  </a:lnTo>
                  <a:lnTo>
                    <a:pt x="210" y="36"/>
                  </a:lnTo>
                  <a:lnTo>
                    <a:pt x="209" y="39"/>
                  </a:lnTo>
                  <a:lnTo>
                    <a:pt x="208" y="43"/>
                  </a:lnTo>
                  <a:lnTo>
                    <a:pt x="207" y="44"/>
                  </a:lnTo>
                  <a:lnTo>
                    <a:pt x="205" y="44"/>
                  </a:lnTo>
                  <a:lnTo>
                    <a:pt x="206" y="51"/>
                  </a:lnTo>
                  <a:lnTo>
                    <a:pt x="208" y="51"/>
                  </a:lnTo>
                  <a:lnTo>
                    <a:pt x="210" y="49"/>
                  </a:lnTo>
                  <a:lnTo>
                    <a:pt x="213" y="48"/>
                  </a:lnTo>
                  <a:lnTo>
                    <a:pt x="215" y="44"/>
                  </a:lnTo>
                  <a:lnTo>
                    <a:pt x="216" y="38"/>
                  </a:lnTo>
                  <a:lnTo>
                    <a:pt x="217" y="30"/>
                  </a:lnTo>
                  <a:lnTo>
                    <a:pt x="217" y="22"/>
                  </a:lnTo>
                  <a:lnTo>
                    <a:pt x="224" y="22"/>
                  </a:lnTo>
                  <a:lnTo>
                    <a:pt x="224" y="51"/>
                  </a:lnTo>
                  <a:lnTo>
                    <a:pt x="232" y="51"/>
                  </a:lnTo>
                  <a:lnTo>
                    <a:pt x="232" y="15"/>
                  </a:lnTo>
                  <a:lnTo>
                    <a:pt x="210" y="15"/>
                  </a:lnTo>
                  <a:close/>
                  <a:moveTo>
                    <a:pt x="239" y="15"/>
                  </a:moveTo>
                  <a:lnTo>
                    <a:pt x="239" y="51"/>
                  </a:lnTo>
                  <a:lnTo>
                    <a:pt x="243" y="51"/>
                  </a:lnTo>
                  <a:lnTo>
                    <a:pt x="248" y="51"/>
                  </a:lnTo>
                  <a:lnTo>
                    <a:pt x="250" y="51"/>
                  </a:lnTo>
                  <a:lnTo>
                    <a:pt x="254" y="49"/>
                  </a:lnTo>
                  <a:lnTo>
                    <a:pt x="257" y="48"/>
                  </a:lnTo>
                  <a:lnTo>
                    <a:pt x="260" y="47"/>
                  </a:lnTo>
                  <a:lnTo>
                    <a:pt x="263" y="43"/>
                  </a:lnTo>
                  <a:lnTo>
                    <a:pt x="264" y="38"/>
                  </a:lnTo>
                  <a:lnTo>
                    <a:pt x="263" y="33"/>
                  </a:lnTo>
                  <a:lnTo>
                    <a:pt x="260" y="30"/>
                  </a:lnTo>
                  <a:lnTo>
                    <a:pt x="258" y="28"/>
                  </a:lnTo>
                  <a:lnTo>
                    <a:pt x="255" y="27"/>
                  </a:lnTo>
                  <a:lnTo>
                    <a:pt x="250" y="25"/>
                  </a:lnTo>
                  <a:lnTo>
                    <a:pt x="249" y="25"/>
                  </a:lnTo>
                  <a:lnTo>
                    <a:pt x="248" y="27"/>
                  </a:lnTo>
                  <a:lnTo>
                    <a:pt x="246" y="27"/>
                  </a:lnTo>
                  <a:lnTo>
                    <a:pt x="246" y="15"/>
                  </a:lnTo>
                  <a:lnTo>
                    <a:pt x="239" y="15"/>
                  </a:lnTo>
                  <a:close/>
                  <a:moveTo>
                    <a:pt x="246" y="32"/>
                  </a:moveTo>
                  <a:lnTo>
                    <a:pt x="246" y="32"/>
                  </a:lnTo>
                  <a:lnTo>
                    <a:pt x="248" y="32"/>
                  </a:lnTo>
                  <a:lnTo>
                    <a:pt x="249" y="32"/>
                  </a:lnTo>
                  <a:lnTo>
                    <a:pt x="251" y="32"/>
                  </a:lnTo>
                  <a:lnTo>
                    <a:pt x="254" y="33"/>
                  </a:lnTo>
                  <a:lnTo>
                    <a:pt x="256" y="35"/>
                  </a:lnTo>
                  <a:lnTo>
                    <a:pt x="257" y="38"/>
                  </a:lnTo>
                  <a:lnTo>
                    <a:pt x="256" y="41"/>
                  </a:lnTo>
                  <a:lnTo>
                    <a:pt x="255" y="44"/>
                  </a:lnTo>
                  <a:lnTo>
                    <a:pt x="251" y="44"/>
                  </a:lnTo>
                  <a:lnTo>
                    <a:pt x="249" y="45"/>
                  </a:lnTo>
                  <a:lnTo>
                    <a:pt x="248" y="45"/>
                  </a:lnTo>
                  <a:lnTo>
                    <a:pt x="246" y="45"/>
                  </a:lnTo>
                  <a:lnTo>
                    <a:pt x="246" y="32"/>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8" name="Freeform 101">
              <a:extLst>
                <a:ext uri="{FF2B5EF4-FFF2-40B4-BE49-F238E27FC236}">
                  <a16:creationId xmlns:a16="http://schemas.microsoft.com/office/drawing/2014/main" id="{A294AD76-BCEC-C1E5-4187-D2315D0355A2}"/>
                </a:ext>
              </a:extLst>
            </p:cNvPr>
            <p:cNvSpPr>
              <a:spLocks noEditPoints="1"/>
            </p:cNvSpPr>
            <p:nvPr/>
          </p:nvSpPr>
          <p:spPr bwMode="auto">
            <a:xfrm>
              <a:off x="1834057" y="1776324"/>
              <a:ext cx="514983" cy="70424"/>
            </a:xfrm>
            <a:custGeom>
              <a:avLst/>
              <a:gdLst>
                <a:gd name="T0" fmla="*/ 26987 w 384"/>
                <a:gd name="T1" fmla="*/ 25400 h 61"/>
                <a:gd name="T2" fmla="*/ 19050 w 384"/>
                <a:gd name="T3" fmla="*/ 17463 h 61"/>
                <a:gd name="T4" fmla="*/ 19050 w 384"/>
                <a:gd name="T5" fmla="*/ 58738 h 61"/>
                <a:gd name="T6" fmla="*/ 26987 w 384"/>
                <a:gd name="T7" fmla="*/ 58738 h 61"/>
                <a:gd name="T8" fmla="*/ 66675 w 384"/>
                <a:gd name="T9" fmla="*/ 49213 h 61"/>
                <a:gd name="T10" fmla="*/ 68262 w 384"/>
                <a:gd name="T11" fmla="*/ 44450 h 61"/>
                <a:gd name="T12" fmla="*/ 93662 w 384"/>
                <a:gd name="T13" fmla="*/ 47625 h 61"/>
                <a:gd name="T14" fmla="*/ 96837 w 384"/>
                <a:gd name="T15" fmla="*/ 42863 h 61"/>
                <a:gd name="T16" fmla="*/ 87312 w 384"/>
                <a:gd name="T17" fmla="*/ 44450 h 61"/>
                <a:gd name="T18" fmla="*/ 80962 w 384"/>
                <a:gd name="T19" fmla="*/ 57150 h 61"/>
                <a:gd name="T20" fmla="*/ 157162 w 384"/>
                <a:gd name="T21" fmla="*/ 55563 h 61"/>
                <a:gd name="T22" fmla="*/ 155575 w 384"/>
                <a:gd name="T23" fmla="*/ 33338 h 61"/>
                <a:gd name="T24" fmla="*/ 125412 w 384"/>
                <a:gd name="T25" fmla="*/ 26988 h 61"/>
                <a:gd name="T26" fmla="*/ 119062 w 384"/>
                <a:gd name="T27" fmla="*/ 65088 h 61"/>
                <a:gd name="T28" fmla="*/ 147637 w 384"/>
                <a:gd name="T29" fmla="*/ 77788 h 61"/>
                <a:gd name="T30" fmla="*/ 141287 w 384"/>
                <a:gd name="T31" fmla="*/ 69850 h 61"/>
                <a:gd name="T32" fmla="*/ 157162 w 384"/>
                <a:gd name="T33" fmla="*/ 55563 h 61"/>
                <a:gd name="T34" fmla="*/ 136525 w 384"/>
                <a:gd name="T35" fmla="*/ 31750 h 61"/>
                <a:gd name="T36" fmla="*/ 128587 w 384"/>
                <a:gd name="T37" fmla="*/ 44450 h 61"/>
                <a:gd name="T38" fmla="*/ 166687 w 384"/>
                <a:gd name="T39" fmla="*/ 65088 h 61"/>
                <a:gd name="T40" fmla="*/ 169862 w 384"/>
                <a:gd name="T41" fmla="*/ 77788 h 61"/>
                <a:gd name="T42" fmla="*/ 180975 w 384"/>
                <a:gd name="T43" fmla="*/ 33338 h 61"/>
                <a:gd name="T44" fmla="*/ 214312 w 384"/>
                <a:gd name="T45" fmla="*/ 77788 h 61"/>
                <a:gd name="T46" fmla="*/ 244475 w 384"/>
                <a:gd name="T47" fmla="*/ 76200 h 61"/>
                <a:gd name="T48" fmla="*/ 252412 w 384"/>
                <a:gd name="T49" fmla="*/ 50800 h 61"/>
                <a:gd name="T50" fmla="*/ 231775 w 384"/>
                <a:gd name="T51" fmla="*/ 39688 h 61"/>
                <a:gd name="T52" fmla="*/ 225425 w 384"/>
                <a:gd name="T53" fmla="*/ 49213 h 61"/>
                <a:gd name="T54" fmla="*/ 242887 w 384"/>
                <a:gd name="T55" fmla="*/ 55563 h 61"/>
                <a:gd name="T56" fmla="*/ 234950 w 384"/>
                <a:gd name="T57" fmla="*/ 69850 h 61"/>
                <a:gd name="T58" fmla="*/ 263525 w 384"/>
                <a:gd name="T59" fmla="*/ 77788 h 61"/>
                <a:gd name="T60" fmla="*/ 274637 w 384"/>
                <a:gd name="T61" fmla="*/ 44450 h 61"/>
                <a:gd name="T62" fmla="*/ 333374 w 384"/>
                <a:gd name="T63" fmla="*/ 69850 h 61"/>
                <a:gd name="T64" fmla="*/ 344487 w 384"/>
                <a:gd name="T65" fmla="*/ 34925 h 61"/>
                <a:gd name="T66" fmla="*/ 344487 w 384"/>
                <a:gd name="T67" fmla="*/ 58738 h 61"/>
                <a:gd name="T68" fmla="*/ 327024 w 384"/>
                <a:gd name="T69" fmla="*/ 60325 h 61"/>
                <a:gd name="T70" fmla="*/ 325437 w 384"/>
                <a:gd name="T71" fmla="*/ 42863 h 61"/>
                <a:gd name="T72" fmla="*/ 412749 w 384"/>
                <a:gd name="T73" fmla="*/ 69850 h 61"/>
                <a:gd name="T74" fmla="*/ 419099 w 384"/>
                <a:gd name="T75" fmla="*/ 22225 h 61"/>
                <a:gd name="T76" fmla="*/ 444499 w 384"/>
                <a:gd name="T77" fmla="*/ 77788 h 61"/>
                <a:gd name="T78" fmla="*/ 458787 w 384"/>
                <a:gd name="T79" fmla="*/ 58738 h 61"/>
                <a:gd name="T80" fmla="*/ 439737 w 384"/>
                <a:gd name="T81" fmla="*/ 39688 h 61"/>
                <a:gd name="T82" fmla="*/ 419099 w 384"/>
                <a:gd name="T83" fmla="*/ 22225 h 61"/>
                <a:gd name="T84" fmla="*/ 444499 w 384"/>
                <a:gd name="T85" fmla="*/ 50800 h 61"/>
                <a:gd name="T86" fmla="*/ 444499 w 384"/>
                <a:gd name="T87" fmla="*/ 66675 h 61"/>
                <a:gd name="T88" fmla="*/ 431799 w 384"/>
                <a:gd name="T89" fmla="*/ 49213 h 61"/>
                <a:gd name="T90" fmla="*/ 490537 w 384"/>
                <a:gd name="T91" fmla="*/ 60325 h 61"/>
                <a:gd name="T92" fmla="*/ 506412 w 384"/>
                <a:gd name="T93" fmla="*/ 73025 h 61"/>
                <a:gd name="T94" fmla="*/ 495299 w 384"/>
                <a:gd name="T95" fmla="*/ 49213 h 61"/>
                <a:gd name="T96" fmla="*/ 515937 w 384"/>
                <a:gd name="T97" fmla="*/ 22225 h 61"/>
                <a:gd name="T98" fmla="*/ 538162 w 384"/>
                <a:gd name="T99" fmla="*/ 50800 h 61"/>
                <a:gd name="T100" fmla="*/ 546099 w 384"/>
                <a:gd name="T101" fmla="*/ 42863 h 61"/>
                <a:gd name="T102" fmla="*/ 542924 w 384"/>
                <a:gd name="T103" fmla="*/ 22225 h 61"/>
                <a:gd name="T104" fmla="*/ 523874 w 384"/>
                <a:gd name="T105" fmla="*/ 65088 h 61"/>
                <a:gd name="T106" fmla="*/ 568324 w 384"/>
                <a:gd name="T107" fmla="*/ 22225 h 61"/>
                <a:gd name="T108" fmla="*/ 593724 w 384"/>
                <a:gd name="T109" fmla="*/ 50800 h 61"/>
                <a:gd name="T110" fmla="*/ 598487 w 384"/>
                <a:gd name="T111" fmla="*/ 42863 h 61"/>
                <a:gd name="T112" fmla="*/ 595312 w 384"/>
                <a:gd name="T113" fmla="*/ 22225 h 61"/>
                <a:gd name="T114" fmla="*/ 577849 w 384"/>
                <a:gd name="T115" fmla="*/ 65088 h 61"/>
                <a:gd name="T116" fmla="*/ 574674 w 384"/>
                <a:gd name="T117" fmla="*/ 0 h 61"/>
                <a:gd name="T118" fmla="*/ 595312 w 384"/>
                <a:gd name="T119" fmla="*/ 12700 h 61"/>
                <a:gd name="T120" fmla="*/ 590549 w 384"/>
                <a:gd name="T121" fmla="*/ 7938 h 61"/>
                <a:gd name="T122" fmla="*/ 574674 w 384"/>
                <a:gd name="T123" fmla="*/ 0 h 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4" h="61">
                  <a:moveTo>
                    <a:pt x="32" y="49"/>
                  </a:moveTo>
                  <a:lnTo>
                    <a:pt x="19" y="24"/>
                  </a:lnTo>
                  <a:lnTo>
                    <a:pt x="31" y="1"/>
                  </a:lnTo>
                  <a:lnTo>
                    <a:pt x="23" y="1"/>
                  </a:lnTo>
                  <a:lnTo>
                    <a:pt x="18" y="11"/>
                  </a:lnTo>
                  <a:lnTo>
                    <a:pt x="17" y="14"/>
                  </a:lnTo>
                  <a:lnTo>
                    <a:pt x="17" y="16"/>
                  </a:lnTo>
                  <a:lnTo>
                    <a:pt x="16" y="19"/>
                  </a:lnTo>
                  <a:lnTo>
                    <a:pt x="15" y="16"/>
                  </a:lnTo>
                  <a:lnTo>
                    <a:pt x="14" y="14"/>
                  </a:lnTo>
                  <a:lnTo>
                    <a:pt x="12" y="11"/>
                  </a:lnTo>
                  <a:lnTo>
                    <a:pt x="8" y="1"/>
                  </a:lnTo>
                  <a:lnTo>
                    <a:pt x="0" y="1"/>
                  </a:lnTo>
                  <a:lnTo>
                    <a:pt x="11" y="25"/>
                  </a:lnTo>
                  <a:lnTo>
                    <a:pt x="0" y="49"/>
                  </a:lnTo>
                  <a:lnTo>
                    <a:pt x="8" y="49"/>
                  </a:lnTo>
                  <a:lnTo>
                    <a:pt x="11" y="40"/>
                  </a:lnTo>
                  <a:lnTo>
                    <a:pt x="12" y="37"/>
                  </a:lnTo>
                  <a:lnTo>
                    <a:pt x="14" y="33"/>
                  </a:lnTo>
                  <a:lnTo>
                    <a:pt x="15" y="31"/>
                  </a:lnTo>
                  <a:lnTo>
                    <a:pt x="16" y="33"/>
                  </a:lnTo>
                  <a:lnTo>
                    <a:pt x="17" y="37"/>
                  </a:lnTo>
                  <a:lnTo>
                    <a:pt x="19" y="40"/>
                  </a:lnTo>
                  <a:lnTo>
                    <a:pt x="23" y="49"/>
                  </a:lnTo>
                  <a:lnTo>
                    <a:pt x="32" y="49"/>
                  </a:lnTo>
                  <a:close/>
                  <a:moveTo>
                    <a:pt x="35" y="49"/>
                  </a:moveTo>
                  <a:lnTo>
                    <a:pt x="41" y="49"/>
                  </a:lnTo>
                  <a:lnTo>
                    <a:pt x="42" y="35"/>
                  </a:lnTo>
                  <a:lnTo>
                    <a:pt x="42" y="31"/>
                  </a:lnTo>
                  <a:lnTo>
                    <a:pt x="42" y="27"/>
                  </a:lnTo>
                  <a:lnTo>
                    <a:pt x="42" y="22"/>
                  </a:lnTo>
                  <a:lnTo>
                    <a:pt x="43" y="24"/>
                  </a:lnTo>
                  <a:lnTo>
                    <a:pt x="43" y="28"/>
                  </a:lnTo>
                  <a:lnTo>
                    <a:pt x="44" y="31"/>
                  </a:lnTo>
                  <a:lnTo>
                    <a:pt x="45" y="33"/>
                  </a:lnTo>
                  <a:lnTo>
                    <a:pt x="49" y="49"/>
                  </a:lnTo>
                  <a:lnTo>
                    <a:pt x="55" y="49"/>
                  </a:lnTo>
                  <a:lnTo>
                    <a:pt x="59" y="33"/>
                  </a:lnTo>
                  <a:lnTo>
                    <a:pt x="59" y="30"/>
                  </a:lnTo>
                  <a:lnTo>
                    <a:pt x="60" y="27"/>
                  </a:lnTo>
                  <a:lnTo>
                    <a:pt x="61" y="24"/>
                  </a:lnTo>
                  <a:lnTo>
                    <a:pt x="61" y="22"/>
                  </a:lnTo>
                  <a:lnTo>
                    <a:pt x="61" y="27"/>
                  </a:lnTo>
                  <a:lnTo>
                    <a:pt x="61" y="30"/>
                  </a:lnTo>
                  <a:lnTo>
                    <a:pt x="63" y="35"/>
                  </a:lnTo>
                  <a:lnTo>
                    <a:pt x="63" y="49"/>
                  </a:lnTo>
                  <a:lnTo>
                    <a:pt x="69" y="49"/>
                  </a:lnTo>
                  <a:lnTo>
                    <a:pt x="67" y="14"/>
                  </a:lnTo>
                  <a:lnTo>
                    <a:pt x="58" y="14"/>
                  </a:lnTo>
                  <a:lnTo>
                    <a:pt x="55" y="28"/>
                  </a:lnTo>
                  <a:lnTo>
                    <a:pt x="53" y="32"/>
                  </a:lnTo>
                  <a:lnTo>
                    <a:pt x="52" y="36"/>
                  </a:lnTo>
                  <a:lnTo>
                    <a:pt x="52" y="39"/>
                  </a:lnTo>
                  <a:lnTo>
                    <a:pt x="51" y="36"/>
                  </a:lnTo>
                  <a:lnTo>
                    <a:pt x="50" y="32"/>
                  </a:lnTo>
                  <a:lnTo>
                    <a:pt x="50" y="30"/>
                  </a:lnTo>
                  <a:lnTo>
                    <a:pt x="45" y="14"/>
                  </a:lnTo>
                  <a:lnTo>
                    <a:pt x="36" y="14"/>
                  </a:lnTo>
                  <a:lnTo>
                    <a:pt x="35" y="49"/>
                  </a:lnTo>
                  <a:close/>
                  <a:moveTo>
                    <a:pt x="99" y="35"/>
                  </a:moveTo>
                  <a:lnTo>
                    <a:pt x="99" y="35"/>
                  </a:lnTo>
                  <a:lnTo>
                    <a:pt x="99" y="33"/>
                  </a:lnTo>
                  <a:lnTo>
                    <a:pt x="99" y="31"/>
                  </a:lnTo>
                  <a:lnTo>
                    <a:pt x="99" y="25"/>
                  </a:lnTo>
                  <a:lnTo>
                    <a:pt x="98" y="21"/>
                  </a:lnTo>
                  <a:lnTo>
                    <a:pt x="96" y="17"/>
                  </a:lnTo>
                  <a:lnTo>
                    <a:pt x="92" y="15"/>
                  </a:lnTo>
                  <a:lnTo>
                    <a:pt x="88" y="14"/>
                  </a:lnTo>
                  <a:lnTo>
                    <a:pt x="83" y="15"/>
                  </a:lnTo>
                  <a:lnTo>
                    <a:pt x="79" y="17"/>
                  </a:lnTo>
                  <a:lnTo>
                    <a:pt x="76" y="22"/>
                  </a:lnTo>
                  <a:lnTo>
                    <a:pt x="74" y="27"/>
                  </a:lnTo>
                  <a:lnTo>
                    <a:pt x="74" y="32"/>
                  </a:lnTo>
                  <a:lnTo>
                    <a:pt x="74" y="38"/>
                  </a:lnTo>
                  <a:lnTo>
                    <a:pt x="75" y="41"/>
                  </a:lnTo>
                  <a:lnTo>
                    <a:pt x="77" y="45"/>
                  </a:lnTo>
                  <a:lnTo>
                    <a:pt x="81" y="48"/>
                  </a:lnTo>
                  <a:lnTo>
                    <a:pt x="84" y="49"/>
                  </a:lnTo>
                  <a:lnTo>
                    <a:pt x="88" y="50"/>
                  </a:lnTo>
                  <a:lnTo>
                    <a:pt x="93" y="49"/>
                  </a:lnTo>
                  <a:lnTo>
                    <a:pt x="98" y="48"/>
                  </a:lnTo>
                  <a:lnTo>
                    <a:pt x="97" y="41"/>
                  </a:lnTo>
                  <a:lnTo>
                    <a:pt x="94" y="42"/>
                  </a:lnTo>
                  <a:lnTo>
                    <a:pt x="92" y="44"/>
                  </a:lnTo>
                  <a:lnTo>
                    <a:pt x="89" y="44"/>
                  </a:lnTo>
                  <a:lnTo>
                    <a:pt x="85" y="42"/>
                  </a:lnTo>
                  <a:lnTo>
                    <a:pt x="83" y="41"/>
                  </a:lnTo>
                  <a:lnTo>
                    <a:pt x="81" y="38"/>
                  </a:lnTo>
                  <a:lnTo>
                    <a:pt x="81" y="35"/>
                  </a:lnTo>
                  <a:lnTo>
                    <a:pt x="99" y="35"/>
                  </a:lnTo>
                  <a:close/>
                  <a:moveTo>
                    <a:pt x="81" y="28"/>
                  </a:moveTo>
                  <a:lnTo>
                    <a:pt x="81" y="28"/>
                  </a:lnTo>
                  <a:lnTo>
                    <a:pt x="81" y="25"/>
                  </a:lnTo>
                  <a:lnTo>
                    <a:pt x="82" y="22"/>
                  </a:lnTo>
                  <a:lnTo>
                    <a:pt x="84" y="21"/>
                  </a:lnTo>
                  <a:lnTo>
                    <a:pt x="86" y="20"/>
                  </a:lnTo>
                  <a:lnTo>
                    <a:pt x="90" y="21"/>
                  </a:lnTo>
                  <a:lnTo>
                    <a:pt x="92" y="23"/>
                  </a:lnTo>
                  <a:lnTo>
                    <a:pt x="92" y="25"/>
                  </a:lnTo>
                  <a:lnTo>
                    <a:pt x="93" y="28"/>
                  </a:lnTo>
                  <a:lnTo>
                    <a:pt x="81" y="28"/>
                  </a:lnTo>
                  <a:close/>
                  <a:moveTo>
                    <a:pt x="107" y="14"/>
                  </a:moveTo>
                  <a:lnTo>
                    <a:pt x="107" y="29"/>
                  </a:lnTo>
                  <a:lnTo>
                    <a:pt x="107" y="35"/>
                  </a:lnTo>
                  <a:lnTo>
                    <a:pt x="106" y="39"/>
                  </a:lnTo>
                  <a:lnTo>
                    <a:pt x="105" y="41"/>
                  </a:lnTo>
                  <a:lnTo>
                    <a:pt x="104" y="42"/>
                  </a:lnTo>
                  <a:lnTo>
                    <a:pt x="101" y="44"/>
                  </a:lnTo>
                  <a:lnTo>
                    <a:pt x="102" y="50"/>
                  </a:lnTo>
                  <a:lnTo>
                    <a:pt x="105" y="49"/>
                  </a:lnTo>
                  <a:lnTo>
                    <a:pt x="107" y="49"/>
                  </a:lnTo>
                  <a:lnTo>
                    <a:pt x="109" y="47"/>
                  </a:lnTo>
                  <a:lnTo>
                    <a:pt x="112" y="42"/>
                  </a:lnTo>
                  <a:lnTo>
                    <a:pt x="113" y="37"/>
                  </a:lnTo>
                  <a:lnTo>
                    <a:pt x="114" y="29"/>
                  </a:lnTo>
                  <a:lnTo>
                    <a:pt x="114" y="21"/>
                  </a:lnTo>
                  <a:lnTo>
                    <a:pt x="121" y="21"/>
                  </a:lnTo>
                  <a:lnTo>
                    <a:pt x="121" y="49"/>
                  </a:lnTo>
                  <a:lnTo>
                    <a:pt x="129" y="49"/>
                  </a:lnTo>
                  <a:lnTo>
                    <a:pt x="129" y="14"/>
                  </a:lnTo>
                  <a:lnTo>
                    <a:pt x="107" y="14"/>
                  </a:lnTo>
                  <a:close/>
                  <a:moveTo>
                    <a:pt x="135" y="14"/>
                  </a:moveTo>
                  <a:lnTo>
                    <a:pt x="135" y="49"/>
                  </a:lnTo>
                  <a:lnTo>
                    <a:pt x="140" y="49"/>
                  </a:lnTo>
                  <a:lnTo>
                    <a:pt x="145" y="49"/>
                  </a:lnTo>
                  <a:lnTo>
                    <a:pt x="147" y="49"/>
                  </a:lnTo>
                  <a:lnTo>
                    <a:pt x="150" y="49"/>
                  </a:lnTo>
                  <a:lnTo>
                    <a:pt x="154" y="48"/>
                  </a:lnTo>
                  <a:lnTo>
                    <a:pt x="157" y="46"/>
                  </a:lnTo>
                  <a:lnTo>
                    <a:pt x="159" y="42"/>
                  </a:lnTo>
                  <a:lnTo>
                    <a:pt x="161" y="37"/>
                  </a:lnTo>
                  <a:lnTo>
                    <a:pt x="159" y="32"/>
                  </a:lnTo>
                  <a:lnTo>
                    <a:pt x="157" y="29"/>
                  </a:lnTo>
                  <a:lnTo>
                    <a:pt x="155" y="27"/>
                  </a:lnTo>
                  <a:lnTo>
                    <a:pt x="151" y="25"/>
                  </a:lnTo>
                  <a:lnTo>
                    <a:pt x="147" y="25"/>
                  </a:lnTo>
                  <a:lnTo>
                    <a:pt x="146" y="25"/>
                  </a:lnTo>
                  <a:lnTo>
                    <a:pt x="143" y="25"/>
                  </a:lnTo>
                  <a:lnTo>
                    <a:pt x="142" y="25"/>
                  </a:lnTo>
                  <a:lnTo>
                    <a:pt x="142" y="14"/>
                  </a:lnTo>
                  <a:lnTo>
                    <a:pt x="135" y="14"/>
                  </a:lnTo>
                  <a:close/>
                  <a:moveTo>
                    <a:pt x="142" y="31"/>
                  </a:moveTo>
                  <a:lnTo>
                    <a:pt x="142" y="31"/>
                  </a:lnTo>
                  <a:lnTo>
                    <a:pt x="145" y="31"/>
                  </a:lnTo>
                  <a:lnTo>
                    <a:pt x="146" y="31"/>
                  </a:lnTo>
                  <a:lnTo>
                    <a:pt x="148" y="31"/>
                  </a:lnTo>
                  <a:lnTo>
                    <a:pt x="150" y="32"/>
                  </a:lnTo>
                  <a:lnTo>
                    <a:pt x="153" y="35"/>
                  </a:lnTo>
                  <a:lnTo>
                    <a:pt x="154" y="38"/>
                  </a:lnTo>
                  <a:lnTo>
                    <a:pt x="153" y="40"/>
                  </a:lnTo>
                  <a:lnTo>
                    <a:pt x="150" y="42"/>
                  </a:lnTo>
                  <a:lnTo>
                    <a:pt x="148" y="44"/>
                  </a:lnTo>
                  <a:lnTo>
                    <a:pt x="146" y="44"/>
                  </a:lnTo>
                  <a:lnTo>
                    <a:pt x="145" y="44"/>
                  </a:lnTo>
                  <a:lnTo>
                    <a:pt x="142" y="44"/>
                  </a:lnTo>
                  <a:lnTo>
                    <a:pt x="142" y="31"/>
                  </a:lnTo>
                  <a:close/>
                  <a:moveTo>
                    <a:pt x="166" y="14"/>
                  </a:moveTo>
                  <a:lnTo>
                    <a:pt x="166" y="49"/>
                  </a:lnTo>
                  <a:lnTo>
                    <a:pt x="173" y="49"/>
                  </a:lnTo>
                  <a:lnTo>
                    <a:pt x="173" y="35"/>
                  </a:lnTo>
                  <a:lnTo>
                    <a:pt x="184" y="35"/>
                  </a:lnTo>
                  <a:lnTo>
                    <a:pt x="184" y="49"/>
                  </a:lnTo>
                  <a:lnTo>
                    <a:pt x="191" y="49"/>
                  </a:lnTo>
                  <a:lnTo>
                    <a:pt x="191" y="14"/>
                  </a:lnTo>
                  <a:lnTo>
                    <a:pt x="184" y="14"/>
                  </a:lnTo>
                  <a:lnTo>
                    <a:pt x="184" y="28"/>
                  </a:lnTo>
                  <a:lnTo>
                    <a:pt x="173" y="28"/>
                  </a:lnTo>
                  <a:lnTo>
                    <a:pt x="173" y="14"/>
                  </a:lnTo>
                  <a:lnTo>
                    <a:pt x="166" y="14"/>
                  </a:lnTo>
                  <a:close/>
                  <a:moveTo>
                    <a:pt x="198" y="14"/>
                  </a:moveTo>
                  <a:lnTo>
                    <a:pt x="198" y="49"/>
                  </a:lnTo>
                  <a:lnTo>
                    <a:pt x="207" y="49"/>
                  </a:lnTo>
                  <a:lnTo>
                    <a:pt x="210" y="44"/>
                  </a:lnTo>
                  <a:lnTo>
                    <a:pt x="212" y="38"/>
                  </a:lnTo>
                  <a:lnTo>
                    <a:pt x="214" y="32"/>
                  </a:lnTo>
                  <a:lnTo>
                    <a:pt x="215" y="29"/>
                  </a:lnTo>
                  <a:lnTo>
                    <a:pt x="216" y="25"/>
                  </a:lnTo>
                  <a:lnTo>
                    <a:pt x="217" y="22"/>
                  </a:lnTo>
                  <a:lnTo>
                    <a:pt x="217" y="27"/>
                  </a:lnTo>
                  <a:lnTo>
                    <a:pt x="217" y="30"/>
                  </a:lnTo>
                  <a:lnTo>
                    <a:pt x="217" y="33"/>
                  </a:lnTo>
                  <a:lnTo>
                    <a:pt x="217" y="37"/>
                  </a:lnTo>
                  <a:lnTo>
                    <a:pt x="217" y="49"/>
                  </a:lnTo>
                  <a:lnTo>
                    <a:pt x="224" y="49"/>
                  </a:lnTo>
                  <a:lnTo>
                    <a:pt x="224" y="14"/>
                  </a:lnTo>
                  <a:lnTo>
                    <a:pt x="215" y="14"/>
                  </a:lnTo>
                  <a:lnTo>
                    <a:pt x="208" y="31"/>
                  </a:lnTo>
                  <a:lnTo>
                    <a:pt x="207" y="35"/>
                  </a:lnTo>
                  <a:lnTo>
                    <a:pt x="206" y="38"/>
                  </a:lnTo>
                  <a:lnTo>
                    <a:pt x="205" y="41"/>
                  </a:lnTo>
                  <a:lnTo>
                    <a:pt x="205" y="37"/>
                  </a:lnTo>
                  <a:lnTo>
                    <a:pt x="205" y="32"/>
                  </a:lnTo>
                  <a:lnTo>
                    <a:pt x="205" y="27"/>
                  </a:lnTo>
                  <a:lnTo>
                    <a:pt x="205" y="14"/>
                  </a:lnTo>
                  <a:lnTo>
                    <a:pt x="198" y="14"/>
                  </a:lnTo>
                  <a:close/>
                  <a:moveTo>
                    <a:pt x="231" y="14"/>
                  </a:moveTo>
                  <a:lnTo>
                    <a:pt x="231" y="49"/>
                  </a:lnTo>
                  <a:lnTo>
                    <a:pt x="254" y="49"/>
                  </a:lnTo>
                  <a:lnTo>
                    <a:pt x="254" y="61"/>
                  </a:lnTo>
                  <a:lnTo>
                    <a:pt x="260" y="61"/>
                  </a:lnTo>
                  <a:lnTo>
                    <a:pt x="260" y="44"/>
                  </a:lnTo>
                  <a:lnTo>
                    <a:pt x="256" y="42"/>
                  </a:lnTo>
                  <a:lnTo>
                    <a:pt x="256" y="14"/>
                  </a:lnTo>
                  <a:lnTo>
                    <a:pt x="249" y="14"/>
                  </a:lnTo>
                  <a:lnTo>
                    <a:pt x="249" y="42"/>
                  </a:lnTo>
                  <a:lnTo>
                    <a:pt x="239" y="42"/>
                  </a:lnTo>
                  <a:lnTo>
                    <a:pt x="239" y="14"/>
                  </a:lnTo>
                  <a:lnTo>
                    <a:pt x="231" y="14"/>
                  </a:lnTo>
                  <a:close/>
                  <a:moveTo>
                    <a:pt x="264" y="14"/>
                  </a:moveTo>
                  <a:lnTo>
                    <a:pt x="264" y="49"/>
                  </a:lnTo>
                  <a:lnTo>
                    <a:pt x="269" y="49"/>
                  </a:lnTo>
                  <a:lnTo>
                    <a:pt x="273" y="49"/>
                  </a:lnTo>
                  <a:lnTo>
                    <a:pt x="277" y="49"/>
                  </a:lnTo>
                  <a:lnTo>
                    <a:pt x="280" y="49"/>
                  </a:lnTo>
                  <a:lnTo>
                    <a:pt x="284" y="48"/>
                  </a:lnTo>
                  <a:lnTo>
                    <a:pt x="286" y="46"/>
                  </a:lnTo>
                  <a:lnTo>
                    <a:pt x="288" y="42"/>
                  </a:lnTo>
                  <a:lnTo>
                    <a:pt x="289" y="37"/>
                  </a:lnTo>
                  <a:lnTo>
                    <a:pt x="289" y="32"/>
                  </a:lnTo>
                  <a:lnTo>
                    <a:pt x="287" y="29"/>
                  </a:lnTo>
                  <a:lnTo>
                    <a:pt x="284" y="27"/>
                  </a:lnTo>
                  <a:lnTo>
                    <a:pt x="280" y="25"/>
                  </a:lnTo>
                  <a:lnTo>
                    <a:pt x="277" y="25"/>
                  </a:lnTo>
                  <a:lnTo>
                    <a:pt x="274" y="25"/>
                  </a:lnTo>
                  <a:lnTo>
                    <a:pt x="273" y="25"/>
                  </a:lnTo>
                  <a:lnTo>
                    <a:pt x="272" y="25"/>
                  </a:lnTo>
                  <a:lnTo>
                    <a:pt x="272" y="14"/>
                  </a:lnTo>
                  <a:lnTo>
                    <a:pt x="264" y="14"/>
                  </a:lnTo>
                  <a:close/>
                  <a:moveTo>
                    <a:pt x="272" y="31"/>
                  </a:moveTo>
                  <a:lnTo>
                    <a:pt x="272" y="31"/>
                  </a:lnTo>
                  <a:lnTo>
                    <a:pt x="273" y="31"/>
                  </a:lnTo>
                  <a:lnTo>
                    <a:pt x="274" y="31"/>
                  </a:lnTo>
                  <a:lnTo>
                    <a:pt x="278" y="31"/>
                  </a:lnTo>
                  <a:lnTo>
                    <a:pt x="280" y="32"/>
                  </a:lnTo>
                  <a:lnTo>
                    <a:pt x="281" y="35"/>
                  </a:lnTo>
                  <a:lnTo>
                    <a:pt x="282" y="38"/>
                  </a:lnTo>
                  <a:lnTo>
                    <a:pt x="281" y="40"/>
                  </a:lnTo>
                  <a:lnTo>
                    <a:pt x="280" y="42"/>
                  </a:lnTo>
                  <a:lnTo>
                    <a:pt x="278" y="44"/>
                  </a:lnTo>
                  <a:lnTo>
                    <a:pt x="274" y="44"/>
                  </a:lnTo>
                  <a:lnTo>
                    <a:pt x="273" y="44"/>
                  </a:lnTo>
                  <a:lnTo>
                    <a:pt x="272" y="44"/>
                  </a:lnTo>
                  <a:lnTo>
                    <a:pt x="272" y="31"/>
                  </a:lnTo>
                  <a:close/>
                  <a:moveTo>
                    <a:pt x="295" y="14"/>
                  </a:moveTo>
                  <a:lnTo>
                    <a:pt x="295" y="49"/>
                  </a:lnTo>
                  <a:lnTo>
                    <a:pt x="302" y="49"/>
                  </a:lnTo>
                  <a:lnTo>
                    <a:pt x="302" y="35"/>
                  </a:lnTo>
                  <a:lnTo>
                    <a:pt x="303" y="35"/>
                  </a:lnTo>
                  <a:lnTo>
                    <a:pt x="306" y="36"/>
                  </a:lnTo>
                  <a:lnTo>
                    <a:pt x="309" y="38"/>
                  </a:lnTo>
                  <a:lnTo>
                    <a:pt x="311" y="42"/>
                  </a:lnTo>
                  <a:lnTo>
                    <a:pt x="312" y="46"/>
                  </a:lnTo>
                  <a:lnTo>
                    <a:pt x="313" y="49"/>
                  </a:lnTo>
                  <a:lnTo>
                    <a:pt x="320" y="49"/>
                  </a:lnTo>
                  <a:lnTo>
                    <a:pt x="319" y="46"/>
                  </a:lnTo>
                  <a:lnTo>
                    <a:pt x="318" y="42"/>
                  </a:lnTo>
                  <a:lnTo>
                    <a:pt x="318" y="40"/>
                  </a:lnTo>
                  <a:lnTo>
                    <a:pt x="315" y="35"/>
                  </a:lnTo>
                  <a:lnTo>
                    <a:pt x="312" y="31"/>
                  </a:lnTo>
                  <a:lnTo>
                    <a:pt x="309" y="30"/>
                  </a:lnTo>
                  <a:lnTo>
                    <a:pt x="320" y="14"/>
                  </a:lnTo>
                  <a:lnTo>
                    <a:pt x="312" y="14"/>
                  </a:lnTo>
                  <a:lnTo>
                    <a:pt x="303" y="29"/>
                  </a:lnTo>
                  <a:lnTo>
                    <a:pt x="302" y="29"/>
                  </a:lnTo>
                  <a:lnTo>
                    <a:pt x="302" y="14"/>
                  </a:lnTo>
                  <a:lnTo>
                    <a:pt x="295" y="14"/>
                  </a:lnTo>
                  <a:close/>
                  <a:moveTo>
                    <a:pt x="325" y="14"/>
                  </a:moveTo>
                  <a:lnTo>
                    <a:pt x="325" y="49"/>
                  </a:lnTo>
                  <a:lnTo>
                    <a:pt x="333" y="49"/>
                  </a:lnTo>
                  <a:lnTo>
                    <a:pt x="335" y="44"/>
                  </a:lnTo>
                  <a:lnTo>
                    <a:pt x="337" y="38"/>
                  </a:lnTo>
                  <a:lnTo>
                    <a:pt x="339" y="32"/>
                  </a:lnTo>
                  <a:lnTo>
                    <a:pt x="342" y="29"/>
                  </a:lnTo>
                  <a:lnTo>
                    <a:pt x="343" y="25"/>
                  </a:lnTo>
                  <a:lnTo>
                    <a:pt x="344" y="22"/>
                  </a:lnTo>
                  <a:lnTo>
                    <a:pt x="344" y="27"/>
                  </a:lnTo>
                  <a:lnTo>
                    <a:pt x="344" y="30"/>
                  </a:lnTo>
                  <a:lnTo>
                    <a:pt x="343" y="33"/>
                  </a:lnTo>
                  <a:lnTo>
                    <a:pt x="343" y="37"/>
                  </a:lnTo>
                  <a:lnTo>
                    <a:pt x="343" y="49"/>
                  </a:lnTo>
                  <a:lnTo>
                    <a:pt x="350" y="49"/>
                  </a:lnTo>
                  <a:lnTo>
                    <a:pt x="350" y="14"/>
                  </a:lnTo>
                  <a:lnTo>
                    <a:pt x="342" y="14"/>
                  </a:lnTo>
                  <a:lnTo>
                    <a:pt x="335" y="31"/>
                  </a:lnTo>
                  <a:lnTo>
                    <a:pt x="334" y="35"/>
                  </a:lnTo>
                  <a:lnTo>
                    <a:pt x="333" y="38"/>
                  </a:lnTo>
                  <a:lnTo>
                    <a:pt x="331" y="41"/>
                  </a:lnTo>
                  <a:lnTo>
                    <a:pt x="330" y="41"/>
                  </a:lnTo>
                  <a:lnTo>
                    <a:pt x="330" y="37"/>
                  </a:lnTo>
                  <a:lnTo>
                    <a:pt x="331" y="32"/>
                  </a:lnTo>
                  <a:lnTo>
                    <a:pt x="331" y="27"/>
                  </a:lnTo>
                  <a:lnTo>
                    <a:pt x="331" y="14"/>
                  </a:lnTo>
                  <a:lnTo>
                    <a:pt x="325" y="14"/>
                  </a:lnTo>
                  <a:close/>
                  <a:moveTo>
                    <a:pt x="358" y="14"/>
                  </a:moveTo>
                  <a:lnTo>
                    <a:pt x="358" y="49"/>
                  </a:lnTo>
                  <a:lnTo>
                    <a:pt x="366" y="49"/>
                  </a:lnTo>
                  <a:lnTo>
                    <a:pt x="369" y="44"/>
                  </a:lnTo>
                  <a:lnTo>
                    <a:pt x="371" y="38"/>
                  </a:lnTo>
                  <a:lnTo>
                    <a:pt x="374" y="32"/>
                  </a:lnTo>
                  <a:lnTo>
                    <a:pt x="375" y="29"/>
                  </a:lnTo>
                  <a:lnTo>
                    <a:pt x="376" y="25"/>
                  </a:lnTo>
                  <a:lnTo>
                    <a:pt x="377" y="22"/>
                  </a:lnTo>
                  <a:lnTo>
                    <a:pt x="377" y="27"/>
                  </a:lnTo>
                  <a:lnTo>
                    <a:pt x="377" y="30"/>
                  </a:lnTo>
                  <a:lnTo>
                    <a:pt x="377" y="33"/>
                  </a:lnTo>
                  <a:lnTo>
                    <a:pt x="377" y="37"/>
                  </a:lnTo>
                  <a:lnTo>
                    <a:pt x="377" y="49"/>
                  </a:lnTo>
                  <a:lnTo>
                    <a:pt x="384" y="49"/>
                  </a:lnTo>
                  <a:lnTo>
                    <a:pt x="384" y="14"/>
                  </a:lnTo>
                  <a:lnTo>
                    <a:pt x="375" y="14"/>
                  </a:lnTo>
                  <a:lnTo>
                    <a:pt x="368" y="31"/>
                  </a:lnTo>
                  <a:lnTo>
                    <a:pt x="367" y="35"/>
                  </a:lnTo>
                  <a:lnTo>
                    <a:pt x="366" y="38"/>
                  </a:lnTo>
                  <a:lnTo>
                    <a:pt x="364" y="41"/>
                  </a:lnTo>
                  <a:lnTo>
                    <a:pt x="364" y="37"/>
                  </a:lnTo>
                  <a:lnTo>
                    <a:pt x="364" y="32"/>
                  </a:lnTo>
                  <a:lnTo>
                    <a:pt x="364" y="27"/>
                  </a:lnTo>
                  <a:lnTo>
                    <a:pt x="364" y="14"/>
                  </a:lnTo>
                  <a:lnTo>
                    <a:pt x="358" y="14"/>
                  </a:lnTo>
                  <a:close/>
                  <a:moveTo>
                    <a:pt x="362" y="0"/>
                  </a:moveTo>
                  <a:lnTo>
                    <a:pt x="362" y="0"/>
                  </a:lnTo>
                  <a:lnTo>
                    <a:pt x="363" y="5"/>
                  </a:lnTo>
                  <a:lnTo>
                    <a:pt x="366" y="8"/>
                  </a:lnTo>
                  <a:lnTo>
                    <a:pt x="368" y="9"/>
                  </a:lnTo>
                  <a:lnTo>
                    <a:pt x="370" y="9"/>
                  </a:lnTo>
                  <a:lnTo>
                    <a:pt x="375" y="8"/>
                  </a:lnTo>
                  <a:lnTo>
                    <a:pt x="377" y="5"/>
                  </a:lnTo>
                  <a:lnTo>
                    <a:pt x="378" y="0"/>
                  </a:lnTo>
                  <a:lnTo>
                    <a:pt x="374" y="0"/>
                  </a:lnTo>
                  <a:lnTo>
                    <a:pt x="374" y="3"/>
                  </a:lnTo>
                  <a:lnTo>
                    <a:pt x="372" y="5"/>
                  </a:lnTo>
                  <a:lnTo>
                    <a:pt x="370" y="5"/>
                  </a:lnTo>
                  <a:lnTo>
                    <a:pt x="369" y="5"/>
                  </a:lnTo>
                  <a:lnTo>
                    <a:pt x="368" y="3"/>
                  </a:lnTo>
                  <a:lnTo>
                    <a:pt x="367" y="0"/>
                  </a:lnTo>
                  <a:lnTo>
                    <a:pt x="362" y="0"/>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29" name="Freeform 102">
              <a:extLst>
                <a:ext uri="{FF2B5EF4-FFF2-40B4-BE49-F238E27FC236}">
                  <a16:creationId xmlns:a16="http://schemas.microsoft.com/office/drawing/2014/main" id="{D74346FE-F0DB-7195-8C9B-AA8F1037D9AB}"/>
                </a:ext>
                <a:ext uri="{C183D7F6-B498-43B3-948B-1728B52AA6E4}">
                  <adec:decorative xmlns:adec="http://schemas.microsoft.com/office/drawing/2017/decorative" val="0"/>
                </a:ext>
              </a:extLst>
            </p:cNvPr>
            <p:cNvSpPr>
              <a:spLocks noEditPoints="1"/>
            </p:cNvSpPr>
            <p:nvPr/>
          </p:nvSpPr>
          <p:spPr bwMode="auto">
            <a:xfrm>
              <a:off x="2751949" y="1827551"/>
              <a:ext cx="420060" cy="98963"/>
            </a:xfrm>
            <a:custGeom>
              <a:avLst/>
              <a:gdLst>
                <a:gd name="T0" fmla="*/ 14288 w 201"/>
                <a:gd name="T1" fmla="*/ 80963 h 61"/>
                <a:gd name="T2" fmla="*/ 31750 w 201"/>
                <a:gd name="T3" fmla="*/ 76200 h 61"/>
                <a:gd name="T4" fmla="*/ 41275 w 201"/>
                <a:gd name="T5" fmla="*/ 61913 h 61"/>
                <a:gd name="T6" fmla="*/ 41275 w 201"/>
                <a:gd name="T7" fmla="*/ 49213 h 61"/>
                <a:gd name="T8" fmla="*/ 30163 w 201"/>
                <a:gd name="T9" fmla="*/ 36513 h 61"/>
                <a:gd name="T10" fmla="*/ 39688 w 201"/>
                <a:gd name="T11" fmla="*/ 26988 h 61"/>
                <a:gd name="T12" fmla="*/ 39688 w 201"/>
                <a:gd name="T13" fmla="*/ 15875 h 61"/>
                <a:gd name="T14" fmla="*/ 30163 w 201"/>
                <a:gd name="T15" fmla="*/ 3175 h 61"/>
                <a:gd name="T16" fmla="*/ 15875 w 201"/>
                <a:gd name="T17" fmla="*/ 0 h 61"/>
                <a:gd name="T18" fmla="*/ 0 w 201"/>
                <a:gd name="T19" fmla="*/ 3175 h 61"/>
                <a:gd name="T20" fmla="*/ 14288 w 201"/>
                <a:gd name="T21" fmla="*/ 11113 h 61"/>
                <a:gd name="T22" fmla="*/ 23813 w 201"/>
                <a:gd name="T23" fmla="*/ 12700 h 61"/>
                <a:gd name="T24" fmla="*/ 28575 w 201"/>
                <a:gd name="T25" fmla="*/ 26988 h 61"/>
                <a:gd name="T26" fmla="*/ 11113 w 201"/>
                <a:gd name="T27" fmla="*/ 33338 h 61"/>
                <a:gd name="T28" fmla="*/ 17463 w 201"/>
                <a:gd name="T29" fmla="*/ 44450 h 61"/>
                <a:gd name="T30" fmla="*/ 30163 w 201"/>
                <a:gd name="T31" fmla="*/ 49213 h 61"/>
                <a:gd name="T32" fmla="*/ 30163 w 201"/>
                <a:gd name="T33" fmla="*/ 61913 h 61"/>
                <a:gd name="T34" fmla="*/ 17463 w 201"/>
                <a:gd name="T35" fmla="*/ 69850 h 61"/>
                <a:gd name="T36" fmla="*/ 11113 w 201"/>
                <a:gd name="T37" fmla="*/ 44450 h 61"/>
                <a:gd name="T38" fmla="*/ 52388 w 201"/>
                <a:gd name="T39" fmla="*/ 77788 h 61"/>
                <a:gd name="T40" fmla="*/ 53975 w 201"/>
                <a:gd name="T41" fmla="*/ 0 h 61"/>
                <a:gd name="T42" fmla="*/ 52388 w 201"/>
                <a:gd name="T43" fmla="*/ 7938 h 61"/>
                <a:gd name="T44" fmla="*/ 57150 w 201"/>
                <a:gd name="T45" fmla="*/ 15875 h 61"/>
                <a:gd name="T46" fmla="*/ 63500 w 201"/>
                <a:gd name="T47" fmla="*/ 11113 h 61"/>
                <a:gd name="T48" fmla="*/ 61913 w 201"/>
                <a:gd name="T49" fmla="*/ 0 h 61"/>
                <a:gd name="T50" fmla="*/ 76200 w 201"/>
                <a:gd name="T51" fmla="*/ 77788 h 61"/>
                <a:gd name="T52" fmla="*/ 115888 w 201"/>
                <a:gd name="T53" fmla="*/ 77788 h 61"/>
                <a:gd name="T54" fmla="*/ 85725 w 201"/>
                <a:gd name="T55" fmla="*/ 22225 h 61"/>
                <a:gd name="T56" fmla="*/ 138113 w 201"/>
                <a:gd name="T57" fmla="*/ 77788 h 61"/>
                <a:gd name="T58" fmla="*/ 166688 w 201"/>
                <a:gd name="T59" fmla="*/ 22225 h 61"/>
                <a:gd name="T60" fmla="*/ 128588 w 201"/>
                <a:gd name="T61" fmla="*/ 22225 h 61"/>
                <a:gd name="T62" fmla="*/ 192088 w 201"/>
                <a:gd name="T63" fmla="*/ 77788 h 61"/>
                <a:gd name="T64" fmla="*/ 204788 w 201"/>
                <a:gd name="T65" fmla="*/ 50800 h 61"/>
                <a:gd name="T66" fmla="*/ 207963 w 201"/>
                <a:gd name="T67" fmla="*/ 39688 h 61"/>
                <a:gd name="T68" fmla="*/ 209550 w 201"/>
                <a:gd name="T69" fmla="*/ 42863 h 61"/>
                <a:gd name="T70" fmla="*/ 209550 w 201"/>
                <a:gd name="T71" fmla="*/ 58738 h 61"/>
                <a:gd name="T72" fmla="*/ 195263 w 201"/>
                <a:gd name="T73" fmla="*/ 49213 h 61"/>
                <a:gd name="T74" fmla="*/ 192088 w 201"/>
                <a:gd name="T75" fmla="*/ 60325 h 61"/>
                <a:gd name="T76" fmla="*/ 188913 w 201"/>
                <a:gd name="T77" fmla="*/ 58738 h 61"/>
                <a:gd name="T78" fmla="*/ 179388 w 201"/>
                <a:gd name="T79" fmla="*/ 22225 h 61"/>
                <a:gd name="T80" fmla="*/ 266700 w 201"/>
                <a:gd name="T81" fmla="*/ 96838 h 61"/>
                <a:gd name="T82" fmla="*/ 260350 w 201"/>
                <a:gd name="T83" fmla="*/ 22225 h 61"/>
                <a:gd name="T84" fmla="*/ 231775 w 201"/>
                <a:gd name="T85" fmla="*/ 22225 h 61"/>
                <a:gd name="T86" fmla="*/ 304800 w 201"/>
                <a:gd name="T87" fmla="*/ 22225 h 61"/>
                <a:gd name="T88" fmla="*/ 292100 w 201"/>
                <a:gd name="T89" fmla="*/ 23813 h 61"/>
                <a:gd name="T90" fmla="*/ 284163 w 201"/>
                <a:gd name="T91" fmla="*/ 33338 h 61"/>
                <a:gd name="T92" fmla="*/ 284163 w 201"/>
                <a:gd name="T93" fmla="*/ 44450 h 61"/>
                <a:gd name="T94" fmla="*/ 293688 w 201"/>
                <a:gd name="T95" fmla="*/ 52388 h 61"/>
                <a:gd name="T96" fmla="*/ 288925 w 201"/>
                <a:gd name="T97" fmla="*/ 57150 h 61"/>
                <a:gd name="T98" fmla="*/ 284163 w 201"/>
                <a:gd name="T99" fmla="*/ 63500 h 61"/>
                <a:gd name="T100" fmla="*/ 279400 w 201"/>
                <a:gd name="T101" fmla="*/ 74613 h 61"/>
                <a:gd name="T102" fmla="*/ 292100 w 201"/>
                <a:gd name="T103" fmla="*/ 76200 h 61"/>
                <a:gd name="T104" fmla="*/ 293688 w 201"/>
                <a:gd name="T105" fmla="*/ 69850 h 61"/>
                <a:gd name="T106" fmla="*/ 301625 w 201"/>
                <a:gd name="T107" fmla="*/ 57150 h 61"/>
                <a:gd name="T108" fmla="*/ 319088 w 201"/>
                <a:gd name="T109" fmla="*/ 77788 h 61"/>
                <a:gd name="T110" fmla="*/ 306388 w 201"/>
                <a:gd name="T111" fmla="*/ 47625 h 61"/>
                <a:gd name="T112" fmla="*/ 300038 w 201"/>
                <a:gd name="T113" fmla="*/ 47625 h 61"/>
                <a:gd name="T114" fmla="*/ 293688 w 201"/>
                <a:gd name="T115" fmla="*/ 38100 h 61"/>
                <a:gd name="T116" fmla="*/ 296863 w 201"/>
                <a:gd name="T117" fmla="*/ 33338 h 61"/>
                <a:gd name="T118" fmla="*/ 306388 w 201"/>
                <a:gd name="T119" fmla="*/ 31750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1" h="61">
                  <a:moveTo>
                    <a:pt x="0" y="49"/>
                  </a:moveTo>
                  <a:lnTo>
                    <a:pt x="0" y="49"/>
                  </a:lnTo>
                  <a:lnTo>
                    <a:pt x="3" y="49"/>
                  </a:lnTo>
                  <a:lnTo>
                    <a:pt x="9" y="51"/>
                  </a:lnTo>
                  <a:lnTo>
                    <a:pt x="15" y="49"/>
                  </a:lnTo>
                  <a:lnTo>
                    <a:pt x="20" y="48"/>
                  </a:lnTo>
                  <a:lnTo>
                    <a:pt x="24" y="46"/>
                  </a:lnTo>
                  <a:lnTo>
                    <a:pt x="25" y="43"/>
                  </a:lnTo>
                  <a:lnTo>
                    <a:pt x="26" y="39"/>
                  </a:lnTo>
                  <a:lnTo>
                    <a:pt x="27" y="36"/>
                  </a:lnTo>
                  <a:lnTo>
                    <a:pt x="26" y="31"/>
                  </a:lnTo>
                  <a:lnTo>
                    <a:pt x="25" y="28"/>
                  </a:lnTo>
                  <a:lnTo>
                    <a:pt x="23" y="25"/>
                  </a:lnTo>
                  <a:lnTo>
                    <a:pt x="19" y="23"/>
                  </a:lnTo>
                  <a:lnTo>
                    <a:pt x="23" y="21"/>
                  </a:lnTo>
                  <a:lnTo>
                    <a:pt x="25" y="17"/>
                  </a:lnTo>
                  <a:lnTo>
                    <a:pt x="26" y="13"/>
                  </a:lnTo>
                  <a:lnTo>
                    <a:pt x="25" y="10"/>
                  </a:lnTo>
                  <a:lnTo>
                    <a:pt x="24" y="6"/>
                  </a:lnTo>
                  <a:lnTo>
                    <a:pt x="21" y="4"/>
                  </a:lnTo>
                  <a:lnTo>
                    <a:pt x="19" y="2"/>
                  </a:lnTo>
                  <a:lnTo>
                    <a:pt x="15" y="0"/>
                  </a:lnTo>
                  <a:lnTo>
                    <a:pt x="10" y="0"/>
                  </a:lnTo>
                  <a:lnTo>
                    <a:pt x="7" y="0"/>
                  </a:lnTo>
                  <a:lnTo>
                    <a:pt x="3" y="2"/>
                  </a:lnTo>
                  <a:lnTo>
                    <a:pt x="0" y="2"/>
                  </a:lnTo>
                  <a:lnTo>
                    <a:pt x="0" y="49"/>
                  </a:lnTo>
                  <a:close/>
                  <a:moveTo>
                    <a:pt x="7" y="7"/>
                  </a:moveTo>
                  <a:lnTo>
                    <a:pt x="7" y="7"/>
                  </a:lnTo>
                  <a:lnTo>
                    <a:pt x="9" y="7"/>
                  </a:lnTo>
                  <a:lnTo>
                    <a:pt x="11" y="7"/>
                  </a:lnTo>
                  <a:lnTo>
                    <a:pt x="15" y="8"/>
                  </a:lnTo>
                  <a:lnTo>
                    <a:pt x="18" y="11"/>
                  </a:lnTo>
                  <a:lnTo>
                    <a:pt x="18" y="14"/>
                  </a:lnTo>
                  <a:lnTo>
                    <a:pt x="18" y="17"/>
                  </a:lnTo>
                  <a:lnTo>
                    <a:pt x="15" y="20"/>
                  </a:lnTo>
                  <a:lnTo>
                    <a:pt x="11" y="21"/>
                  </a:lnTo>
                  <a:lnTo>
                    <a:pt x="7" y="21"/>
                  </a:lnTo>
                  <a:lnTo>
                    <a:pt x="7" y="7"/>
                  </a:lnTo>
                  <a:close/>
                  <a:moveTo>
                    <a:pt x="7" y="28"/>
                  </a:moveTo>
                  <a:lnTo>
                    <a:pt x="11" y="28"/>
                  </a:lnTo>
                  <a:lnTo>
                    <a:pt x="15" y="28"/>
                  </a:lnTo>
                  <a:lnTo>
                    <a:pt x="17" y="29"/>
                  </a:lnTo>
                  <a:lnTo>
                    <a:pt x="19" y="31"/>
                  </a:lnTo>
                  <a:lnTo>
                    <a:pt x="19" y="36"/>
                  </a:lnTo>
                  <a:lnTo>
                    <a:pt x="19" y="39"/>
                  </a:lnTo>
                  <a:lnTo>
                    <a:pt x="17" y="41"/>
                  </a:lnTo>
                  <a:lnTo>
                    <a:pt x="15" y="43"/>
                  </a:lnTo>
                  <a:lnTo>
                    <a:pt x="11" y="44"/>
                  </a:lnTo>
                  <a:lnTo>
                    <a:pt x="9" y="44"/>
                  </a:lnTo>
                  <a:lnTo>
                    <a:pt x="7" y="43"/>
                  </a:lnTo>
                  <a:lnTo>
                    <a:pt x="7" y="28"/>
                  </a:lnTo>
                  <a:close/>
                  <a:moveTo>
                    <a:pt x="40" y="49"/>
                  </a:moveTo>
                  <a:lnTo>
                    <a:pt x="40" y="14"/>
                  </a:lnTo>
                  <a:lnTo>
                    <a:pt x="33" y="14"/>
                  </a:lnTo>
                  <a:lnTo>
                    <a:pt x="33" y="49"/>
                  </a:lnTo>
                  <a:lnTo>
                    <a:pt x="40" y="49"/>
                  </a:lnTo>
                  <a:close/>
                  <a:moveTo>
                    <a:pt x="36" y="0"/>
                  </a:moveTo>
                  <a:lnTo>
                    <a:pt x="36" y="0"/>
                  </a:lnTo>
                  <a:lnTo>
                    <a:pt x="34" y="0"/>
                  </a:lnTo>
                  <a:lnTo>
                    <a:pt x="33" y="3"/>
                  </a:lnTo>
                  <a:lnTo>
                    <a:pt x="33" y="5"/>
                  </a:lnTo>
                  <a:lnTo>
                    <a:pt x="33" y="7"/>
                  </a:lnTo>
                  <a:lnTo>
                    <a:pt x="34" y="8"/>
                  </a:lnTo>
                  <a:lnTo>
                    <a:pt x="36" y="10"/>
                  </a:lnTo>
                  <a:lnTo>
                    <a:pt x="39" y="8"/>
                  </a:lnTo>
                  <a:lnTo>
                    <a:pt x="40" y="7"/>
                  </a:lnTo>
                  <a:lnTo>
                    <a:pt x="41" y="5"/>
                  </a:lnTo>
                  <a:lnTo>
                    <a:pt x="40" y="3"/>
                  </a:lnTo>
                  <a:lnTo>
                    <a:pt x="39" y="0"/>
                  </a:lnTo>
                  <a:lnTo>
                    <a:pt x="36" y="0"/>
                  </a:lnTo>
                  <a:close/>
                  <a:moveTo>
                    <a:pt x="48" y="14"/>
                  </a:moveTo>
                  <a:lnTo>
                    <a:pt x="48" y="49"/>
                  </a:lnTo>
                  <a:lnTo>
                    <a:pt x="54" y="49"/>
                  </a:lnTo>
                  <a:lnTo>
                    <a:pt x="54" y="35"/>
                  </a:lnTo>
                  <a:lnTo>
                    <a:pt x="66" y="35"/>
                  </a:lnTo>
                  <a:lnTo>
                    <a:pt x="66" y="49"/>
                  </a:lnTo>
                  <a:lnTo>
                    <a:pt x="73" y="49"/>
                  </a:lnTo>
                  <a:lnTo>
                    <a:pt x="73" y="14"/>
                  </a:lnTo>
                  <a:lnTo>
                    <a:pt x="66" y="14"/>
                  </a:lnTo>
                  <a:lnTo>
                    <a:pt x="66" y="28"/>
                  </a:lnTo>
                  <a:lnTo>
                    <a:pt x="54" y="28"/>
                  </a:lnTo>
                  <a:lnTo>
                    <a:pt x="54" y="14"/>
                  </a:lnTo>
                  <a:lnTo>
                    <a:pt x="48" y="14"/>
                  </a:lnTo>
                  <a:close/>
                  <a:moveTo>
                    <a:pt x="81" y="14"/>
                  </a:moveTo>
                  <a:lnTo>
                    <a:pt x="81" y="49"/>
                  </a:lnTo>
                  <a:lnTo>
                    <a:pt x="87" y="49"/>
                  </a:lnTo>
                  <a:lnTo>
                    <a:pt x="87" y="35"/>
                  </a:lnTo>
                  <a:lnTo>
                    <a:pt x="98" y="35"/>
                  </a:lnTo>
                  <a:lnTo>
                    <a:pt x="98" y="49"/>
                  </a:lnTo>
                  <a:lnTo>
                    <a:pt x="105" y="49"/>
                  </a:lnTo>
                  <a:lnTo>
                    <a:pt x="105" y="14"/>
                  </a:lnTo>
                  <a:lnTo>
                    <a:pt x="98" y="14"/>
                  </a:lnTo>
                  <a:lnTo>
                    <a:pt x="98" y="28"/>
                  </a:lnTo>
                  <a:lnTo>
                    <a:pt x="87" y="28"/>
                  </a:lnTo>
                  <a:lnTo>
                    <a:pt x="87" y="14"/>
                  </a:lnTo>
                  <a:lnTo>
                    <a:pt x="81" y="14"/>
                  </a:lnTo>
                  <a:close/>
                  <a:moveTo>
                    <a:pt x="113" y="14"/>
                  </a:moveTo>
                  <a:lnTo>
                    <a:pt x="113" y="49"/>
                  </a:lnTo>
                  <a:lnTo>
                    <a:pt x="121" y="49"/>
                  </a:lnTo>
                  <a:lnTo>
                    <a:pt x="124" y="44"/>
                  </a:lnTo>
                  <a:lnTo>
                    <a:pt x="126" y="38"/>
                  </a:lnTo>
                  <a:lnTo>
                    <a:pt x="129" y="32"/>
                  </a:lnTo>
                  <a:lnTo>
                    <a:pt x="130" y="29"/>
                  </a:lnTo>
                  <a:lnTo>
                    <a:pt x="131" y="25"/>
                  </a:lnTo>
                  <a:lnTo>
                    <a:pt x="132" y="22"/>
                  </a:lnTo>
                  <a:lnTo>
                    <a:pt x="132" y="27"/>
                  </a:lnTo>
                  <a:lnTo>
                    <a:pt x="132" y="30"/>
                  </a:lnTo>
                  <a:lnTo>
                    <a:pt x="132" y="33"/>
                  </a:lnTo>
                  <a:lnTo>
                    <a:pt x="132" y="37"/>
                  </a:lnTo>
                  <a:lnTo>
                    <a:pt x="132" y="49"/>
                  </a:lnTo>
                  <a:lnTo>
                    <a:pt x="139" y="49"/>
                  </a:lnTo>
                  <a:lnTo>
                    <a:pt x="139" y="14"/>
                  </a:lnTo>
                  <a:lnTo>
                    <a:pt x="130" y="14"/>
                  </a:lnTo>
                  <a:lnTo>
                    <a:pt x="123" y="31"/>
                  </a:lnTo>
                  <a:lnTo>
                    <a:pt x="122" y="35"/>
                  </a:lnTo>
                  <a:lnTo>
                    <a:pt x="121" y="38"/>
                  </a:lnTo>
                  <a:lnTo>
                    <a:pt x="119" y="41"/>
                  </a:lnTo>
                  <a:lnTo>
                    <a:pt x="119" y="37"/>
                  </a:lnTo>
                  <a:lnTo>
                    <a:pt x="119" y="32"/>
                  </a:lnTo>
                  <a:lnTo>
                    <a:pt x="119" y="27"/>
                  </a:lnTo>
                  <a:lnTo>
                    <a:pt x="119" y="14"/>
                  </a:lnTo>
                  <a:lnTo>
                    <a:pt x="113" y="14"/>
                  </a:lnTo>
                  <a:close/>
                  <a:moveTo>
                    <a:pt x="146" y="14"/>
                  </a:moveTo>
                  <a:lnTo>
                    <a:pt x="146" y="49"/>
                  </a:lnTo>
                  <a:lnTo>
                    <a:pt x="167" y="49"/>
                  </a:lnTo>
                  <a:lnTo>
                    <a:pt x="168" y="61"/>
                  </a:lnTo>
                  <a:lnTo>
                    <a:pt x="173" y="61"/>
                  </a:lnTo>
                  <a:lnTo>
                    <a:pt x="174" y="44"/>
                  </a:lnTo>
                  <a:lnTo>
                    <a:pt x="171" y="43"/>
                  </a:lnTo>
                  <a:lnTo>
                    <a:pt x="171" y="14"/>
                  </a:lnTo>
                  <a:lnTo>
                    <a:pt x="164" y="14"/>
                  </a:lnTo>
                  <a:lnTo>
                    <a:pt x="164" y="43"/>
                  </a:lnTo>
                  <a:lnTo>
                    <a:pt x="152" y="43"/>
                  </a:lnTo>
                  <a:lnTo>
                    <a:pt x="152" y="14"/>
                  </a:lnTo>
                  <a:lnTo>
                    <a:pt x="146" y="14"/>
                  </a:lnTo>
                  <a:close/>
                  <a:moveTo>
                    <a:pt x="201" y="15"/>
                  </a:moveTo>
                  <a:lnTo>
                    <a:pt x="201" y="15"/>
                  </a:lnTo>
                  <a:lnTo>
                    <a:pt x="197" y="14"/>
                  </a:lnTo>
                  <a:lnTo>
                    <a:pt x="192" y="14"/>
                  </a:lnTo>
                  <a:lnTo>
                    <a:pt x="188" y="14"/>
                  </a:lnTo>
                  <a:lnTo>
                    <a:pt x="184" y="15"/>
                  </a:lnTo>
                  <a:lnTo>
                    <a:pt x="182" y="16"/>
                  </a:lnTo>
                  <a:lnTo>
                    <a:pt x="180" y="19"/>
                  </a:lnTo>
                  <a:lnTo>
                    <a:pt x="179" y="21"/>
                  </a:lnTo>
                  <a:lnTo>
                    <a:pt x="177" y="24"/>
                  </a:lnTo>
                  <a:lnTo>
                    <a:pt x="179" y="28"/>
                  </a:lnTo>
                  <a:lnTo>
                    <a:pt x="180" y="30"/>
                  </a:lnTo>
                  <a:lnTo>
                    <a:pt x="182" y="32"/>
                  </a:lnTo>
                  <a:lnTo>
                    <a:pt x="185" y="33"/>
                  </a:lnTo>
                  <a:lnTo>
                    <a:pt x="183" y="35"/>
                  </a:lnTo>
                  <a:lnTo>
                    <a:pt x="182" y="36"/>
                  </a:lnTo>
                  <a:lnTo>
                    <a:pt x="180" y="38"/>
                  </a:lnTo>
                  <a:lnTo>
                    <a:pt x="179" y="40"/>
                  </a:lnTo>
                  <a:lnTo>
                    <a:pt x="179" y="43"/>
                  </a:lnTo>
                  <a:lnTo>
                    <a:pt x="177" y="46"/>
                  </a:lnTo>
                  <a:lnTo>
                    <a:pt x="176" y="47"/>
                  </a:lnTo>
                  <a:lnTo>
                    <a:pt x="175" y="49"/>
                  </a:lnTo>
                  <a:lnTo>
                    <a:pt x="183" y="49"/>
                  </a:lnTo>
                  <a:lnTo>
                    <a:pt x="184" y="48"/>
                  </a:lnTo>
                  <a:lnTo>
                    <a:pt x="184" y="47"/>
                  </a:lnTo>
                  <a:lnTo>
                    <a:pt x="185" y="44"/>
                  </a:lnTo>
                  <a:lnTo>
                    <a:pt x="187" y="40"/>
                  </a:lnTo>
                  <a:lnTo>
                    <a:pt x="188" y="38"/>
                  </a:lnTo>
                  <a:lnTo>
                    <a:pt x="190" y="36"/>
                  </a:lnTo>
                  <a:lnTo>
                    <a:pt x="192" y="36"/>
                  </a:lnTo>
                  <a:lnTo>
                    <a:pt x="195" y="36"/>
                  </a:lnTo>
                  <a:lnTo>
                    <a:pt x="195" y="49"/>
                  </a:lnTo>
                  <a:lnTo>
                    <a:pt x="201" y="49"/>
                  </a:lnTo>
                  <a:lnTo>
                    <a:pt x="201" y="15"/>
                  </a:lnTo>
                  <a:close/>
                  <a:moveTo>
                    <a:pt x="195" y="30"/>
                  </a:moveTo>
                  <a:lnTo>
                    <a:pt x="195" y="30"/>
                  </a:lnTo>
                  <a:lnTo>
                    <a:pt x="193" y="30"/>
                  </a:lnTo>
                  <a:lnTo>
                    <a:pt x="191" y="30"/>
                  </a:lnTo>
                  <a:lnTo>
                    <a:pt x="189" y="30"/>
                  </a:lnTo>
                  <a:lnTo>
                    <a:pt x="187" y="29"/>
                  </a:lnTo>
                  <a:lnTo>
                    <a:pt x="185" y="28"/>
                  </a:lnTo>
                  <a:lnTo>
                    <a:pt x="185" y="24"/>
                  </a:lnTo>
                  <a:lnTo>
                    <a:pt x="185" y="22"/>
                  </a:lnTo>
                  <a:lnTo>
                    <a:pt x="187" y="21"/>
                  </a:lnTo>
                  <a:lnTo>
                    <a:pt x="189" y="20"/>
                  </a:lnTo>
                  <a:lnTo>
                    <a:pt x="191" y="20"/>
                  </a:lnTo>
                  <a:lnTo>
                    <a:pt x="193" y="20"/>
                  </a:lnTo>
                  <a:lnTo>
                    <a:pt x="195" y="20"/>
                  </a:lnTo>
                  <a:lnTo>
                    <a:pt x="195" y="30"/>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25" dirty="0">
                <a:solidFill>
                  <a:schemeClr val="tx1">
                    <a:lumMod val="85000"/>
                    <a:lumOff val="15000"/>
                  </a:schemeClr>
                </a:solidFill>
                <a:latin typeface="Calibri" panose="020F0502020204030204"/>
              </a:endParaRPr>
            </a:p>
          </p:txBody>
        </p:sp>
        <p:sp>
          <p:nvSpPr>
            <p:cNvPr id="130" name="Freeform 103">
              <a:extLst>
                <a:ext uri="{FF2B5EF4-FFF2-40B4-BE49-F238E27FC236}">
                  <a16:creationId xmlns:a16="http://schemas.microsoft.com/office/drawing/2014/main" id="{297845C6-CC42-6500-55EF-F2C349145D93}"/>
                </a:ext>
              </a:extLst>
            </p:cNvPr>
            <p:cNvSpPr>
              <a:spLocks noEditPoints="1"/>
            </p:cNvSpPr>
            <p:nvPr/>
          </p:nvSpPr>
          <p:spPr bwMode="auto">
            <a:xfrm>
              <a:off x="3964310" y="1730574"/>
              <a:ext cx="280291" cy="72733"/>
            </a:xfrm>
            <a:custGeom>
              <a:avLst/>
              <a:gdLst>
                <a:gd name="T0" fmla="*/ 6350 w 209"/>
                <a:gd name="T1" fmla="*/ 42863 h 63"/>
                <a:gd name="T2" fmla="*/ 33338 w 209"/>
                <a:gd name="T3" fmla="*/ 46038 h 63"/>
                <a:gd name="T4" fmla="*/ 33338 w 209"/>
                <a:gd name="T5" fmla="*/ 34926 h 63"/>
                <a:gd name="T6" fmla="*/ 14288 w 209"/>
                <a:gd name="T7" fmla="*/ 34926 h 63"/>
                <a:gd name="T8" fmla="*/ 95250 w 209"/>
                <a:gd name="T9" fmla="*/ 52388 h 63"/>
                <a:gd name="T10" fmla="*/ 92075 w 209"/>
                <a:gd name="T11" fmla="*/ 33338 h 63"/>
                <a:gd name="T12" fmla="*/ 76200 w 209"/>
                <a:gd name="T13" fmla="*/ 20638 h 63"/>
                <a:gd name="T14" fmla="*/ 55563 w 209"/>
                <a:gd name="T15" fmla="*/ 39688 h 63"/>
                <a:gd name="T16" fmla="*/ 60325 w 209"/>
                <a:gd name="T17" fmla="*/ 71439 h 63"/>
                <a:gd name="T18" fmla="*/ 85725 w 209"/>
                <a:gd name="T19" fmla="*/ 76201 h 63"/>
                <a:gd name="T20" fmla="*/ 84138 w 209"/>
                <a:gd name="T21" fmla="*/ 66676 h 63"/>
                <a:gd name="T22" fmla="*/ 65088 w 209"/>
                <a:gd name="T23" fmla="*/ 60326 h 63"/>
                <a:gd name="T24" fmla="*/ 65088 w 209"/>
                <a:gd name="T25" fmla="*/ 38101 h 63"/>
                <a:gd name="T26" fmla="*/ 74613 w 209"/>
                <a:gd name="T27" fmla="*/ 28575 h 63"/>
                <a:gd name="T28" fmla="*/ 84138 w 209"/>
                <a:gd name="T29" fmla="*/ 42863 h 63"/>
                <a:gd name="T30" fmla="*/ 115888 w 209"/>
                <a:gd name="T31" fmla="*/ 71439 h 63"/>
                <a:gd name="T32" fmla="*/ 134938 w 209"/>
                <a:gd name="T33" fmla="*/ 76201 h 63"/>
                <a:gd name="T34" fmla="*/ 147638 w 209"/>
                <a:gd name="T35" fmla="*/ 60326 h 63"/>
                <a:gd name="T36" fmla="*/ 136525 w 209"/>
                <a:gd name="T37" fmla="*/ 22225 h 63"/>
                <a:gd name="T38" fmla="*/ 115888 w 209"/>
                <a:gd name="T39" fmla="*/ 25400 h 63"/>
                <a:gd name="T40" fmla="*/ 103188 w 209"/>
                <a:gd name="T41" fmla="*/ 28575 h 63"/>
                <a:gd name="T42" fmla="*/ 115888 w 209"/>
                <a:gd name="T43" fmla="*/ 42863 h 63"/>
                <a:gd name="T44" fmla="*/ 125413 w 209"/>
                <a:gd name="T45" fmla="*/ 30163 h 63"/>
                <a:gd name="T46" fmla="*/ 136525 w 209"/>
                <a:gd name="T47" fmla="*/ 41276 h 63"/>
                <a:gd name="T48" fmla="*/ 128588 w 209"/>
                <a:gd name="T49" fmla="*/ 66676 h 63"/>
                <a:gd name="T50" fmla="*/ 115888 w 209"/>
                <a:gd name="T51" fmla="*/ 58738 h 63"/>
                <a:gd name="T52" fmla="*/ 157163 w 209"/>
                <a:gd name="T53" fmla="*/ 22225 h 63"/>
                <a:gd name="T54" fmla="*/ 176213 w 209"/>
                <a:gd name="T55" fmla="*/ 53976 h 63"/>
                <a:gd name="T56" fmla="*/ 187325 w 209"/>
                <a:gd name="T57" fmla="*/ 76201 h 63"/>
                <a:gd name="T58" fmla="*/ 192088 w 209"/>
                <a:gd name="T59" fmla="*/ 61913 h 63"/>
                <a:gd name="T60" fmla="*/ 198438 w 209"/>
                <a:gd name="T61" fmla="*/ 22225 h 63"/>
                <a:gd name="T62" fmla="*/ 239713 w 209"/>
                <a:gd name="T63" fmla="*/ 42863 h 63"/>
                <a:gd name="T64" fmla="*/ 228600 w 209"/>
                <a:gd name="T65" fmla="*/ 22225 h 63"/>
                <a:gd name="T66" fmla="*/ 207963 w 209"/>
                <a:gd name="T67" fmla="*/ 22225 h 63"/>
                <a:gd name="T68" fmla="*/ 214313 w 209"/>
                <a:gd name="T69" fmla="*/ 30163 h 63"/>
                <a:gd name="T70" fmla="*/ 227013 w 209"/>
                <a:gd name="T71" fmla="*/ 36513 h 63"/>
                <a:gd name="T72" fmla="*/ 214313 w 209"/>
                <a:gd name="T73" fmla="*/ 42863 h 63"/>
                <a:gd name="T74" fmla="*/ 201613 w 209"/>
                <a:gd name="T75" fmla="*/ 66676 h 63"/>
                <a:gd name="T76" fmla="*/ 214313 w 209"/>
                <a:gd name="T77" fmla="*/ 77789 h 63"/>
                <a:gd name="T78" fmla="*/ 228600 w 209"/>
                <a:gd name="T79" fmla="*/ 76201 h 63"/>
                <a:gd name="T80" fmla="*/ 239713 w 209"/>
                <a:gd name="T81" fmla="*/ 42863 h 63"/>
                <a:gd name="T82" fmla="*/ 225425 w 209"/>
                <a:gd name="T83" fmla="*/ 63501 h 63"/>
                <a:gd name="T84" fmla="*/ 215900 w 209"/>
                <a:gd name="T85" fmla="*/ 66676 h 63"/>
                <a:gd name="T86" fmla="*/ 217488 w 209"/>
                <a:gd name="T87" fmla="*/ 50801 h 63"/>
                <a:gd name="T88" fmla="*/ 280988 w 209"/>
                <a:gd name="T89" fmla="*/ 65088 h 63"/>
                <a:gd name="T90" fmla="*/ 266700 w 209"/>
                <a:gd name="T91" fmla="*/ 65088 h 63"/>
                <a:gd name="T92" fmla="*/ 258763 w 209"/>
                <a:gd name="T93" fmla="*/ 41276 h 63"/>
                <a:gd name="T94" fmla="*/ 271463 w 209"/>
                <a:gd name="T95" fmla="*/ 30163 h 63"/>
                <a:gd name="T96" fmla="*/ 280988 w 209"/>
                <a:gd name="T97" fmla="*/ 22225 h 63"/>
                <a:gd name="T98" fmla="*/ 260350 w 209"/>
                <a:gd name="T99" fmla="*/ 22225 h 63"/>
                <a:gd name="T100" fmla="*/ 247650 w 209"/>
                <a:gd name="T101" fmla="*/ 49213 h 63"/>
                <a:gd name="T102" fmla="*/ 269875 w 209"/>
                <a:gd name="T103" fmla="*/ 77789 h 63"/>
                <a:gd name="T104" fmla="*/ 280988 w 209"/>
                <a:gd name="T105" fmla="*/ 65088 h 63"/>
                <a:gd name="T106" fmla="*/ 307975 w 209"/>
                <a:gd name="T107" fmla="*/ 66676 h 63"/>
                <a:gd name="T108" fmla="*/ 320675 w 209"/>
                <a:gd name="T109" fmla="*/ 39688 h 63"/>
                <a:gd name="T110" fmla="*/ 322263 w 209"/>
                <a:gd name="T111" fmla="*/ 46038 h 63"/>
                <a:gd name="T112" fmla="*/ 331788 w 209"/>
                <a:gd name="T113" fmla="*/ 22225 h 63"/>
                <a:gd name="T114" fmla="*/ 304800 w 209"/>
                <a:gd name="T115" fmla="*/ 58738 h 63"/>
                <a:gd name="T116" fmla="*/ 303213 w 209"/>
                <a:gd name="T117" fmla="*/ 49213 h 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 h="63">
                  <a:moveTo>
                    <a:pt x="0" y="0"/>
                  </a:moveTo>
                  <a:lnTo>
                    <a:pt x="0" y="16"/>
                  </a:lnTo>
                  <a:lnTo>
                    <a:pt x="1" y="23"/>
                  </a:lnTo>
                  <a:lnTo>
                    <a:pt x="4" y="27"/>
                  </a:lnTo>
                  <a:lnTo>
                    <a:pt x="7" y="31"/>
                  </a:lnTo>
                  <a:lnTo>
                    <a:pt x="12" y="31"/>
                  </a:lnTo>
                  <a:lnTo>
                    <a:pt x="16" y="31"/>
                  </a:lnTo>
                  <a:lnTo>
                    <a:pt x="21" y="29"/>
                  </a:lnTo>
                  <a:lnTo>
                    <a:pt x="21" y="49"/>
                  </a:lnTo>
                  <a:lnTo>
                    <a:pt x="28" y="49"/>
                  </a:lnTo>
                  <a:lnTo>
                    <a:pt x="28" y="0"/>
                  </a:lnTo>
                  <a:lnTo>
                    <a:pt x="21" y="0"/>
                  </a:lnTo>
                  <a:lnTo>
                    <a:pt x="21" y="22"/>
                  </a:lnTo>
                  <a:lnTo>
                    <a:pt x="17" y="23"/>
                  </a:lnTo>
                  <a:lnTo>
                    <a:pt x="14" y="24"/>
                  </a:lnTo>
                  <a:lnTo>
                    <a:pt x="12" y="23"/>
                  </a:lnTo>
                  <a:lnTo>
                    <a:pt x="9" y="22"/>
                  </a:lnTo>
                  <a:lnTo>
                    <a:pt x="7" y="18"/>
                  </a:lnTo>
                  <a:lnTo>
                    <a:pt x="7" y="15"/>
                  </a:lnTo>
                  <a:lnTo>
                    <a:pt x="7" y="0"/>
                  </a:lnTo>
                  <a:lnTo>
                    <a:pt x="0" y="0"/>
                  </a:lnTo>
                  <a:close/>
                  <a:moveTo>
                    <a:pt x="60" y="33"/>
                  </a:moveTo>
                  <a:lnTo>
                    <a:pt x="60" y="33"/>
                  </a:lnTo>
                  <a:lnTo>
                    <a:pt x="60" y="32"/>
                  </a:lnTo>
                  <a:lnTo>
                    <a:pt x="60" y="30"/>
                  </a:lnTo>
                  <a:lnTo>
                    <a:pt x="60" y="25"/>
                  </a:lnTo>
                  <a:lnTo>
                    <a:pt x="58" y="21"/>
                  </a:lnTo>
                  <a:lnTo>
                    <a:pt x="56" y="16"/>
                  </a:lnTo>
                  <a:lnTo>
                    <a:pt x="53" y="14"/>
                  </a:lnTo>
                  <a:lnTo>
                    <a:pt x="48" y="13"/>
                  </a:lnTo>
                  <a:lnTo>
                    <a:pt x="42" y="14"/>
                  </a:lnTo>
                  <a:lnTo>
                    <a:pt x="39" y="16"/>
                  </a:lnTo>
                  <a:lnTo>
                    <a:pt x="37" y="21"/>
                  </a:lnTo>
                  <a:lnTo>
                    <a:pt x="35" y="25"/>
                  </a:lnTo>
                  <a:lnTo>
                    <a:pt x="35" y="31"/>
                  </a:lnTo>
                  <a:lnTo>
                    <a:pt x="35" y="37"/>
                  </a:lnTo>
                  <a:lnTo>
                    <a:pt x="36" y="41"/>
                  </a:lnTo>
                  <a:lnTo>
                    <a:pt x="38" y="45"/>
                  </a:lnTo>
                  <a:lnTo>
                    <a:pt x="40" y="47"/>
                  </a:lnTo>
                  <a:lnTo>
                    <a:pt x="45" y="48"/>
                  </a:lnTo>
                  <a:lnTo>
                    <a:pt x="48" y="49"/>
                  </a:lnTo>
                  <a:lnTo>
                    <a:pt x="54" y="48"/>
                  </a:lnTo>
                  <a:lnTo>
                    <a:pt x="58" y="47"/>
                  </a:lnTo>
                  <a:lnTo>
                    <a:pt x="57" y="41"/>
                  </a:lnTo>
                  <a:lnTo>
                    <a:pt x="55" y="41"/>
                  </a:lnTo>
                  <a:lnTo>
                    <a:pt x="53" y="42"/>
                  </a:lnTo>
                  <a:lnTo>
                    <a:pt x="49" y="42"/>
                  </a:lnTo>
                  <a:lnTo>
                    <a:pt x="46" y="42"/>
                  </a:lnTo>
                  <a:lnTo>
                    <a:pt x="44" y="40"/>
                  </a:lnTo>
                  <a:lnTo>
                    <a:pt x="41" y="38"/>
                  </a:lnTo>
                  <a:lnTo>
                    <a:pt x="41" y="33"/>
                  </a:lnTo>
                  <a:lnTo>
                    <a:pt x="60" y="33"/>
                  </a:lnTo>
                  <a:close/>
                  <a:moveTo>
                    <a:pt x="41" y="27"/>
                  </a:moveTo>
                  <a:lnTo>
                    <a:pt x="41" y="27"/>
                  </a:lnTo>
                  <a:lnTo>
                    <a:pt x="41" y="24"/>
                  </a:lnTo>
                  <a:lnTo>
                    <a:pt x="42" y="22"/>
                  </a:lnTo>
                  <a:lnTo>
                    <a:pt x="45" y="19"/>
                  </a:lnTo>
                  <a:lnTo>
                    <a:pt x="47" y="18"/>
                  </a:lnTo>
                  <a:lnTo>
                    <a:pt x="50" y="19"/>
                  </a:lnTo>
                  <a:lnTo>
                    <a:pt x="52" y="22"/>
                  </a:lnTo>
                  <a:lnTo>
                    <a:pt x="53" y="24"/>
                  </a:lnTo>
                  <a:lnTo>
                    <a:pt x="53" y="27"/>
                  </a:lnTo>
                  <a:lnTo>
                    <a:pt x="41" y="27"/>
                  </a:lnTo>
                  <a:close/>
                  <a:moveTo>
                    <a:pt x="65" y="63"/>
                  </a:moveTo>
                  <a:lnTo>
                    <a:pt x="72" y="63"/>
                  </a:lnTo>
                  <a:lnTo>
                    <a:pt x="72" y="45"/>
                  </a:lnTo>
                  <a:lnTo>
                    <a:pt x="73" y="45"/>
                  </a:lnTo>
                  <a:lnTo>
                    <a:pt x="74" y="47"/>
                  </a:lnTo>
                  <a:lnTo>
                    <a:pt x="78" y="49"/>
                  </a:lnTo>
                  <a:lnTo>
                    <a:pt x="81" y="49"/>
                  </a:lnTo>
                  <a:lnTo>
                    <a:pt x="85" y="48"/>
                  </a:lnTo>
                  <a:lnTo>
                    <a:pt x="88" y="46"/>
                  </a:lnTo>
                  <a:lnTo>
                    <a:pt x="90" y="42"/>
                  </a:lnTo>
                  <a:lnTo>
                    <a:pt x="93" y="38"/>
                  </a:lnTo>
                  <a:lnTo>
                    <a:pt x="94" y="31"/>
                  </a:lnTo>
                  <a:lnTo>
                    <a:pt x="93" y="23"/>
                  </a:lnTo>
                  <a:lnTo>
                    <a:pt x="90" y="17"/>
                  </a:lnTo>
                  <a:lnTo>
                    <a:pt x="86" y="14"/>
                  </a:lnTo>
                  <a:lnTo>
                    <a:pt x="81" y="13"/>
                  </a:lnTo>
                  <a:lnTo>
                    <a:pt x="79" y="13"/>
                  </a:lnTo>
                  <a:lnTo>
                    <a:pt x="76" y="14"/>
                  </a:lnTo>
                  <a:lnTo>
                    <a:pt x="73" y="16"/>
                  </a:lnTo>
                  <a:lnTo>
                    <a:pt x="72" y="18"/>
                  </a:lnTo>
                  <a:lnTo>
                    <a:pt x="72" y="14"/>
                  </a:lnTo>
                  <a:lnTo>
                    <a:pt x="65" y="14"/>
                  </a:lnTo>
                  <a:lnTo>
                    <a:pt x="65" y="18"/>
                  </a:lnTo>
                  <a:lnTo>
                    <a:pt x="65" y="25"/>
                  </a:lnTo>
                  <a:lnTo>
                    <a:pt x="65" y="63"/>
                  </a:lnTo>
                  <a:close/>
                  <a:moveTo>
                    <a:pt x="72" y="29"/>
                  </a:moveTo>
                  <a:lnTo>
                    <a:pt x="72" y="29"/>
                  </a:lnTo>
                  <a:lnTo>
                    <a:pt x="73" y="27"/>
                  </a:lnTo>
                  <a:lnTo>
                    <a:pt x="73" y="26"/>
                  </a:lnTo>
                  <a:lnTo>
                    <a:pt x="74" y="23"/>
                  </a:lnTo>
                  <a:lnTo>
                    <a:pt x="77" y="21"/>
                  </a:lnTo>
                  <a:lnTo>
                    <a:pt x="79" y="19"/>
                  </a:lnTo>
                  <a:lnTo>
                    <a:pt x="82" y="21"/>
                  </a:lnTo>
                  <a:lnTo>
                    <a:pt x="85" y="23"/>
                  </a:lnTo>
                  <a:lnTo>
                    <a:pt x="86" y="26"/>
                  </a:lnTo>
                  <a:lnTo>
                    <a:pt x="86" y="31"/>
                  </a:lnTo>
                  <a:lnTo>
                    <a:pt x="86" y="37"/>
                  </a:lnTo>
                  <a:lnTo>
                    <a:pt x="83" y="41"/>
                  </a:lnTo>
                  <a:lnTo>
                    <a:pt x="81" y="42"/>
                  </a:lnTo>
                  <a:lnTo>
                    <a:pt x="79" y="42"/>
                  </a:lnTo>
                  <a:lnTo>
                    <a:pt x="77" y="41"/>
                  </a:lnTo>
                  <a:lnTo>
                    <a:pt x="74" y="39"/>
                  </a:lnTo>
                  <a:lnTo>
                    <a:pt x="73" y="37"/>
                  </a:lnTo>
                  <a:lnTo>
                    <a:pt x="73" y="35"/>
                  </a:lnTo>
                  <a:lnTo>
                    <a:pt x="72" y="33"/>
                  </a:lnTo>
                  <a:lnTo>
                    <a:pt x="72" y="29"/>
                  </a:lnTo>
                  <a:close/>
                  <a:moveTo>
                    <a:pt x="99" y="14"/>
                  </a:moveTo>
                  <a:lnTo>
                    <a:pt x="99" y="48"/>
                  </a:lnTo>
                  <a:lnTo>
                    <a:pt x="106" y="48"/>
                  </a:lnTo>
                  <a:lnTo>
                    <a:pt x="106" y="34"/>
                  </a:lnTo>
                  <a:lnTo>
                    <a:pt x="107" y="34"/>
                  </a:lnTo>
                  <a:lnTo>
                    <a:pt x="111" y="34"/>
                  </a:lnTo>
                  <a:lnTo>
                    <a:pt x="113" y="37"/>
                  </a:lnTo>
                  <a:lnTo>
                    <a:pt x="114" y="41"/>
                  </a:lnTo>
                  <a:lnTo>
                    <a:pt x="117" y="46"/>
                  </a:lnTo>
                  <a:lnTo>
                    <a:pt x="118" y="48"/>
                  </a:lnTo>
                  <a:lnTo>
                    <a:pt x="125" y="48"/>
                  </a:lnTo>
                  <a:lnTo>
                    <a:pt x="123" y="45"/>
                  </a:lnTo>
                  <a:lnTo>
                    <a:pt x="122" y="42"/>
                  </a:lnTo>
                  <a:lnTo>
                    <a:pt x="121" y="39"/>
                  </a:lnTo>
                  <a:lnTo>
                    <a:pt x="119" y="34"/>
                  </a:lnTo>
                  <a:lnTo>
                    <a:pt x="117" y="31"/>
                  </a:lnTo>
                  <a:lnTo>
                    <a:pt x="113" y="29"/>
                  </a:lnTo>
                  <a:lnTo>
                    <a:pt x="125" y="14"/>
                  </a:lnTo>
                  <a:lnTo>
                    <a:pt x="117" y="14"/>
                  </a:lnTo>
                  <a:lnTo>
                    <a:pt x="107" y="27"/>
                  </a:lnTo>
                  <a:lnTo>
                    <a:pt x="106" y="27"/>
                  </a:lnTo>
                  <a:lnTo>
                    <a:pt x="106" y="14"/>
                  </a:lnTo>
                  <a:lnTo>
                    <a:pt x="99" y="14"/>
                  </a:lnTo>
                  <a:close/>
                  <a:moveTo>
                    <a:pt x="151" y="27"/>
                  </a:moveTo>
                  <a:lnTo>
                    <a:pt x="151" y="27"/>
                  </a:lnTo>
                  <a:lnTo>
                    <a:pt x="150" y="22"/>
                  </a:lnTo>
                  <a:lnTo>
                    <a:pt x="147" y="17"/>
                  </a:lnTo>
                  <a:lnTo>
                    <a:pt x="144" y="14"/>
                  </a:lnTo>
                  <a:lnTo>
                    <a:pt x="142" y="13"/>
                  </a:lnTo>
                  <a:lnTo>
                    <a:pt x="138" y="13"/>
                  </a:lnTo>
                  <a:lnTo>
                    <a:pt x="135" y="13"/>
                  </a:lnTo>
                  <a:lnTo>
                    <a:pt x="131" y="14"/>
                  </a:lnTo>
                  <a:lnTo>
                    <a:pt x="129" y="16"/>
                  </a:lnTo>
                  <a:lnTo>
                    <a:pt x="130" y="22"/>
                  </a:lnTo>
                  <a:lnTo>
                    <a:pt x="132" y="19"/>
                  </a:lnTo>
                  <a:lnTo>
                    <a:pt x="135" y="19"/>
                  </a:lnTo>
                  <a:lnTo>
                    <a:pt x="137" y="18"/>
                  </a:lnTo>
                  <a:lnTo>
                    <a:pt x="140" y="19"/>
                  </a:lnTo>
                  <a:lnTo>
                    <a:pt x="142" y="21"/>
                  </a:lnTo>
                  <a:lnTo>
                    <a:pt x="143" y="23"/>
                  </a:lnTo>
                  <a:lnTo>
                    <a:pt x="143" y="25"/>
                  </a:lnTo>
                  <a:lnTo>
                    <a:pt x="138" y="26"/>
                  </a:lnTo>
                  <a:lnTo>
                    <a:pt x="135" y="27"/>
                  </a:lnTo>
                  <a:lnTo>
                    <a:pt x="131" y="29"/>
                  </a:lnTo>
                  <a:lnTo>
                    <a:pt x="129" y="31"/>
                  </a:lnTo>
                  <a:lnTo>
                    <a:pt x="127" y="34"/>
                  </a:lnTo>
                  <a:lnTo>
                    <a:pt x="127" y="39"/>
                  </a:lnTo>
                  <a:lnTo>
                    <a:pt x="127" y="42"/>
                  </a:lnTo>
                  <a:lnTo>
                    <a:pt x="129" y="46"/>
                  </a:lnTo>
                  <a:lnTo>
                    <a:pt x="131" y="48"/>
                  </a:lnTo>
                  <a:lnTo>
                    <a:pt x="135" y="49"/>
                  </a:lnTo>
                  <a:lnTo>
                    <a:pt x="138" y="49"/>
                  </a:lnTo>
                  <a:lnTo>
                    <a:pt x="142" y="47"/>
                  </a:lnTo>
                  <a:lnTo>
                    <a:pt x="144" y="45"/>
                  </a:lnTo>
                  <a:lnTo>
                    <a:pt x="144" y="48"/>
                  </a:lnTo>
                  <a:lnTo>
                    <a:pt x="151" y="48"/>
                  </a:lnTo>
                  <a:lnTo>
                    <a:pt x="151" y="45"/>
                  </a:lnTo>
                  <a:lnTo>
                    <a:pt x="151" y="40"/>
                  </a:lnTo>
                  <a:lnTo>
                    <a:pt x="151" y="27"/>
                  </a:lnTo>
                  <a:close/>
                  <a:moveTo>
                    <a:pt x="143" y="37"/>
                  </a:moveTo>
                  <a:lnTo>
                    <a:pt x="143" y="37"/>
                  </a:lnTo>
                  <a:lnTo>
                    <a:pt x="143" y="38"/>
                  </a:lnTo>
                  <a:lnTo>
                    <a:pt x="142" y="40"/>
                  </a:lnTo>
                  <a:lnTo>
                    <a:pt x="140" y="42"/>
                  </a:lnTo>
                  <a:lnTo>
                    <a:pt x="137" y="42"/>
                  </a:lnTo>
                  <a:lnTo>
                    <a:pt x="136" y="42"/>
                  </a:lnTo>
                  <a:lnTo>
                    <a:pt x="134" y="41"/>
                  </a:lnTo>
                  <a:lnTo>
                    <a:pt x="134" y="38"/>
                  </a:lnTo>
                  <a:lnTo>
                    <a:pt x="135" y="34"/>
                  </a:lnTo>
                  <a:lnTo>
                    <a:pt x="137" y="32"/>
                  </a:lnTo>
                  <a:lnTo>
                    <a:pt x="139" y="32"/>
                  </a:lnTo>
                  <a:lnTo>
                    <a:pt x="143" y="31"/>
                  </a:lnTo>
                  <a:lnTo>
                    <a:pt x="143" y="37"/>
                  </a:lnTo>
                  <a:close/>
                  <a:moveTo>
                    <a:pt x="177" y="41"/>
                  </a:moveTo>
                  <a:lnTo>
                    <a:pt x="177" y="41"/>
                  </a:lnTo>
                  <a:lnTo>
                    <a:pt x="175" y="41"/>
                  </a:lnTo>
                  <a:lnTo>
                    <a:pt x="171" y="42"/>
                  </a:lnTo>
                  <a:lnTo>
                    <a:pt x="168" y="41"/>
                  </a:lnTo>
                  <a:lnTo>
                    <a:pt x="166" y="39"/>
                  </a:lnTo>
                  <a:lnTo>
                    <a:pt x="164" y="35"/>
                  </a:lnTo>
                  <a:lnTo>
                    <a:pt x="163" y="31"/>
                  </a:lnTo>
                  <a:lnTo>
                    <a:pt x="163" y="26"/>
                  </a:lnTo>
                  <a:lnTo>
                    <a:pt x="166" y="23"/>
                  </a:lnTo>
                  <a:lnTo>
                    <a:pt x="168" y="21"/>
                  </a:lnTo>
                  <a:lnTo>
                    <a:pt x="171" y="19"/>
                  </a:lnTo>
                  <a:lnTo>
                    <a:pt x="175" y="19"/>
                  </a:lnTo>
                  <a:lnTo>
                    <a:pt x="177" y="21"/>
                  </a:lnTo>
                  <a:lnTo>
                    <a:pt x="178" y="14"/>
                  </a:lnTo>
                  <a:lnTo>
                    <a:pt x="177" y="14"/>
                  </a:lnTo>
                  <a:lnTo>
                    <a:pt x="175" y="13"/>
                  </a:lnTo>
                  <a:lnTo>
                    <a:pt x="171" y="13"/>
                  </a:lnTo>
                  <a:lnTo>
                    <a:pt x="168" y="13"/>
                  </a:lnTo>
                  <a:lnTo>
                    <a:pt x="164" y="14"/>
                  </a:lnTo>
                  <a:lnTo>
                    <a:pt x="162" y="16"/>
                  </a:lnTo>
                  <a:lnTo>
                    <a:pt x="160" y="18"/>
                  </a:lnTo>
                  <a:lnTo>
                    <a:pt x="156" y="24"/>
                  </a:lnTo>
                  <a:lnTo>
                    <a:pt x="156" y="31"/>
                  </a:lnTo>
                  <a:lnTo>
                    <a:pt x="156" y="39"/>
                  </a:lnTo>
                  <a:lnTo>
                    <a:pt x="160" y="45"/>
                  </a:lnTo>
                  <a:lnTo>
                    <a:pt x="164" y="48"/>
                  </a:lnTo>
                  <a:lnTo>
                    <a:pt x="170" y="49"/>
                  </a:lnTo>
                  <a:lnTo>
                    <a:pt x="173" y="49"/>
                  </a:lnTo>
                  <a:lnTo>
                    <a:pt x="177" y="48"/>
                  </a:lnTo>
                  <a:lnTo>
                    <a:pt x="178" y="47"/>
                  </a:lnTo>
                  <a:lnTo>
                    <a:pt x="177" y="41"/>
                  </a:lnTo>
                  <a:close/>
                  <a:moveTo>
                    <a:pt x="184" y="14"/>
                  </a:moveTo>
                  <a:lnTo>
                    <a:pt x="184" y="48"/>
                  </a:lnTo>
                  <a:lnTo>
                    <a:pt x="192" y="48"/>
                  </a:lnTo>
                  <a:lnTo>
                    <a:pt x="194" y="42"/>
                  </a:lnTo>
                  <a:lnTo>
                    <a:pt x="196" y="37"/>
                  </a:lnTo>
                  <a:lnTo>
                    <a:pt x="199" y="31"/>
                  </a:lnTo>
                  <a:lnTo>
                    <a:pt x="201" y="27"/>
                  </a:lnTo>
                  <a:lnTo>
                    <a:pt x="202" y="25"/>
                  </a:lnTo>
                  <a:lnTo>
                    <a:pt x="203" y="21"/>
                  </a:lnTo>
                  <a:lnTo>
                    <a:pt x="203" y="25"/>
                  </a:lnTo>
                  <a:lnTo>
                    <a:pt x="203" y="29"/>
                  </a:lnTo>
                  <a:lnTo>
                    <a:pt x="203" y="32"/>
                  </a:lnTo>
                  <a:lnTo>
                    <a:pt x="202" y="35"/>
                  </a:lnTo>
                  <a:lnTo>
                    <a:pt x="202" y="48"/>
                  </a:lnTo>
                  <a:lnTo>
                    <a:pt x="209" y="48"/>
                  </a:lnTo>
                  <a:lnTo>
                    <a:pt x="209" y="14"/>
                  </a:lnTo>
                  <a:lnTo>
                    <a:pt x="201" y="14"/>
                  </a:lnTo>
                  <a:lnTo>
                    <a:pt x="194" y="30"/>
                  </a:lnTo>
                  <a:lnTo>
                    <a:pt x="193" y="33"/>
                  </a:lnTo>
                  <a:lnTo>
                    <a:pt x="192" y="37"/>
                  </a:lnTo>
                  <a:lnTo>
                    <a:pt x="191" y="40"/>
                  </a:lnTo>
                  <a:lnTo>
                    <a:pt x="189" y="40"/>
                  </a:lnTo>
                  <a:lnTo>
                    <a:pt x="191" y="35"/>
                  </a:lnTo>
                  <a:lnTo>
                    <a:pt x="191" y="31"/>
                  </a:lnTo>
                  <a:lnTo>
                    <a:pt x="191" y="26"/>
                  </a:lnTo>
                  <a:lnTo>
                    <a:pt x="191" y="14"/>
                  </a:lnTo>
                  <a:lnTo>
                    <a:pt x="184" y="14"/>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1" name="Freeform 104">
              <a:extLst>
                <a:ext uri="{FF2B5EF4-FFF2-40B4-BE49-F238E27FC236}">
                  <a16:creationId xmlns:a16="http://schemas.microsoft.com/office/drawing/2014/main" id="{F7F43257-7CA5-E1CE-B21A-A8559A7DE483}"/>
                </a:ext>
              </a:extLst>
            </p:cNvPr>
            <p:cNvSpPr>
              <a:spLocks noEditPoints="1"/>
            </p:cNvSpPr>
            <p:nvPr/>
          </p:nvSpPr>
          <p:spPr bwMode="auto">
            <a:xfrm>
              <a:off x="4392124" y="2248939"/>
              <a:ext cx="390262" cy="73887"/>
            </a:xfrm>
            <a:custGeom>
              <a:avLst/>
              <a:gdLst>
                <a:gd name="T0" fmla="*/ 23812 w 291"/>
                <a:gd name="T1" fmla="*/ 50800 h 64"/>
                <a:gd name="T2" fmla="*/ 46037 w 291"/>
                <a:gd name="T3" fmla="*/ 79375 h 64"/>
                <a:gd name="T4" fmla="*/ 34925 w 291"/>
                <a:gd name="T5" fmla="*/ 42863 h 64"/>
                <a:gd name="T6" fmla="*/ 0 w 291"/>
                <a:gd name="T7" fmla="*/ 1588 h 64"/>
                <a:gd name="T8" fmla="*/ 53975 w 291"/>
                <a:gd name="T9" fmla="*/ 1588 h 64"/>
                <a:gd name="T10" fmla="*/ 58737 w 291"/>
                <a:gd name="T11" fmla="*/ 15875 h 64"/>
                <a:gd name="T12" fmla="*/ 61912 w 291"/>
                <a:gd name="T13" fmla="*/ 1588 h 64"/>
                <a:gd name="T14" fmla="*/ 90487 w 291"/>
                <a:gd name="T15" fmla="*/ 77788 h 64"/>
                <a:gd name="T16" fmla="*/ 115887 w 291"/>
                <a:gd name="T17" fmla="*/ 69850 h 64"/>
                <a:gd name="T18" fmla="*/ 109537 w 291"/>
                <a:gd name="T19" fmla="*/ 23813 h 64"/>
                <a:gd name="T20" fmla="*/ 76200 w 291"/>
                <a:gd name="T21" fmla="*/ 23813 h 64"/>
                <a:gd name="T22" fmla="*/ 87312 w 291"/>
                <a:gd name="T23" fmla="*/ 44450 h 64"/>
                <a:gd name="T24" fmla="*/ 103187 w 291"/>
                <a:gd name="T25" fmla="*/ 34925 h 64"/>
                <a:gd name="T26" fmla="*/ 103187 w 291"/>
                <a:gd name="T27" fmla="*/ 66675 h 64"/>
                <a:gd name="T28" fmla="*/ 87312 w 291"/>
                <a:gd name="T29" fmla="*/ 57150 h 64"/>
                <a:gd name="T30" fmla="*/ 134937 w 291"/>
                <a:gd name="T31" fmla="*/ 30163 h 64"/>
                <a:gd name="T32" fmla="*/ 141287 w 291"/>
                <a:gd name="T33" fmla="*/ 77788 h 64"/>
                <a:gd name="T34" fmla="*/ 169862 w 291"/>
                <a:gd name="T35" fmla="*/ 61913 h 64"/>
                <a:gd name="T36" fmla="*/ 150812 w 291"/>
                <a:gd name="T37" fmla="*/ 22225 h 64"/>
                <a:gd name="T38" fmla="*/ 161925 w 291"/>
                <a:gd name="T39" fmla="*/ 50800 h 64"/>
                <a:gd name="T40" fmla="*/ 144462 w 291"/>
                <a:gd name="T41" fmla="*/ 68263 h 64"/>
                <a:gd name="T42" fmla="*/ 141287 w 291"/>
                <a:gd name="T43" fmla="*/ 38100 h 64"/>
                <a:gd name="T44" fmla="*/ 190500 w 291"/>
                <a:gd name="T45" fmla="*/ 79375 h 64"/>
                <a:gd name="T46" fmla="*/ 215900 w 291"/>
                <a:gd name="T47" fmla="*/ 74613 h 64"/>
                <a:gd name="T48" fmla="*/ 209550 w 291"/>
                <a:gd name="T49" fmla="*/ 49213 h 64"/>
                <a:gd name="T50" fmla="*/ 215900 w 291"/>
                <a:gd name="T51" fmla="*/ 26988 h 64"/>
                <a:gd name="T52" fmla="*/ 193675 w 291"/>
                <a:gd name="T53" fmla="*/ 23813 h 64"/>
                <a:gd name="T54" fmla="*/ 192087 w 291"/>
                <a:gd name="T55" fmla="*/ 31750 h 64"/>
                <a:gd name="T56" fmla="*/ 207962 w 291"/>
                <a:gd name="T57" fmla="*/ 38100 h 64"/>
                <a:gd name="T58" fmla="*/ 196850 w 291"/>
                <a:gd name="T59" fmla="*/ 53975 h 64"/>
                <a:gd name="T60" fmla="*/ 204787 w 291"/>
                <a:gd name="T61" fmla="*/ 68263 h 64"/>
                <a:gd name="T62" fmla="*/ 192087 w 291"/>
                <a:gd name="T63" fmla="*/ 69850 h 64"/>
                <a:gd name="T64" fmla="*/ 228600 w 291"/>
                <a:gd name="T65" fmla="*/ 39688 h 64"/>
                <a:gd name="T66" fmla="*/ 250825 w 291"/>
                <a:gd name="T67" fmla="*/ 80963 h 64"/>
                <a:gd name="T68" fmla="*/ 271462 w 291"/>
                <a:gd name="T69" fmla="*/ 50800 h 64"/>
                <a:gd name="T70" fmla="*/ 250825 w 291"/>
                <a:gd name="T71" fmla="*/ 31750 h 64"/>
                <a:gd name="T72" fmla="*/ 258762 w 291"/>
                <a:gd name="T73" fmla="*/ 61913 h 64"/>
                <a:gd name="T74" fmla="*/ 241300 w 291"/>
                <a:gd name="T75" fmla="*/ 65088 h 64"/>
                <a:gd name="T76" fmla="*/ 244475 w 291"/>
                <a:gd name="T77" fmla="*/ 34925 h 64"/>
                <a:gd name="T78" fmla="*/ 280987 w 291"/>
                <a:gd name="T79" fmla="*/ 23813 h 64"/>
                <a:gd name="T80" fmla="*/ 342900 w 291"/>
                <a:gd name="T81" fmla="*/ 80963 h 64"/>
                <a:gd name="T82" fmla="*/ 361950 w 291"/>
                <a:gd name="T83" fmla="*/ 50800 h 64"/>
                <a:gd name="T84" fmla="*/ 338137 w 291"/>
                <a:gd name="T85" fmla="*/ 23813 h 64"/>
                <a:gd name="T86" fmla="*/ 319087 w 291"/>
                <a:gd name="T87" fmla="*/ 31750 h 64"/>
                <a:gd name="T88" fmla="*/ 331787 w 291"/>
                <a:gd name="T89" fmla="*/ 38100 h 64"/>
                <a:gd name="T90" fmla="*/ 349250 w 291"/>
                <a:gd name="T91" fmla="*/ 44450 h 64"/>
                <a:gd name="T92" fmla="*/ 339725 w 291"/>
                <a:gd name="T93" fmla="*/ 69850 h 64"/>
                <a:gd name="T94" fmla="*/ 330200 w 291"/>
                <a:gd name="T95" fmla="*/ 47625 h 64"/>
                <a:gd name="T96" fmla="*/ 393700 w 291"/>
                <a:gd name="T97" fmla="*/ 23813 h 64"/>
                <a:gd name="T98" fmla="*/ 376237 w 291"/>
                <a:gd name="T99" fmla="*/ 34925 h 64"/>
                <a:gd name="T100" fmla="*/ 395287 w 291"/>
                <a:gd name="T101" fmla="*/ 39688 h 64"/>
                <a:gd name="T102" fmla="*/ 371475 w 291"/>
                <a:gd name="T103" fmla="*/ 52388 h 64"/>
                <a:gd name="T104" fmla="*/ 382587 w 291"/>
                <a:gd name="T105" fmla="*/ 80963 h 64"/>
                <a:gd name="T106" fmla="*/ 407987 w 291"/>
                <a:gd name="T107" fmla="*/ 79375 h 64"/>
                <a:gd name="T108" fmla="*/ 395287 w 291"/>
                <a:gd name="T109" fmla="*/ 63500 h 64"/>
                <a:gd name="T110" fmla="*/ 381000 w 291"/>
                <a:gd name="T111" fmla="*/ 66675 h 64"/>
                <a:gd name="T112" fmla="*/ 395287 w 291"/>
                <a:gd name="T113" fmla="*/ 52388 h 64"/>
                <a:gd name="T114" fmla="*/ 420687 w 291"/>
                <a:gd name="T115" fmla="*/ 63500 h 64"/>
                <a:gd name="T116" fmla="*/ 461962 w 291"/>
                <a:gd name="T117" fmla="*/ 68263 h 64"/>
                <a:gd name="T118" fmla="*/ 428625 w 291"/>
                <a:gd name="T119" fmla="*/ 63500 h 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1" h="64">
                  <a:moveTo>
                    <a:pt x="0" y="1"/>
                  </a:moveTo>
                  <a:lnTo>
                    <a:pt x="0" y="50"/>
                  </a:lnTo>
                  <a:lnTo>
                    <a:pt x="7" y="50"/>
                  </a:lnTo>
                  <a:lnTo>
                    <a:pt x="7" y="28"/>
                  </a:lnTo>
                  <a:lnTo>
                    <a:pt x="9" y="28"/>
                  </a:lnTo>
                  <a:lnTo>
                    <a:pt x="13" y="30"/>
                  </a:lnTo>
                  <a:lnTo>
                    <a:pt x="15" y="32"/>
                  </a:lnTo>
                  <a:lnTo>
                    <a:pt x="17" y="35"/>
                  </a:lnTo>
                  <a:lnTo>
                    <a:pt x="19" y="39"/>
                  </a:lnTo>
                  <a:lnTo>
                    <a:pt x="20" y="42"/>
                  </a:lnTo>
                  <a:lnTo>
                    <a:pt x="21" y="47"/>
                  </a:lnTo>
                  <a:lnTo>
                    <a:pt x="22" y="50"/>
                  </a:lnTo>
                  <a:lnTo>
                    <a:pt x="29" y="50"/>
                  </a:lnTo>
                  <a:lnTo>
                    <a:pt x="28" y="45"/>
                  </a:lnTo>
                  <a:lnTo>
                    <a:pt x="27" y="40"/>
                  </a:lnTo>
                  <a:lnTo>
                    <a:pt x="25" y="35"/>
                  </a:lnTo>
                  <a:lnTo>
                    <a:pt x="23" y="31"/>
                  </a:lnTo>
                  <a:lnTo>
                    <a:pt x="22" y="27"/>
                  </a:lnTo>
                  <a:lnTo>
                    <a:pt x="19" y="25"/>
                  </a:lnTo>
                  <a:lnTo>
                    <a:pt x="15" y="23"/>
                  </a:lnTo>
                  <a:lnTo>
                    <a:pt x="29" y="1"/>
                  </a:lnTo>
                  <a:lnTo>
                    <a:pt x="21" y="1"/>
                  </a:lnTo>
                  <a:lnTo>
                    <a:pt x="8" y="23"/>
                  </a:lnTo>
                  <a:lnTo>
                    <a:pt x="7" y="23"/>
                  </a:lnTo>
                  <a:lnTo>
                    <a:pt x="7" y="1"/>
                  </a:lnTo>
                  <a:lnTo>
                    <a:pt x="0" y="1"/>
                  </a:lnTo>
                  <a:close/>
                  <a:moveTo>
                    <a:pt x="40" y="50"/>
                  </a:moveTo>
                  <a:lnTo>
                    <a:pt x="40" y="15"/>
                  </a:lnTo>
                  <a:lnTo>
                    <a:pt x="33" y="15"/>
                  </a:lnTo>
                  <a:lnTo>
                    <a:pt x="33" y="50"/>
                  </a:lnTo>
                  <a:lnTo>
                    <a:pt x="40" y="50"/>
                  </a:lnTo>
                  <a:close/>
                  <a:moveTo>
                    <a:pt x="37" y="0"/>
                  </a:moveTo>
                  <a:lnTo>
                    <a:pt x="37" y="0"/>
                  </a:lnTo>
                  <a:lnTo>
                    <a:pt x="34" y="1"/>
                  </a:lnTo>
                  <a:lnTo>
                    <a:pt x="33" y="2"/>
                  </a:lnTo>
                  <a:lnTo>
                    <a:pt x="33" y="6"/>
                  </a:lnTo>
                  <a:lnTo>
                    <a:pt x="33" y="8"/>
                  </a:lnTo>
                  <a:lnTo>
                    <a:pt x="34" y="9"/>
                  </a:lnTo>
                  <a:lnTo>
                    <a:pt x="37" y="10"/>
                  </a:lnTo>
                  <a:lnTo>
                    <a:pt x="39" y="9"/>
                  </a:lnTo>
                  <a:lnTo>
                    <a:pt x="40" y="8"/>
                  </a:lnTo>
                  <a:lnTo>
                    <a:pt x="41" y="6"/>
                  </a:lnTo>
                  <a:lnTo>
                    <a:pt x="40" y="2"/>
                  </a:lnTo>
                  <a:lnTo>
                    <a:pt x="39" y="1"/>
                  </a:lnTo>
                  <a:lnTo>
                    <a:pt x="37" y="0"/>
                  </a:lnTo>
                  <a:close/>
                  <a:moveTo>
                    <a:pt x="48" y="64"/>
                  </a:moveTo>
                  <a:lnTo>
                    <a:pt x="55" y="64"/>
                  </a:lnTo>
                  <a:lnTo>
                    <a:pt x="55" y="45"/>
                  </a:lnTo>
                  <a:lnTo>
                    <a:pt x="57" y="49"/>
                  </a:lnTo>
                  <a:lnTo>
                    <a:pt x="60" y="50"/>
                  </a:lnTo>
                  <a:lnTo>
                    <a:pt x="63" y="51"/>
                  </a:lnTo>
                  <a:lnTo>
                    <a:pt x="68" y="50"/>
                  </a:lnTo>
                  <a:lnTo>
                    <a:pt x="71" y="48"/>
                  </a:lnTo>
                  <a:lnTo>
                    <a:pt x="73" y="44"/>
                  </a:lnTo>
                  <a:lnTo>
                    <a:pt x="76" y="39"/>
                  </a:lnTo>
                  <a:lnTo>
                    <a:pt x="77" y="32"/>
                  </a:lnTo>
                  <a:lnTo>
                    <a:pt x="76" y="25"/>
                  </a:lnTo>
                  <a:lnTo>
                    <a:pt x="72" y="19"/>
                  </a:lnTo>
                  <a:lnTo>
                    <a:pt x="69" y="15"/>
                  </a:lnTo>
                  <a:lnTo>
                    <a:pt x="64" y="14"/>
                  </a:lnTo>
                  <a:lnTo>
                    <a:pt x="62" y="15"/>
                  </a:lnTo>
                  <a:lnTo>
                    <a:pt x="58" y="16"/>
                  </a:lnTo>
                  <a:lnTo>
                    <a:pt x="56" y="18"/>
                  </a:lnTo>
                  <a:lnTo>
                    <a:pt x="55" y="20"/>
                  </a:lnTo>
                  <a:lnTo>
                    <a:pt x="54" y="15"/>
                  </a:lnTo>
                  <a:lnTo>
                    <a:pt x="48" y="15"/>
                  </a:lnTo>
                  <a:lnTo>
                    <a:pt x="48" y="20"/>
                  </a:lnTo>
                  <a:lnTo>
                    <a:pt x="48" y="26"/>
                  </a:lnTo>
                  <a:lnTo>
                    <a:pt x="48" y="64"/>
                  </a:lnTo>
                  <a:close/>
                  <a:moveTo>
                    <a:pt x="55" y="30"/>
                  </a:moveTo>
                  <a:lnTo>
                    <a:pt x="55" y="30"/>
                  </a:lnTo>
                  <a:lnTo>
                    <a:pt x="55" y="28"/>
                  </a:lnTo>
                  <a:lnTo>
                    <a:pt x="56" y="27"/>
                  </a:lnTo>
                  <a:lnTo>
                    <a:pt x="57" y="24"/>
                  </a:lnTo>
                  <a:lnTo>
                    <a:pt x="60" y="22"/>
                  </a:lnTo>
                  <a:lnTo>
                    <a:pt x="62" y="22"/>
                  </a:lnTo>
                  <a:lnTo>
                    <a:pt x="65" y="22"/>
                  </a:lnTo>
                  <a:lnTo>
                    <a:pt x="68" y="24"/>
                  </a:lnTo>
                  <a:lnTo>
                    <a:pt x="69" y="28"/>
                  </a:lnTo>
                  <a:lnTo>
                    <a:pt x="69" y="32"/>
                  </a:lnTo>
                  <a:lnTo>
                    <a:pt x="68" y="39"/>
                  </a:lnTo>
                  <a:lnTo>
                    <a:pt x="65" y="42"/>
                  </a:lnTo>
                  <a:lnTo>
                    <a:pt x="64" y="43"/>
                  </a:lnTo>
                  <a:lnTo>
                    <a:pt x="62" y="44"/>
                  </a:lnTo>
                  <a:lnTo>
                    <a:pt x="58" y="43"/>
                  </a:lnTo>
                  <a:lnTo>
                    <a:pt x="57" y="41"/>
                  </a:lnTo>
                  <a:lnTo>
                    <a:pt x="55" y="38"/>
                  </a:lnTo>
                  <a:lnTo>
                    <a:pt x="55" y="36"/>
                  </a:lnTo>
                  <a:lnTo>
                    <a:pt x="55" y="35"/>
                  </a:lnTo>
                  <a:lnTo>
                    <a:pt x="55" y="30"/>
                  </a:lnTo>
                  <a:close/>
                  <a:moveTo>
                    <a:pt x="95" y="14"/>
                  </a:moveTo>
                  <a:lnTo>
                    <a:pt x="95" y="14"/>
                  </a:lnTo>
                  <a:lnTo>
                    <a:pt x="89" y="16"/>
                  </a:lnTo>
                  <a:lnTo>
                    <a:pt x="85" y="19"/>
                  </a:lnTo>
                  <a:lnTo>
                    <a:pt x="81" y="25"/>
                  </a:lnTo>
                  <a:lnTo>
                    <a:pt x="80" y="33"/>
                  </a:lnTo>
                  <a:lnTo>
                    <a:pt x="81" y="40"/>
                  </a:lnTo>
                  <a:lnTo>
                    <a:pt x="85" y="45"/>
                  </a:lnTo>
                  <a:lnTo>
                    <a:pt x="89" y="49"/>
                  </a:lnTo>
                  <a:lnTo>
                    <a:pt x="94" y="51"/>
                  </a:lnTo>
                  <a:lnTo>
                    <a:pt x="98" y="50"/>
                  </a:lnTo>
                  <a:lnTo>
                    <a:pt x="103" y="48"/>
                  </a:lnTo>
                  <a:lnTo>
                    <a:pt x="105" y="44"/>
                  </a:lnTo>
                  <a:lnTo>
                    <a:pt x="107" y="39"/>
                  </a:lnTo>
                  <a:lnTo>
                    <a:pt x="109" y="32"/>
                  </a:lnTo>
                  <a:lnTo>
                    <a:pt x="107" y="25"/>
                  </a:lnTo>
                  <a:lnTo>
                    <a:pt x="105" y="19"/>
                  </a:lnTo>
                  <a:lnTo>
                    <a:pt x="101" y="16"/>
                  </a:lnTo>
                  <a:lnTo>
                    <a:pt x="97" y="15"/>
                  </a:lnTo>
                  <a:lnTo>
                    <a:pt x="95" y="14"/>
                  </a:lnTo>
                  <a:close/>
                  <a:moveTo>
                    <a:pt x="95" y="20"/>
                  </a:moveTo>
                  <a:lnTo>
                    <a:pt x="95" y="20"/>
                  </a:lnTo>
                  <a:lnTo>
                    <a:pt x="97" y="22"/>
                  </a:lnTo>
                  <a:lnTo>
                    <a:pt x="99" y="24"/>
                  </a:lnTo>
                  <a:lnTo>
                    <a:pt x="101" y="28"/>
                  </a:lnTo>
                  <a:lnTo>
                    <a:pt x="102" y="32"/>
                  </a:lnTo>
                  <a:lnTo>
                    <a:pt x="101" y="39"/>
                  </a:lnTo>
                  <a:lnTo>
                    <a:pt x="98" y="43"/>
                  </a:lnTo>
                  <a:lnTo>
                    <a:pt x="96" y="44"/>
                  </a:lnTo>
                  <a:lnTo>
                    <a:pt x="95" y="44"/>
                  </a:lnTo>
                  <a:lnTo>
                    <a:pt x="91" y="43"/>
                  </a:lnTo>
                  <a:lnTo>
                    <a:pt x="89" y="41"/>
                  </a:lnTo>
                  <a:lnTo>
                    <a:pt x="88" y="38"/>
                  </a:lnTo>
                  <a:lnTo>
                    <a:pt x="88" y="33"/>
                  </a:lnTo>
                  <a:lnTo>
                    <a:pt x="88" y="28"/>
                  </a:lnTo>
                  <a:lnTo>
                    <a:pt x="89" y="24"/>
                  </a:lnTo>
                  <a:lnTo>
                    <a:pt x="91" y="22"/>
                  </a:lnTo>
                  <a:lnTo>
                    <a:pt x="95" y="20"/>
                  </a:lnTo>
                  <a:close/>
                  <a:moveTo>
                    <a:pt x="114" y="50"/>
                  </a:moveTo>
                  <a:lnTo>
                    <a:pt x="114" y="50"/>
                  </a:lnTo>
                  <a:lnTo>
                    <a:pt x="117" y="50"/>
                  </a:lnTo>
                  <a:lnTo>
                    <a:pt x="120" y="50"/>
                  </a:lnTo>
                  <a:lnTo>
                    <a:pt x="123" y="50"/>
                  </a:lnTo>
                  <a:lnTo>
                    <a:pt x="127" y="50"/>
                  </a:lnTo>
                  <a:lnTo>
                    <a:pt x="130" y="50"/>
                  </a:lnTo>
                  <a:lnTo>
                    <a:pt x="134" y="49"/>
                  </a:lnTo>
                  <a:lnTo>
                    <a:pt x="136" y="47"/>
                  </a:lnTo>
                  <a:lnTo>
                    <a:pt x="138" y="44"/>
                  </a:lnTo>
                  <a:lnTo>
                    <a:pt x="139" y="40"/>
                  </a:lnTo>
                  <a:lnTo>
                    <a:pt x="138" y="35"/>
                  </a:lnTo>
                  <a:lnTo>
                    <a:pt x="136" y="33"/>
                  </a:lnTo>
                  <a:lnTo>
                    <a:pt x="132" y="31"/>
                  </a:lnTo>
                  <a:lnTo>
                    <a:pt x="135" y="30"/>
                  </a:lnTo>
                  <a:lnTo>
                    <a:pt x="137" y="27"/>
                  </a:lnTo>
                  <a:lnTo>
                    <a:pt x="138" y="23"/>
                  </a:lnTo>
                  <a:lnTo>
                    <a:pt x="137" y="19"/>
                  </a:lnTo>
                  <a:lnTo>
                    <a:pt x="136" y="17"/>
                  </a:lnTo>
                  <a:lnTo>
                    <a:pt x="132" y="16"/>
                  </a:lnTo>
                  <a:lnTo>
                    <a:pt x="130" y="15"/>
                  </a:lnTo>
                  <a:lnTo>
                    <a:pt x="127" y="15"/>
                  </a:lnTo>
                  <a:lnTo>
                    <a:pt x="124" y="15"/>
                  </a:lnTo>
                  <a:lnTo>
                    <a:pt x="122" y="15"/>
                  </a:lnTo>
                  <a:lnTo>
                    <a:pt x="119" y="15"/>
                  </a:lnTo>
                  <a:lnTo>
                    <a:pt x="117" y="15"/>
                  </a:lnTo>
                  <a:lnTo>
                    <a:pt x="114" y="15"/>
                  </a:lnTo>
                  <a:lnTo>
                    <a:pt x="114" y="50"/>
                  </a:lnTo>
                  <a:close/>
                  <a:moveTo>
                    <a:pt x="121" y="20"/>
                  </a:moveTo>
                  <a:lnTo>
                    <a:pt x="121" y="20"/>
                  </a:lnTo>
                  <a:lnTo>
                    <a:pt x="123" y="20"/>
                  </a:lnTo>
                  <a:lnTo>
                    <a:pt x="124" y="20"/>
                  </a:lnTo>
                  <a:lnTo>
                    <a:pt x="128" y="20"/>
                  </a:lnTo>
                  <a:lnTo>
                    <a:pt x="129" y="22"/>
                  </a:lnTo>
                  <a:lnTo>
                    <a:pt x="130" y="23"/>
                  </a:lnTo>
                  <a:lnTo>
                    <a:pt x="131" y="24"/>
                  </a:lnTo>
                  <a:lnTo>
                    <a:pt x="130" y="27"/>
                  </a:lnTo>
                  <a:lnTo>
                    <a:pt x="128" y="28"/>
                  </a:lnTo>
                  <a:lnTo>
                    <a:pt x="124" y="30"/>
                  </a:lnTo>
                  <a:lnTo>
                    <a:pt x="121" y="30"/>
                  </a:lnTo>
                  <a:lnTo>
                    <a:pt x="121" y="20"/>
                  </a:lnTo>
                  <a:close/>
                  <a:moveTo>
                    <a:pt x="121" y="34"/>
                  </a:moveTo>
                  <a:lnTo>
                    <a:pt x="124" y="34"/>
                  </a:lnTo>
                  <a:lnTo>
                    <a:pt x="128" y="35"/>
                  </a:lnTo>
                  <a:lnTo>
                    <a:pt x="131" y="36"/>
                  </a:lnTo>
                  <a:lnTo>
                    <a:pt x="131" y="40"/>
                  </a:lnTo>
                  <a:lnTo>
                    <a:pt x="131" y="42"/>
                  </a:lnTo>
                  <a:lnTo>
                    <a:pt x="129" y="43"/>
                  </a:lnTo>
                  <a:lnTo>
                    <a:pt x="127" y="44"/>
                  </a:lnTo>
                  <a:lnTo>
                    <a:pt x="124" y="44"/>
                  </a:lnTo>
                  <a:lnTo>
                    <a:pt x="123" y="44"/>
                  </a:lnTo>
                  <a:lnTo>
                    <a:pt x="122" y="44"/>
                  </a:lnTo>
                  <a:lnTo>
                    <a:pt x="121" y="44"/>
                  </a:lnTo>
                  <a:lnTo>
                    <a:pt x="121" y="34"/>
                  </a:lnTo>
                  <a:close/>
                  <a:moveTo>
                    <a:pt x="158" y="14"/>
                  </a:moveTo>
                  <a:lnTo>
                    <a:pt x="158" y="14"/>
                  </a:lnTo>
                  <a:lnTo>
                    <a:pt x="152" y="16"/>
                  </a:lnTo>
                  <a:lnTo>
                    <a:pt x="147" y="19"/>
                  </a:lnTo>
                  <a:lnTo>
                    <a:pt x="144" y="25"/>
                  </a:lnTo>
                  <a:lnTo>
                    <a:pt x="143" y="33"/>
                  </a:lnTo>
                  <a:lnTo>
                    <a:pt x="144" y="40"/>
                  </a:lnTo>
                  <a:lnTo>
                    <a:pt x="147" y="45"/>
                  </a:lnTo>
                  <a:lnTo>
                    <a:pt x="152" y="49"/>
                  </a:lnTo>
                  <a:lnTo>
                    <a:pt x="158" y="51"/>
                  </a:lnTo>
                  <a:lnTo>
                    <a:pt x="161" y="50"/>
                  </a:lnTo>
                  <a:lnTo>
                    <a:pt x="166" y="48"/>
                  </a:lnTo>
                  <a:lnTo>
                    <a:pt x="169" y="44"/>
                  </a:lnTo>
                  <a:lnTo>
                    <a:pt x="171" y="39"/>
                  </a:lnTo>
                  <a:lnTo>
                    <a:pt x="171" y="32"/>
                  </a:lnTo>
                  <a:lnTo>
                    <a:pt x="170" y="25"/>
                  </a:lnTo>
                  <a:lnTo>
                    <a:pt x="168" y="19"/>
                  </a:lnTo>
                  <a:lnTo>
                    <a:pt x="163" y="16"/>
                  </a:lnTo>
                  <a:lnTo>
                    <a:pt x="161" y="15"/>
                  </a:lnTo>
                  <a:lnTo>
                    <a:pt x="158" y="14"/>
                  </a:lnTo>
                  <a:close/>
                  <a:moveTo>
                    <a:pt x="158" y="20"/>
                  </a:moveTo>
                  <a:lnTo>
                    <a:pt x="158" y="20"/>
                  </a:lnTo>
                  <a:lnTo>
                    <a:pt x="161" y="22"/>
                  </a:lnTo>
                  <a:lnTo>
                    <a:pt x="162" y="24"/>
                  </a:lnTo>
                  <a:lnTo>
                    <a:pt x="163" y="28"/>
                  </a:lnTo>
                  <a:lnTo>
                    <a:pt x="164" y="32"/>
                  </a:lnTo>
                  <a:lnTo>
                    <a:pt x="163" y="39"/>
                  </a:lnTo>
                  <a:lnTo>
                    <a:pt x="161" y="43"/>
                  </a:lnTo>
                  <a:lnTo>
                    <a:pt x="159" y="44"/>
                  </a:lnTo>
                  <a:lnTo>
                    <a:pt x="158" y="44"/>
                  </a:lnTo>
                  <a:lnTo>
                    <a:pt x="154" y="43"/>
                  </a:lnTo>
                  <a:lnTo>
                    <a:pt x="152" y="41"/>
                  </a:lnTo>
                  <a:lnTo>
                    <a:pt x="151" y="38"/>
                  </a:lnTo>
                  <a:lnTo>
                    <a:pt x="151" y="33"/>
                  </a:lnTo>
                  <a:lnTo>
                    <a:pt x="151" y="28"/>
                  </a:lnTo>
                  <a:lnTo>
                    <a:pt x="152" y="24"/>
                  </a:lnTo>
                  <a:lnTo>
                    <a:pt x="154" y="22"/>
                  </a:lnTo>
                  <a:lnTo>
                    <a:pt x="158" y="20"/>
                  </a:lnTo>
                  <a:close/>
                  <a:moveTo>
                    <a:pt x="177" y="15"/>
                  </a:moveTo>
                  <a:lnTo>
                    <a:pt x="177" y="50"/>
                  </a:lnTo>
                  <a:lnTo>
                    <a:pt x="184" y="50"/>
                  </a:lnTo>
                  <a:lnTo>
                    <a:pt x="184" y="22"/>
                  </a:lnTo>
                  <a:lnTo>
                    <a:pt x="196" y="22"/>
                  </a:lnTo>
                  <a:lnTo>
                    <a:pt x="196" y="15"/>
                  </a:lnTo>
                  <a:lnTo>
                    <a:pt x="177" y="15"/>
                  </a:lnTo>
                  <a:close/>
                  <a:moveTo>
                    <a:pt x="201" y="64"/>
                  </a:moveTo>
                  <a:lnTo>
                    <a:pt x="208" y="64"/>
                  </a:lnTo>
                  <a:lnTo>
                    <a:pt x="208" y="45"/>
                  </a:lnTo>
                  <a:lnTo>
                    <a:pt x="210" y="49"/>
                  </a:lnTo>
                  <a:lnTo>
                    <a:pt x="212" y="50"/>
                  </a:lnTo>
                  <a:lnTo>
                    <a:pt x="216" y="51"/>
                  </a:lnTo>
                  <a:lnTo>
                    <a:pt x="219" y="50"/>
                  </a:lnTo>
                  <a:lnTo>
                    <a:pt x="222" y="48"/>
                  </a:lnTo>
                  <a:lnTo>
                    <a:pt x="226" y="44"/>
                  </a:lnTo>
                  <a:lnTo>
                    <a:pt x="227" y="39"/>
                  </a:lnTo>
                  <a:lnTo>
                    <a:pt x="228" y="32"/>
                  </a:lnTo>
                  <a:lnTo>
                    <a:pt x="227" y="25"/>
                  </a:lnTo>
                  <a:lnTo>
                    <a:pt x="225" y="19"/>
                  </a:lnTo>
                  <a:lnTo>
                    <a:pt x="221" y="15"/>
                  </a:lnTo>
                  <a:lnTo>
                    <a:pt x="217" y="14"/>
                  </a:lnTo>
                  <a:lnTo>
                    <a:pt x="213" y="15"/>
                  </a:lnTo>
                  <a:lnTo>
                    <a:pt x="211" y="16"/>
                  </a:lnTo>
                  <a:lnTo>
                    <a:pt x="209" y="18"/>
                  </a:lnTo>
                  <a:lnTo>
                    <a:pt x="207" y="20"/>
                  </a:lnTo>
                  <a:lnTo>
                    <a:pt x="207" y="15"/>
                  </a:lnTo>
                  <a:lnTo>
                    <a:pt x="200" y="15"/>
                  </a:lnTo>
                  <a:lnTo>
                    <a:pt x="201" y="20"/>
                  </a:lnTo>
                  <a:lnTo>
                    <a:pt x="201" y="26"/>
                  </a:lnTo>
                  <a:lnTo>
                    <a:pt x="201" y="64"/>
                  </a:lnTo>
                  <a:close/>
                  <a:moveTo>
                    <a:pt x="208" y="30"/>
                  </a:moveTo>
                  <a:lnTo>
                    <a:pt x="208" y="30"/>
                  </a:lnTo>
                  <a:lnTo>
                    <a:pt x="208" y="28"/>
                  </a:lnTo>
                  <a:lnTo>
                    <a:pt x="208" y="27"/>
                  </a:lnTo>
                  <a:lnTo>
                    <a:pt x="209" y="24"/>
                  </a:lnTo>
                  <a:lnTo>
                    <a:pt x="211" y="22"/>
                  </a:lnTo>
                  <a:lnTo>
                    <a:pt x="214" y="22"/>
                  </a:lnTo>
                  <a:lnTo>
                    <a:pt x="217" y="22"/>
                  </a:lnTo>
                  <a:lnTo>
                    <a:pt x="219" y="24"/>
                  </a:lnTo>
                  <a:lnTo>
                    <a:pt x="220" y="28"/>
                  </a:lnTo>
                  <a:lnTo>
                    <a:pt x="221" y="32"/>
                  </a:lnTo>
                  <a:lnTo>
                    <a:pt x="220" y="39"/>
                  </a:lnTo>
                  <a:lnTo>
                    <a:pt x="218" y="42"/>
                  </a:lnTo>
                  <a:lnTo>
                    <a:pt x="216" y="43"/>
                  </a:lnTo>
                  <a:lnTo>
                    <a:pt x="214" y="44"/>
                  </a:lnTo>
                  <a:lnTo>
                    <a:pt x="211" y="43"/>
                  </a:lnTo>
                  <a:lnTo>
                    <a:pt x="209" y="41"/>
                  </a:lnTo>
                  <a:lnTo>
                    <a:pt x="208" y="38"/>
                  </a:lnTo>
                  <a:lnTo>
                    <a:pt x="208" y="36"/>
                  </a:lnTo>
                  <a:lnTo>
                    <a:pt x="208" y="35"/>
                  </a:lnTo>
                  <a:lnTo>
                    <a:pt x="208" y="30"/>
                  </a:lnTo>
                  <a:close/>
                  <a:moveTo>
                    <a:pt x="256" y="28"/>
                  </a:moveTo>
                  <a:lnTo>
                    <a:pt x="256" y="28"/>
                  </a:lnTo>
                  <a:lnTo>
                    <a:pt x="256" y="24"/>
                  </a:lnTo>
                  <a:lnTo>
                    <a:pt x="253" y="18"/>
                  </a:lnTo>
                  <a:lnTo>
                    <a:pt x="250" y="15"/>
                  </a:lnTo>
                  <a:lnTo>
                    <a:pt x="248" y="15"/>
                  </a:lnTo>
                  <a:lnTo>
                    <a:pt x="244" y="14"/>
                  </a:lnTo>
                  <a:lnTo>
                    <a:pt x="241" y="15"/>
                  </a:lnTo>
                  <a:lnTo>
                    <a:pt x="236" y="16"/>
                  </a:lnTo>
                  <a:lnTo>
                    <a:pt x="234" y="17"/>
                  </a:lnTo>
                  <a:lnTo>
                    <a:pt x="235" y="23"/>
                  </a:lnTo>
                  <a:lnTo>
                    <a:pt x="237" y="22"/>
                  </a:lnTo>
                  <a:lnTo>
                    <a:pt x="241" y="20"/>
                  </a:lnTo>
                  <a:lnTo>
                    <a:pt x="243" y="20"/>
                  </a:lnTo>
                  <a:lnTo>
                    <a:pt x="246" y="20"/>
                  </a:lnTo>
                  <a:lnTo>
                    <a:pt x="248" y="23"/>
                  </a:lnTo>
                  <a:lnTo>
                    <a:pt x="249" y="25"/>
                  </a:lnTo>
                  <a:lnTo>
                    <a:pt x="249" y="26"/>
                  </a:lnTo>
                  <a:lnTo>
                    <a:pt x="249" y="27"/>
                  </a:lnTo>
                  <a:lnTo>
                    <a:pt x="244" y="27"/>
                  </a:lnTo>
                  <a:lnTo>
                    <a:pt x="240" y="28"/>
                  </a:lnTo>
                  <a:lnTo>
                    <a:pt x="236" y="31"/>
                  </a:lnTo>
                  <a:lnTo>
                    <a:pt x="234" y="33"/>
                  </a:lnTo>
                  <a:lnTo>
                    <a:pt x="233" y="36"/>
                  </a:lnTo>
                  <a:lnTo>
                    <a:pt x="232" y="40"/>
                  </a:lnTo>
                  <a:lnTo>
                    <a:pt x="233" y="44"/>
                  </a:lnTo>
                  <a:lnTo>
                    <a:pt x="234" y="48"/>
                  </a:lnTo>
                  <a:lnTo>
                    <a:pt x="237" y="50"/>
                  </a:lnTo>
                  <a:lnTo>
                    <a:pt x="241" y="51"/>
                  </a:lnTo>
                  <a:lnTo>
                    <a:pt x="244" y="50"/>
                  </a:lnTo>
                  <a:lnTo>
                    <a:pt x="248" y="49"/>
                  </a:lnTo>
                  <a:lnTo>
                    <a:pt x="249" y="45"/>
                  </a:lnTo>
                  <a:lnTo>
                    <a:pt x="250" y="45"/>
                  </a:lnTo>
                  <a:lnTo>
                    <a:pt x="250" y="50"/>
                  </a:lnTo>
                  <a:lnTo>
                    <a:pt x="257" y="50"/>
                  </a:lnTo>
                  <a:lnTo>
                    <a:pt x="256" y="45"/>
                  </a:lnTo>
                  <a:lnTo>
                    <a:pt x="256" y="41"/>
                  </a:lnTo>
                  <a:lnTo>
                    <a:pt x="256" y="28"/>
                  </a:lnTo>
                  <a:close/>
                  <a:moveTo>
                    <a:pt x="249" y="38"/>
                  </a:moveTo>
                  <a:lnTo>
                    <a:pt x="249" y="38"/>
                  </a:lnTo>
                  <a:lnTo>
                    <a:pt x="249" y="39"/>
                  </a:lnTo>
                  <a:lnTo>
                    <a:pt x="249" y="40"/>
                  </a:lnTo>
                  <a:lnTo>
                    <a:pt x="248" y="42"/>
                  </a:lnTo>
                  <a:lnTo>
                    <a:pt x="245" y="43"/>
                  </a:lnTo>
                  <a:lnTo>
                    <a:pt x="243" y="44"/>
                  </a:lnTo>
                  <a:lnTo>
                    <a:pt x="241" y="44"/>
                  </a:lnTo>
                  <a:lnTo>
                    <a:pt x="240" y="42"/>
                  </a:lnTo>
                  <a:lnTo>
                    <a:pt x="240" y="40"/>
                  </a:lnTo>
                  <a:lnTo>
                    <a:pt x="240" y="36"/>
                  </a:lnTo>
                  <a:lnTo>
                    <a:pt x="242" y="34"/>
                  </a:lnTo>
                  <a:lnTo>
                    <a:pt x="245" y="33"/>
                  </a:lnTo>
                  <a:lnTo>
                    <a:pt x="249" y="33"/>
                  </a:lnTo>
                  <a:lnTo>
                    <a:pt x="249" y="38"/>
                  </a:lnTo>
                  <a:close/>
                  <a:moveTo>
                    <a:pt x="267" y="15"/>
                  </a:moveTo>
                  <a:lnTo>
                    <a:pt x="267" y="24"/>
                  </a:lnTo>
                  <a:lnTo>
                    <a:pt x="267" y="30"/>
                  </a:lnTo>
                  <a:lnTo>
                    <a:pt x="266" y="36"/>
                  </a:lnTo>
                  <a:lnTo>
                    <a:pt x="265" y="40"/>
                  </a:lnTo>
                  <a:lnTo>
                    <a:pt x="262" y="43"/>
                  </a:lnTo>
                  <a:lnTo>
                    <a:pt x="260" y="43"/>
                  </a:lnTo>
                  <a:lnTo>
                    <a:pt x="260" y="61"/>
                  </a:lnTo>
                  <a:lnTo>
                    <a:pt x="266" y="61"/>
                  </a:lnTo>
                  <a:lnTo>
                    <a:pt x="266" y="50"/>
                  </a:lnTo>
                  <a:lnTo>
                    <a:pt x="284" y="50"/>
                  </a:lnTo>
                  <a:lnTo>
                    <a:pt x="285" y="61"/>
                  </a:lnTo>
                  <a:lnTo>
                    <a:pt x="290" y="61"/>
                  </a:lnTo>
                  <a:lnTo>
                    <a:pt x="291" y="43"/>
                  </a:lnTo>
                  <a:lnTo>
                    <a:pt x="287" y="43"/>
                  </a:lnTo>
                  <a:lnTo>
                    <a:pt x="287" y="15"/>
                  </a:lnTo>
                  <a:lnTo>
                    <a:pt x="267" y="15"/>
                  </a:lnTo>
                  <a:close/>
                  <a:moveTo>
                    <a:pt x="273" y="22"/>
                  </a:moveTo>
                  <a:lnTo>
                    <a:pt x="281" y="22"/>
                  </a:lnTo>
                  <a:lnTo>
                    <a:pt x="281" y="43"/>
                  </a:lnTo>
                  <a:lnTo>
                    <a:pt x="269" y="43"/>
                  </a:lnTo>
                  <a:lnTo>
                    <a:pt x="270" y="40"/>
                  </a:lnTo>
                  <a:lnTo>
                    <a:pt x="271" y="38"/>
                  </a:lnTo>
                  <a:lnTo>
                    <a:pt x="273" y="32"/>
                  </a:lnTo>
                  <a:lnTo>
                    <a:pt x="273" y="26"/>
                  </a:lnTo>
                  <a:lnTo>
                    <a:pt x="273" y="22"/>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2" name="Freeform 105">
              <a:extLst>
                <a:ext uri="{FF2B5EF4-FFF2-40B4-BE49-F238E27FC236}">
                  <a16:creationId xmlns:a16="http://schemas.microsoft.com/office/drawing/2014/main" id="{A092C942-D35A-CE5F-3D9B-9B753D99D697}"/>
                </a:ext>
              </a:extLst>
            </p:cNvPr>
            <p:cNvSpPr>
              <a:spLocks noEditPoints="1"/>
            </p:cNvSpPr>
            <p:nvPr/>
          </p:nvSpPr>
          <p:spPr bwMode="auto">
            <a:xfrm>
              <a:off x="5175330" y="1609353"/>
              <a:ext cx="277610" cy="56571"/>
            </a:xfrm>
            <a:custGeom>
              <a:avLst/>
              <a:gdLst>
                <a:gd name="T0" fmla="*/ 46038 w 207"/>
                <a:gd name="T1" fmla="*/ 77789 h 49"/>
                <a:gd name="T2" fmla="*/ 69850 w 207"/>
                <a:gd name="T3" fmla="*/ 22225 h 49"/>
                <a:gd name="T4" fmla="*/ 57150 w 207"/>
                <a:gd name="T5" fmla="*/ 61914 h 49"/>
                <a:gd name="T6" fmla="*/ 79375 w 207"/>
                <a:gd name="T7" fmla="*/ 77789 h 49"/>
                <a:gd name="T8" fmla="*/ 100013 w 207"/>
                <a:gd name="T9" fmla="*/ 60326 h 49"/>
                <a:gd name="T10" fmla="*/ 95250 w 207"/>
                <a:gd name="T11" fmla="*/ 30163 h 49"/>
                <a:gd name="T12" fmla="*/ 79375 w 207"/>
                <a:gd name="T13" fmla="*/ 31751 h 49"/>
                <a:gd name="T14" fmla="*/ 90488 w 207"/>
                <a:gd name="T15" fmla="*/ 49213 h 49"/>
                <a:gd name="T16" fmla="*/ 79375 w 207"/>
                <a:gd name="T17" fmla="*/ 69851 h 49"/>
                <a:gd name="T18" fmla="*/ 68263 w 207"/>
                <a:gd name="T19" fmla="*/ 57151 h 49"/>
                <a:gd name="T20" fmla="*/ 73025 w 207"/>
                <a:gd name="T21" fmla="*/ 33338 h 49"/>
                <a:gd name="T22" fmla="*/ 112713 w 207"/>
                <a:gd name="T23" fmla="*/ 52389 h 49"/>
                <a:gd name="T24" fmla="*/ 107950 w 207"/>
                <a:gd name="T25" fmla="*/ 66676 h 49"/>
                <a:gd name="T26" fmla="*/ 112713 w 207"/>
                <a:gd name="T27" fmla="*/ 76201 h 49"/>
                <a:gd name="T28" fmla="*/ 123825 w 207"/>
                <a:gd name="T29" fmla="*/ 46038 h 49"/>
                <a:gd name="T30" fmla="*/ 112713 w 207"/>
                <a:gd name="T31" fmla="*/ 22225 h 49"/>
                <a:gd name="T32" fmla="*/ 190500 w 207"/>
                <a:gd name="T33" fmla="*/ 33338 h 49"/>
                <a:gd name="T34" fmla="*/ 233363 w 207"/>
                <a:gd name="T35" fmla="*/ 34926 h 49"/>
                <a:gd name="T36" fmla="*/ 214313 w 207"/>
                <a:gd name="T37" fmla="*/ 20638 h 49"/>
                <a:gd name="T38" fmla="*/ 200025 w 207"/>
                <a:gd name="T39" fmla="*/ 34926 h 49"/>
                <a:gd name="T40" fmla="*/ 217488 w 207"/>
                <a:gd name="T41" fmla="*/ 31751 h 49"/>
                <a:gd name="T42" fmla="*/ 222250 w 207"/>
                <a:gd name="T43" fmla="*/ 42863 h 49"/>
                <a:gd name="T44" fmla="*/ 198438 w 207"/>
                <a:gd name="T45" fmla="*/ 50801 h 49"/>
                <a:gd name="T46" fmla="*/ 198438 w 207"/>
                <a:gd name="T47" fmla="*/ 74614 h 49"/>
                <a:gd name="T48" fmla="*/ 220663 w 207"/>
                <a:gd name="T49" fmla="*/ 74614 h 49"/>
                <a:gd name="T50" fmla="*/ 233363 w 207"/>
                <a:gd name="T51" fmla="*/ 71439 h 49"/>
                <a:gd name="T52" fmla="*/ 222250 w 207"/>
                <a:gd name="T53" fmla="*/ 60326 h 49"/>
                <a:gd name="T54" fmla="*/ 215900 w 207"/>
                <a:gd name="T55" fmla="*/ 66676 h 49"/>
                <a:gd name="T56" fmla="*/ 207963 w 207"/>
                <a:gd name="T57" fmla="*/ 60326 h 49"/>
                <a:gd name="T58" fmla="*/ 215900 w 207"/>
                <a:gd name="T59" fmla="*/ 50801 h 49"/>
                <a:gd name="T60" fmla="*/ 249238 w 207"/>
                <a:gd name="T61" fmla="*/ 77789 h 49"/>
                <a:gd name="T62" fmla="*/ 268288 w 207"/>
                <a:gd name="T63" fmla="*/ 77789 h 49"/>
                <a:gd name="T64" fmla="*/ 282575 w 207"/>
                <a:gd name="T65" fmla="*/ 66676 h 49"/>
                <a:gd name="T66" fmla="*/ 273050 w 207"/>
                <a:gd name="T67" fmla="*/ 47626 h 49"/>
                <a:gd name="T68" fmla="*/ 280988 w 207"/>
                <a:gd name="T69" fmla="*/ 34926 h 49"/>
                <a:gd name="T70" fmla="*/ 274638 w 207"/>
                <a:gd name="T71" fmla="*/ 23813 h 49"/>
                <a:gd name="T72" fmla="*/ 255588 w 207"/>
                <a:gd name="T73" fmla="*/ 22225 h 49"/>
                <a:gd name="T74" fmla="*/ 246063 w 207"/>
                <a:gd name="T75" fmla="*/ 77789 h 49"/>
                <a:gd name="T76" fmla="*/ 261938 w 207"/>
                <a:gd name="T77" fmla="*/ 31751 h 49"/>
                <a:gd name="T78" fmla="*/ 268288 w 207"/>
                <a:gd name="T79" fmla="*/ 42863 h 49"/>
                <a:gd name="T80" fmla="*/ 255588 w 207"/>
                <a:gd name="T81" fmla="*/ 31751 h 49"/>
                <a:gd name="T82" fmla="*/ 269875 w 207"/>
                <a:gd name="T83" fmla="*/ 57151 h 49"/>
                <a:gd name="T84" fmla="*/ 265113 w 207"/>
                <a:gd name="T85" fmla="*/ 69851 h 49"/>
                <a:gd name="T86" fmla="*/ 258763 w 207"/>
                <a:gd name="T87" fmla="*/ 69851 h 49"/>
                <a:gd name="T88" fmla="*/ 327025 w 207"/>
                <a:gd name="T89" fmla="*/ 34926 h 49"/>
                <a:gd name="T90" fmla="*/ 307975 w 207"/>
                <a:gd name="T91" fmla="*/ 20638 h 49"/>
                <a:gd name="T92" fmla="*/ 295275 w 207"/>
                <a:gd name="T93" fmla="*/ 34926 h 49"/>
                <a:gd name="T94" fmla="*/ 312738 w 207"/>
                <a:gd name="T95" fmla="*/ 31751 h 49"/>
                <a:gd name="T96" fmla="*/ 315913 w 207"/>
                <a:gd name="T97" fmla="*/ 42863 h 49"/>
                <a:gd name="T98" fmla="*/ 293688 w 207"/>
                <a:gd name="T99" fmla="*/ 50801 h 49"/>
                <a:gd name="T100" fmla="*/ 293688 w 207"/>
                <a:gd name="T101" fmla="*/ 74614 h 49"/>
                <a:gd name="T102" fmla="*/ 314325 w 207"/>
                <a:gd name="T103" fmla="*/ 74614 h 49"/>
                <a:gd name="T104" fmla="*/ 328613 w 207"/>
                <a:gd name="T105" fmla="*/ 71439 h 49"/>
                <a:gd name="T106" fmla="*/ 317500 w 207"/>
                <a:gd name="T107" fmla="*/ 60326 h 49"/>
                <a:gd name="T108" fmla="*/ 312738 w 207"/>
                <a:gd name="T109" fmla="*/ 66676 h 49"/>
                <a:gd name="T110" fmla="*/ 301625 w 207"/>
                <a:gd name="T111" fmla="*/ 60326 h 49"/>
                <a:gd name="T112" fmla="*/ 311150 w 207"/>
                <a:gd name="T113" fmla="*/ 50801 h 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 h="49">
                  <a:moveTo>
                    <a:pt x="0" y="0"/>
                  </a:moveTo>
                  <a:lnTo>
                    <a:pt x="0" y="49"/>
                  </a:lnTo>
                  <a:lnTo>
                    <a:pt x="6" y="49"/>
                  </a:lnTo>
                  <a:lnTo>
                    <a:pt x="6" y="7"/>
                  </a:lnTo>
                  <a:lnTo>
                    <a:pt x="22" y="7"/>
                  </a:lnTo>
                  <a:lnTo>
                    <a:pt x="22" y="49"/>
                  </a:lnTo>
                  <a:lnTo>
                    <a:pt x="29" y="49"/>
                  </a:lnTo>
                  <a:lnTo>
                    <a:pt x="29" y="0"/>
                  </a:lnTo>
                  <a:lnTo>
                    <a:pt x="0" y="0"/>
                  </a:lnTo>
                  <a:close/>
                  <a:moveTo>
                    <a:pt x="50" y="13"/>
                  </a:moveTo>
                  <a:lnTo>
                    <a:pt x="50" y="13"/>
                  </a:lnTo>
                  <a:lnTo>
                    <a:pt x="44" y="14"/>
                  </a:lnTo>
                  <a:lnTo>
                    <a:pt x="39" y="19"/>
                  </a:lnTo>
                  <a:lnTo>
                    <a:pt x="36" y="24"/>
                  </a:lnTo>
                  <a:lnTo>
                    <a:pt x="35" y="31"/>
                  </a:lnTo>
                  <a:lnTo>
                    <a:pt x="36" y="39"/>
                  </a:lnTo>
                  <a:lnTo>
                    <a:pt x="39" y="45"/>
                  </a:lnTo>
                  <a:lnTo>
                    <a:pt x="44" y="48"/>
                  </a:lnTo>
                  <a:lnTo>
                    <a:pt x="50" y="49"/>
                  </a:lnTo>
                  <a:lnTo>
                    <a:pt x="53" y="49"/>
                  </a:lnTo>
                  <a:lnTo>
                    <a:pt x="58" y="47"/>
                  </a:lnTo>
                  <a:lnTo>
                    <a:pt x="61" y="44"/>
                  </a:lnTo>
                  <a:lnTo>
                    <a:pt x="63" y="38"/>
                  </a:lnTo>
                  <a:lnTo>
                    <a:pt x="63" y="31"/>
                  </a:lnTo>
                  <a:lnTo>
                    <a:pt x="62" y="24"/>
                  </a:lnTo>
                  <a:lnTo>
                    <a:pt x="60" y="19"/>
                  </a:lnTo>
                  <a:lnTo>
                    <a:pt x="55" y="14"/>
                  </a:lnTo>
                  <a:lnTo>
                    <a:pt x="53" y="13"/>
                  </a:lnTo>
                  <a:lnTo>
                    <a:pt x="50" y="13"/>
                  </a:lnTo>
                  <a:close/>
                  <a:moveTo>
                    <a:pt x="50" y="20"/>
                  </a:moveTo>
                  <a:lnTo>
                    <a:pt x="50" y="20"/>
                  </a:lnTo>
                  <a:lnTo>
                    <a:pt x="53" y="21"/>
                  </a:lnTo>
                  <a:lnTo>
                    <a:pt x="54" y="23"/>
                  </a:lnTo>
                  <a:lnTo>
                    <a:pt x="57" y="28"/>
                  </a:lnTo>
                  <a:lnTo>
                    <a:pt x="57" y="31"/>
                  </a:lnTo>
                  <a:lnTo>
                    <a:pt x="55" y="38"/>
                  </a:lnTo>
                  <a:lnTo>
                    <a:pt x="53" y="41"/>
                  </a:lnTo>
                  <a:lnTo>
                    <a:pt x="52" y="42"/>
                  </a:lnTo>
                  <a:lnTo>
                    <a:pt x="50" y="44"/>
                  </a:lnTo>
                  <a:lnTo>
                    <a:pt x="46" y="42"/>
                  </a:lnTo>
                  <a:lnTo>
                    <a:pt x="44" y="40"/>
                  </a:lnTo>
                  <a:lnTo>
                    <a:pt x="43" y="36"/>
                  </a:lnTo>
                  <a:lnTo>
                    <a:pt x="43" y="31"/>
                  </a:lnTo>
                  <a:lnTo>
                    <a:pt x="43" y="28"/>
                  </a:lnTo>
                  <a:lnTo>
                    <a:pt x="44" y="23"/>
                  </a:lnTo>
                  <a:lnTo>
                    <a:pt x="46" y="21"/>
                  </a:lnTo>
                  <a:lnTo>
                    <a:pt x="50" y="20"/>
                  </a:lnTo>
                  <a:close/>
                  <a:moveTo>
                    <a:pt x="71" y="14"/>
                  </a:moveTo>
                  <a:lnTo>
                    <a:pt x="71" y="28"/>
                  </a:lnTo>
                  <a:lnTo>
                    <a:pt x="71" y="33"/>
                  </a:lnTo>
                  <a:lnTo>
                    <a:pt x="70" y="38"/>
                  </a:lnTo>
                  <a:lnTo>
                    <a:pt x="69" y="41"/>
                  </a:lnTo>
                  <a:lnTo>
                    <a:pt x="68" y="42"/>
                  </a:lnTo>
                  <a:lnTo>
                    <a:pt x="66" y="42"/>
                  </a:lnTo>
                  <a:lnTo>
                    <a:pt x="67" y="49"/>
                  </a:lnTo>
                  <a:lnTo>
                    <a:pt x="69" y="49"/>
                  </a:lnTo>
                  <a:lnTo>
                    <a:pt x="71" y="48"/>
                  </a:lnTo>
                  <a:lnTo>
                    <a:pt x="74" y="47"/>
                  </a:lnTo>
                  <a:lnTo>
                    <a:pt x="76" y="42"/>
                  </a:lnTo>
                  <a:lnTo>
                    <a:pt x="77" y="37"/>
                  </a:lnTo>
                  <a:lnTo>
                    <a:pt x="78" y="29"/>
                  </a:lnTo>
                  <a:lnTo>
                    <a:pt x="78" y="21"/>
                  </a:lnTo>
                  <a:lnTo>
                    <a:pt x="85" y="21"/>
                  </a:lnTo>
                  <a:lnTo>
                    <a:pt x="85" y="49"/>
                  </a:lnTo>
                  <a:lnTo>
                    <a:pt x="93" y="49"/>
                  </a:lnTo>
                  <a:lnTo>
                    <a:pt x="93" y="14"/>
                  </a:lnTo>
                  <a:lnTo>
                    <a:pt x="71" y="14"/>
                  </a:lnTo>
                  <a:close/>
                  <a:moveTo>
                    <a:pt x="96" y="14"/>
                  </a:moveTo>
                  <a:lnTo>
                    <a:pt x="96" y="21"/>
                  </a:lnTo>
                  <a:lnTo>
                    <a:pt x="106" y="21"/>
                  </a:lnTo>
                  <a:lnTo>
                    <a:pt x="106" y="49"/>
                  </a:lnTo>
                  <a:lnTo>
                    <a:pt x="112" y="49"/>
                  </a:lnTo>
                  <a:lnTo>
                    <a:pt x="112" y="21"/>
                  </a:lnTo>
                  <a:lnTo>
                    <a:pt x="120" y="21"/>
                  </a:lnTo>
                  <a:lnTo>
                    <a:pt x="120" y="14"/>
                  </a:lnTo>
                  <a:lnTo>
                    <a:pt x="96" y="14"/>
                  </a:lnTo>
                  <a:close/>
                  <a:moveTo>
                    <a:pt x="147" y="28"/>
                  </a:moveTo>
                  <a:lnTo>
                    <a:pt x="147" y="28"/>
                  </a:lnTo>
                  <a:lnTo>
                    <a:pt x="147" y="22"/>
                  </a:lnTo>
                  <a:lnTo>
                    <a:pt x="144" y="17"/>
                  </a:lnTo>
                  <a:lnTo>
                    <a:pt x="141" y="14"/>
                  </a:lnTo>
                  <a:lnTo>
                    <a:pt x="139" y="13"/>
                  </a:lnTo>
                  <a:lnTo>
                    <a:pt x="135" y="13"/>
                  </a:lnTo>
                  <a:lnTo>
                    <a:pt x="132" y="14"/>
                  </a:lnTo>
                  <a:lnTo>
                    <a:pt x="128" y="15"/>
                  </a:lnTo>
                  <a:lnTo>
                    <a:pt x="125" y="16"/>
                  </a:lnTo>
                  <a:lnTo>
                    <a:pt x="126" y="22"/>
                  </a:lnTo>
                  <a:lnTo>
                    <a:pt x="128" y="21"/>
                  </a:lnTo>
                  <a:lnTo>
                    <a:pt x="132" y="20"/>
                  </a:lnTo>
                  <a:lnTo>
                    <a:pt x="134" y="20"/>
                  </a:lnTo>
                  <a:lnTo>
                    <a:pt x="137" y="20"/>
                  </a:lnTo>
                  <a:lnTo>
                    <a:pt x="139" y="22"/>
                  </a:lnTo>
                  <a:lnTo>
                    <a:pt x="140" y="23"/>
                  </a:lnTo>
                  <a:lnTo>
                    <a:pt x="140" y="25"/>
                  </a:lnTo>
                  <a:lnTo>
                    <a:pt x="140" y="27"/>
                  </a:lnTo>
                  <a:lnTo>
                    <a:pt x="135" y="27"/>
                  </a:lnTo>
                  <a:lnTo>
                    <a:pt x="131" y="28"/>
                  </a:lnTo>
                  <a:lnTo>
                    <a:pt x="127" y="29"/>
                  </a:lnTo>
                  <a:lnTo>
                    <a:pt x="125" y="32"/>
                  </a:lnTo>
                  <a:lnTo>
                    <a:pt x="124" y="36"/>
                  </a:lnTo>
                  <a:lnTo>
                    <a:pt x="123" y="39"/>
                  </a:lnTo>
                  <a:lnTo>
                    <a:pt x="124" y="44"/>
                  </a:lnTo>
                  <a:lnTo>
                    <a:pt x="125" y="47"/>
                  </a:lnTo>
                  <a:lnTo>
                    <a:pt x="128" y="49"/>
                  </a:lnTo>
                  <a:lnTo>
                    <a:pt x="132" y="49"/>
                  </a:lnTo>
                  <a:lnTo>
                    <a:pt x="135" y="49"/>
                  </a:lnTo>
                  <a:lnTo>
                    <a:pt x="139" y="47"/>
                  </a:lnTo>
                  <a:lnTo>
                    <a:pt x="140" y="45"/>
                  </a:lnTo>
                  <a:lnTo>
                    <a:pt x="141" y="45"/>
                  </a:lnTo>
                  <a:lnTo>
                    <a:pt x="141" y="49"/>
                  </a:lnTo>
                  <a:lnTo>
                    <a:pt x="148" y="49"/>
                  </a:lnTo>
                  <a:lnTo>
                    <a:pt x="147" y="45"/>
                  </a:lnTo>
                  <a:lnTo>
                    <a:pt x="147" y="40"/>
                  </a:lnTo>
                  <a:lnTo>
                    <a:pt x="147" y="28"/>
                  </a:lnTo>
                  <a:close/>
                  <a:moveTo>
                    <a:pt x="140" y="37"/>
                  </a:moveTo>
                  <a:lnTo>
                    <a:pt x="140" y="37"/>
                  </a:lnTo>
                  <a:lnTo>
                    <a:pt x="140" y="38"/>
                  </a:lnTo>
                  <a:lnTo>
                    <a:pt x="140" y="39"/>
                  </a:lnTo>
                  <a:lnTo>
                    <a:pt x="139" y="41"/>
                  </a:lnTo>
                  <a:lnTo>
                    <a:pt x="136" y="42"/>
                  </a:lnTo>
                  <a:lnTo>
                    <a:pt x="134" y="44"/>
                  </a:lnTo>
                  <a:lnTo>
                    <a:pt x="132" y="42"/>
                  </a:lnTo>
                  <a:lnTo>
                    <a:pt x="131" y="41"/>
                  </a:lnTo>
                  <a:lnTo>
                    <a:pt x="131" y="38"/>
                  </a:lnTo>
                  <a:lnTo>
                    <a:pt x="131" y="34"/>
                  </a:lnTo>
                  <a:lnTo>
                    <a:pt x="133" y="33"/>
                  </a:lnTo>
                  <a:lnTo>
                    <a:pt x="136" y="32"/>
                  </a:lnTo>
                  <a:lnTo>
                    <a:pt x="140" y="32"/>
                  </a:lnTo>
                  <a:lnTo>
                    <a:pt x="140" y="37"/>
                  </a:lnTo>
                  <a:close/>
                  <a:moveTo>
                    <a:pt x="155" y="49"/>
                  </a:moveTo>
                  <a:lnTo>
                    <a:pt x="155" y="49"/>
                  </a:lnTo>
                  <a:lnTo>
                    <a:pt x="157" y="49"/>
                  </a:lnTo>
                  <a:lnTo>
                    <a:pt x="160" y="49"/>
                  </a:lnTo>
                  <a:lnTo>
                    <a:pt x="164" y="49"/>
                  </a:lnTo>
                  <a:lnTo>
                    <a:pt x="166" y="49"/>
                  </a:lnTo>
                  <a:lnTo>
                    <a:pt x="169" y="49"/>
                  </a:lnTo>
                  <a:lnTo>
                    <a:pt x="173" y="48"/>
                  </a:lnTo>
                  <a:lnTo>
                    <a:pt x="176" y="46"/>
                  </a:lnTo>
                  <a:lnTo>
                    <a:pt x="178" y="42"/>
                  </a:lnTo>
                  <a:lnTo>
                    <a:pt x="178" y="39"/>
                  </a:lnTo>
                  <a:lnTo>
                    <a:pt x="178" y="34"/>
                  </a:lnTo>
                  <a:lnTo>
                    <a:pt x="176" y="32"/>
                  </a:lnTo>
                  <a:lnTo>
                    <a:pt x="172" y="30"/>
                  </a:lnTo>
                  <a:lnTo>
                    <a:pt x="175" y="29"/>
                  </a:lnTo>
                  <a:lnTo>
                    <a:pt x="177" y="27"/>
                  </a:lnTo>
                  <a:lnTo>
                    <a:pt x="177" y="22"/>
                  </a:lnTo>
                  <a:lnTo>
                    <a:pt x="177" y="19"/>
                  </a:lnTo>
                  <a:lnTo>
                    <a:pt x="175" y="16"/>
                  </a:lnTo>
                  <a:lnTo>
                    <a:pt x="173" y="15"/>
                  </a:lnTo>
                  <a:lnTo>
                    <a:pt x="170" y="14"/>
                  </a:lnTo>
                  <a:lnTo>
                    <a:pt x="167" y="14"/>
                  </a:lnTo>
                  <a:lnTo>
                    <a:pt x="165" y="14"/>
                  </a:lnTo>
                  <a:lnTo>
                    <a:pt x="161" y="14"/>
                  </a:lnTo>
                  <a:lnTo>
                    <a:pt x="159" y="14"/>
                  </a:lnTo>
                  <a:lnTo>
                    <a:pt x="157" y="14"/>
                  </a:lnTo>
                  <a:lnTo>
                    <a:pt x="155" y="14"/>
                  </a:lnTo>
                  <a:lnTo>
                    <a:pt x="155" y="49"/>
                  </a:lnTo>
                  <a:close/>
                  <a:moveTo>
                    <a:pt x="161" y="20"/>
                  </a:moveTo>
                  <a:lnTo>
                    <a:pt x="161" y="20"/>
                  </a:lnTo>
                  <a:lnTo>
                    <a:pt x="163" y="20"/>
                  </a:lnTo>
                  <a:lnTo>
                    <a:pt x="165" y="20"/>
                  </a:lnTo>
                  <a:lnTo>
                    <a:pt x="167" y="20"/>
                  </a:lnTo>
                  <a:lnTo>
                    <a:pt x="169" y="20"/>
                  </a:lnTo>
                  <a:lnTo>
                    <a:pt x="170" y="22"/>
                  </a:lnTo>
                  <a:lnTo>
                    <a:pt x="170" y="23"/>
                  </a:lnTo>
                  <a:lnTo>
                    <a:pt x="169" y="27"/>
                  </a:lnTo>
                  <a:lnTo>
                    <a:pt x="167" y="28"/>
                  </a:lnTo>
                  <a:lnTo>
                    <a:pt x="165" y="28"/>
                  </a:lnTo>
                  <a:lnTo>
                    <a:pt x="161" y="28"/>
                  </a:lnTo>
                  <a:lnTo>
                    <a:pt x="161" y="20"/>
                  </a:lnTo>
                  <a:close/>
                  <a:moveTo>
                    <a:pt x="161" y="33"/>
                  </a:moveTo>
                  <a:lnTo>
                    <a:pt x="165" y="33"/>
                  </a:lnTo>
                  <a:lnTo>
                    <a:pt x="168" y="33"/>
                  </a:lnTo>
                  <a:lnTo>
                    <a:pt x="170" y="36"/>
                  </a:lnTo>
                  <a:lnTo>
                    <a:pt x="172" y="39"/>
                  </a:lnTo>
                  <a:lnTo>
                    <a:pt x="172" y="41"/>
                  </a:lnTo>
                  <a:lnTo>
                    <a:pt x="169" y="42"/>
                  </a:lnTo>
                  <a:lnTo>
                    <a:pt x="167" y="44"/>
                  </a:lnTo>
                  <a:lnTo>
                    <a:pt x="165" y="44"/>
                  </a:lnTo>
                  <a:lnTo>
                    <a:pt x="164" y="44"/>
                  </a:lnTo>
                  <a:lnTo>
                    <a:pt x="163" y="44"/>
                  </a:lnTo>
                  <a:lnTo>
                    <a:pt x="161" y="44"/>
                  </a:lnTo>
                  <a:lnTo>
                    <a:pt x="161" y="33"/>
                  </a:lnTo>
                  <a:close/>
                  <a:moveTo>
                    <a:pt x="207" y="28"/>
                  </a:moveTo>
                  <a:lnTo>
                    <a:pt x="207" y="28"/>
                  </a:lnTo>
                  <a:lnTo>
                    <a:pt x="206" y="22"/>
                  </a:lnTo>
                  <a:lnTo>
                    <a:pt x="205" y="17"/>
                  </a:lnTo>
                  <a:lnTo>
                    <a:pt x="200" y="14"/>
                  </a:lnTo>
                  <a:lnTo>
                    <a:pt x="198" y="13"/>
                  </a:lnTo>
                  <a:lnTo>
                    <a:pt x="194" y="13"/>
                  </a:lnTo>
                  <a:lnTo>
                    <a:pt x="191" y="14"/>
                  </a:lnTo>
                  <a:lnTo>
                    <a:pt x="188" y="15"/>
                  </a:lnTo>
                  <a:lnTo>
                    <a:pt x="185" y="16"/>
                  </a:lnTo>
                  <a:lnTo>
                    <a:pt x="186" y="22"/>
                  </a:lnTo>
                  <a:lnTo>
                    <a:pt x="189" y="21"/>
                  </a:lnTo>
                  <a:lnTo>
                    <a:pt x="191" y="20"/>
                  </a:lnTo>
                  <a:lnTo>
                    <a:pt x="193" y="20"/>
                  </a:lnTo>
                  <a:lnTo>
                    <a:pt x="197" y="20"/>
                  </a:lnTo>
                  <a:lnTo>
                    <a:pt x="199" y="22"/>
                  </a:lnTo>
                  <a:lnTo>
                    <a:pt x="199" y="23"/>
                  </a:lnTo>
                  <a:lnTo>
                    <a:pt x="199" y="25"/>
                  </a:lnTo>
                  <a:lnTo>
                    <a:pt x="199" y="27"/>
                  </a:lnTo>
                  <a:lnTo>
                    <a:pt x="194" y="27"/>
                  </a:lnTo>
                  <a:lnTo>
                    <a:pt x="191" y="28"/>
                  </a:lnTo>
                  <a:lnTo>
                    <a:pt x="188" y="29"/>
                  </a:lnTo>
                  <a:lnTo>
                    <a:pt x="185" y="32"/>
                  </a:lnTo>
                  <a:lnTo>
                    <a:pt x="183" y="36"/>
                  </a:lnTo>
                  <a:lnTo>
                    <a:pt x="183" y="39"/>
                  </a:lnTo>
                  <a:lnTo>
                    <a:pt x="183" y="44"/>
                  </a:lnTo>
                  <a:lnTo>
                    <a:pt x="185" y="47"/>
                  </a:lnTo>
                  <a:lnTo>
                    <a:pt x="188" y="49"/>
                  </a:lnTo>
                  <a:lnTo>
                    <a:pt x="192" y="49"/>
                  </a:lnTo>
                  <a:lnTo>
                    <a:pt x="196" y="49"/>
                  </a:lnTo>
                  <a:lnTo>
                    <a:pt x="198" y="47"/>
                  </a:lnTo>
                  <a:lnTo>
                    <a:pt x="200" y="45"/>
                  </a:lnTo>
                  <a:lnTo>
                    <a:pt x="200" y="49"/>
                  </a:lnTo>
                  <a:lnTo>
                    <a:pt x="207" y="49"/>
                  </a:lnTo>
                  <a:lnTo>
                    <a:pt x="207" y="45"/>
                  </a:lnTo>
                  <a:lnTo>
                    <a:pt x="207" y="40"/>
                  </a:lnTo>
                  <a:lnTo>
                    <a:pt x="207" y="28"/>
                  </a:lnTo>
                  <a:close/>
                  <a:moveTo>
                    <a:pt x="200" y="37"/>
                  </a:moveTo>
                  <a:lnTo>
                    <a:pt x="200" y="37"/>
                  </a:lnTo>
                  <a:lnTo>
                    <a:pt x="200" y="38"/>
                  </a:lnTo>
                  <a:lnTo>
                    <a:pt x="199" y="39"/>
                  </a:lnTo>
                  <a:lnTo>
                    <a:pt x="198" y="41"/>
                  </a:lnTo>
                  <a:lnTo>
                    <a:pt x="197" y="42"/>
                  </a:lnTo>
                  <a:lnTo>
                    <a:pt x="194" y="44"/>
                  </a:lnTo>
                  <a:lnTo>
                    <a:pt x="192" y="42"/>
                  </a:lnTo>
                  <a:lnTo>
                    <a:pt x="190" y="41"/>
                  </a:lnTo>
                  <a:lnTo>
                    <a:pt x="190" y="38"/>
                  </a:lnTo>
                  <a:lnTo>
                    <a:pt x="191" y="34"/>
                  </a:lnTo>
                  <a:lnTo>
                    <a:pt x="193" y="33"/>
                  </a:lnTo>
                  <a:lnTo>
                    <a:pt x="196" y="32"/>
                  </a:lnTo>
                  <a:lnTo>
                    <a:pt x="200" y="32"/>
                  </a:lnTo>
                  <a:lnTo>
                    <a:pt x="200" y="37"/>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3" name="Freeform 106">
              <a:extLst>
                <a:ext uri="{FF2B5EF4-FFF2-40B4-BE49-F238E27FC236}">
                  <a16:creationId xmlns:a16="http://schemas.microsoft.com/office/drawing/2014/main" id="{99C3E1AB-3F67-6222-04E0-EFF527813357}"/>
                </a:ext>
              </a:extLst>
            </p:cNvPr>
            <p:cNvSpPr>
              <a:spLocks noEditPoints="1"/>
            </p:cNvSpPr>
            <p:nvPr/>
          </p:nvSpPr>
          <p:spPr bwMode="auto">
            <a:xfrm>
              <a:off x="6045708" y="1348440"/>
              <a:ext cx="226647" cy="72733"/>
            </a:xfrm>
            <a:custGeom>
              <a:avLst/>
              <a:gdLst>
                <a:gd name="T0" fmla="*/ 30163 w 169"/>
                <a:gd name="T1" fmla="*/ 17463 h 63"/>
                <a:gd name="T2" fmla="*/ 25400 w 169"/>
                <a:gd name="T3" fmla="*/ 30163 h 63"/>
                <a:gd name="T4" fmla="*/ 22225 w 169"/>
                <a:gd name="T5" fmla="*/ 17463 h 63"/>
                <a:gd name="T6" fmla="*/ 20638 w 169"/>
                <a:gd name="T7" fmla="*/ 61913 h 63"/>
                <a:gd name="T8" fmla="*/ 25400 w 169"/>
                <a:gd name="T9" fmla="*/ 47626 h 63"/>
                <a:gd name="T10" fmla="*/ 28575 w 169"/>
                <a:gd name="T11" fmla="*/ 57151 h 63"/>
                <a:gd name="T12" fmla="*/ 93663 w 169"/>
                <a:gd name="T13" fmla="*/ 44451 h 63"/>
                <a:gd name="T14" fmla="*/ 85725 w 169"/>
                <a:gd name="T15" fmla="*/ 22225 h 63"/>
                <a:gd name="T16" fmla="*/ 63500 w 169"/>
                <a:gd name="T17" fmla="*/ 25400 h 63"/>
                <a:gd name="T18" fmla="*/ 65088 w 169"/>
                <a:gd name="T19" fmla="*/ 33338 h 63"/>
                <a:gd name="T20" fmla="*/ 77788 w 169"/>
                <a:gd name="T21" fmla="*/ 31750 h 63"/>
                <a:gd name="T22" fmla="*/ 82550 w 169"/>
                <a:gd name="T23" fmla="*/ 42863 h 63"/>
                <a:gd name="T24" fmla="*/ 60325 w 169"/>
                <a:gd name="T25" fmla="*/ 52388 h 63"/>
                <a:gd name="T26" fmla="*/ 57150 w 169"/>
                <a:gd name="T27" fmla="*/ 69851 h 63"/>
                <a:gd name="T28" fmla="*/ 69850 w 169"/>
                <a:gd name="T29" fmla="*/ 79376 h 63"/>
                <a:gd name="T30" fmla="*/ 82550 w 169"/>
                <a:gd name="T31" fmla="*/ 71439 h 63"/>
                <a:gd name="T32" fmla="*/ 93663 w 169"/>
                <a:gd name="T33" fmla="*/ 65088 h 63"/>
                <a:gd name="T34" fmla="*/ 82550 w 169"/>
                <a:gd name="T35" fmla="*/ 60326 h 63"/>
                <a:gd name="T36" fmla="*/ 77788 w 169"/>
                <a:gd name="T37" fmla="*/ 68264 h 63"/>
                <a:gd name="T38" fmla="*/ 68263 w 169"/>
                <a:gd name="T39" fmla="*/ 66676 h 63"/>
                <a:gd name="T40" fmla="*/ 73025 w 169"/>
                <a:gd name="T41" fmla="*/ 53976 h 63"/>
                <a:gd name="T42" fmla="*/ 104775 w 169"/>
                <a:gd name="T43" fmla="*/ 100014 h 63"/>
                <a:gd name="T44" fmla="*/ 119063 w 169"/>
                <a:gd name="T45" fmla="*/ 74614 h 63"/>
                <a:gd name="T46" fmla="*/ 134938 w 169"/>
                <a:gd name="T47" fmla="*/ 79376 h 63"/>
                <a:gd name="T48" fmla="*/ 147638 w 169"/>
                <a:gd name="T49" fmla="*/ 60326 h 63"/>
                <a:gd name="T50" fmla="*/ 144463 w 169"/>
                <a:gd name="T51" fmla="*/ 28575 h 63"/>
                <a:gd name="T52" fmla="*/ 122238 w 169"/>
                <a:gd name="T53" fmla="*/ 25400 h 63"/>
                <a:gd name="T54" fmla="*/ 104775 w 169"/>
                <a:gd name="T55" fmla="*/ 22225 h 63"/>
                <a:gd name="T56" fmla="*/ 104775 w 169"/>
                <a:gd name="T57" fmla="*/ 100014 h 63"/>
                <a:gd name="T58" fmla="*/ 117475 w 169"/>
                <a:gd name="T59" fmla="*/ 42863 h 63"/>
                <a:gd name="T60" fmla="*/ 128588 w 169"/>
                <a:gd name="T61" fmla="*/ 31750 h 63"/>
                <a:gd name="T62" fmla="*/ 138113 w 169"/>
                <a:gd name="T63" fmla="*/ 42863 h 63"/>
                <a:gd name="T64" fmla="*/ 133350 w 169"/>
                <a:gd name="T65" fmla="*/ 66676 h 63"/>
                <a:gd name="T66" fmla="*/ 119063 w 169"/>
                <a:gd name="T67" fmla="*/ 65088 h 63"/>
                <a:gd name="T68" fmla="*/ 117475 w 169"/>
                <a:gd name="T69" fmla="*/ 55563 h 63"/>
                <a:gd name="T70" fmla="*/ 169863 w 169"/>
                <a:gd name="T71" fmla="*/ 55563 h 63"/>
                <a:gd name="T72" fmla="*/ 180975 w 169"/>
                <a:gd name="T73" fmla="*/ 60326 h 63"/>
                <a:gd name="T74" fmla="*/ 198438 w 169"/>
                <a:gd name="T75" fmla="*/ 79376 h 63"/>
                <a:gd name="T76" fmla="*/ 193675 w 169"/>
                <a:gd name="T77" fmla="*/ 61913 h 63"/>
                <a:gd name="T78" fmla="*/ 180975 w 169"/>
                <a:gd name="T79" fmla="*/ 46038 h 63"/>
                <a:gd name="T80" fmla="*/ 158750 w 169"/>
                <a:gd name="T81" fmla="*/ 22225 h 63"/>
                <a:gd name="T82" fmla="*/ 217488 w 169"/>
                <a:gd name="T83" fmla="*/ 79376 h 63"/>
                <a:gd name="T84" fmla="*/ 206375 w 169"/>
                <a:gd name="T85" fmla="*/ 3175 h 63"/>
                <a:gd name="T86" fmla="*/ 207963 w 169"/>
                <a:gd name="T87" fmla="*/ 14288 h 63"/>
                <a:gd name="T88" fmla="*/ 217488 w 169"/>
                <a:gd name="T89" fmla="*/ 9525 h 63"/>
                <a:gd name="T90" fmla="*/ 215900 w 169"/>
                <a:gd name="T91" fmla="*/ 1588 h 63"/>
                <a:gd name="T92" fmla="*/ 233363 w 169"/>
                <a:gd name="T93" fmla="*/ 79376 h 63"/>
                <a:gd name="T94" fmla="*/ 247650 w 169"/>
                <a:gd name="T95" fmla="*/ 79376 h 63"/>
                <a:gd name="T96" fmla="*/ 263525 w 169"/>
                <a:gd name="T97" fmla="*/ 73026 h 63"/>
                <a:gd name="T98" fmla="*/ 265113 w 169"/>
                <a:gd name="T99" fmla="*/ 55563 h 63"/>
                <a:gd name="T100" fmla="*/ 257175 w 169"/>
                <a:gd name="T101" fmla="*/ 47626 h 63"/>
                <a:gd name="T102" fmla="*/ 265113 w 169"/>
                <a:gd name="T103" fmla="*/ 34926 h 63"/>
                <a:gd name="T104" fmla="*/ 258763 w 169"/>
                <a:gd name="T105" fmla="*/ 25400 h 63"/>
                <a:gd name="T106" fmla="*/ 246063 w 169"/>
                <a:gd name="T107" fmla="*/ 22225 h 63"/>
                <a:gd name="T108" fmla="*/ 231775 w 169"/>
                <a:gd name="T109" fmla="*/ 22225 h 63"/>
                <a:gd name="T110" fmla="*/ 242888 w 169"/>
                <a:gd name="T111" fmla="*/ 31750 h 63"/>
                <a:gd name="T112" fmla="*/ 252413 w 169"/>
                <a:gd name="T113" fmla="*/ 33338 h 63"/>
                <a:gd name="T114" fmla="*/ 249238 w 169"/>
                <a:gd name="T115" fmla="*/ 44451 h 63"/>
                <a:gd name="T116" fmla="*/ 239713 w 169"/>
                <a:gd name="T117" fmla="*/ 53976 h 63"/>
                <a:gd name="T118" fmla="*/ 255588 w 169"/>
                <a:gd name="T119" fmla="*/ 57151 h 63"/>
                <a:gd name="T120" fmla="*/ 252413 w 169"/>
                <a:gd name="T121" fmla="*/ 68264 h 63"/>
                <a:gd name="T122" fmla="*/ 244475 w 169"/>
                <a:gd name="T123" fmla="*/ 69851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9" h="63">
                  <a:moveTo>
                    <a:pt x="32" y="50"/>
                  </a:moveTo>
                  <a:lnTo>
                    <a:pt x="20" y="25"/>
                  </a:lnTo>
                  <a:lnTo>
                    <a:pt x="32" y="1"/>
                  </a:lnTo>
                  <a:lnTo>
                    <a:pt x="24" y="1"/>
                  </a:lnTo>
                  <a:lnTo>
                    <a:pt x="19" y="11"/>
                  </a:lnTo>
                  <a:lnTo>
                    <a:pt x="18" y="13"/>
                  </a:lnTo>
                  <a:lnTo>
                    <a:pt x="18" y="17"/>
                  </a:lnTo>
                  <a:lnTo>
                    <a:pt x="17" y="19"/>
                  </a:lnTo>
                  <a:lnTo>
                    <a:pt x="16" y="19"/>
                  </a:lnTo>
                  <a:lnTo>
                    <a:pt x="16" y="17"/>
                  </a:lnTo>
                  <a:lnTo>
                    <a:pt x="15" y="13"/>
                  </a:lnTo>
                  <a:lnTo>
                    <a:pt x="14" y="11"/>
                  </a:lnTo>
                  <a:lnTo>
                    <a:pt x="9" y="1"/>
                  </a:lnTo>
                  <a:lnTo>
                    <a:pt x="1" y="1"/>
                  </a:lnTo>
                  <a:lnTo>
                    <a:pt x="13" y="25"/>
                  </a:lnTo>
                  <a:lnTo>
                    <a:pt x="0" y="50"/>
                  </a:lnTo>
                  <a:lnTo>
                    <a:pt x="9" y="50"/>
                  </a:lnTo>
                  <a:lnTo>
                    <a:pt x="13" y="39"/>
                  </a:lnTo>
                  <a:lnTo>
                    <a:pt x="14" y="36"/>
                  </a:lnTo>
                  <a:lnTo>
                    <a:pt x="15" y="34"/>
                  </a:lnTo>
                  <a:lnTo>
                    <a:pt x="16" y="30"/>
                  </a:lnTo>
                  <a:lnTo>
                    <a:pt x="17" y="34"/>
                  </a:lnTo>
                  <a:lnTo>
                    <a:pt x="18" y="36"/>
                  </a:lnTo>
                  <a:lnTo>
                    <a:pt x="20" y="39"/>
                  </a:lnTo>
                  <a:lnTo>
                    <a:pt x="24" y="50"/>
                  </a:lnTo>
                  <a:lnTo>
                    <a:pt x="32" y="50"/>
                  </a:lnTo>
                  <a:close/>
                  <a:moveTo>
                    <a:pt x="59" y="28"/>
                  </a:moveTo>
                  <a:lnTo>
                    <a:pt x="59" y="28"/>
                  </a:lnTo>
                  <a:lnTo>
                    <a:pt x="58" y="22"/>
                  </a:lnTo>
                  <a:lnTo>
                    <a:pt x="57" y="18"/>
                  </a:lnTo>
                  <a:lnTo>
                    <a:pt x="54" y="14"/>
                  </a:lnTo>
                  <a:lnTo>
                    <a:pt x="50" y="14"/>
                  </a:lnTo>
                  <a:lnTo>
                    <a:pt x="48" y="13"/>
                  </a:lnTo>
                  <a:lnTo>
                    <a:pt x="43" y="14"/>
                  </a:lnTo>
                  <a:lnTo>
                    <a:pt x="40" y="16"/>
                  </a:lnTo>
                  <a:lnTo>
                    <a:pt x="38" y="17"/>
                  </a:lnTo>
                  <a:lnTo>
                    <a:pt x="39" y="22"/>
                  </a:lnTo>
                  <a:lnTo>
                    <a:pt x="41" y="21"/>
                  </a:lnTo>
                  <a:lnTo>
                    <a:pt x="43" y="20"/>
                  </a:lnTo>
                  <a:lnTo>
                    <a:pt x="47" y="20"/>
                  </a:lnTo>
                  <a:lnTo>
                    <a:pt x="49" y="20"/>
                  </a:lnTo>
                  <a:lnTo>
                    <a:pt x="51" y="22"/>
                  </a:lnTo>
                  <a:lnTo>
                    <a:pt x="52" y="24"/>
                  </a:lnTo>
                  <a:lnTo>
                    <a:pt x="52" y="26"/>
                  </a:lnTo>
                  <a:lnTo>
                    <a:pt x="52" y="27"/>
                  </a:lnTo>
                  <a:lnTo>
                    <a:pt x="47" y="27"/>
                  </a:lnTo>
                  <a:lnTo>
                    <a:pt x="43" y="28"/>
                  </a:lnTo>
                  <a:lnTo>
                    <a:pt x="40" y="30"/>
                  </a:lnTo>
                  <a:lnTo>
                    <a:pt x="38" y="33"/>
                  </a:lnTo>
                  <a:lnTo>
                    <a:pt x="36" y="36"/>
                  </a:lnTo>
                  <a:lnTo>
                    <a:pt x="35" y="39"/>
                  </a:lnTo>
                  <a:lnTo>
                    <a:pt x="36" y="44"/>
                  </a:lnTo>
                  <a:lnTo>
                    <a:pt x="38" y="47"/>
                  </a:lnTo>
                  <a:lnTo>
                    <a:pt x="41" y="50"/>
                  </a:lnTo>
                  <a:lnTo>
                    <a:pt x="44" y="50"/>
                  </a:lnTo>
                  <a:lnTo>
                    <a:pt x="48" y="50"/>
                  </a:lnTo>
                  <a:lnTo>
                    <a:pt x="50" y="47"/>
                  </a:lnTo>
                  <a:lnTo>
                    <a:pt x="52" y="45"/>
                  </a:lnTo>
                  <a:lnTo>
                    <a:pt x="54" y="50"/>
                  </a:lnTo>
                  <a:lnTo>
                    <a:pt x="59" y="50"/>
                  </a:lnTo>
                  <a:lnTo>
                    <a:pt x="59" y="45"/>
                  </a:lnTo>
                  <a:lnTo>
                    <a:pt x="59" y="41"/>
                  </a:lnTo>
                  <a:lnTo>
                    <a:pt x="59" y="28"/>
                  </a:lnTo>
                  <a:close/>
                  <a:moveTo>
                    <a:pt x="52" y="37"/>
                  </a:moveTo>
                  <a:lnTo>
                    <a:pt x="52" y="37"/>
                  </a:lnTo>
                  <a:lnTo>
                    <a:pt x="52" y="38"/>
                  </a:lnTo>
                  <a:lnTo>
                    <a:pt x="52" y="39"/>
                  </a:lnTo>
                  <a:lnTo>
                    <a:pt x="51" y="42"/>
                  </a:lnTo>
                  <a:lnTo>
                    <a:pt x="49" y="43"/>
                  </a:lnTo>
                  <a:lnTo>
                    <a:pt x="47" y="44"/>
                  </a:lnTo>
                  <a:lnTo>
                    <a:pt x="44" y="43"/>
                  </a:lnTo>
                  <a:lnTo>
                    <a:pt x="43" y="42"/>
                  </a:lnTo>
                  <a:lnTo>
                    <a:pt x="42" y="38"/>
                  </a:lnTo>
                  <a:lnTo>
                    <a:pt x="43" y="36"/>
                  </a:lnTo>
                  <a:lnTo>
                    <a:pt x="46" y="34"/>
                  </a:lnTo>
                  <a:lnTo>
                    <a:pt x="49" y="33"/>
                  </a:lnTo>
                  <a:lnTo>
                    <a:pt x="52" y="33"/>
                  </a:lnTo>
                  <a:lnTo>
                    <a:pt x="52" y="37"/>
                  </a:lnTo>
                  <a:close/>
                  <a:moveTo>
                    <a:pt x="66" y="63"/>
                  </a:moveTo>
                  <a:lnTo>
                    <a:pt x="74" y="63"/>
                  </a:lnTo>
                  <a:lnTo>
                    <a:pt x="74" y="45"/>
                  </a:lnTo>
                  <a:lnTo>
                    <a:pt x="75" y="47"/>
                  </a:lnTo>
                  <a:lnTo>
                    <a:pt x="79" y="50"/>
                  </a:lnTo>
                  <a:lnTo>
                    <a:pt x="82" y="50"/>
                  </a:lnTo>
                  <a:lnTo>
                    <a:pt x="85" y="50"/>
                  </a:lnTo>
                  <a:lnTo>
                    <a:pt x="89" y="47"/>
                  </a:lnTo>
                  <a:lnTo>
                    <a:pt x="92" y="44"/>
                  </a:lnTo>
                  <a:lnTo>
                    <a:pt x="93" y="38"/>
                  </a:lnTo>
                  <a:lnTo>
                    <a:pt x="95" y="32"/>
                  </a:lnTo>
                  <a:lnTo>
                    <a:pt x="93" y="24"/>
                  </a:lnTo>
                  <a:lnTo>
                    <a:pt x="91" y="18"/>
                  </a:lnTo>
                  <a:lnTo>
                    <a:pt x="88" y="14"/>
                  </a:lnTo>
                  <a:lnTo>
                    <a:pt x="83" y="13"/>
                  </a:lnTo>
                  <a:lnTo>
                    <a:pt x="80" y="14"/>
                  </a:lnTo>
                  <a:lnTo>
                    <a:pt x="77" y="16"/>
                  </a:lnTo>
                  <a:lnTo>
                    <a:pt x="75" y="17"/>
                  </a:lnTo>
                  <a:lnTo>
                    <a:pt x="73" y="20"/>
                  </a:lnTo>
                  <a:lnTo>
                    <a:pt x="73" y="14"/>
                  </a:lnTo>
                  <a:lnTo>
                    <a:pt x="66" y="14"/>
                  </a:lnTo>
                  <a:lnTo>
                    <a:pt x="66" y="20"/>
                  </a:lnTo>
                  <a:lnTo>
                    <a:pt x="66" y="26"/>
                  </a:lnTo>
                  <a:lnTo>
                    <a:pt x="66" y="63"/>
                  </a:lnTo>
                  <a:close/>
                  <a:moveTo>
                    <a:pt x="74" y="29"/>
                  </a:moveTo>
                  <a:lnTo>
                    <a:pt x="74" y="29"/>
                  </a:lnTo>
                  <a:lnTo>
                    <a:pt x="74" y="28"/>
                  </a:lnTo>
                  <a:lnTo>
                    <a:pt x="74" y="27"/>
                  </a:lnTo>
                  <a:lnTo>
                    <a:pt x="75" y="24"/>
                  </a:lnTo>
                  <a:lnTo>
                    <a:pt x="77" y="21"/>
                  </a:lnTo>
                  <a:lnTo>
                    <a:pt x="81" y="20"/>
                  </a:lnTo>
                  <a:lnTo>
                    <a:pt x="83" y="21"/>
                  </a:lnTo>
                  <a:lnTo>
                    <a:pt x="85" y="24"/>
                  </a:lnTo>
                  <a:lnTo>
                    <a:pt x="87" y="27"/>
                  </a:lnTo>
                  <a:lnTo>
                    <a:pt x="88" y="32"/>
                  </a:lnTo>
                  <a:lnTo>
                    <a:pt x="87" y="38"/>
                  </a:lnTo>
                  <a:lnTo>
                    <a:pt x="84" y="42"/>
                  </a:lnTo>
                  <a:lnTo>
                    <a:pt x="82" y="43"/>
                  </a:lnTo>
                  <a:lnTo>
                    <a:pt x="80" y="43"/>
                  </a:lnTo>
                  <a:lnTo>
                    <a:pt x="77" y="43"/>
                  </a:lnTo>
                  <a:lnTo>
                    <a:pt x="75" y="41"/>
                  </a:lnTo>
                  <a:lnTo>
                    <a:pt x="74" y="37"/>
                  </a:lnTo>
                  <a:lnTo>
                    <a:pt x="74" y="36"/>
                  </a:lnTo>
                  <a:lnTo>
                    <a:pt x="74" y="35"/>
                  </a:lnTo>
                  <a:lnTo>
                    <a:pt x="74" y="29"/>
                  </a:lnTo>
                  <a:close/>
                  <a:moveTo>
                    <a:pt x="100" y="14"/>
                  </a:moveTo>
                  <a:lnTo>
                    <a:pt x="100" y="50"/>
                  </a:lnTo>
                  <a:lnTo>
                    <a:pt x="107" y="50"/>
                  </a:lnTo>
                  <a:lnTo>
                    <a:pt x="107" y="35"/>
                  </a:lnTo>
                  <a:lnTo>
                    <a:pt x="108" y="35"/>
                  </a:lnTo>
                  <a:lnTo>
                    <a:pt x="112" y="36"/>
                  </a:lnTo>
                  <a:lnTo>
                    <a:pt x="114" y="38"/>
                  </a:lnTo>
                  <a:lnTo>
                    <a:pt x="115" y="42"/>
                  </a:lnTo>
                  <a:lnTo>
                    <a:pt x="117" y="46"/>
                  </a:lnTo>
                  <a:lnTo>
                    <a:pt x="118" y="50"/>
                  </a:lnTo>
                  <a:lnTo>
                    <a:pt x="125" y="50"/>
                  </a:lnTo>
                  <a:lnTo>
                    <a:pt x="124" y="46"/>
                  </a:lnTo>
                  <a:lnTo>
                    <a:pt x="123" y="43"/>
                  </a:lnTo>
                  <a:lnTo>
                    <a:pt x="122" y="39"/>
                  </a:lnTo>
                  <a:lnTo>
                    <a:pt x="121" y="35"/>
                  </a:lnTo>
                  <a:lnTo>
                    <a:pt x="117" y="32"/>
                  </a:lnTo>
                  <a:lnTo>
                    <a:pt x="114" y="29"/>
                  </a:lnTo>
                  <a:lnTo>
                    <a:pt x="125" y="14"/>
                  </a:lnTo>
                  <a:lnTo>
                    <a:pt x="117" y="14"/>
                  </a:lnTo>
                  <a:lnTo>
                    <a:pt x="108" y="29"/>
                  </a:lnTo>
                  <a:lnTo>
                    <a:pt x="107" y="29"/>
                  </a:lnTo>
                  <a:lnTo>
                    <a:pt x="107" y="14"/>
                  </a:lnTo>
                  <a:lnTo>
                    <a:pt x="100" y="14"/>
                  </a:lnTo>
                  <a:close/>
                  <a:moveTo>
                    <a:pt x="137" y="50"/>
                  </a:moveTo>
                  <a:lnTo>
                    <a:pt x="137" y="14"/>
                  </a:lnTo>
                  <a:lnTo>
                    <a:pt x="130" y="14"/>
                  </a:lnTo>
                  <a:lnTo>
                    <a:pt x="130" y="50"/>
                  </a:lnTo>
                  <a:lnTo>
                    <a:pt x="137" y="50"/>
                  </a:lnTo>
                  <a:close/>
                  <a:moveTo>
                    <a:pt x="133" y="0"/>
                  </a:moveTo>
                  <a:lnTo>
                    <a:pt x="133" y="0"/>
                  </a:lnTo>
                  <a:lnTo>
                    <a:pt x="131" y="1"/>
                  </a:lnTo>
                  <a:lnTo>
                    <a:pt x="130" y="2"/>
                  </a:lnTo>
                  <a:lnTo>
                    <a:pt x="129" y="4"/>
                  </a:lnTo>
                  <a:lnTo>
                    <a:pt x="130" y="6"/>
                  </a:lnTo>
                  <a:lnTo>
                    <a:pt x="131" y="9"/>
                  </a:lnTo>
                  <a:lnTo>
                    <a:pt x="133" y="10"/>
                  </a:lnTo>
                  <a:lnTo>
                    <a:pt x="136" y="9"/>
                  </a:lnTo>
                  <a:lnTo>
                    <a:pt x="137" y="6"/>
                  </a:lnTo>
                  <a:lnTo>
                    <a:pt x="137" y="4"/>
                  </a:lnTo>
                  <a:lnTo>
                    <a:pt x="137" y="2"/>
                  </a:lnTo>
                  <a:lnTo>
                    <a:pt x="136" y="1"/>
                  </a:lnTo>
                  <a:lnTo>
                    <a:pt x="133" y="0"/>
                  </a:lnTo>
                  <a:close/>
                  <a:moveTo>
                    <a:pt x="145" y="50"/>
                  </a:moveTo>
                  <a:lnTo>
                    <a:pt x="145" y="50"/>
                  </a:lnTo>
                  <a:lnTo>
                    <a:pt x="147" y="50"/>
                  </a:lnTo>
                  <a:lnTo>
                    <a:pt x="149" y="50"/>
                  </a:lnTo>
                  <a:lnTo>
                    <a:pt x="153" y="50"/>
                  </a:lnTo>
                  <a:lnTo>
                    <a:pt x="156" y="50"/>
                  </a:lnTo>
                  <a:lnTo>
                    <a:pt x="159" y="50"/>
                  </a:lnTo>
                  <a:lnTo>
                    <a:pt x="163" y="49"/>
                  </a:lnTo>
                  <a:lnTo>
                    <a:pt x="166" y="46"/>
                  </a:lnTo>
                  <a:lnTo>
                    <a:pt x="169" y="43"/>
                  </a:lnTo>
                  <a:lnTo>
                    <a:pt x="169" y="39"/>
                  </a:lnTo>
                  <a:lnTo>
                    <a:pt x="167" y="35"/>
                  </a:lnTo>
                  <a:lnTo>
                    <a:pt x="165" y="33"/>
                  </a:lnTo>
                  <a:lnTo>
                    <a:pt x="162" y="30"/>
                  </a:lnTo>
                  <a:lnTo>
                    <a:pt x="165" y="29"/>
                  </a:lnTo>
                  <a:lnTo>
                    <a:pt x="166" y="27"/>
                  </a:lnTo>
                  <a:lnTo>
                    <a:pt x="167" y="22"/>
                  </a:lnTo>
                  <a:lnTo>
                    <a:pt x="167" y="19"/>
                  </a:lnTo>
                  <a:lnTo>
                    <a:pt x="165" y="17"/>
                  </a:lnTo>
                  <a:lnTo>
                    <a:pt x="163" y="16"/>
                  </a:lnTo>
                  <a:lnTo>
                    <a:pt x="159" y="14"/>
                  </a:lnTo>
                  <a:lnTo>
                    <a:pt x="157" y="14"/>
                  </a:lnTo>
                  <a:lnTo>
                    <a:pt x="155" y="14"/>
                  </a:lnTo>
                  <a:lnTo>
                    <a:pt x="151" y="14"/>
                  </a:lnTo>
                  <a:lnTo>
                    <a:pt x="148" y="14"/>
                  </a:lnTo>
                  <a:lnTo>
                    <a:pt x="146" y="14"/>
                  </a:lnTo>
                  <a:lnTo>
                    <a:pt x="145" y="14"/>
                  </a:lnTo>
                  <a:lnTo>
                    <a:pt x="145" y="50"/>
                  </a:lnTo>
                  <a:close/>
                  <a:moveTo>
                    <a:pt x="151" y="20"/>
                  </a:moveTo>
                  <a:lnTo>
                    <a:pt x="151" y="20"/>
                  </a:lnTo>
                  <a:lnTo>
                    <a:pt x="153" y="20"/>
                  </a:lnTo>
                  <a:lnTo>
                    <a:pt x="155" y="20"/>
                  </a:lnTo>
                  <a:lnTo>
                    <a:pt x="157" y="20"/>
                  </a:lnTo>
                  <a:lnTo>
                    <a:pt x="159" y="21"/>
                  </a:lnTo>
                  <a:lnTo>
                    <a:pt x="161" y="22"/>
                  </a:lnTo>
                  <a:lnTo>
                    <a:pt x="161" y="24"/>
                  </a:lnTo>
                  <a:lnTo>
                    <a:pt x="159" y="27"/>
                  </a:lnTo>
                  <a:lnTo>
                    <a:pt x="157" y="28"/>
                  </a:lnTo>
                  <a:lnTo>
                    <a:pt x="154" y="28"/>
                  </a:lnTo>
                  <a:lnTo>
                    <a:pt x="151" y="28"/>
                  </a:lnTo>
                  <a:lnTo>
                    <a:pt x="151" y="20"/>
                  </a:lnTo>
                  <a:close/>
                  <a:moveTo>
                    <a:pt x="151" y="34"/>
                  </a:moveTo>
                  <a:lnTo>
                    <a:pt x="154" y="34"/>
                  </a:lnTo>
                  <a:lnTo>
                    <a:pt x="158" y="34"/>
                  </a:lnTo>
                  <a:lnTo>
                    <a:pt x="161" y="36"/>
                  </a:lnTo>
                  <a:lnTo>
                    <a:pt x="162" y="39"/>
                  </a:lnTo>
                  <a:lnTo>
                    <a:pt x="161" y="42"/>
                  </a:lnTo>
                  <a:lnTo>
                    <a:pt x="159" y="43"/>
                  </a:lnTo>
                  <a:lnTo>
                    <a:pt x="157" y="44"/>
                  </a:lnTo>
                  <a:lnTo>
                    <a:pt x="155" y="44"/>
                  </a:lnTo>
                  <a:lnTo>
                    <a:pt x="154" y="44"/>
                  </a:lnTo>
                  <a:lnTo>
                    <a:pt x="153" y="44"/>
                  </a:lnTo>
                  <a:lnTo>
                    <a:pt x="151" y="44"/>
                  </a:lnTo>
                  <a:lnTo>
                    <a:pt x="151" y="34"/>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4" name="Freeform 107">
              <a:extLst>
                <a:ext uri="{FF2B5EF4-FFF2-40B4-BE49-F238E27FC236}">
                  <a16:creationId xmlns:a16="http://schemas.microsoft.com/office/drawing/2014/main" id="{F238EAFF-1B28-28AF-AE8E-14FA0ACCD723}"/>
                </a:ext>
              </a:extLst>
            </p:cNvPr>
            <p:cNvSpPr>
              <a:spLocks noEditPoints="1"/>
            </p:cNvSpPr>
            <p:nvPr/>
          </p:nvSpPr>
          <p:spPr bwMode="auto">
            <a:xfrm>
              <a:off x="5168626" y="878563"/>
              <a:ext cx="174343" cy="75042"/>
            </a:xfrm>
            <a:custGeom>
              <a:avLst/>
              <a:gdLst>
                <a:gd name="T0" fmla="*/ 42862 w 130"/>
                <a:gd name="T1" fmla="*/ 66675 h 65"/>
                <a:gd name="T2" fmla="*/ 34925 w 130"/>
                <a:gd name="T3" fmla="*/ 66675 h 65"/>
                <a:gd name="T4" fmla="*/ 17462 w 130"/>
                <a:gd name="T5" fmla="*/ 60325 h 65"/>
                <a:gd name="T6" fmla="*/ 12700 w 130"/>
                <a:gd name="T7" fmla="*/ 39688 h 65"/>
                <a:gd name="T8" fmla="*/ 17462 w 130"/>
                <a:gd name="T9" fmla="*/ 17463 h 65"/>
                <a:gd name="T10" fmla="*/ 34925 w 130"/>
                <a:gd name="T11" fmla="*/ 11113 h 65"/>
                <a:gd name="T12" fmla="*/ 47625 w 130"/>
                <a:gd name="T13" fmla="*/ 14288 h 65"/>
                <a:gd name="T14" fmla="*/ 46037 w 130"/>
                <a:gd name="T15" fmla="*/ 1588 h 65"/>
                <a:gd name="T16" fmla="*/ 34925 w 130"/>
                <a:gd name="T17" fmla="*/ 0 h 65"/>
                <a:gd name="T18" fmla="*/ 14287 w 130"/>
                <a:gd name="T19" fmla="*/ 4763 h 65"/>
                <a:gd name="T20" fmla="*/ 3175 w 130"/>
                <a:gd name="T21" fmla="*/ 23813 h 65"/>
                <a:gd name="T22" fmla="*/ 0 w 130"/>
                <a:gd name="T23" fmla="*/ 39688 h 65"/>
                <a:gd name="T24" fmla="*/ 4762 w 130"/>
                <a:gd name="T25" fmla="*/ 63500 h 65"/>
                <a:gd name="T26" fmla="*/ 20637 w 130"/>
                <a:gd name="T27" fmla="*/ 76200 h 65"/>
                <a:gd name="T28" fmla="*/ 33337 w 130"/>
                <a:gd name="T29" fmla="*/ 79375 h 65"/>
                <a:gd name="T30" fmla="*/ 46037 w 130"/>
                <a:gd name="T31" fmla="*/ 77788 h 65"/>
                <a:gd name="T32" fmla="*/ 52387 w 130"/>
                <a:gd name="T33" fmla="*/ 22225 h 65"/>
                <a:gd name="T34" fmla="*/ 68262 w 130"/>
                <a:gd name="T35" fmla="*/ 74613 h 65"/>
                <a:gd name="T36" fmla="*/ 68262 w 130"/>
                <a:gd name="T37" fmla="*/ 77788 h 65"/>
                <a:gd name="T38" fmla="*/ 65087 w 130"/>
                <a:gd name="T39" fmla="*/ 82550 h 65"/>
                <a:gd name="T40" fmla="*/ 60325 w 130"/>
                <a:gd name="T41" fmla="*/ 90488 h 65"/>
                <a:gd name="T42" fmla="*/ 61912 w 130"/>
                <a:gd name="T43" fmla="*/ 101600 h 65"/>
                <a:gd name="T44" fmla="*/ 69850 w 130"/>
                <a:gd name="T45" fmla="*/ 95250 h 65"/>
                <a:gd name="T46" fmla="*/ 77787 w 130"/>
                <a:gd name="T47" fmla="*/ 82550 h 65"/>
                <a:gd name="T48" fmla="*/ 85725 w 130"/>
                <a:gd name="T49" fmla="*/ 60325 h 65"/>
                <a:gd name="T50" fmla="*/ 77787 w 130"/>
                <a:gd name="T51" fmla="*/ 52388 h 65"/>
                <a:gd name="T52" fmla="*/ 76200 w 130"/>
                <a:gd name="T53" fmla="*/ 60325 h 65"/>
                <a:gd name="T54" fmla="*/ 74612 w 130"/>
                <a:gd name="T55" fmla="*/ 60325 h 65"/>
                <a:gd name="T56" fmla="*/ 73025 w 130"/>
                <a:gd name="T57" fmla="*/ 52388 h 65"/>
                <a:gd name="T58" fmla="*/ 101600 w 130"/>
                <a:gd name="T59" fmla="*/ 77788 h 65"/>
                <a:gd name="T60" fmla="*/ 112712 w 130"/>
                <a:gd name="T61" fmla="*/ 49213 h 65"/>
                <a:gd name="T62" fmla="*/ 112712 w 130"/>
                <a:gd name="T63" fmla="*/ 34925 h 65"/>
                <a:gd name="T64" fmla="*/ 114299 w 130"/>
                <a:gd name="T65" fmla="*/ 38100 h 65"/>
                <a:gd name="T66" fmla="*/ 115887 w 130"/>
                <a:gd name="T67" fmla="*/ 49213 h 65"/>
                <a:gd name="T68" fmla="*/ 139699 w 130"/>
                <a:gd name="T69" fmla="*/ 52388 h 65"/>
                <a:gd name="T70" fmla="*/ 141287 w 130"/>
                <a:gd name="T71" fmla="*/ 41275 h 65"/>
                <a:gd name="T72" fmla="*/ 142874 w 130"/>
                <a:gd name="T73" fmla="*/ 34925 h 65"/>
                <a:gd name="T74" fmla="*/ 144462 w 130"/>
                <a:gd name="T75" fmla="*/ 41275 h 65"/>
                <a:gd name="T76" fmla="*/ 144462 w 130"/>
                <a:gd name="T77" fmla="*/ 77788 h 65"/>
                <a:gd name="T78" fmla="*/ 131762 w 130"/>
                <a:gd name="T79" fmla="*/ 42863 h 65"/>
                <a:gd name="T80" fmla="*/ 130174 w 130"/>
                <a:gd name="T81" fmla="*/ 55563 h 65"/>
                <a:gd name="T82" fmla="*/ 128587 w 130"/>
                <a:gd name="T83" fmla="*/ 61913 h 65"/>
                <a:gd name="T84" fmla="*/ 126999 w 130"/>
                <a:gd name="T85" fmla="*/ 50800 h 65"/>
                <a:gd name="T86" fmla="*/ 101600 w 130"/>
                <a:gd name="T87" fmla="*/ 77788 h 65"/>
                <a:gd name="T88" fmla="*/ 179387 w 130"/>
                <a:gd name="T89" fmla="*/ 77788 h 65"/>
                <a:gd name="T90" fmla="*/ 185737 w 130"/>
                <a:gd name="T91" fmla="*/ 60325 h 65"/>
                <a:gd name="T92" fmla="*/ 192087 w 130"/>
                <a:gd name="T93" fmla="*/ 44450 h 65"/>
                <a:gd name="T94" fmla="*/ 195262 w 130"/>
                <a:gd name="T95" fmla="*/ 34925 h 65"/>
                <a:gd name="T96" fmla="*/ 195262 w 130"/>
                <a:gd name="T97" fmla="*/ 41275 h 65"/>
                <a:gd name="T98" fmla="*/ 195262 w 130"/>
                <a:gd name="T99" fmla="*/ 52388 h 65"/>
                <a:gd name="T100" fmla="*/ 206374 w 130"/>
                <a:gd name="T101" fmla="*/ 22225 h 65"/>
                <a:gd name="T102" fmla="*/ 179387 w 130"/>
                <a:gd name="T103" fmla="*/ 53975 h 65"/>
                <a:gd name="T104" fmla="*/ 176212 w 130"/>
                <a:gd name="T105" fmla="*/ 65088 h 65"/>
                <a:gd name="T106" fmla="*/ 176212 w 130"/>
                <a:gd name="T107" fmla="*/ 57150 h 65"/>
                <a:gd name="T108" fmla="*/ 176212 w 130"/>
                <a:gd name="T109" fmla="*/ 22225 h 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0" h="65">
                  <a:moveTo>
                    <a:pt x="30" y="41"/>
                  </a:moveTo>
                  <a:lnTo>
                    <a:pt x="30" y="41"/>
                  </a:lnTo>
                  <a:lnTo>
                    <a:pt x="27" y="42"/>
                  </a:lnTo>
                  <a:lnTo>
                    <a:pt x="24" y="42"/>
                  </a:lnTo>
                  <a:lnTo>
                    <a:pt x="22" y="42"/>
                  </a:lnTo>
                  <a:lnTo>
                    <a:pt x="17" y="42"/>
                  </a:lnTo>
                  <a:lnTo>
                    <a:pt x="15" y="40"/>
                  </a:lnTo>
                  <a:lnTo>
                    <a:pt x="11" y="38"/>
                  </a:lnTo>
                  <a:lnTo>
                    <a:pt x="9" y="34"/>
                  </a:lnTo>
                  <a:lnTo>
                    <a:pt x="8" y="30"/>
                  </a:lnTo>
                  <a:lnTo>
                    <a:pt x="8" y="25"/>
                  </a:lnTo>
                  <a:lnTo>
                    <a:pt x="9" y="17"/>
                  </a:lnTo>
                  <a:lnTo>
                    <a:pt x="11" y="11"/>
                  </a:lnTo>
                  <a:lnTo>
                    <a:pt x="16" y="8"/>
                  </a:lnTo>
                  <a:lnTo>
                    <a:pt x="22" y="7"/>
                  </a:lnTo>
                  <a:lnTo>
                    <a:pt x="26" y="8"/>
                  </a:lnTo>
                  <a:lnTo>
                    <a:pt x="30" y="9"/>
                  </a:lnTo>
                  <a:lnTo>
                    <a:pt x="31" y="2"/>
                  </a:lnTo>
                  <a:lnTo>
                    <a:pt x="29" y="1"/>
                  </a:lnTo>
                  <a:lnTo>
                    <a:pt x="25" y="0"/>
                  </a:lnTo>
                  <a:lnTo>
                    <a:pt x="22" y="0"/>
                  </a:lnTo>
                  <a:lnTo>
                    <a:pt x="17" y="0"/>
                  </a:lnTo>
                  <a:lnTo>
                    <a:pt x="13" y="1"/>
                  </a:lnTo>
                  <a:lnTo>
                    <a:pt x="9" y="3"/>
                  </a:lnTo>
                  <a:lnTo>
                    <a:pt x="7" y="7"/>
                  </a:lnTo>
                  <a:lnTo>
                    <a:pt x="5" y="10"/>
                  </a:lnTo>
                  <a:lnTo>
                    <a:pt x="2" y="15"/>
                  </a:lnTo>
                  <a:lnTo>
                    <a:pt x="1" y="19"/>
                  </a:lnTo>
                  <a:lnTo>
                    <a:pt x="0" y="25"/>
                  </a:lnTo>
                  <a:lnTo>
                    <a:pt x="1" y="31"/>
                  </a:lnTo>
                  <a:lnTo>
                    <a:pt x="2" y="35"/>
                  </a:lnTo>
                  <a:lnTo>
                    <a:pt x="3" y="40"/>
                  </a:lnTo>
                  <a:lnTo>
                    <a:pt x="6" y="43"/>
                  </a:lnTo>
                  <a:lnTo>
                    <a:pt x="9" y="46"/>
                  </a:lnTo>
                  <a:lnTo>
                    <a:pt x="13" y="48"/>
                  </a:lnTo>
                  <a:lnTo>
                    <a:pt x="16" y="49"/>
                  </a:lnTo>
                  <a:lnTo>
                    <a:pt x="21" y="50"/>
                  </a:lnTo>
                  <a:lnTo>
                    <a:pt x="25" y="50"/>
                  </a:lnTo>
                  <a:lnTo>
                    <a:pt x="29" y="49"/>
                  </a:lnTo>
                  <a:lnTo>
                    <a:pt x="31" y="48"/>
                  </a:lnTo>
                  <a:lnTo>
                    <a:pt x="30" y="41"/>
                  </a:lnTo>
                  <a:close/>
                  <a:moveTo>
                    <a:pt x="33" y="14"/>
                  </a:moveTo>
                  <a:lnTo>
                    <a:pt x="43" y="47"/>
                  </a:lnTo>
                  <a:lnTo>
                    <a:pt x="43" y="48"/>
                  </a:lnTo>
                  <a:lnTo>
                    <a:pt x="43" y="49"/>
                  </a:lnTo>
                  <a:lnTo>
                    <a:pt x="41" y="52"/>
                  </a:lnTo>
                  <a:lnTo>
                    <a:pt x="39" y="55"/>
                  </a:lnTo>
                  <a:lnTo>
                    <a:pt x="38" y="57"/>
                  </a:lnTo>
                  <a:lnTo>
                    <a:pt x="35" y="57"/>
                  </a:lnTo>
                  <a:lnTo>
                    <a:pt x="37" y="65"/>
                  </a:lnTo>
                  <a:lnTo>
                    <a:pt x="39" y="64"/>
                  </a:lnTo>
                  <a:lnTo>
                    <a:pt x="41" y="63"/>
                  </a:lnTo>
                  <a:lnTo>
                    <a:pt x="44" y="60"/>
                  </a:lnTo>
                  <a:lnTo>
                    <a:pt x="47" y="57"/>
                  </a:lnTo>
                  <a:lnTo>
                    <a:pt x="49" y="52"/>
                  </a:lnTo>
                  <a:lnTo>
                    <a:pt x="51" y="47"/>
                  </a:lnTo>
                  <a:lnTo>
                    <a:pt x="54" y="38"/>
                  </a:lnTo>
                  <a:lnTo>
                    <a:pt x="60" y="14"/>
                  </a:lnTo>
                  <a:lnTo>
                    <a:pt x="54" y="14"/>
                  </a:lnTo>
                  <a:lnTo>
                    <a:pt x="49" y="33"/>
                  </a:lnTo>
                  <a:lnTo>
                    <a:pt x="49" y="35"/>
                  </a:lnTo>
                  <a:lnTo>
                    <a:pt x="48" y="38"/>
                  </a:lnTo>
                  <a:lnTo>
                    <a:pt x="48" y="40"/>
                  </a:lnTo>
                  <a:lnTo>
                    <a:pt x="47" y="38"/>
                  </a:lnTo>
                  <a:lnTo>
                    <a:pt x="47" y="35"/>
                  </a:lnTo>
                  <a:lnTo>
                    <a:pt x="46" y="33"/>
                  </a:lnTo>
                  <a:lnTo>
                    <a:pt x="41" y="14"/>
                  </a:lnTo>
                  <a:lnTo>
                    <a:pt x="33" y="14"/>
                  </a:lnTo>
                  <a:close/>
                  <a:moveTo>
                    <a:pt x="64" y="49"/>
                  </a:moveTo>
                  <a:lnTo>
                    <a:pt x="70" y="49"/>
                  </a:lnTo>
                  <a:lnTo>
                    <a:pt x="71" y="34"/>
                  </a:lnTo>
                  <a:lnTo>
                    <a:pt x="71" y="31"/>
                  </a:lnTo>
                  <a:lnTo>
                    <a:pt x="71" y="26"/>
                  </a:lnTo>
                  <a:lnTo>
                    <a:pt x="71" y="22"/>
                  </a:lnTo>
                  <a:lnTo>
                    <a:pt x="72" y="24"/>
                  </a:lnTo>
                  <a:lnTo>
                    <a:pt x="73" y="27"/>
                  </a:lnTo>
                  <a:lnTo>
                    <a:pt x="73" y="31"/>
                  </a:lnTo>
                  <a:lnTo>
                    <a:pt x="74" y="33"/>
                  </a:lnTo>
                  <a:lnTo>
                    <a:pt x="78" y="49"/>
                  </a:lnTo>
                  <a:lnTo>
                    <a:pt x="83" y="49"/>
                  </a:lnTo>
                  <a:lnTo>
                    <a:pt x="88" y="33"/>
                  </a:lnTo>
                  <a:lnTo>
                    <a:pt x="89" y="30"/>
                  </a:lnTo>
                  <a:lnTo>
                    <a:pt x="89" y="26"/>
                  </a:lnTo>
                  <a:lnTo>
                    <a:pt x="90" y="24"/>
                  </a:lnTo>
                  <a:lnTo>
                    <a:pt x="90" y="22"/>
                  </a:lnTo>
                  <a:lnTo>
                    <a:pt x="91" y="26"/>
                  </a:lnTo>
                  <a:lnTo>
                    <a:pt x="91" y="30"/>
                  </a:lnTo>
                  <a:lnTo>
                    <a:pt x="91" y="34"/>
                  </a:lnTo>
                  <a:lnTo>
                    <a:pt x="91" y="49"/>
                  </a:lnTo>
                  <a:lnTo>
                    <a:pt x="98" y="49"/>
                  </a:lnTo>
                  <a:lnTo>
                    <a:pt x="96" y="14"/>
                  </a:lnTo>
                  <a:lnTo>
                    <a:pt x="88" y="14"/>
                  </a:lnTo>
                  <a:lnTo>
                    <a:pt x="83" y="27"/>
                  </a:lnTo>
                  <a:lnTo>
                    <a:pt x="82" y="32"/>
                  </a:lnTo>
                  <a:lnTo>
                    <a:pt x="82" y="35"/>
                  </a:lnTo>
                  <a:lnTo>
                    <a:pt x="81" y="39"/>
                  </a:lnTo>
                  <a:lnTo>
                    <a:pt x="80" y="35"/>
                  </a:lnTo>
                  <a:lnTo>
                    <a:pt x="80" y="32"/>
                  </a:lnTo>
                  <a:lnTo>
                    <a:pt x="79" y="30"/>
                  </a:lnTo>
                  <a:lnTo>
                    <a:pt x="74" y="14"/>
                  </a:lnTo>
                  <a:lnTo>
                    <a:pt x="66" y="14"/>
                  </a:lnTo>
                  <a:lnTo>
                    <a:pt x="64" y="49"/>
                  </a:lnTo>
                  <a:close/>
                  <a:moveTo>
                    <a:pt x="104" y="14"/>
                  </a:moveTo>
                  <a:lnTo>
                    <a:pt x="104" y="49"/>
                  </a:lnTo>
                  <a:lnTo>
                    <a:pt x="113" y="49"/>
                  </a:lnTo>
                  <a:lnTo>
                    <a:pt x="115" y="43"/>
                  </a:lnTo>
                  <a:lnTo>
                    <a:pt x="117" y="38"/>
                  </a:lnTo>
                  <a:lnTo>
                    <a:pt x="120" y="32"/>
                  </a:lnTo>
                  <a:lnTo>
                    <a:pt x="121" y="28"/>
                  </a:lnTo>
                  <a:lnTo>
                    <a:pt x="122" y="25"/>
                  </a:lnTo>
                  <a:lnTo>
                    <a:pt x="123" y="22"/>
                  </a:lnTo>
                  <a:lnTo>
                    <a:pt x="124" y="22"/>
                  </a:lnTo>
                  <a:lnTo>
                    <a:pt x="123" y="26"/>
                  </a:lnTo>
                  <a:lnTo>
                    <a:pt x="123" y="30"/>
                  </a:lnTo>
                  <a:lnTo>
                    <a:pt x="123" y="33"/>
                  </a:lnTo>
                  <a:lnTo>
                    <a:pt x="123" y="36"/>
                  </a:lnTo>
                  <a:lnTo>
                    <a:pt x="123" y="49"/>
                  </a:lnTo>
                  <a:lnTo>
                    <a:pt x="130" y="49"/>
                  </a:lnTo>
                  <a:lnTo>
                    <a:pt x="130" y="14"/>
                  </a:lnTo>
                  <a:lnTo>
                    <a:pt x="122" y="14"/>
                  </a:lnTo>
                  <a:lnTo>
                    <a:pt x="115" y="31"/>
                  </a:lnTo>
                  <a:lnTo>
                    <a:pt x="113" y="34"/>
                  </a:lnTo>
                  <a:lnTo>
                    <a:pt x="112" y="38"/>
                  </a:lnTo>
                  <a:lnTo>
                    <a:pt x="111" y="41"/>
                  </a:lnTo>
                  <a:lnTo>
                    <a:pt x="111" y="36"/>
                  </a:lnTo>
                  <a:lnTo>
                    <a:pt x="111" y="32"/>
                  </a:lnTo>
                  <a:lnTo>
                    <a:pt x="111" y="26"/>
                  </a:lnTo>
                  <a:lnTo>
                    <a:pt x="111" y="14"/>
                  </a:lnTo>
                  <a:lnTo>
                    <a:pt x="104" y="14"/>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5" name="Freeform 108">
              <a:extLst>
                <a:ext uri="{FF2B5EF4-FFF2-40B4-BE49-F238E27FC236}">
                  <a16:creationId xmlns:a16="http://schemas.microsoft.com/office/drawing/2014/main" id="{5BBD3C96-54AE-0844-B7B8-1B445833DE86}"/>
                </a:ext>
              </a:extLst>
            </p:cNvPr>
            <p:cNvSpPr>
              <a:spLocks noEditPoints="1"/>
            </p:cNvSpPr>
            <p:nvPr/>
          </p:nvSpPr>
          <p:spPr bwMode="auto">
            <a:xfrm>
              <a:off x="3964310" y="586479"/>
              <a:ext cx="280291" cy="73887"/>
            </a:xfrm>
            <a:custGeom>
              <a:avLst/>
              <a:gdLst>
                <a:gd name="T0" fmla="*/ 6350 w 209"/>
                <a:gd name="T1" fmla="*/ 46038 h 64"/>
                <a:gd name="T2" fmla="*/ 25400 w 209"/>
                <a:gd name="T3" fmla="*/ 50800 h 64"/>
                <a:gd name="T4" fmla="*/ 44450 w 209"/>
                <a:gd name="T5" fmla="*/ 1588 h 64"/>
                <a:gd name="T6" fmla="*/ 22225 w 209"/>
                <a:gd name="T7" fmla="*/ 39688 h 64"/>
                <a:gd name="T8" fmla="*/ 11113 w 209"/>
                <a:gd name="T9" fmla="*/ 25400 h 64"/>
                <a:gd name="T10" fmla="*/ 95250 w 209"/>
                <a:gd name="T11" fmla="*/ 52388 h 64"/>
                <a:gd name="T12" fmla="*/ 92075 w 209"/>
                <a:gd name="T13" fmla="*/ 34925 h 64"/>
                <a:gd name="T14" fmla="*/ 76200 w 209"/>
                <a:gd name="T15" fmla="*/ 22225 h 64"/>
                <a:gd name="T16" fmla="*/ 58738 w 209"/>
                <a:gd name="T17" fmla="*/ 34925 h 64"/>
                <a:gd name="T18" fmla="*/ 55563 w 209"/>
                <a:gd name="T19" fmla="*/ 60325 h 64"/>
                <a:gd name="T20" fmla="*/ 71438 w 209"/>
                <a:gd name="T21" fmla="*/ 79375 h 64"/>
                <a:gd name="T22" fmla="*/ 90488 w 209"/>
                <a:gd name="T23" fmla="*/ 66675 h 64"/>
                <a:gd name="T24" fmla="*/ 77788 w 209"/>
                <a:gd name="T25" fmla="*/ 68263 h 64"/>
                <a:gd name="T26" fmla="*/ 65088 w 209"/>
                <a:gd name="T27" fmla="*/ 61913 h 64"/>
                <a:gd name="T28" fmla="*/ 65088 w 209"/>
                <a:gd name="T29" fmla="*/ 46038 h 64"/>
                <a:gd name="T30" fmla="*/ 71438 w 209"/>
                <a:gd name="T31" fmla="*/ 33338 h 64"/>
                <a:gd name="T32" fmla="*/ 84138 w 209"/>
                <a:gd name="T33" fmla="*/ 36513 h 64"/>
                <a:gd name="T34" fmla="*/ 103188 w 209"/>
                <a:gd name="T35" fmla="*/ 101600 h 64"/>
                <a:gd name="T36" fmla="*/ 117475 w 209"/>
                <a:gd name="T37" fmla="*/ 76200 h 64"/>
                <a:gd name="T38" fmla="*/ 134938 w 209"/>
                <a:gd name="T39" fmla="*/ 77788 h 64"/>
                <a:gd name="T40" fmla="*/ 147638 w 209"/>
                <a:gd name="T41" fmla="*/ 61913 h 64"/>
                <a:gd name="T42" fmla="*/ 142875 w 209"/>
                <a:gd name="T43" fmla="*/ 28575 h 64"/>
                <a:gd name="T44" fmla="*/ 122238 w 209"/>
                <a:gd name="T45" fmla="*/ 23813 h 64"/>
                <a:gd name="T46" fmla="*/ 103188 w 209"/>
                <a:gd name="T47" fmla="*/ 23813 h 64"/>
                <a:gd name="T48" fmla="*/ 103188 w 209"/>
                <a:gd name="T49" fmla="*/ 101600 h 64"/>
                <a:gd name="T50" fmla="*/ 115888 w 209"/>
                <a:gd name="T51" fmla="*/ 42863 h 64"/>
                <a:gd name="T52" fmla="*/ 125413 w 209"/>
                <a:gd name="T53" fmla="*/ 33338 h 64"/>
                <a:gd name="T54" fmla="*/ 136525 w 209"/>
                <a:gd name="T55" fmla="*/ 42863 h 64"/>
                <a:gd name="T56" fmla="*/ 131763 w 209"/>
                <a:gd name="T57" fmla="*/ 66675 h 64"/>
                <a:gd name="T58" fmla="*/ 117475 w 209"/>
                <a:gd name="T59" fmla="*/ 65088 h 64"/>
                <a:gd name="T60" fmla="*/ 115888 w 209"/>
                <a:gd name="T61" fmla="*/ 55563 h 64"/>
                <a:gd name="T62" fmla="*/ 168275 w 209"/>
                <a:gd name="T63" fmla="*/ 53975 h 64"/>
                <a:gd name="T64" fmla="*/ 187325 w 209"/>
                <a:gd name="T65" fmla="*/ 42863 h 64"/>
                <a:gd name="T66" fmla="*/ 220663 w 209"/>
                <a:gd name="T67" fmla="*/ 23813 h 64"/>
                <a:gd name="T68" fmla="*/ 215900 w 209"/>
                <a:gd name="T69" fmla="*/ 0 h 64"/>
                <a:gd name="T70" fmla="*/ 207963 w 209"/>
                <a:gd name="T71" fmla="*/ 7938 h 64"/>
                <a:gd name="T72" fmla="*/ 215900 w 209"/>
                <a:gd name="T73" fmla="*/ 14288 h 64"/>
                <a:gd name="T74" fmla="*/ 220663 w 209"/>
                <a:gd name="T75" fmla="*/ 7938 h 64"/>
                <a:gd name="T76" fmla="*/ 215900 w 209"/>
                <a:gd name="T77" fmla="*/ 0 h 64"/>
                <a:gd name="T78" fmla="*/ 263525 w 209"/>
                <a:gd name="T79" fmla="*/ 23813 h 64"/>
                <a:gd name="T80" fmla="*/ 269875 w 209"/>
                <a:gd name="T81" fmla="*/ 77788 h 64"/>
                <a:gd name="T82" fmla="*/ 271463 w 209"/>
                <a:gd name="T83" fmla="*/ 0 h 64"/>
                <a:gd name="T84" fmla="*/ 269875 w 209"/>
                <a:gd name="T85" fmla="*/ 11113 h 64"/>
                <a:gd name="T86" fmla="*/ 279400 w 209"/>
                <a:gd name="T87" fmla="*/ 14288 h 64"/>
                <a:gd name="T88" fmla="*/ 280988 w 209"/>
                <a:gd name="T89" fmla="*/ 3175 h 64"/>
                <a:gd name="T90" fmla="*/ 293688 w 209"/>
                <a:gd name="T91" fmla="*/ 77788 h 64"/>
                <a:gd name="T92" fmla="*/ 307975 w 209"/>
                <a:gd name="T93" fmla="*/ 79375 h 64"/>
                <a:gd name="T94" fmla="*/ 322263 w 209"/>
                <a:gd name="T95" fmla="*/ 76200 h 64"/>
                <a:gd name="T96" fmla="*/ 331788 w 209"/>
                <a:gd name="T97" fmla="*/ 63500 h 64"/>
                <a:gd name="T98" fmla="*/ 320675 w 209"/>
                <a:gd name="T99" fmla="*/ 49213 h 64"/>
                <a:gd name="T100" fmla="*/ 330200 w 209"/>
                <a:gd name="T101" fmla="*/ 36513 h 64"/>
                <a:gd name="T102" fmla="*/ 322263 w 209"/>
                <a:gd name="T103" fmla="*/ 25400 h 64"/>
                <a:gd name="T104" fmla="*/ 309563 w 209"/>
                <a:gd name="T105" fmla="*/ 22225 h 64"/>
                <a:gd name="T106" fmla="*/ 295275 w 209"/>
                <a:gd name="T107" fmla="*/ 23813 h 64"/>
                <a:gd name="T108" fmla="*/ 304800 w 209"/>
                <a:gd name="T109" fmla="*/ 33338 h 64"/>
                <a:gd name="T110" fmla="*/ 317500 w 209"/>
                <a:gd name="T111" fmla="*/ 33338 h 64"/>
                <a:gd name="T112" fmla="*/ 317500 w 209"/>
                <a:gd name="T113" fmla="*/ 41275 h 64"/>
                <a:gd name="T114" fmla="*/ 304800 w 209"/>
                <a:gd name="T115" fmla="*/ 33338 h 64"/>
                <a:gd name="T116" fmla="*/ 319088 w 209"/>
                <a:gd name="T117" fmla="*/ 58738 h 64"/>
                <a:gd name="T118" fmla="*/ 317500 w 209"/>
                <a:gd name="T119" fmla="*/ 68263 h 64"/>
                <a:gd name="T120" fmla="*/ 307975 w 209"/>
                <a:gd name="T121" fmla="*/ 6985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9" h="64">
                  <a:moveTo>
                    <a:pt x="0" y="1"/>
                  </a:moveTo>
                  <a:lnTo>
                    <a:pt x="0" y="17"/>
                  </a:lnTo>
                  <a:lnTo>
                    <a:pt x="1" y="24"/>
                  </a:lnTo>
                  <a:lnTo>
                    <a:pt x="4" y="29"/>
                  </a:lnTo>
                  <a:lnTo>
                    <a:pt x="7" y="32"/>
                  </a:lnTo>
                  <a:lnTo>
                    <a:pt x="12" y="32"/>
                  </a:lnTo>
                  <a:lnTo>
                    <a:pt x="16" y="32"/>
                  </a:lnTo>
                  <a:lnTo>
                    <a:pt x="21" y="30"/>
                  </a:lnTo>
                  <a:lnTo>
                    <a:pt x="21" y="50"/>
                  </a:lnTo>
                  <a:lnTo>
                    <a:pt x="28" y="50"/>
                  </a:lnTo>
                  <a:lnTo>
                    <a:pt x="28" y="1"/>
                  </a:lnTo>
                  <a:lnTo>
                    <a:pt x="21" y="1"/>
                  </a:lnTo>
                  <a:lnTo>
                    <a:pt x="21" y="23"/>
                  </a:lnTo>
                  <a:lnTo>
                    <a:pt x="19" y="24"/>
                  </a:lnTo>
                  <a:lnTo>
                    <a:pt x="14" y="25"/>
                  </a:lnTo>
                  <a:lnTo>
                    <a:pt x="12" y="25"/>
                  </a:lnTo>
                  <a:lnTo>
                    <a:pt x="9" y="23"/>
                  </a:lnTo>
                  <a:lnTo>
                    <a:pt x="8" y="19"/>
                  </a:lnTo>
                  <a:lnTo>
                    <a:pt x="7" y="16"/>
                  </a:lnTo>
                  <a:lnTo>
                    <a:pt x="7" y="1"/>
                  </a:lnTo>
                  <a:lnTo>
                    <a:pt x="0" y="1"/>
                  </a:lnTo>
                  <a:close/>
                  <a:moveTo>
                    <a:pt x="60" y="34"/>
                  </a:moveTo>
                  <a:lnTo>
                    <a:pt x="60" y="34"/>
                  </a:lnTo>
                  <a:lnTo>
                    <a:pt x="60" y="33"/>
                  </a:lnTo>
                  <a:lnTo>
                    <a:pt x="60" y="31"/>
                  </a:lnTo>
                  <a:lnTo>
                    <a:pt x="60" y="26"/>
                  </a:lnTo>
                  <a:lnTo>
                    <a:pt x="58" y="22"/>
                  </a:lnTo>
                  <a:lnTo>
                    <a:pt x="56" y="17"/>
                  </a:lnTo>
                  <a:lnTo>
                    <a:pt x="53" y="15"/>
                  </a:lnTo>
                  <a:lnTo>
                    <a:pt x="48" y="14"/>
                  </a:lnTo>
                  <a:lnTo>
                    <a:pt x="44" y="15"/>
                  </a:lnTo>
                  <a:lnTo>
                    <a:pt x="39" y="17"/>
                  </a:lnTo>
                  <a:lnTo>
                    <a:pt x="37" y="22"/>
                  </a:lnTo>
                  <a:lnTo>
                    <a:pt x="35" y="27"/>
                  </a:lnTo>
                  <a:lnTo>
                    <a:pt x="35" y="33"/>
                  </a:lnTo>
                  <a:lnTo>
                    <a:pt x="35" y="38"/>
                  </a:lnTo>
                  <a:lnTo>
                    <a:pt x="36" y="42"/>
                  </a:lnTo>
                  <a:lnTo>
                    <a:pt x="38" y="46"/>
                  </a:lnTo>
                  <a:lnTo>
                    <a:pt x="41" y="48"/>
                  </a:lnTo>
                  <a:lnTo>
                    <a:pt x="45" y="50"/>
                  </a:lnTo>
                  <a:lnTo>
                    <a:pt x="48" y="50"/>
                  </a:lnTo>
                  <a:lnTo>
                    <a:pt x="54" y="50"/>
                  </a:lnTo>
                  <a:lnTo>
                    <a:pt x="58" y="48"/>
                  </a:lnTo>
                  <a:lnTo>
                    <a:pt x="57" y="42"/>
                  </a:lnTo>
                  <a:lnTo>
                    <a:pt x="55" y="43"/>
                  </a:lnTo>
                  <a:lnTo>
                    <a:pt x="53" y="43"/>
                  </a:lnTo>
                  <a:lnTo>
                    <a:pt x="49" y="43"/>
                  </a:lnTo>
                  <a:lnTo>
                    <a:pt x="47" y="43"/>
                  </a:lnTo>
                  <a:lnTo>
                    <a:pt x="44" y="41"/>
                  </a:lnTo>
                  <a:lnTo>
                    <a:pt x="41" y="39"/>
                  </a:lnTo>
                  <a:lnTo>
                    <a:pt x="41" y="34"/>
                  </a:lnTo>
                  <a:lnTo>
                    <a:pt x="60" y="34"/>
                  </a:lnTo>
                  <a:close/>
                  <a:moveTo>
                    <a:pt x="41" y="29"/>
                  </a:moveTo>
                  <a:lnTo>
                    <a:pt x="41" y="29"/>
                  </a:lnTo>
                  <a:lnTo>
                    <a:pt x="41" y="25"/>
                  </a:lnTo>
                  <a:lnTo>
                    <a:pt x="42" y="23"/>
                  </a:lnTo>
                  <a:lnTo>
                    <a:pt x="45" y="21"/>
                  </a:lnTo>
                  <a:lnTo>
                    <a:pt x="47" y="19"/>
                  </a:lnTo>
                  <a:lnTo>
                    <a:pt x="50" y="21"/>
                  </a:lnTo>
                  <a:lnTo>
                    <a:pt x="53" y="23"/>
                  </a:lnTo>
                  <a:lnTo>
                    <a:pt x="53" y="25"/>
                  </a:lnTo>
                  <a:lnTo>
                    <a:pt x="54" y="29"/>
                  </a:lnTo>
                  <a:lnTo>
                    <a:pt x="41" y="29"/>
                  </a:lnTo>
                  <a:close/>
                  <a:moveTo>
                    <a:pt x="65" y="64"/>
                  </a:moveTo>
                  <a:lnTo>
                    <a:pt x="73" y="64"/>
                  </a:lnTo>
                  <a:lnTo>
                    <a:pt x="73" y="46"/>
                  </a:lnTo>
                  <a:lnTo>
                    <a:pt x="74" y="48"/>
                  </a:lnTo>
                  <a:lnTo>
                    <a:pt x="78" y="50"/>
                  </a:lnTo>
                  <a:lnTo>
                    <a:pt x="81" y="50"/>
                  </a:lnTo>
                  <a:lnTo>
                    <a:pt x="85" y="49"/>
                  </a:lnTo>
                  <a:lnTo>
                    <a:pt x="88" y="48"/>
                  </a:lnTo>
                  <a:lnTo>
                    <a:pt x="91" y="43"/>
                  </a:lnTo>
                  <a:lnTo>
                    <a:pt x="93" y="39"/>
                  </a:lnTo>
                  <a:lnTo>
                    <a:pt x="94" y="32"/>
                  </a:lnTo>
                  <a:lnTo>
                    <a:pt x="93" y="24"/>
                  </a:lnTo>
                  <a:lnTo>
                    <a:pt x="90" y="18"/>
                  </a:lnTo>
                  <a:lnTo>
                    <a:pt x="87" y="15"/>
                  </a:lnTo>
                  <a:lnTo>
                    <a:pt x="82" y="14"/>
                  </a:lnTo>
                  <a:lnTo>
                    <a:pt x="79" y="14"/>
                  </a:lnTo>
                  <a:lnTo>
                    <a:pt x="77" y="15"/>
                  </a:lnTo>
                  <a:lnTo>
                    <a:pt x="74" y="17"/>
                  </a:lnTo>
                  <a:lnTo>
                    <a:pt x="72" y="19"/>
                  </a:lnTo>
                  <a:lnTo>
                    <a:pt x="72" y="15"/>
                  </a:lnTo>
                  <a:lnTo>
                    <a:pt x="65" y="15"/>
                  </a:lnTo>
                  <a:lnTo>
                    <a:pt x="65" y="19"/>
                  </a:lnTo>
                  <a:lnTo>
                    <a:pt x="65" y="26"/>
                  </a:lnTo>
                  <a:lnTo>
                    <a:pt x="65" y="64"/>
                  </a:lnTo>
                  <a:close/>
                  <a:moveTo>
                    <a:pt x="73" y="30"/>
                  </a:moveTo>
                  <a:lnTo>
                    <a:pt x="73" y="30"/>
                  </a:lnTo>
                  <a:lnTo>
                    <a:pt x="73" y="29"/>
                  </a:lnTo>
                  <a:lnTo>
                    <a:pt x="73" y="27"/>
                  </a:lnTo>
                  <a:lnTo>
                    <a:pt x="74" y="24"/>
                  </a:lnTo>
                  <a:lnTo>
                    <a:pt x="77" y="22"/>
                  </a:lnTo>
                  <a:lnTo>
                    <a:pt x="79" y="21"/>
                  </a:lnTo>
                  <a:lnTo>
                    <a:pt x="82" y="22"/>
                  </a:lnTo>
                  <a:lnTo>
                    <a:pt x="85" y="24"/>
                  </a:lnTo>
                  <a:lnTo>
                    <a:pt x="86" y="27"/>
                  </a:lnTo>
                  <a:lnTo>
                    <a:pt x="87" y="32"/>
                  </a:lnTo>
                  <a:lnTo>
                    <a:pt x="86" y="38"/>
                  </a:lnTo>
                  <a:lnTo>
                    <a:pt x="83" y="42"/>
                  </a:lnTo>
                  <a:lnTo>
                    <a:pt x="81" y="43"/>
                  </a:lnTo>
                  <a:lnTo>
                    <a:pt x="79" y="43"/>
                  </a:lnTo>
                  <a:lnTo>
                    <a:pt x="77" y="42"/>
                  </a:lnTo>
                  <a:lnTo>
                    <a:pt x="74" y="41"/>
                  </a:lnTo>
                  <a:lnTo>
                    <a:pt x="73" y="38"/>
                  </a:lnTo>
                  <a:lnTo>
                    <a:pt x="73" y="37"/>
                  </a:lnTo>
                  <a:lnTo>
                    <a:pt x="73" y="35"/>
                  </a:lnTo>
                  <a:lnTo>
                    <a:pt x="73" y="30"/>
                  </a:lnTo>
                  <a:close/>
                  <a:moveTo>
                    <a:pt x="99" y="15"/>
                  </a:moveTo>
                  <a:lnTo>
                    <a:pt x="99" y="49"/>
                  </a:lnTo>
                  <a:lnTo>
                    <a:pt x="106" y="49"/>
                  </a:lnTo>
                  <a:lnTo>
                    <a:pt x="106" y="34"/>
                  </a:lnTo>
                  <a:lnTo>
                    <a:pt x="118" y="34"/>
                  </a:lnTo>
                  <a:lnTo>
                    <a:pt x="118" y="49"/>
                  </a:lnTo>
                  <a:lnTo>
                    <a:pt x="125" y="49"/>
                  </a:lnTo>
                  <a:lnTo>
                    <a:pt x="125" y="15"/>
                  </a:lnTo>
                  <a:lnTo>
                    <a:pt x="118" y="15"/>
                  </a:lnTo>
                  <a:lnTo>
                    <a:pt x="118" y="27"/>
                  </a:lnTo>
                  <a:lnTo>
                    <a:pt x="106" y="27"/>
                  </a:lnTo>
                  <a:lnTo>
                    <a:pt x="106" y="15"/>
                  </a:lnTo>
                  <a:lnTo>
                    <a:pt x="99" y="15"/>
                  </a:lnTo>
                  <a:close/>
                  <a:moveTo>
                    <a:pt x="139" y="49"/>
                  </a:moveTo>
                  <a:lnTo>
                    <a:pt x="139" y="15"/>
                  </a:lnTo>
                  <a:lnTo>
                    <a:pt x="132" y="15"/>
                  </a:lnTo>
                  <a:lnTo>
                    <a:pt x="132" y="49"/>
                  </a:lnTo>
                  <a:lnTo>
                    <a:pt x="139" y="49"/>
                  </a:lnTo>
                  <a:close/>
                  <a:moveTo>
                    <a:pt x="136" y="0"/>
                  </a:moveTo>
                  <a:lnTo>
                    <a:pt x="136" y="0"/>
                  </a:lnTo>
                  <a:lnTo>
                    <a:pt x="134" y="0"/>
                  </a:lnTo>
                  <a:lnTo>
                    <a:pt x="132" y="2"/>
                  </a:lnTo>
                  <a:lnTo>
                    <a:pt x="131" y="5"/>
                  </a:lnTo>
                  <a:lnTo>
                    <a:pt x="132" y="7"/>
                  </a:lnTo>
                  <a:lnTo>
                    <a:pt x="134" y="9"/>
                  </a:lnTo>
                  <a:lnTo>
                    <a:pt x="136" y="9"/>
                  </a:lnTo>
                  <a:lnTo>
                    <a:pt x="137" y="9"/>
                  </a:lnTo>
                  <a:lnTo>
                    <a:pt x="139" y="7"/>
                  </a:lnTo>
                  <a:lnTo>
                    <a:pt x="139" y="5"/>
                  </a:lnTo>
                  <a:lnTo>
                    <a:pt x="139" y="2"/>
                  </a:lnTo>
                  <a:lnTo>
                    <a:pt x="137" y="0"/>
                  </a:lnTo>
                  <a:lnTo>
                    <a:pt x="136" y="0"/>
                  </a:lnTo>
                  <a:close/>
                  <a:moveTo>
                    <a:pt x="146" y="15"/>
                  </a:moveTo>
                  <a:lnTo>
                    <a:pt x="146" y="49"/>
                  </a:lnTo>
                  <a:lnTo>
                    <a:pt x="154" y="49"/>
                  </a:lnTo>
                  <a:lnTo>
                    <a:pt x="154" y="22"/>
                  </a:lnTo>
                  <a:lnTo>
                    <a:pt x="166" y="22"/>
                  </a:lnTo>
                  <a:lnTo>
                    <a:pt x="166" y="15"/>
                  </a:lnTo>
                  <a:lnTo>
                    <a:pt x="146" y="15"/>
                  </a:lnTo>
                  <a:close/>
                  <a:moveTo>
                    <a:pt x="177" y="49"/>
                  </a:moveTo>
                  <a:lnTo>
                    <a:pt x="177" y="15"/>
                  </a:lnTo>
                  <a:lnTo>
                    <a:pt x="170" y="15"/>
                  </a:lnTo>
                  <a:lnTo>
                    <a:pt x="170" y="49"/>
                  </a:lnTo>
                  <a:lnTo>
                    <a:pt x="177" y="49"/>
                  </a:lnTo>
                  <a:close/>
                  <a:moveTo>
                    <a:pt x="173" y="0"/>
                  </a:moveTo>
                  <a:lnTo>
                    <a:pt x="173" y="0"/>
                  </a:lnTo>
                  <a:lnTo>
                    <a:pt x="171" y="0"/>
                  </a:lnTo>
                  <a:lnTo>
                    <a:pt x="170" y="2"/>
                  </a:lnTo>
                  <a:lnTo>
                    <a:pt x="169" y="5"/>
                  </a:lnTo>
                  <a:lnTo>
                    <a:pt x="170" y="7"/>
                  </a:lnTo>
                  <a:lnTo>
                    <a:pt x="171" y="9"/>
                  </a:lnTo>
                  <a:lnTo>
                    <a:pt x="173" y="9"/>
                  </a:lnTo>
                  <a:lnTo>
                    <a:pt x="176" y="9"/>
                  </a:lnTo>
                  <a:lnTo>
                    <a:pt x="177" y="7"/>
                  </a:lnTo>
                  <a:lnTo>
                    <a:pt x="177" y="5"/>
                  </a:lnTo>
                  <a:lnTo>
                    <a:pt x="177" y="2"/>
                  </a:lnTo>
                  <a:lnTo>
                    <a:pt x="176" y="0"/>
                  </a:lnTo>
                  <a:lnTo>
                    <a:pt x="173" y="0"/>
                  </a:lnTo>
                  <a:close/>
                  <a:moveTo>
                    <a:pt x="185" y="49"/>
                  </a:moveTo>
                  <a:lnTo>
                    <a:pt x="185" y="49"/>
                  </a:lnTo>
                  <a:lnTo>
                    <a:pt x="187" y="50"/>
                  </a:lnTo>
                  <a:lnTo>
                    <a:pt x="189" y="50"/>
                  </a:lnTo>
                  <a:lnTo>
                    <a:pt x="194" y="50"/>
                  </a:lnTo>
                  <a:lnTo>
                    <a:pt x="196" y="50"/>
                  </a:lnTo>
                  <a:lnTo>
                    <a:pt x="200" y="49"/>
                  </a:lnTo>
                  <a:lnTo>
                    <a:pt x="203" y="48"/>
                  </a:lnTo>
                  <a:lnTo>
                    <a:pt x="207" y="47"/>
                  </a:lnTo>
                  <a:lnTo>
                    <a:pt x="209" y="43"/>
                  </a:lnTo>
                  <a:lnTo>
                    <a:pt x="209" y="40"/>
                  </a:lnTo>
                  <a:lnTo>
                    <a:pt x="209" y="35"/>
                  </a:lnTo>
                  <a:lnTo>
                    <a:pt x="205" y="32"/>
                  </a:lnTo>
                  <a:lnTo>
                    <a:pt x="202" y="31"/>
                  </a:lnTo>
                  <a:lnTo>
                    <a:pt x="205" y="30"/>
                  </a:lnTo>
                  <a:lnTo>
                    <a:pt x="207" y="26"/>
                  </a:lnTo>
                  <a:lnTo>
                    <a:pt x="208" y="23"/>
                  </a:lnTo>
                  <a:lnTo>
                    <a:pt x="208" y="19"/>
                  </a:lnTo>
                  <a:lnTo>
                    <a:pt x="205" y="17"/>
                  </a:lnTo>
                  <a:lnTo>
                    <a:pt x="203" y="16"/>
                  </a:lnTo>
                  <a:lnTo>
                    <a:pt x="200" y="15"/>
                  </a:lnTo>
                  <a:lnTo>
                    <a:pt x="197" y="14"/>
                  </a:lnTo>
                  <a:lnTo>
                    <a:pt x="195" y="14"/>
                  </a:lnTo>
                  <a:lnTo>
                    <a:pt x="192" y="14"/>
                  </a:lnTo>
                  <a:lnTo>
                    <a:pt x="189" y="15"/>
                  </a:lnTo>
                  <a:lnTo>
                    <a:pt x="186" y="15"/>
                  </a:lnTo>
                  <a:lnTo>
                    <a:pt x="185" y="15"/>
                  </a:lnTo>
                  <a:lnTo>
                    <a:pt x="185" y="49"/>
                  </a:lnTo>
                  <a:close/>
                  <a:moveTo>
                    <a:pt x="192" y="21"/>
                  </a:moveTo>
                  <a:lnTo>
                    <a:pt x="192" y="21"/>
                  </a:lnTo>
                  <a:lnTo>
                    <a:pt x="193" y="19"/>
                  </a:lnTo>
                  <a:lnTo>
                    <a:pt x="195" y="19"/>
                  </a:lnTo>
                  <a:lnTo>
                    <a:pt x="197" y="21"/>
                  </a:lnTo>
                  <a:lnTo>
                    <a:pt x="200" y="21"/>
                  </a:lnTo>
                  <a:lnTo>
                    <a:pt x="201" y="22"/>
                  </a:lnTo>
                  <a:lnTo>
                    <a:pt x="201" y="24"/>
                  </a:lnTo>
                  <a:lnTo>
                    <a:pt x="200" y="26"/>
                  </a:lnTo>
                  <a:lnTo>
                    <a:pt x="197" y="29"/>
                  </a:lnTo>
                  <a:lnTo>
                    <a:pt x="194" y="29"/>
                  </a:lnTo>
                  <a:lnTo>
                    <a:pt x="192" y="29"/>
                  </a:lnTo>
                  <a:lnTo>
                    <a:pt x="192" y="21"/>
                  </a:lnTo>
                  <a:close/>
                  <a:moveTo>
                    <a:pt x="192" y="34"/>
                  </a:moveTo>
                  <a:lnTo>
                    <a:pt x="194" y="34"/>
                  </a:lnTo>
                  <a:lnTo>
                    <a:pt x="199" y="34"/>
                  </a:lnTo>
                  <a:lnTo>
                    <a:pt x="201" y="37"/>
                  </a:lnTo>
                  <a:lnTo>
                    <a:pt x="202" y="39"/>
                  </a:lnTo>
                  <a:lnTo>
                    <a:pt x="201" y="42"/>
                  </a:lnTo>
                  <a:lnTo>
                    <a:pt x="200" y="43"/>
                  </a:lnTo>
                  <a:lnTo>
                    <a:pt x="197" y="44"/>
                  </a:lnTo>
                  <a:lnTo>
                    <a:pt x="195" y="44"/>
                  </a:lnTo>
                  <a:lnTo>
                    <a:pt x="194" y="44"/>
                  </a:lnTo>
                  <a:lnTo>
                    <a:pt x="193" y="44"/>
                  </a:lnTo>
                  <a:lnTo>
                    <a:pt x="192" y="44"/>
                  </a:lnTo>
                  <a:lnTo>
                    <a:pt x="192" y="34"/>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6" name="Freeform 109">
              <a:extLst>
                <a:ext uri="{FF2B5EF4-FFF2-40B4-BE49-F238E27FC236}">
                  <a16:creationId xmlns:a16="http://schemas.microsoft.com/office/drawing/2014/main" id="{CD40D104-72E8-314E-E6CD-66E1B8CF15A1}"/>
                </a:ext>
              </a:extLst>
            </p:cNvPr>
            <p:cNvSpPr>
              <a:spLocks noEditPoints="1"/>
            </p:cNvSpPr>
            <p:nvPr/>
          </p:nvSpPr>
          <p:spPr bwMode="auto">
            <a:xfrm>
              <a:off x="4300929" y="2988962"/>
              <a:ext cx="323207" cy="57724"/>
            </a:xfrm>
            <a:custGeom>
              <a:avLst/>
              <a:gdLst>
                <a:gd name="T0" fmla="*/ 36512 w 241"/>
                <a:gd name="T1" fmla="*/ 39688 h 50"/>
                <a:gd name="T2" fmla="*/ 26987 w 241"/>
                <a:gd name="T3" fmla="*/ 31750 h 50"/>
                <a:gd name="T4" fmla="*/ 12700 w 241"/>
                <a:gd name="T5" fmla="*/ 36513 h 50"/>
                <a:gd name="T6" fmla="*/ 15875 w 241"/>
                <a:gd name="T7" fmla="*/ 34925 h 50"/>
                <a:gd name="T8" fmla="*/ 47625 w 241"/>
                <a:gd name="T9" fmla="*/ 33338 h 50"/>
                <a:gd name="T10" fmla="*/ 52387 w 241"/>
                <a:gd name="T11" fmla="*/ 36513 h 50"/>
                <a:gd name="T12" fmla="*/ 90487 w 241"/>
                <a:gd name="T13" fmla="*/ 77788 h 50"/>
                <a:gd name="T14" fmla="*/ 103187 w 241"/>
                <a:gd name="T15" fmla="*/ 46038 h 50"/>
                <a:gd name="T16" fmla="*/ 106362 w 241"/>
                <a:gd name="T17" fmla="*/ 47625 h 50"/>
                <a:gd name="T18" fmla="*/ 103187 w 241"/>
                <a:gd name="T19" fmla="*/ 22225 h 50"/>
                <a:gd name="T20" fmla="*/ 87312 w 241"/>
                <a:gd name="T21" fmla="*/ 65088 h 50"/>
                <a:gd name="T22" fmla="*/ 76200 w 241"/>
                <a:gd name="T23" fmla="*/ 22225 h 50"/>
                <a:gd name="T24" fmla="*/ 146050 w 241"/>
                <a:gd name="T25" fmla="*/ 57150 h 50"/>
                <a:gd name="T26" fmla="*/ 157162 w 241"/>
                <a:gd name="T27" fmla="*/ 77788 h 50"/>
                <a:gd name="T28" fmla="*/ 165100 w 241"/>
                <a:gd name="T29" fmla="*/ 61913 h 50"/>
                <a:gd name="T30" fmla="*/ 141287 w 241"/>
                <a:gd name="T31" fmla="*/ 46038 h 50"/>
                <a:gd name="T32" fmla="*/ 185737 w 241"/>
                <a:gd name="T33" fmla="*/ 23813 h 50"/>
                <a:gd name="T34" fmla="*/ 173037 w 241"/>
                <a:gd name="T35" fmla="*/ 61913 h 50"/>
                <a:gd name="T36" fmla="*/ 200025 w 241"/>
                <a:gd name="T37" fmla="*/ 77788 h 50"/>
                <a:gd name="T38" fmla="*/ 217487 w 241"/>
                <a:gd name="T39" fmla="*/ 49213 h 50"/>
                <a:gd name="T40" fmla="*/ 195262 w 241"/>
                <a:gd name="T41" fmla="*/ 20638 h 50"/>
                <a:gd name="T42" fmla="*/ 206375 w 241"/>
                <a:gd name="T43" fmla="*/ 44450 h 50"/>
                <a:gd name="T44" fmla="*/ 198437 w 241"/>
                <a:gd name="T45" fmla="*/ 69850 h 50"/>
                <a:gd name="T46" fmla="*/ 184150 w 241"/>
                <a:gd name="T47" fmla="*/ 58738 h 50"/>
                <a:gd name="T48" fmla="*/ 190500 w 241"/>
                <a:gd name="T49" fmla="*/ 33338 h 50"/>
                <a:gd name="T50" fmla="*/ 228600 w 241"/>
                <a:gd name="T51" fmla="*/ 60325 h 50"/>
                <a:gd name="T52" fmla="*/ 222250 w 241"/>
                <a:gd name="T53" fmla="*/ 77788 h 50"/>
                <a:gd name="T54" fmla="*/ 236537 w 241"/>
                <a:gd name="T55" fmla="*/ 66675 h 50"/>
                <a:gd name="T56" fmla="*/ 263525 w 241"/>
                <a:gd name="T57" fmla="*/ 22225 h 50"/>
                <a:gd name="T58" fmla="*/ 304800 w 241"/>
                <a:gd name="T59" fmla="*/ 26988 h 50"/>
                <a:gd name="T60" fmla="*/ 277812 w 241"/>
                <a:gd name="T61" fmla="*/ 23813 h 50"/>
                <a:gd name="T62" fmla="*/ 285750 w 241"/>
                <a:gd name="T63" fmla="*/ 31750 h 50"/>
                <a:gd name="T64" fmla="*/ 298450 w 241"/>
                <a:gd name="T65" fmla="*/ 38100 h 50"/>
                <a:gd name="T66" fmla="*/ 274637 w 241"/>
                <a:gd name="T67" fmla="*/ 50800 h 50"/>
                <a:gd name="T68" fmla="*/ 274637 w 241"/>
                <a:gd name="T69" fmla="*/ 74613 h 50"/>
                <a:gd name="T70" fmla="*/ 296862 w 241"/>
                <a:gd name="T71" fmla="*/ 76200 h 50"/>
                <a:gd name="T72" fmla="*/ 309562 w 241"/>
                <a:gd name="T73" fmla="*/ 63500 h 50"/>
                <a:gd name="T74" fmla="*/ 298450 w 241"/>
                <a:gd name="T75" fmla="*/ 61913 h 50"/>
                <a:gd name="T76" fmla="*/ 285750 w 241"/>
                <a:gd name="T77" fmla="*/ 69850 h 50"/>
                <a:gd name="T78" fmla="*/ 287337 w 241"/>
                <a:gd name="T79" fmla="*/ 52388 h 50"/>
                <a:gd name="T80" fmla="*/ 322262 w 241"/>
                <a:gd name="T81" fmla="*/ 22225 h 50"/>
                <a:gd name="T82" fmla="*/ 323850 w 241"/>
                <a:gd name="T83" fmla="*/ 9525 h 50"/>
                <a:gd name="T84" fmla="*/ 317500 w 241"/>
                <a:gd name="T85" fmla="*/ 0 h 50"/>
                <a:gd name="T86" fmla="*/ 312737 w 241"/>
                <a:gd name="T87" fmla="*/ 9525 h 50"/>
                <a:gd name="T88" fmla="*/ 339725 w 241"/>
                <a:gd name="T89" fmla="*/ 12700 h 50"/>
                <a:gd name="T90" fmla="*/ 339725 w 241"/>
                <a:gd name="T91" fmla="*/ 0 h 50"/>
                <a:gd name="T92" fmla="*/ 330200 w 241"/>
                <a:gd name="T93" fmla="*/ 6350 h 50"/>
                <a:gd name="T94" fmla="*/ 336550 w 241"/>
                <a:gd name="T95" fmla="*/ 12700 h 50"/>
                <a:gd name="T96" fmla="*/ 360362 w 241"/>
                <a:gd name="T97" fmla="*/ 77788 h 50"/>
                <a:gd name="T98" fmla="*/ 379412 w 241"/>
                <a:gd name="T99" fmla="*/ 73025 h 50"/>
                <a:gd name="T100" fmla="*/ 377825 w 241"/>
                <a:gd name="T101" fmla="*/ 50800 h 50"/>
                <a:gd name="T102" fmla="*/ 381000 w 241"/>
                <a:gd name="T103" fmla="*/ 36513 h 50"/>
                <a:gd name="T104" fmla="*/ 371475 w 241"/>
                <a:gd name="T105" fmla="*/ 22225 h 50"/>
                <a:gd name="T106" fmla="*/ 352425 w 241"/>
                <a:gd name="T107" fmla="*/ 22225 h 50"/>
                <a:gd name="T108" fmla="*/ 355600 w 241"/>
                <a:gd name="T109" fmla="*/ 31750 h 50"/>
                <a:gd name="T110" fmla="*/ 371475 w 241"/>
                <a:gd name="T111" fmla="*/ 34925 h 50"/>
                <a:gd name="T112" fmla="*/ 355600 w 241"/>
                <a:gd name="T113" fmla="*/ 46038 h 50"/>
                <a:gd name="T114" fmla="*/ 371475 w 241"/>
                <a:gd name="T115" fmla="*/ 57150 h 50"/>
                <a:gd name="T116" fmla="*/ 365125 w 241"/>
                <a:gd name="T117" fmla="*/ 69850 h 50"/>
                <a:gd name="T118" fmla="*/ 355600 w 241"/>
                <a:gd name="T119" fmla="*/ 69850 h 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50">
                  <a:moveTo>
                    <a:pt x="34" y="49"/>
                  </a:moveTo>
                  <a:lnTo>
                    <a:pt x="41" y="49"/>
                  </a:lnTo>
                  <a:lnTo>
                    <a:pt x="39" y="0"/>
                  </a:lnTo>
                  <a:lnTo>
                    <a:pt x="30" y="0"/>
                  </a:lnTo>
                  <a:lnTo>
                    <a:pt x="24" y="20"/>
                  </a:lnTo>
                  <a:lnTo>
                    <a:pt x="23" y="25"/>
                  </a:lnTo>
                  <a:lnTo>
                    <a:pt x="22" y="31"/>
                  </a:lnTo>
                  <a:lnTo>
                    <a:pt x="20" y="37"/>
                  </a:lnTo>
                  <a:lnTo>
                    <a:pt x="18" y="29"/>
                  </a:lnTo>
                  <a:lnTo>
                    <a:pt x="17" y="20"/>
                  </a:lnTo>
                  <a:lnTo>
                    <a:pt x="11" y="0"/>
                  </a:lnTo>
                  <a:lnTo>
                    <a:pt x="2" y="0"/>
                  </a:lnTo>
                  <a:lnTo>
                    <a:pt x="0" y="49"/>
                  </a:lnTo>
                  <a:lnTo>
                    <a:pt x="7" y="49"/>
                  </a:lnTo>
                  <a:lnTo>
                    <a:pt x="7" y="30"/>
                  </a:lnTo>
                  <a:lnTo>
                    <a:pt x="8" y="23"/>
                  </a:lnTo>
                  <a:lnTo>
                    <a:pt x="8" y="16"/>
                  </a:lnTo>
                  <a:lnTo>
                    <a:pt x="8" y="9"/>
                  </a:lnTo>
                  <a:lnTo>
                    <a:pt x="9" y="15"/>
                  </a:lnTo>
                  <a:lnTo>
                    <a:pt x="10" y="22"/>
                  </a:lnTo>
                  <a:lnTo>
                    <a:pt x="11" y="28"/>
                  </a:lnTo>
                  <a:lnTo>
                    <a:pt x="17" y="48"/>
                  </a:lnTo>
                  <a:lnTo>
                    <a:pt x="23" y="48"/>
                  </a:lnTo>
                  <a:lnTo>
                    <a:pt x="28" y="28"/>
                  </a:lnTo>
                  <a:lnTo>
                    <a:pt x="30" y="21"/>
                  </a:lnTo>
                  <a:lnTo>
                    <a:pt x="32" y="15"/>
                  </a:lnTo>
                  <a:lnTo>
                    <a:pt x="33" y="9"/>
                  </a:lnTo>
                  <a:lnTo>
                    <a:pt x="33" y="16"/>
                  </a:lnTo>
                  <a:lnTo>
                    <a:pt x="33" y="23"/>
                  </a:lnTo>
                  <a:lnTo>
                    <a:pt x="33" y="30"/>
                  </a:lnTo>
                  <a:lnTo>
                    <a:pt x="34" y="49"/>
                  </a:lnTo>
                  <a:close/>
                  <a:moveTo>
                    <a:pt x="48" y="14"/>
                  </a:moveTo>
                  <a:lnTo>
                    <a:pt x="48" y="49"/>
                  </a:lnTo>
                  <a:lnTo>
                    <a:pt x="57" y="49"/>
                  </a:lnTo>
                  <a:lnTo>
                    <a:pt x="59" y="44"/>
                  </a:lnTo>
                  <a:lnTo>
                    <a:pt x="61" y="38"/>
                  </a:lnTo>
                  <a:lnTo>
                    <a:pt x="64" y="32"/>
                  </a:lnTo>
                  <a:lnTo>
                    <a:pt x="65" y="29"/>
                  </a:lnTo>
                  <a:lnTo>
                    <a:pt x="66" y="25"/>
                  </a:lnTo>
                  <a:lnTo>
                    <a:pt x="67" y="22"/>
                  </a:lnTo>
                  <a:lnTo>
                    <a:pt x="67" y="26"/>
                  </a:lnTo>
                  <a:lnTo>
                    <a:pt x="67" y="30"/>
                  </a:lnTo>
                  <a:lnTo>
                    <a:pt x="67" y="33"/>
                  </a:lnTo>
                  <a:lnTo>
                    <a:pt x="67" y="37"/>
                  </a:lnTo>
                  <a:lnTo>
                    <a:pt x="67" y="49"/>
                  </a:lnTo>
                  <a:lnTo>
                    <a:pt x="74" y="49"/>
                  </a:lnTo>
                  <a:lnTo>
                    <a:pt x="74" y="14"/>
                  </a:lnTo>
                  <a:lnTo>
                    <a:pt x="65" y="14"/>
                  </a:lnTo>
                  <a:lnTo>
                    <a:pt x="58" y="31"/>
                  </a:lnTo>
                  <a:lnTo>
                    <a:pt x="57" y="34"/>
                  </a:lnTo>
                  <a:lnTo>
                    <a:pt x="56" y="37"/>
                  </a:lnTo>
                  <a:lnTo>
                    <a:pt x="55" y="41"/>
                  </a:lnTo>
                  <a:lnTo>
                    <a:pt x="55" y="37"/>
                  </a:lnTo>
                  <a:lnTo>
                    <a:pt x="55" y="32"/>
                  </a:lnTo>
                  <a:lnTo>
                    <a:pt x="55" y="26"/>
                  </a:lnTo>
                  <a:lnTo>
                    <a:pt x="55" y="14"/>
                  </a:lnTo>
                  <a:lnTo>
                    <a:pt x="48" y="14"/>
                  </a:lnTo>
                  <a:close/>
                  <a:moveTo>
                    <a:pt x="81" y="14"/>
                  </a:moveTo>
                  <a:lnTo>
                    <a:pt x="81" y="49"/>
                  </a:lnTo>
                  <a:lnTo>
                    <a:pt x="89" y="49"/>
                  </a:lnTo>
                  <a:lnTo>
                    <a:pt x="89" y="34"/>
                  </a:lnTo>
                  <a:lnTo>
                    <a:pt x="92" y="36"/>
                  </a:lnTo>
                  <a:lnTo>
                    <a:pt x="95" y="38"/>
                  </a:lnTo>
                  <a:lnTo>
                    <a:pt x="97" y="41"/>
                  </a:lnTo>
                  <a:lnTo>
                    <a:pt x="98" y="46"/>
                  </a:lnTo>
                  <a:lnTo>
                    <a:pt x="99" y="49"/>
                  </a:lnTo>
                  <a:lnTo>
                    <a:pt x="107" y="49"/>
                  </a:lnTo>
                  <a:lnTo>
                    <a:pt x="105" y="46"/>
                  </a:lnTo>
                  <a:lnTo>
                    <a:pt x="105" y="42"/>
                  </a:lnTo>
                  <a:lnTo>
                    <a:pt x="104" y="39"/>
                  </a:lnTo>
                  <a:lnTo>
                    <a:pt x="101" y="34"/>
                  </a:lnTo>
                  <a:lnTo>
                    <a:pt x="99" y="31"/>
                  </a:lnTo>
                  <a:lnTo>
                    <a:pt x="96" y="30"/>
                  </a:lnTo>
                  <a:lnTo>
                    <a:pt x="106" y="14"/>
                  </a:lnTo>
                  <a:lnTo>
                    <a:pt x="98" y="14"/>
                  </a:lnTo>
                  <a:lnTo>
                    <a:pt x="89" y="29"/>
                  </a:lnTo>
                  <a:lnTo>
                    <a:pt x="89" y="14"/>
                  </a:lnTo>
                  <a:lnTo>
                    <a:pt x="81" y="14"/>
                  </a:lnTo>
                  <a:close/>
                  <a:moveTo>
                    <a:pt x="123" y="13"/>
                  </a:moveTo>
                  <a:lnTo>
                    <a:pt x="123" y="13"/>
                  </a:lnTo>
                  <a:lnTo>
                    <a:pt x="117" y="15"/>
                  </a:lnTo>
                  <a:lnTo>
                    <a:pt x="113" y="18"/>
                  </a:lnTo>
                  <a:lnTo>
                    <a:pt x="109" y="24"/>
                  </a:lnTo>
                  <a:lnTo>
                    <a:pt x="108" y="32"/>
                  </a:lnTo>
                  <a:lnTo>
                    <a:pt x="109" y="39"/>
                  </a:lnTo>
                  <a:lnTo>
                    <a:pt x="113" y="45"/>
                  </a:lnTo>
                  <a:lnTo>
                    <a:pt x="117" y="48"/>
                  </a:lnTo>
                  <a:lnTo>
                    <a:pt x="123" y="50"/>
                  </a:lnTo>
                  <a:lnTo>
                    <a:pt x="126" y="49"/>
                  </a:lnTo>
                  <a:lnTo>
                    <a:pt x="131" y="47"/>
                  </a:lnTo>
                  <a:lnTo>
                    <a:pt x="134" y="44"/>
                  </a:lnTo>
                  <a:lnTo>
                    <a:pt x="137" y="38"/>
                  </a:lnTo>
                  <a:lnTo>
                    <a:pt x="137" y="31"/>
                  </a:lnTo>
                  <a:lnTo>
                    <a:pt x="136" y="24"/>
                  </a:lnTo>
                  <a:lnTo>
                    <a:pt x="133" y="18"/>
                  </a:lnTo>
                  <a:lnTo>
                    <a:pt x="129" y="15"/>
                  </a:lnTo>
                  <a:lnTo>
                    <a:pt x="126" y="14"/>
                  </a:lnTo>
                  <a:lnTo>
                    <a:pt x="123" y="13"/>
                  </a:lnTo>
                  <a:close/>
                  <a:moveTo>
                    <a:pt x="123" y="20"/>
                  </a:moveTo>
                  <a:lnTo>
                    <a:pt x="123" y="20"/>
                  </a:lnTo>
                  <a:lnTo>
                    <a:pt x="126" y="21"/>
                  </a:lnTo>
                  <a:lnTo>
                    <a:pt x="129" y="23"/>
                  </a:lnTo>
                  <a:lnTo>
                    <a:pt x="130" y="28"/>
                  </a:lnTo>
                  <a:lnTo>
                    <a:pt x="130" y="31"/>
                  </a:lnTo>
                  <a:lnTo>
                    <a:pt x="129" y="38"/>
                  </a:lnTo>
                  <a:lnTo>
                    <a:pt x="126" y="42"/>
                  </a:lnTo>
                  <a:lnTo>
                    <a:pt x="125" y="44"/>
                  </a:lnTo>
                  <a:lnTo>
                    <a:pt x="123" y="44"/>
                  </a:lnTo>
                  <a:lnTo>
                    <a:pt x="120" y="42"/>
                  </a:lnTo>
                  <a:lnTo>
                    <a:pt x="117" y="40"/>
                  </a:lnTo>
                  <a:lnTo>
                    <a:pt x="116" y="37"/>
                  </a:lnTo>
                  <a:lnTo>
                    <a:pt x="116" y="32"/>
                  </a:lnTo>
                  <a:lnTo>
                    <a:pt x="116" y="28"/>
                  </a:lnTo>
                  <a:lnTo>
                    <a:pt x="117" y="23"/>
                  </a:lnTo>
                  <a:lnTo>
                    <a:pt x="120" y="21"/>
                  </a:lnTo>
                  <a:lnTo>
                    <a:pt x="123" y="20"/>
                  </a:lnTo>
                  <a:close/>
                  <a:moveTo>
                    <a:pt x="145" y="14"/>
                  </a:moveTo>
                  <a:lnTo>
                    <a:pt x="145" y="28"/>
                  </a:lnTo>
                  <a:lnTo>
                    <a:pt x="145" y="34"/>
                  </a:lnTo>
                  <a:lnTo>
                    <a:pt x="144" y="38"/>
                  </a:lnTo>
                  <a:lnTo>
                    <a:pt x="142" y="41"/>
                  </a:lnTo>
                  <a:lnTo>
                    <a:pt x="141" y="42"/>
                  </a:lnTo>
                  <a:lnTo>
                    <a:pt x="139" y="42"/>
                  </a:lnTo>
                  <a:lnTo>
                    <a:pt x="140" y="49"/>
                  </a:lnTo>
                  <a:lnTo>
                    <a:pt x="142" y="49"/>
                  </a:lnTo>
                  <a:lnTo>
                    <a:pt x="145" y="48"/>
                  </a:lnTo>
                  <a:lnTo>
                    <a:pt x="147" y="47"/>
                  </a:lnTo>
                  <a:lnTo>
                    <a:pt x="149" y="42"/>
                  </a:lnTo>
                  <a:lnTo>
                    <a:pt x="150" y="37"/>
                  </a:lnTo>
                  <a:lnTo>
                    <a:pt x="151" y="29"/>
                  </a:lnTo>
                  <a:lnTo>
                    <a:pt x="151" y="21"/>
                  </a:lnTo>
                  <a:lnTo>
                    <a:pt x="158" y="21"/>
                  </a:lnTo>
                  <a:lnTo>
                    <a:pt x="158" y="49"/>
                  </a:lnTo>
                  <a:lnTo>
                    <a:pt x="166" y="49"/>
                  </a:lnTo>
                  <a:lnTo>
                    <a:pt x="166" y="14"/>
                  </a:lnTo>
                  <a:lnTo>
                    <a:pt x="145" y="14"/>
                  </a:lnTo>
                  <a:close/>
                  <a:moveTo>
                    <a:pt x="195" y="28"/>
                  </a:moveTo>
                  <a:lnTo>
                    <a:pt x="195" y="28"/>
                  </a:lnTo>
                  <a:lnTo>
                    <a:pt x="195" y="23"/>
                  </a:lnTo>
                  <a:lnTo>
                    <a:pt x="192" y="17"/>
                  </a:lnTo>
                  <a:lnTo>
                    <a:pt x="189" y="15"/>
                  </a:lnTo>
                  <a:lnTo>
                    <a:pt x="187" y="14"/>
                  </a:lnTo>
                  <a:lnTo>
                    <a:pt x="183" y="13"/>
                  </a:lnTo>
                  <a:lnTo>
                    <a:pt x="179" y="14"/>
                  </a:lnTo>
                  <a:lnTo>
                    <a:pt x="175" y="15"/>
                  </a:lnTo>
                  <a:lnTo>
                    <a:pt x="173" y="16"/>
                  </a:lnTo>
                  <a:lnTo>
                    <a:pt x="174" y="22"/>
                  </a:lnTo>
                  <a:lnTo>
                    <a:pt x="177" y="21"/>
                  </a:lnTo>
                  <a:lnTo>
                    <a:pt x="180" y="20"/>
                  </a:lnTo>
                  <a:lnTo>
                    <a:pt x="182" y="20"/>
                  </a:lnTo>
                  <a:lnTo>
                    <a:pt x="186" y="20"/>
                  </a:lnTo>
                  <a:lnTo>
                    <a:pt x="187" y="22"/>
                  </a:lnTo>
                  <a:lnTo>
                    <a:pt x="188" y="24"/>
                  </a:lnTo>
                  <a:lnTo>
                    <a:pt x="188" y="25"/>
                  </a:lnTo>
                  <a:lnTo>
                    <a:pt x="188" y="26"/>
                  </a:lnTo>
                  <a:lnTo>
                    <a:pt x="183" y="26"/>
                  </a:lnTo>
                  <a:lnTo>
                    <a:pt x="179" y="28"/>
                  </a:lnTo>
                  <a:lnTo>
                    <a:pt x="175" y="30"/>
                  </a:lnTo>
                  <a:lnTo>
                    <a:pt x="173" y="32"/>
                  </a:lnTo>
                  <a:lnTo>
                    <a:pt x="172" y="36"/>
                  </a:lnTo>
                  <a:lnTo>
                    <a:pt x="171" y="39"/>
                  </a:lnTo>
                  <a:lnTo>
                    <a:pt x="172" y="44"/>
                  </a:lnTo>
                  <a:lnTo>
                    <a:pt x="173" y="47"/>
                  </a:lnTo>
                  <a:lnTo>
                    <a:pt x="177" y="49"/>
                  </a:lnTo>
                  <a:lnTo>
                    <a:pt x="180" y="50"/>
                  </a:lnTo>
                  <a:lnTo>
                    <a:pt x="183" y="49"/>
                  </a:lnTo>
                  <a:lnTo>
                    <a:pt x="187" y="48"/>
                  </a:lnTo>
                  <a:lnTo>
                    <a:pt x="188" y="45"/>
                  </a:lnTo>
                  <a:lnTo>
                    <a:pt x="189" y="45"/>
                  </a:lnTo>
                  <a:lnTo>
                    <a:pt x="189" y="49"/>
                  </a:lnTo>
                  <a:lnTo>
                    <a:pt x="196" y="49"/>
                  </a:lnTo>
                  <a:lnTo>
                    <a:pt x="195" y="46"/>
                  </a:lnTo>
                  <a:lnTo>
                    <a:pt x="195" y="40"/>
                  </a:lnTo>
                  <a:lnTo>
                    <a:pt x="195" y="28"/>
                  </a:lnTo>
                  <a:close/>
                  <a:moveTo>
                    <a:pt x="188" y="37"/>
                  </a:moveTo>
                  <a:lnTo>
                    <a:pt x="188" y="37"/>
                  </a:lnTo>
                  <a:lnTo>
                    <a:pt x="188" y="38"/>
                  </a:lnTo>
                  <a:lnTo>
                    <a:pt x="188" y="39"/>
                  </a:lnTo>
                  <a:lnTo>
                    <a:pt x="187" y="41"/>
                  </a:lnTo>
                  <a:lnTo>
                    <a:pt x="185" y="42"/>
                  </a:lnTo>
                  <a:lnTo>
                    <a:pt x="182" y="44"/>
                  </a:lnTo>
                  <a:lnTo>
                    <a:pt x="180" y="44"/>
                  </a:lnTo>
                  <a:lnTo>
                    <a:pt x="179" y="41"/>
                  </a:lnTo>
                  <a:lnTo>
                    <a:pt x="179" y="39"/>
                  </a:lnTo>
                  <a:lnTo>
                    <a:pt x="179" y="36"/>
                  </a:lnTo>
                  <a:lnTo>
                    <a:pt x="181" y="33"/>
                  </a:lnTo>
                  <a:lnTo>
                    <a:pt x="185" y="32"/>
                  </a:lnTo>
                  <a:lnTo>
                    <a:pt x="188" y="32"/>
                  </a:lnTo>
                  <a:lnTo>
                    <a:pt x="188" y="37"/>
                  </a:lnTo>
                  <a:close/>
                  <a:moveTo>
                    <a:pt x="210" y="49"/>
                  </a:moveTo>
                  <a:lnTo>
                    <a:pt x="210" y="14"/>
                  </a:lnTo>
                  <a:lnTo>
                    <a:pt x="203" y="14"/>
                  </a:lnTo>
                  <a:lnTo>
                    <a:pt x="203" y="49"/>
                  </a:lnTo>
                  <a:lnTo>
                    <a:pt x="210" y="49"/>
                  </a:lnTo>
                  <a:close/>
                  <a:moveTo>
                    <a:pt x="200" y="8"/>
                  </a:moveTo>
                  <a:lnTo>
                    <a:pt x="200" y="8"/>
                  </a:lnTo>
                  <a:lnTo>
                    <a:pt x="202" y="8"/>
                  </a:lnTo>
                  <a:lnTo>
                    <a:pt x="204" y="6"/>
                  </a:lnTo>
                  <a:lnTo>
                    <a:pt x="204" y="4"/>
                  </a:lnTo>
                  <a:lnTo>
                    <a:pt x="204" y="1"/>
                  </a:lnTo>
                  <a:lnTo>
                    <a:pt x="202" y="0"/>
                  </a:lnTo>
                  <a:lnTo>
                    <a:pt x="200" y="0"/>
                  </a:lnTo>
                  <a:lnTo>
                    <a:pt x="198" y="0"/>
                  </a:lnTo>
                  <a:lnTo>
                    <a:pt x="197" y="1"/>
                  </a:lnTo>
                  <a:lnTo>
                    <a:pt x="197" y="4"/>
                  </a:lnTo>
                  <a:lnTo>
                    <a:pt x="197" y="6"/>
                  </a:lnTo>
                  <a:lnTo>
                    <a:pt x="198" y="8"/>
                  </a:lnTo>
                  <a:lnTo>
                    <a:pt x="200" y="8"/>
                  </a:lnTo>
                  <a:close/>
                  <a:moveTo>
                    <a:pt x="212" y="8"/>
                  </a:moveTo>
                  <a:lnTo>
                    <a:pt x="212" y="8"/>
                  </a:lnTo>
                  <a:lnTo>
                    <a:pt x="214" y="8"/>
                  </a:lnTo>
                  <a:lnTo>
                    <a:pt x="215" y="6"/>
                  </a:lnTo>
                  <a:lnTo>
                    <a:pt x="215" y="4"/>
                  </a:lnTo>
                  <a:lnTo>
                    <a:pt x="215" y="1"/>
                  </a:lnTo>
                  <a:lnTo>
                    <a:pt x="214" y="0"/>
                  </a:lnTo>
                  <a:lnTo>
                    <a:pt x="212" y="0"/>
                  </a:lnTo>
                  <a:lnTo>
                    <a:pt x="210" y="0"/>
                  </a:lnTo>
                  <a:lnTo>
                    <a:pt x="208" y="1"/>
                  </a:lnTo>
                  <a:lnTo>
                    <a:pt x="208" y="4"/>
                  </a:lnTo>
                  <a:lnTo>
                    <a:pt x="208" y="6"/>
                  </a:lnTo>
                  <a:lnTo>
                    <a:pt x="210" y="8"/>
                  </a:lnTo>
                  <a:lnTo>
                    <a:pt x="212" y="8"/>
                  </a:lnTo>
                  <a:close/>
                  <a:moveTo>
                    <a:pt x="218" y="49"/>
                  </a:moveTo>
                  <a:lnTo>
                    <a:pt x="218" y="49"/>
                  </a:lnTo>
                  <a:lnTo>
                    <a:pt x="220" y="49"/>
                  </a:lnTo>
                  <a:lnTo>
                    <a:pt x="222" y="49"/>
                  </a:lnTo>
                  <a:lnTo>
                    <a:pt x="227" y="49"/>
                  </a:lnTo>
                  <a:lnTo>
                    <a:pt x="229" y="49"/>
                  </a:lnTo>
                  <a:lnTo>
                    <a:pt x="232" y="49"/>
                  </a:lnTo>
                  <a:lnTo>
                    <a:pt x="236" y="48"/>
                  </a:lnTo>
                  <a:lnTo>
                    <a:pt x="239" y="46"/>
                  </a:lnTo>
                  <a:lnTo>
                    <a:pt x="241" y="44"/>
                  </a:lnTo>
                  <a:lnTo>
                    <a:pt x="241" y="39"/>
                  </a:lnTo>
                  <a:lnTo>
                    <a:pt x="241" y="34"/>
                  </a:lnTo>
                  <a:lnTo>
                    <a:pt x="238" y="32"/>
                  </a:lnTo>
                  <a:lnTo>
                    <a:pt x="235" y="30"/>
                  </a:lnTo>
                  <a:lnTo>
                    <a:pt x="238" y="29"/>
                  </a:lnTo>
                  <a:lnTo>
                    <a:pt x="240" y="26"/>
                  </a:lnTo>
                  <a:lnTo>
                    <a:pt x="240" y="23"/>
                  </a:lnTo>
                  <a:lnTo>
                    <a:pt x="240" y="18"/>
                  </a:lnTo>
                  <a:lnTo>
                    <a:pt x="238" y="16"/>
                  </a:lnTo>
                  <a:lnTo>
                    <a:pt x="236" y="15"/>
                  </a:lnTo>
                  <a:lnTo>
                    <a:pt x="234" y="14"/>
                  </a:lnTo>
                  <a:lnTo>
                    <a:pt x="230" y="14"/>
                  </a:lnTo>
                  <a:lnTo>
                    <a:pt x="228" y="14"/>
                  </a:lnTo>
                  <a:lnTo>
                    <a:pt x="224" y="14"/>
                  </a:lnTo>
                  <a:lnTo>
                    <a:pt x="222" y="14"/>
                  </a:lnTo>
                  <a:lnTo>
                    <a:pt x="219" y="14"/>
                  </a:lnTo>
                  <a:lnTo>
                    <a:pt x="218" y="14"/>
                  </a:lnTo>
                  <a:lnTo>
                    <a:pt x="218" y="49"/>
                  </a:lnTo>
                  <a:close/>
                  <a:moveTo>
                    <a:pt x="224" y="20"/>
                  </a:moveTo>
                  <a:lnTo>
                    <a:pt x="224" y="20"/>
                  </a:lnTo>
                  <a:lnTo>
                    <a:pt x="226" y="20"/>
                  </a:lnTo>
                  <a:lnTo>
                    <a:pt x="228" y="20"/>
                  </a:lnTo>
                  <a:lnTo>
                    <a:pt x="230" y="20"/>
                  </a:lnTo>
                  <a:lnTo>
                    <a:pt x="232" y="21"/>
                  </a:lnTo>
                  <a:lnTo>
                    <a:pt x="234" y="22"/>
                  </a:lnTo>
                  <a:lnTo>
                    <a:pt x="234" y="24"/>
                  </a:lnTo>
                  <a:lnTo>
                    <a:pt x="232" y="26"/>
                  </a:lnTo>
                  <a:lnTo>
                    <a:pt x="230" y="28"/>
                  </a:lnTo>
                  <a:lnTo>
                    <a:pt x="227" y="29"/>
                  </a:lnTo>
                  <a:lnTo>
                    <a:pt x="224" y="29"/>
                  </a:lnTo>
                  <a:lnTo>
                    <a:pt x="224" y="20"/>
                  </a:lnTo>
                  <a:close/>
                  <a:moveTo>
                    <a:pt x="224" y="33"/>
                  </a:moveTo>
                  <a:lnTo>
                    <a:pt x="227" y="33"/>
                  </a:lnTo>
                  <a:lnTo>
                    <a:pt x="231" y="34"/>
                  </a:lnTo>
                  <a:lnTo>
                    <a:pt x="234" y="36"/>
                  </a:lnTo>
                  <a:lnTo>
                    <a:pt x="235" y="39"/>
                  </a:lnTo>
                  <a:lnTo>
                    <a:pt x="234" y="41"/>
                  </a:lnTo>
                  <a:lnTo>
                    <a:pt x="232" y="42"/>
                  </a:lnTo>
                  <a:lnTo>
                    <a:pt x="230" y="44"/>
                  </a:lnTo>
                  <a:lnTo>
                    <a:pt x="228" y="44"/>
                  </a:lnTo>
                  <a:lnTo>
                    <a:pt x="227" y="44"/>
                  </a:lnTo>
                  <a:lnTo>
                    <a:pt x="226" y="44"/>
                  </a:lnTo>
                  <a:lnTo>
                    <a:pt x="224" y="44"/>
                  </a:lnTo>
                  <a:lnTo>
                    <a:pt x="224" y="33"/>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7" name="Freeform 110">
              <a:extLst>
                <a:ext uri="{FF2B5EF4-FFF2-40B4-BE49-F238E27FC236}">
                  <a16:creationId xmlns:a16="http://schemas.microsoft.com/office/drawing/2014/main" id="{DEF8EBF8-E79E-714C-DD49-5CF1566C87B9}"/>
                </a:ext>
              </a:extLst>
            </p:cNvPr>
            <p:cNvSpPr>
              <a:spLocks noEditPoints="1"/>
            </p:cNvSpPr>
            <p:nvPr/>
          </p:nvSpPr>
          <p:spPr bwMode="auto">
            <a:xfrm>
              <a:off x="4554396" y="3259113"/>
              <a:ext cx="248105" cy="71579"/>
            </a:xfrm>
            <a:custGeom>
              <a:avLst/>
              <a:gdLst>
                <a:gd name="T0" fmla="*/ 30163 w 185"/>
                <a:gd name="T1" fmla="*/ 15875 h 62"/>
                <a:gd name="T2" fmla="*/ 25400 w 185"/>
                <a:gd name="T3" fmla="*/ 28575 h 62"/>
                <a:gd name="T4" fmla="*/ 22225 w 185"/>
                <a:gd name="T5" fmla="*/ 15875 h 62"/>
                <a:gd name="T6" fmla="*/ 20638 w 185"/>
                <a:gd name="T7" fmla="*/ 60326 h 62"/>
                <a:gd name="T8" fmla="*/ 25400 w 185"/>
                <a:gd name="T9" fmla="*/ 46038 h 62"/>
                <a:gd name="T10" fmla="*/ 28575 w 185"/>
                <a:gd name="T11" fmla="*/ 55563 h 62"/>
                <a:gd name="T12" fmla="*/ 98425 w 185"/>
                <a:gd name="T13" fmla="*/ 52388 h 62"/>
                <a:gd name="T14" fmla="*/ 98425 w 185"/>
                <a:gd name="T15" fmla="*/ 39688 h 62"/>
                <a:gd name="T16" fmla="*/ 85725 w 185"/>
                <a:gd name="T17" fmla="*/ 20638 h 62"/>
                <a:gd name="T18" fmla="*/ 65088 w 185"/>
                <a:gd name="T19" fmla="*/ 25400 h 62"/>
                <a:gd name="T20" fmla="*/ 55563 w 185"/>
                <a:gd name="T21" fmla="*/ 50801 h 62"/>
                <a:gd name="T22" fmla="*/ 66675 w 185"/>
                <a:gd name="T23" fmla="*/ 73026 h 62"/>
                <a:gd name="T24" fmla="*/ 95250 w 185"/>
                <a:gd name="T25" fmla="*/ 73026 h 62"/>
                <a:gd name="T26" fmla="*/ 85725 w 185"/>
                <a:gd name="T27" fmla="*/ 66676 h 62"/>
                <a:gd name="T28" fmla="*/ 73025 w 185"/>
                <a:gd name="T29" fmla="*/ 63501 h 62"/>
                <a:gd name="T30" fmla="*/ 66675 w 185"/>
                <a:gd name="T31" fmla="*/ 42863 h 62"/>
                <a:gd name="T32" fmla="*/ 73025 w 185"/>
                <a:gd name="T33" fmla="*/ 30163 h 62"/>
                <a:gd name="T34" fmla="*/ 85725 w 185"/>
                <a:gd name="T35" fmla="*/ 33338 h 62"/>
                <a:gd name="T36" fmla="*/ 66675 w 185"/>
                <a:gd name="T37" fmla="*/ 42863 h 62"/>
                <a:gd name="T38" fmla="*/ 120650 w 185"/>
                <a:gd name="T39" fmla="*/ 73026 h 62"/>
                <a:gd name="T40" fmla="*/ 136525 w 185"/>
                <a:gd name="T41" fmla="*/ 77788 h 62"/>
                <a:gd name="T42" fmla="*/ 150813 w 185"/>
                <a:gd name="T43" fmla="*/ 58738 h 62"/>
                <a:gd name="T44" fmla="*/ 144463 w 185"/>
                <a:gd name="T45" fmla="*/ 26988 h 62"/>
                <a:gd name="T46" fmla="*/ 127000 w 185"/>
                <a:gd name="T47" fmla="*/ 19050 h 62"/>
                <a:gd name="T48" fmla="*/ 115888 w 185"/>
                <a:gd name="T49" fmla="*/ 20638 h 62"/>
                <a:gd name="T50" fmla="*/ 106363 w 185"/>
                <a:gd name="T51" fmla="*/ 98426 h 62"/>
                <a:gd name="T52" fmla="*/ 117475 w 185"/>
                <a:gd name="T53" fmla="*/ 41275 h 62"/>
                <a:gd name="T54" fmla="*/ 128588 w 185"/>
                <a:gd name="T55" fmla="*/ 30163 h 62"/>
                <a:gd name="T56" fmla="*/ 139700 w 185"/>
                <a:gd name="T57" fmla="*/ 41275 h 62"/>
                <a:gd name="T58" fmla="*/ 133350 w 185"/>
                <a:gd name="T59" fmla="*/ 65088 h 62"/>
                <a:gd name="T60" fmla="*/ 123825 w 185"/>
                <a:gd name="T61" fmla="*/ 66676 h 62"/>
                <a:gd name="T62" fmla="*/ 117475 w 185"/>
                <a:gd name="T63" fmla="*/ 55563 h 62"/>
                <a:gd name="T64" fmla="*/ 188913 w 185"/>
                <a:gd name="T65" fmla="*/ 66676 h 62"/>
                <a:gd name="T66" fmla="*/ 171450 w 185"/>
                <a:gd name="T67" fmla="*/ 60326 h 62"/>
                <a:gd name="T68" fmla="*/ 169863 w 185"/>
                <a:gd name="T69" fmla="*/ 41275 h 62"/>
                <a:gd name="T70" fmla="*/ 182563 w 185"/>
                <a:gd name="T71" fmla="*/ 30163 h 62"/>
                <a:gd name="T72" fmla="*/ 193675 w 185"/>
                <a:gd name="T73" fmla="*/ 20638 h 62"/>
                <a:gd name="T74" fmla="*/ 182563 w 185"/>
                <a:gd name="T75" fmla="*/ 19050 h 62"/>
                <a:gd name="T76" fmla="*/ 163513 w 185"/>
                <a:gd name="T77" fmla="*/ 28575 h 62"/>
                <a:gd name="T78" fmla="*/ 158750 w 185"/>
                <a:gd name="T79" fmla="*/ 60326 h 62"/>
                <a:gd name="T80" fmla="*/ 180975 w 185"/>
                <a:gd name="T81" fmla="*/ 77788 h 62"/>
                <a:gd name="T82" fmla="*/ 192088 w 185"/>
                <a:gd name="T83" fmla="*/ 65088 h 62"/>
                <a:gd name="T84" fmla="*/ 204788 w 185"/>
                <a:gd name="T85" fmla="*/ 26988 h 62"/>
                <a:gd name="T86" fmla="*/ 201613 w 185"/>
                <a:gd name="T87" fmla="*/ 60326 h 62"/>
                <a:gd name="T88" fmla="*/ 220663 w 185"/>
                <a:gd name="T89" fmla="*/ 77788 h 62"/>
                <a:gd name="T90" fmla="*/ 238125 w 185"/>
                <a:gd name="T91" fmla="*/ 68263 h 62"/>
                <a:gd name="T92" fmla="*/ 242888 w 185"/>
                <a:gd name="T93" fmla="*/ 36513 h 62"/>
                <a:gd name="T94" fmla="*/ 225425 w 185"/>
                <a:gd name="T95" fmla="*/ 19050 h 62"/>
                <a:gd name="T96" fmla="*/ 225425 w 185"/>
                <a:gd name="T97" fmla="*/ 31750 h 62"/>
                <a:gd name="T98" fmla="*/ 231775 w 185"/>
                <a:gd name="T99" fmla="*/ 49213 h 62"/>
                <a:gd name="T100" fmla="*/ 220663 w 185"/>
                <a:gd name="T101" fmla="*/ 68263 h 62"/>
                <a:gd name="T102" fmla="*/ 209550 w 185"/>
                <a:gd name="T103" fmla="*/ 55563 h 62"/>
                <a:gd name="T104" fmla="*/ 211138 w 185"/>
                <a:gd name="T105" fmla="*/ 36513 h 62"/>
                <a:gd name="T106" fmla="*/ 254000 w 185"/>
                <a:gd name="T107" fmla="*/ 20638 h 62"/>
                <a:gd name="T108" fmla="*/ 293688 w 185"/>
                <a:gd name="T109" fmla="*/ 77788 h 62"/>
                <a:gd name="T110" fmla="*/ 254000 w 185"/>
                <a:gd name="T111" fmla="*/ 20638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5" h="62">
                  <a:moveTo>
                    <a:pt x="32" y="49"/>
                  </a:moveTo>
                  <a:lnTo>
                    <a:pt x="21" y="24"/>
                  </a:lnTo>
                  <a:lnTo>
                    <a:pt x="32" y="0"/>
                  </a:lnTo>
                  <a:lnTo>
                    <a:pt x="24" y="0"/>
                  </a:lnTo>
                  <a:lnTo>
                    <a:pt x="19" y="10"/>
                  </a:lnTo>
                  <a:lnTo>
                    <a:pt x="18" y="12"/>
                  </a:lnTo>
                  <a:lnTo>
                    <a:pt x="18" y="15"/>
                  </a:lnTo>
                  <a:lnTo>
                    <a:pt x="17" y="18"/>
                  </a:lnTo>
                  <a:lnTo>
                    <a:pt x="16" y="18"/>
                  </a:lnTo>
                  <a:lnTo>
                    <a:pt x="16" y="16"/>
                  </a:lnTo>
                  <a:lnTo>
                    <a:pt x="15" y="12"/>
                  </a:lnTo>
                  <a:lnTo>
                    <a:pt x="14" y="10"/>
                  </a:lnTo>
                  <a:lnTo>
                    <a:pt x="9" y="0"/>
                  </a:lnTo>
                  <a:lnTo>
                    <a:pt x="1" y="0"/>
                  </a:lnTo>
                  <a:lnTo>
                    <a:pt x="13" y="24"/>
                  </a:lnTo>
                  <a:lnTo>
                    <a:pt x="0" y="49"/>
                  </a:lnTo>
                  <a:lnTo>
                    <a:pt x="9" y="49"/>
                  </a:lnTo>
                  <a:lnTo>
                    <a:pt x="13" y="38"/>
                  </a:lnTo>
                  <a:lnTo>
                    <a:pt x="14" y="35"/>
                  </a:lnTo>
                  <a:lnTo>
                    <a:pt x="15" y="33"/>
                  </a:lnTo>
                  <a:lnTo>
                    <a:pt x="16" y="29"/>
                  </a:lnTo>
                  <a:lnTo>
                    <a:pt x="17" y="33"/>
                  </a:lnTo>
                  <a:lnTo>
                    <a:pt x="18" y="35"/>
                  </a:lnTo>
                  <a:lnTo>
                    <a:pt x="21" y="38"/>
                  </a:lnTo>
                  <a:lnTo>
                    <a:pt x="24" y="49"/>
                  </a:lnTo>
                  <a:lnTo>
                    <a:pt x="32" y="49"/>
                  </a:lnTo>
                  <a:close/>
                  <a:moveTo>
                    <a:pt x="62" y="33"/>
                  </a:moveTo>
                  <a:lnTo>
                    <a:pt x="62" y="33"/>
                  </a:lnTo>
                  <a:lnTo>
                    <a:pt x="62" y="32"/>
                  </a:lnTo>
                  <a:lnTo>
                    <a:pt x="62" y="29"/>
                  </a:lnTo>
                  <a:lnTo>
                    <a:pt x="62" y="25"/>
                  </a:lnTo>
                  <a:lnTo>
                    <a:pt x="59" y="20"/>
                  </a:lnTo>
                  <a:lnTo>
                    <a:pt x="57" y="16"/>
                  </a:lnTo>
                  <a:lnTo>
                    <a:pt x="54" y="13"/>
                  </a:lnTo>
                  <a:lnTo>
                    <a:pt x="49" y="12"/>
                  </a:lnTo>
                  <a:lnTo>
                    <a:pt x="45" y="13"/>
                  </a:lnTo>
                  <a:lnTo>
                    <a:pt x="41" y="16"/>
                  </a:lnTo>
                  <a:lnTo>
                    <a:pt x="38" y="20"/>
                  </a:lnTo>
                  <a:lnTo>
                    <a:pt x="37" y="26"/>
                  </a:lnTo>
                  <a:lnTo>
                    <a:pt x="35" y="32"/>
                  </a:lnTo>
                  <a:lnTo>
                    <a:pt x="37" y="36"/>
                  </a:lnTo>
                  <a:lnTo>
                    <a:pt x="38" y="41"/>
                  </a:lnTo>
                  <a:lnTo>
                    <a:pt x="40" y="44"/>
                  </a:lnTo>
                  <a:lnTo>
                    <a:pt x="42" y="46"/>
                  </a:lnTo>
                  <a:lnTo>
                    <a:pt x="46" y="49"/>
                  </a:lnTo>
                  <a:lnTo>
                    <a:pt x="50" y="49"/>
                  </a:lnTo>
                  <a:lnTo>
                    <a:pt x="56" y="49"/>
                  </a:lnTo>
                  <a:lnTo>
                    <a:pt x="60" y="46"/>
                  </a:lnTo>
                  <a:lnTo>
                    <a:pt x="59" y="41"/>
                  </a:lnTo>
                  <a:lnTo>
                    <a:pt x="57" y="42"/>
                  </a:lnTo>
                  <a:lnTo>
                    <a:pt x="54" y="42"/>
                  </a:lnTo>
                  <a:lnTo>
                    <a:pt x="51" y="42"/>
                  </a:lnTo>
                  <a:lnTo>
                    <a:pt x="48" y="42"/>
                  </a:lnTo>
                  <a:lnTo>
                    <a:pt x="46" y="40"/>
                  </a:lnTo>
                  <a:lnTo>
                    <a:pt x="43" y="37"/>
                  </a:lnTo>
                  <a:lnTo>
                    <a:pt x="42" y="33"/>
                  </a:lnTo>
                  <a:lnTo>
                    <a:pt x="62" y="33"/>
                  </a:lnTo>
                  <a:close/>
                  <a:moveTo>
                    <a:pt x="42" y="27"/>
                  </a:moveTo>
                  <a:lnTo>
                    <a:pt x="42" y="27"/>
                  </a:lnTo>
                  <a:lnTo>
                    <a:pt x="43" y="24"/>
                  </a:lnTo>
                  <a:lnTo>
                    <a:pt x="45" y="21"/>
                  </a:lnTo>
                  <a:lnTo>
                    <a:pt x="46" y="19"/>
                  </a:lnTo>
                  <a:lnTo>
                    <a:pt x="49" y="18"/>
                  </a:lnTo>
                  <a:lnTo>
                    <a:pt x="51" y="19"/>
                  </a:lnTo>
                  <a:lnTo>
                    <a:pt x="54" y="21"/>
                  </a:lnTo>
                  <a:lnTo>
                    <a:pt x="55" y="25"/>
                  </a:lnTo>
                  <a:lnTo>
                    <a:pt x="55" y="27"/>
                  </a:lnTo>
                  <a:lnTo>
                    <a:pt x="42" y="27"/>
                  </a:lnTo>
                  <a:close/>
                  <a:moveTo>
                    <a:pt x="67" y="62"/>
                  </a:moveTo>
                  <a:lnTo>
                    <a:pt x="74" y="62"/>
                  </a:lnTo>
                  <a:lnTo>
                    <a:pt x="74" y="44"/>
                  </a:lnTo>
                  <a:lnTo>
                    <a:pt x="76" y="46"/>
                  </a:lnTo>
                  <a:lnTo>
                    <a:pt x="79" y="49"/>
                  </a:lnTo>
                  <a:lnTo>
                    <a:pt x="82" y="49"/>
                  </a:lnTo>
                  <a:lnTo>
                    <a:pt x="86" y="49"/>
                  </a:lnTo>
                  <a:lnTo>
                    <a:pt x="90" y="46"/>
                  </a:lnTo>
                  <a:lnTo>
                    <a:pt x="92" y="42"/>
                  </a:lnTo>
                  <a:lnTo>
                    <a:pt x="95" y="37"/>
                  </a:lnTo>
                  <a:lnTo>
                    <a:pt x="95" y="31"/>
                  </a:lnTo>
                  <a:lnTo>
                    <a:pt x="95" y="23"/>
                  </a:lnTo>
                  <a:lnTo>
                    <a:pt x="91" y="17"/>
                  </a:lnTo>
                  <a:lnTo>
                    <a:pt x="88" y="13"/>
                  </a:lnTo>
                  <a:lnTo>
                    <a:pt x="83" y="12"/>
                  </a:lnTo>
                  <a:lnTo>
                    <a:pt x="80" y="12"/>
                  </a:lnTo>
                  <a:lnTo>
                    <a:pt x="78" y="15"/>
                  </a:lnTo>
                  <a:lnTo>
                    <a:pt x="75" y="16"/>
                  </a:lnTo>
                  <a:lnTo>
                    <a:pt x="74" y="19"/>
                  </a:lnTo>
                  <a:lnTo>
                    <a:pt x="73" y="19"/>
                  </a:lnTo>
                  <a:lnTo>
                    <a:pt x="73" y="13"/>
                  </a:lnTo>
                  <a:lnTo>
                    <a:pt x="67" y="13"/>
                  </a:lnTo>
                  <a:lnTo>
                    <a:pt x="67" y="18"/>
                  </a:lnTo>
                  <a:lnTo>
                    <a:pt x="67" y="25"/>
                  </a:lnTo>
                  <a:lnTo>
                    <a:pt x="67" y="62"/>
                  </a:lnTo>
                  <a:close/>
                  <a:moveTo>
                    <a:pt x="74" y="28"/>
                  </a:moveTo>
                  <a:lnTo>
                    <a:pt x="74" y="28"/>
                  </a:lnTo>
                  <a:lnTo>
                    <a:pt x="74" y="27"/>
                  </a:lnTo>
                  <a:lnTo>
                    <a:pt x="74" y="26"/>
                  </a:lnTo>
                  <a:lnTo>
                    <a:pt x="75" y="23"/>
                  </a:lnTo>
                  <a:lnTo>
                    <a:pt x="78" y="20"/>
                  </a:lnTo>
                  <a:lnTo>
                    <a:pt x="81" y="19"/>
                  </a:lnTo>
                  <a:lnTo>
                    <a:pt x="84" y="20"/>
                  </a:lnTo>
                  <a:lnTo>
                    <a:pt x="86" y="23"/>
                  </a:lnTo>
                  <a:lnTo>
                    <a:pt x="88" y="26"/>
                  </a:lnTo>
                  <a:lnTo>
                    <a:pt x="88" y="31"/>
                  </a:lnTo>
                  <a:lnTo>
                    <a:pt x="87" y="36"/>
                  </a:lnTo>
                  <a:lnTo>
                    <a:pt x="84" y="41"/>
                  </a:lnTo>
                  <a:lnTo>
                    <a:pt x="83" y="42"/>
                  </a:lnTo>
                  <a:lnTo>
                    <a:pt x="81" y="42"/>
                  </a:lnTo>
                  <a:lnTo>
                    <a:pt x="78" y="42"/>
                  </a:lnTo>
                  <a:lnTo>
                    <a:pt x="75" y="40"/>
                  </a:lnTo>
                  <a:lnTo>
                    <a:pt x="74" y="36"/>
                  </a:lnTo>
                  <a:lnTo>
                    <a:pt x="74" y="35"/>
                  </a:lnTo>
                  <a:lnTo>
                    <a:pt x="74" y="34"/>
                  </a:lnTo>
                  <a:lnTo>
                    <a:pt x="74" y="28"/>
                  </a:lnTo>
                  <a:close/>
                  <a:moveTo>
                    <a:pt x="121" y="41"/>
                  </a:moveTo>
                  <a:lnTo>
                    <a:pt x="121" y="41"/>
                  </a:lnTo>
                  <a:lnTo>
                    <a:pt x="119" y="42"/>
                  </a:lnTo>
                  <a:lnTo>
                    <a:pt x="115" y="42"/>
                  </a:lnTo>
                  <a:lnTo>
                    <a:pt x="112" y="41"/>
                  </a:lnTo>
                  <a:lnTo>
                    <a:pt x="108" y="38"/>
                  </a:lnTo>
                  <a:lnTo>
                    <a:pt x="107" y="35"/>
                  </a:lnTo>
                  <a:lnTo>
                    <a:pt x="106" y="31"/>
                  </a:lnTo>
                  <a:lnTo>
                    <a:pt x="107" y="26"/>
                  </a:lnTo>
                  <a:lnTo>
                    <a:pt x="108" y="23"/>
                  </a:lnTo>
                  <a:lnTo>
                    <a:pt x="112" y="20"/>
                  </a:lnTo>
                  <a:lnTo>
                    <a:pt x="115" y="19"/>
                  </a:lnTo>
                  <a:lnTo>
                    <a:pt x="119" y="20"/>
                  </a:lnTo>
                  <a:lnTo>
                    <a:pt x="120" y="20"/>
                  </a:lnTo>
                  <a:lnTo>
                    <a:pt x="122" y="13"/>
                  </a:lnTo>
                  <a:lnTo>
                    <a:pt x="120" y="13"/>
                  </a:lnTo>
                  <a:lnTo>
                    <a:pt x="117" y="12"/>
                  </a:lnTo>
                  <a:lnTo>
                    <a:pt x="115" y="12"/>
                  </a:lnTo>
                  <a:lnTo>
                    <a:pt x="112" y="12"/>
                  </a:lnTo>
                  <a:lnTo>
                    <a:pt x="108" y="13"/>
                  </a:lnTo>
                  <a:lnTo>
                    <a:pt x="105" y="16"/>
                  </a:lnTo>
                  <a:lnTo>
                    <a:pt x="103" y="18"/>
                  </a:lnTo>
                  <a:lnTo>
                    <a:pt x="100" y="24"/>
                  </a:lnTo>
                  <a:lnTo>
                    <a:pt x="99" y="31"/>
                  </a:lnTo>
                  <a:lnTo>
                    <a:pt x="100" y="38"/>
                  </a:lnTo>
                  <a:lnTo>
                    <a:pt x="103" y="44"/>
                  </a:lnTo>
                  <a:lnTo>
                    <a:pt x="107" y="48"/>
                  </a:lnTo>
                  <a:lnTo>
                    <a:pt x="114" y="49"/>
                  </a:lnTo>
                  <a:lnTo>
                    <a:pt x="116" y="49"/>
                  </a:lnTo>
                  <a:lnTo>
                    <a:pt x="120" y="48"/>
                  </a:lnTo>
                  <a:lnTo>
                    <a:pt x="122" y="48"/>
                  </a:lnTo>
                  <a:lnTo>
                    <a:pt x="121" y="41"/>
                  </a:lnTo>
                  <a:close/>
                  <a:moveTo>
                    <a:pt x="139" y="12"/>
                  </a:moveTo>
                  <a:lnTo>
                    <a:pt x="139" y="12"/>
                  </a:lnTo>
                  <a:lnTo>
                    <a:pt x="133" y="13"/>
                  </a:lnTo>
                  <a:lnTo>
                    <a:pt x="129" y="17"/>
                  </a:lnTo>
                  <a:lnTo>
                    <a:pt x="127" y="24"/>
                  </a:lnTo>
                  <a:lnTo>
                    <a:pt x="125" y="31"/>
                  </a:lnTo>
                  <a:lnTo>
                    <a:pt x="127" y="38"/>
                  </a:lnTo>
                  <a:lnTo>
                    <a:pt x="129" y="44"/>
                  </a:lnTo>
                  <a:lnTo>
                    <a:pt x="133" y="48"/>
                  </a:lnTo>
                  <a:lnTo>
                    <a:pt x="139" y="49"/>
                  </a:lnTo>
                  <a:lnTo>
                    <a:pt x="144" y="49"/>
                  </a:lnTo>
                  <a:lnTo>
                    <a:pt x="147" y="46"/>
                  </a:lnTo>
                  <a:lnTo>
                    <a:pt x="150" y="43"/>
                  </a:lnTo>
                  <a:lnTo>
                    <a:pt x="153" y="37"/>
                  </a:lnTo>
                  <a:lnTo>
                    <a:pt x="154" y="31"/>
                  </a:lnTo>
                  <a:lnTo>
                    <a:pt x="153" y="23"/>
                  </a:lnTo>
                  <a:lnTo>
                    <a:pt x="149" y="17"/>
                  </a:lnTo>
                  <a:lnTo>
                    <a:pt x="145" y="13"/>
                  </a:lnTo>
                  <a:lnTo>
                    <a:pt x="142" y="12"/>
                  </a:lnTo>
                  <a:lnTo>
                    <a:pt x="139" y="12"/>
                  </a:lnTo>
                  <a:close/>
                  <a:moveTo>
                    <a:pt x="139" y="19"/>
                  </a:moveTo>
                  <a:lnTo>
                    <a:pt x="139" y="19"/>
                  </a:lnTo>
                  <a:lnTo>
                    <a:pt x="142" y="20"/>
                  </a:lnTo>
                  <a:lnTo>
                    <a:pt x="145" y="23"/>
                  </a:lnTo>
                  <a:lnTo>
                    <a:pt x="146" y="26"/>
                  </a:lnTo>
                  <a:lnTo>
                    <a:pt x="146" y="31"/>
                  </a:lnTo>
                  <a:lnTo>
                    <a:pt x="145" y="37"/>
                  </a:lnTo>
                  <a:lnTo>
                    <a:pt x="142" y="41"/>
                  </a:lnTo>
                  <a:lnTo>
                    <a:pt x="141" y="42"/>
                  </a:lnTo>
                  <a:lnTo>
                    <a:pt x="139" y="43"/>
                  </a:lnTo>
                  <a:lnTo>
                    <a:pt x="137" y="42"/>
                  </a:lnTo>
                  <a:lnTo>
                    <a:pt x="135" y="40"/>
                  </a:lnTo>
                  <a:lnTo>
                    <a:pt x="132" y="35"/>
                  </a:lnTo>
                  <a:lnTo>
                    <a:pt x="132" y="31"/>
                  </a:lnTo>
                  <a:lnTo>
                    <a:pt x="132" y="26"/>
                  </a:lnTo>
                  <a:lnTo>
                    <a:pt x="133" y="23"/>
                  </a:lnTo>
                  <a:lnTo>
                    <a:pt x="136" y="20"/>
                  </a:lnTo>
                  <a:lnTo>
                    <a:pt x="139" y="19"/>
                  </a:lnTo>
                  <a:close/>
                  <a:moveTo>
                    <a:pt x="160" y="13"/>
                  </a:moveTo>
                  <a:lnTo>
                    <a:pt x="160" y="49"/>
                  </a:lnTo>
                  <a:lnTo>
                    <a:pt x="166" y="49"/>
                  </a:lnTo>
                  <a:lnTo>
                    <a:pt x="166" y="34"/>
                  </a:lnTo>
                  <a:lnTo>
                    <a:pt x="177" y="34"/>
                  </a:lnTo>
                  <a:lnTo>
                    <a:pt x="177" y="49"/>
                  </a:lnTo>
                  <a:lnTo>
                    <a:pt x="185" y="49"/>
                  </a:lnTo>
                  <a:lnTo>
                    <a:pt x="185" y="13"/>
                  </a:lnTo>
                  <a:lnTo>
                    <a:pt x="177" y="13"/>
                  </a:lnTo>
                  <a:lnTo>
                    <a:pt x="177" y="27"/>
                  </a:lnTo>
                  <a:lnTo>
                    <a:pt x="166" y="27"/>
                  </a:lnTo>
                  <a:lnTo>
                    <a:pt x="166" y="13"/>
                  </a:lnTo>
                  <a:lnTo>
                    <a:pt x="160" y="13"/>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8" name="Freeform 111">
              <a:extLst>
                <a:ext uri="{FF2B5EF4-FFF2-40B4-BE49-F238E27FC236}">
                  <a16:creationId xmlns:a16="http://schemas.microsoft.com/office/drawing/2014/main" id="{085A7B8F-050A-F3B3-0BE4-1E5B3B2AEDDE}"/>
                </a:ext>
              </a:extLst>
            </p:cNvPr>
            <p:cNvSpPr>
              <a:spLocks noEditPoints="1"/>
            </p:cNvSpPr>
            <p:nvPr/>
          </p:nvSpPr>
          <p:spPr bwMode="auto">
            <a:xfrm>
              <a:off x="5660809" y="2598747"/>
              <a:ext cx="372828" cy="75042"/>
            </a:xfrm>
            <a:custGeom>
              <a:avLst/>
              <a:gdLst>
                <a:gd name="T0" fmla="*/ 22225 w 278"/>
                <a:gd name="T1" fmla="*/ 14288 h 65"/>
                <a:gd name="T2" fmla="*/ 9525 w 278"/>
                <a:gd name="T3" fmla="*/ 34925 h 65"/>
                <a:gd name="T4" fmla="*/ 28575 w 278"/>
                <a:gd name="T5" fmla="*/ 57150 h 65"/>
                <a:gd name="T6" fmla="*/ 4763 w 278"/>
                <a:gd name="T7" fmla="*/ 66675 h 65"/>
                <a:gd name="T8" fmla="*/ 15875 w 278"/>
                <a:gd name="T9" fmla="*/ 80963 h 65"/>
                <a:gd name="T10" fmla="*/ 41275 w 278"/>
                <a:gd name="T11" fmla="*/ 57150 h 65"/>
                <a:gd name="T12" fmla="*/ 31750 w 278"/>
                <a:gd name="T13" fmla="*/ 36513 h 65"/>
                <a:gd name="T14" fmla="*/ 28575 w 278"/>
                <a:gd name="T15" fmla="*/ 3175 h 65"/>
                <a:gd name="T16" fmla="*/ 3175 w 278"/>
                <a:gd name="T17" fmla="*/ 17463 h 65"/>
                <a:gd name="T18" fmla="*/ 69850 w 278"/>
                <a:gd name="T19" fmla="*/ 23813 h 65"/>
                <a:gd name="T20" fmla="*/ 55563 w 278"/>
                <a:gd name="T21" fmla="*/ 34925 h 65"/>
                <a:gd name="T22" fmla="*/ 74613 w 278"/>
                <a:gd name="T23" fmla="*/ 39688 h 65"/>
                <a:gd name="T24" fmla="*/ 50800 w 278"/>
                <a:gd name="T25" fmla="*/ 52388 h 65"/>
                <a:gd name="T26" fmla="*/ 61913 w 278"/>
                <a:gd name="T27" fmla="*/ 80963 h 65"/>
                <a:gd name="T28" fmla="*/ 84138 w 278"/>
                <a:gd name="T29" fmla="*/ 79375 h 65"/>
                <a:gd name="T30" fmla="*/ 74613 w 278"/>
                <a:gd name="T31" fmla="*/ 63500 h 65"/>
                <a:gd name="T32" fmla="*/ 58738 w 278"/>
                <a:gd name="T33" fmla="*/ 66675 h 65"/>
                <a:gd name="T34" fmla="*/ 74613 w 278"/>
                <a:gd name="T35" fmla="*/ 52388 h 65"/>
                <a:gd name="T36" fmla="*/ 134938 w 278"/>
                <a:gd name="T37" fmla="*/ 23813 h 65"/>
                <a:gd name="T38" fmla="*/ 146050 w 278"/>
                <a:gd name="T39" fmla="*/ 39688 h 65"/>
                <a:gd name="T40" fmla="*/ 168275 w 278"/>
                <a:gd name="T41" fmla="*/ 80963 h 65"/>
                <a:gd name="T42" fmla="*/ 190500 w 278"/>
                <a:gd name="T43" fmla="*/ 50800 h 65"/>
                <a:gd name="T44" fmla="*/ 168275 w 278"/>
                <a:gd name="T45" fmla="*/ 31750 h 65"/>
                <a:gd name="T46" fmla="*/ 177800 w 278"/>
                <a:gd name="T47" fmla="*/ 61913 h 65"/>
                <a:gd name="T48" fmla="*/ 158750 w 278"/>
                <a:gd name="T49" fmla="*/ 65088 h 65"/>
                <a:gd name="T50" fmla="*/ 161925 w 278"/>
                <a:gd name="T51" fmla="*/ 34925 h 65"/>
                <a:gd name="T52" fmla="*/ 219075 w 278"/>
                <a:gd name="T53" fmla="*/ 79375 h 65"/>
                <a:gd name="T54" fmla="*/ 242888 w 278"/>
                <a:gd name="T55" fmla="*/ 61913 h 65"/>
                <a:gd name="T56" fmla="*/ 223838 w 278"/>
                <a:gd name="T57" fmla="*/ 23813 h 65"/>
                <a:gd name="T58" fmla="*/ 198438 w 278"/>
                <a:gd name="T59" fmla="*/ 23813 h 65"/>
                <a:gd name="T60" fmla="*/ 211138 w 278"/>
                <a:gd name="T61" fmla="*/ 42863 h 65"/>
                <a:gd name="T62" fmla="*/ 230188 w 278"/>
                <a:gd name="T63" fmla="*/ 39688 h 65"/>
                <a:gd name="T64" fmla="*/ 223838 w 278"/>
                <a:gd name="T65" fmla="*/ 68263 h 65"/>
                <a:gd name="T66" fmla="*/ 211138 w 278"/>
                <a:gd name="T67" fmla="*/ 57150 h 65"/>
                <a:gd name="T68" fmla="*/ 258763 w 278"/>
                <a:gd name="T69" fmla="*/ 0 h 65"/>
                <a:gd name="T70" fmla="*/ 255588 w 278"/>
                <a:gd name="T71" fmla="*/ 14288 h 65"/>
                <a:gd name="T72" fmla="*/ 263525 w 278"/>
                <a:gd name="T73" fmla="*/ 3175 h 65"/>
                <a:gd name="T74" fmla="*/ 282575 w 278"/>
                <a:gd name="T75" fmla="*/ 50800 h 65"/>
                <a:gd name="T76" fmla="*/ 284163 w 278"/>
                <a:gd name="T77" fmla="*/ 74613 h 65"/>
                <a:gd name="T78" fmla="*/ 296863 w 278"/>
                <a:gd name="T79" fmla="*/ 79375 h 65"/>
                <a:gd name="T80" fmla="*/ 320675 w 278"/>
                <a:gd name="T81" fmla="*/ 66675 h 65"/>
                <a:gd name="T82" fmla="*/ 328613 w 278"/>
                <a:gd name="T83" fmla="*/ 63500 h 65"/>
                <a:gd name="T84" fmla="*/ 307975 w 278"/>
                <a:gd name="T85" fmla="*/ 47625 h 65"/>
                <a:gd name="T86" fmla="*/ 352425 w 278"/>
                <a:gd name="T87" fmla="*/ 49213 h 65"/>
                <a:gd name="T88" fmla="*/ 344488 w 278"/>
                <a:gd name="T89" fmla="*/ 79375 h 65"/>
                <a:gd name="T90" fmla="*/ 360363 w 278"/>
                <a:gd name="T91" fmla="*/ 55563 h 65"/>
                <a:gd name="T92" fmla="*/ 381000 w 278"/>
                <a:gd name="T93" fmla="*/ 61913 h 65"/>
                <a:gd name="T94" fmla="*/ 395288 w 278"/>
                <a:gd name="T95" fmla="*/ 68263 h 65"/>
                <a:gd name="T96" fmla="*/ 387350 w 278"/>
                <a:gd name="T97" fmla="*/ 23813 h 65"/>
                <a:gd name="T98" fmla="*/ 441325 w 278"/>
                <a:gd name="T99" fmla="*/ 25400 h 65"/>
                <a:gd name="T100" fmla="*/ 409575 w 278"/>
                <a:gd name="T101" fmla="*/ 26988 h 65"/>
                <a:gd name="T102" fmla="*/ 406400 w 278"/>
                <a:gd name="T103" fmla="*/ 49213 h 65"/>
                <a:gd name="T104" fmla="*/ 407988 w 278"/>
                <a:gd name="T105" fmla="*/ 57150 h 65"/>
                <a:gd name="T106" fmla="*/ 401638 w 278"/>
                <a:gd name="T107" fmla="*/ 76200 h 65"/>
                <a:gd name="T108" fmla="*/ 417513 w 278"/>
                <a:gd name="T109" fmla="*/ 65088 h 65"/>
                <a:gd name="T110" fmla="*/ 441325 w 278"/>
                <a:gd name="T111" fmla="*/ 25400 h 65"/>
                <a:gd name="T112" fmla="*/ 417513 w 278"/>
                <a:gd name="T113" fmla="*/ 47625 h 65"/>
                <a:gd name="T114" fmla="*/ 420688 w 278"/>
                <a:gd name="T115" fmla="*/ 31750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 h="65">
                  <a:moveTo>
                    <a:pt x="2" y="11"/>
                  </a:moveTo>
                  <a:lnTo>
                    <a:pt x="2" y="11"/>
                  </a:lnTo>
                  <a:lnTo>
                    <a:pt x="4" y="9"/>
                  </a:lnTo>
                  <a:lnTo>
                    <a:pt x="8" y="8"/>
                  </a:lnTo>
                  <a:lnTo>
                    <a:pt x="10" y="8"/>
                  </a:lnTo>
                  <a:lnTo>
                    <a:pt x="14" y="9"/>
                  </a:lnTo>
                  <a:lnTo>
                    <a:pt x="16" y="11"/>
                  </a:lnTo>
                  <a:lnTo>
                    <a:pt x="17" y="15"/>
                  </a:lnTo>
                  <a:lnTo>
                    <a:pt x="16" y="18"/>
                  </a:lnTo>
                  <a:lnTo>
                    <a:pt x="14" y="20"/>
                  </a:lnTo>
                  <a:lnTo>
                    <a:pt x="9" y="22"/>
                  </a:lnTo>
                  <a:lnTo>
                    <a:pt x="6" y="22"/>
                  </a:lnTo>
                  <a:lnTo>
                    <a:pt x="6" y="28"/>
                  </a:lnTo>
                  <a:lnTo>
                    <a:pt x="9" y="28"/>
                  </a:lnTo>
                  <a:lnTo>
                    <a:pt x="12" y="28"/>
                  </a:lnTo>
                  <a:lnTo>
                    <a:pt x="15" y="30"/>
                  </a:lnTo>
                  <a:lnTo>
                    <a:pt x="17" y="32"/>
                  </a:lnTo>
                  <a:lnTo>
                    <a:pt x="18" y="36"/>
                  </a:lnTo>
                  <a:lnTo>
                    <a:pt x="17" y="40"/>
                  </a:lnTo>
                  <a:lnTo>
                    <a:pt x="15" y="43"/>
                  </a:lnTo>
                  <a:lnTo>
                    <a:pt x="10" y="43"/>
                  </a:lnTo>
                  <a:lnTo>
                    <a:pt x="7" y="43"/>
                  </a:lnTo>
                  <a:lnTo>
                    <a:pt x="3" y="42"/>
                  </a:lnTo>
                  <a:lnTo>
                    <a:pt x="1" y="41"/>
                  </a:lnTo>
                  <a:lnTo>
                    <a:pt x="0" y="48"/>
                  </a:lnTo>
                  <a:lnTo>
                    <a:pt x="3" y="49"/>
                  </a:lnTo>
                  <a:lnTo>
                    <a:pt x="7" y="50"/>
                  </a:lnTo>
                  <a:lnTo>
                    <a:pt x="10" y="51"/>
                  </a:lnTo>
                  <a:lnTo>
                    <a:pt x="15" y="50"/>
                  </a:lnTo>
                  <a:lnTo>
                    <a:pt x="19" y="49"/>
                  </a:lnTo>
                  <a:lnTo>
                    <a:pt x="23" y="47"/>
                  </a:lnTo>
                  <a:lnTo>
                    <a:pt x="25" y="42"/>
                  </a:lnTo>
                  <a:lnTo>
                    <a:pt x="26" y="36"/>
                  </a:lnTo>
                  <a:lnTo>
                    <a:pt x="25" y="32"/>
                  </a:lnTo>
                  <a:lnTo>
                    <a:pt x="23" y="28"/>
                  </a:lnTo>
                  <a:lnTo>
                    <a:pt x="20" y="26"/>
                  </a:lnTo>
                  <a:lnTo>
                    <a:pt x="17" y="25"/>
                  </a:lnTo>
                  <a:lnTo>
                    <a:pt x="20" y="23"/>
                  </a:lnTo>
                  <a:lnTo>
                    <a:pt x="24" y="18"/>
                  </a:lnTo>
                  <a:lnTo>
                    <a:pt x="24" y="12"/>
                  </a:lnTo>
                  <a:lnTo>
                    <a:pt x="24" y="9"/>
                  </a:lnTo>
                  <a:lnTo>
                    <a:pt x="23" y="7"/>
                  </a:lnTo>
                  <a:lnTo>
                    <a:pt x="20" y="4"/>
                  </a:lnTo>
                  <a:lnTo>
                    <a:pt x="18" y="2"/>
                  </a:lnTo>
                  <a:lnTo>
                    <a:pt x="16" y="1"/>
                  </a:lnTo>
                  <a:lnTo>
                    <a:pt x="11" y="1"/>
                  </a:lnTo>
                  <a:lnTo>
                    <a:pt x="8" y="1"/>
                  </a:lnTo>
                  <a:lnTo>
                    <a:pt x="3" y="2"/>
                  </a:lnTo>
                  <a:lnTo>
                    <a:pt x="1" y="4"/>
                  </a:lnTo>
                  <a:lnTo>
                    <a:pt x="2" y="11"/>
                  </a:lnTo>
                  <a:close/>
                  <a:moveTo>
                    <a:pt x="53" y="30"/>
                  </a:moveTo>
                  <a:lnTo>
                    <a:pt x="53" y="30"/>
                  </a:lnTo>
                  <a:lnTo>
                    <a:pt x="52" y="24"/>
                  </a:lnTo>
                  <a:lnTo>
                    <a:pt x="51" y="19"/>
                  </a:lnTo>
                  <a:lnTo>
                    <a:pt x="48" y="16"/>
                  </a:lnTo>
                  <a:lnTo>
                    <a:pt x="44" y="15"/>
                  </a:lnTo>
                  <a:lnTo>
                    <a:pt x="42" y="15"/>
                  </a:lnTo>
                  <a:lnTo>
                    <a:pt x="37" y="15"/>
                  </a:lnTo>
                  <a:lnTo>
                    <a:pt x="34" y="16"/>
                  </a:lnTo>
                  <a:lnTo>
                    <a:pt x="32" y="17"/>
                  </a:lnTo>
                  <a:lnTo>
                    <a:pt x="33" y="23"/>
                  </a:lnTo>
                  <a:lnTo>
                    <a:pt x="35" y="22"/>
                  </a:lnTo>
                  <a:lnTo>
                    <a:pt x="37" y="20"/>
                  </a:lnTo>
                  <a:lnTo>
                    <a:pt x="41" y="20"/>
                  </a:lnTo>
                  <a:lnTo>
                    <a:pt x="43" y="22"/>
                  </a:lnTo>
                  <a:lnTo>
                    <a:pt x="45" y="23"/>
                  </a:lnTo>
                  <a:lnTo>
                    <a:pt x="47" y="25"/>
                  </a:lnTo>
                  <a:lnTo>
                    <a:pt x="47" y="26"/>
                  </a:lnTo>
                  <a:lnTo>
                    <a:pt x="47" y="27"/>
                  </a:lnTo>
                  <a:lnTo>
                    <a:pt x="42" y="27"/>
                  </a:lnTo>
                  <a:lnTo>
                    <a:pt x="37" y="28"/>
                  </a:lnTo>
                  <a:lnTo>
                    <a:pt x="34" y="31"/>
                  </a:lnTo>
                  <a:lnTo>
                    <a:pt x="32" y="33"/>
                  </a:lnTo>
                  <a:lnTo>
                    <a:pt x="31" y="36"/>
                  </a:lnTo>
                  <a:lnTo>
                    <a:pt x="30" y="41"/>
                  </a:lnTo>
                  <a:lnTo>
                    <a:pt x="31" y="44"/>
                  </a:lnTo>
                  <a:lnTo>
                    <a:pt x="32" y="48"/>
                  </a:lnTo>
                  <a:lnTo>
                    <a:pt x="35" y="50"/>
                  </a:lnTo>
                  <a:lnTo>
                    <a:pt x="39" y="51"/>
                  </a:lnTo>
                  <a:lnTo>
                    <a:pt x="42" y="50"/>
                  </a:lnTo>
                  <a:lnTo>
                    <a:pt x="44" y="49"/>
                  </a:lnTo>
                  <a:lnTo>
                    <a:pt x="47" y="47"/>
                  </a:lnTo>
                  <a:lnTo>
                    <a:pt x="48" y="50"/>
                  </a:lnTo>
                  <a:lnTo>
                    <a:pt x="53" y="50"/>
                  </a:lnTo>
                  <a:lnTo>
                    <a:pt x="53" y="47"/>
                  </a:lnTo>
                  <a:lnTo>
                    <a:pt x="53" y="42"/>
                  </a:lnTo>
                  <a:lnTo>
                    <a:pt x="53" y="30"/>
                  </a:lnTo>
                  <a:close/>
                  <a:moveTo>
                    <a:pt x="47" y="38"/>
                  </a:moveTo>
                  <a:lnTo>
                    <a:pt x="47" y="38"/>
                  </a:lnTo>
                  <a:lnTo>
                    <a:pt x="47" y="39"/>
                  </a:lnTo>
                  <a:lnTo>
                    <a:pt x="47" y="40"/>
                  </a:lnTo>
                  <a:lnTo>
                    <a:pt x="45" y="42"/>
                  </a:lnTo>
                  <a:lnTo>
                    <a:pt x="43" y="44"/>
                  </a:lnTo>
                  <a:lnTo>
                    <a:pt x="41" y="44"/>
                  </a:lnTo>
                  <a:lnTo>
                    <a:pt x="39" y="44"/>
                  </a:lnTo>
                  <a:lnTo>
                    <a:pt x="37" y="42"/>
                  </a:lnTo>
                  <a:lnTo>
                    <a:pt x="36" y="40"/>
                  </a:lnTo>
                  <a:lnTo>
                    <a:pt x="37" y="36"/>
                  </a:lnTo>
                  <a:lnTo>
                    <a:pt x="40" y="34"/>
                  </a:lnTo>
                  <a:lnTo>
                    <a:pt x="43" y="33"/>
                  </a:lnTo>
                  <a:lnTo>
                    <a:pt x="47" y="33"/>
                  </a:lnTo>
                  <a:lnTo>
                    <a:pt x="47" y="38"/>
                  </a:lnTo>
                  <a:close/>
                  <a:moveTo>
                    <a:pt x="60" y="15"/>
                  </a:moveTo>
                  <a:lnTo>
                    <a:pt x="60" y="50"/>
                  </a:lnTo>
                  <a:lnTo>
                    <a:pt x="68" y="50"/>
                  </a:lnTo>
                  <a:lnTo>
                    <a:pt x="68" y="22"/>
                  </a:lnTo>
                  <a:lnTo>
                    <a:pt x="78" y="22"/>
                  </a:lnTo>
                  <a:lnTo>
                    <a:pt x="78" y="50"/>
                  </a:lnTo>
                  <a:lnTo>
                    <a:pt x="85" y="50"/>
                  </a:lnTo>
                  <a:lnTo>
                    <a:pt x="85" y="15"/>
                  </a:lnTo>
                  <a:lnTo>
                    <a:pt x="60" y="15"/>
                  </a:lnTo>
                  <a:close/>
                  <a:moveTo>
                    <a:pt x="106" y="15"/>
                  </a:moveTo>
                  <a:lnTo>
                    <a:pt x="106" y="15"/>
                  </a:lnTo>
                  <a:lnTo>
                    <a:pt x="100" y="16"/>
                  </a:lnTo>
                  <a:lnTo>
                    <a:pt x="96" y="19"/>
                  </a:lnTo>
                  <a:lnTo>
                    <a:pt x="92" y="25"/>
                  </a:lnTo>
                  <a:lnTo>
                    <a:pt x="91" y="33"/>
                  </a:lnTo>
                  <a:lnTo>
                    <a:pt x="92" y="41"/>
                  </a:lnTo>
                  <a:lnTo>
                    <a:pt x="96" y="45"/>
                  </a:lnTo>
                  <a:lnTo>
                    <a:pt x="100" y="50"/>
                  </a:lnTo>
                  <a:lnTo>
                    <a:pt x="106" y="51"/>
                  </a:lnTo>
                  <a:lnTo>
                    <a:pt x="109" y="50"/>
                  </a:lnTo>
                  <a:lnTo>
                    <a:pt x="114" y="48"/>
                  </a:lnTo>
                  <a:lnTo>
                    <a:pt x="117" y="44"/>
                  </a:lnTo>
                  <a:lnTo>
                    <a:pt x="120" y="39"/>
                  </a:lnTo>
                  <a:lnTo>
                    <a:pt x="120" y="32"/>
                  </a:lnTo>
                  <a:lnTo>
                    <a:pt x="118" y="25"/>
                  </a:lnTo>
                  <a:lnTo>
                    <a:pt x="116" y="19"/>
                  </a:lnTo>
                  <a:lnTo>
                    <a:pt x="112" y="16"/>
                  </a:lnTo>
                  <a:lnTo>
                    <a:pt x="109" y="15"/>
                  </a:lnTo>
                  <a:lnTo>
                    <a:pt x="106" y="15"/>
                  </a:lnTo>
                  <a:close/>
                  <a:moveTo>
                    <a:pt x="106" y="20"/>
                  </a:moveTo>
                  <a:lnTo>
                    <a:pt x="106" y="20"/>
                  </a:lnTo>
                  <a:lnTo>
                    <a:pt x="109" y="22"/>
                  </a:lnTo>
                  <a:lnTo>
                    <a:pt x="110" y="25"/>
                  </a:lnTo>
                  <a:lnTo>
                    <a:pt x="112" y="28"/>
                  </a:lnTo>
                  <a:lnTo>
                    <a:pt x="113" y="33"/>
                  </a:lnTo>
                  <a:lnTo>
                    <a:pt x="112" y="39"/>
                  </a:lnTo>
                  <a:lnTo>
                    <a:pt x="109" y="43"/>
                  </a:lnTo>
                  <a:lnTo>
                    <a:pt x="107" y="44"/>
                  </a:lnTo>
                  <a:lnTo>
                    <a:pt x="106" y="44"/>
                  </a:lnTo>
                  <a:lnTo>
                    <a:pt x="102" y="43"/>
                  </a:lnTo>
                  <a:lnTo>
                    <a:pt x="100" y="41"/>
                  </a:lnTo>
                  <a:lnTo>
                    <a:pt x="99" y="38"/>
                  </a:lnTo>
                  <a:lnTo>
                    <a:pt x="99" y="33"/>
                  </a:lnTo>
                  <a:lnTo>
                    <a:pt x="99" y="28"/>
                  </a:lnTo>
                  <a:lnTo>
                    <a:pt x="100" y="25"/>
                  </a:lnTo>
                  <a:lnTo>
                    <a:pt x="102" y="22"/>
                  </a:lnTo>
                  <a:lnTo>
                    <a:pt x="106" y="20"/>
                  </a:lnTo>
                  <a:close/>
                  <a:moveTo>
                    <a:pt x="125" y="65"/>
                  </a:moveTo>
                  <a:lnTo>
                    <a:pt x="133" y="65"/>
                  </a:lnTo>
                  <a:lnTo>
                    <a:pt x="133" y="47"/>
                  </a:lnTo>
                  <a:lnTo>
                    <a:pt x="134" y="49"/>
                  </a:lnTo>
                  <a:lnTo>
                    <a:pt x="138" y="50"/>
                  </a:lnTo>
                  <a:lnTo>
                    <a:pt x="141" y="51"/>
                  </a:lnTo>
                  <a:lnTo>
                    <a:pt x="145" y="50"/>
                  </a:lnTo>
                  <a:lnTo>
                    <a:pt x="148" y="48"/>
                  </a:lnTo>
                  <a:lnTo>
                    <a:pt x="150" y="44"/>
                  </a:lnTo>
                  <a:lnTo>
                    <a:pt x="153" y="39"/>
                  </a:lnTo>
                  <a:lnTo>
                    <a:pt x="154" y="32"/>
                  </a:lnTo>
                  <a:lnTo>
                    <a:pt x="153" y="25"/>
                  </a:lnTo>
                  <a:lnTo>
                    <a:pt x="150" y="19"/>
                  </a:lnTo>
                  <a:lnTo>
                    <a:pt x="146" y="16"/>
                  </a:lnTo>
                  <a:lnTo>
                    <a:pt x="141" y="15"/>
                  </a:lnTo>
                  <a:lnTo>
                    <a:pt x="139" y="15"/>
                  </a:lnTo>
                  <a:lnTo>
                    <a:pt x="135" y="16"/>
                  </a:lnTo>
                  <a:lnTo>
                    <a:pt x="134" y="18"/>
                  </a:lnTo>
                  <a:lnTo>
                    <a:pt x="132" y="20"/>
                  </a:lnTo>
                  <a:lnTo>
                    <a:pt x="132" y="15"/>
                  </a:lnTo>
                  <a:lnTo>
                    <a:pt x="125" y="15"/>
                  </a:lnTo>
                  <a:lnTo>
                    <a:pt x="125" y="20"/>
                  </a:lnTo>
                  <a:lnTo>
                    <a:pt x="125" y="26"/>
                  </a:lnTo>
                  <a:lnTo>
                    <a:pt x="125" y="65"/>
                  </a:lnTo>
                  <a:close/>
                  <a:moveTo>
                    <a:pt x="133" y="30"/>
                  </a:moveTo>
                  <a:lnTo>
                    <a:pt x="133" y="30"/>
                  </a:lnTo>
                  <a:lnTo>
                    <a:pt x="133" y="28"/>
                  </a:lnTo>
                  <a:lnTo>
                    <a:pt x="133" y="27"/>
                  </a:lnTo>
                  <a:lnTo>
                    <a:pt x="134" y="24"/>
                  </a:lnTo>
                  <a:lnTo>
                    <a:pt x="137" y="22"/>
                  </a:lnTo>
                  <a:lnTo>
                    <a:pt x="139" y="22"/>
                  </a:lnTo>
                  <a:lnTo>
                    <a:pt x="142" y="22"/>
                  </a:lnTo>
                  <a:lnTo>
                    <a:pt x="145" y="25"/>
                  </a:lnTo>
                  <a:lnTo>
                    <a:pt x="146" y="28"/>
                  </a:lnTo>
                  <a:lnTo>
                    <a:pt x="146" y="33"/>
                  </a:lnTo>
                  <a:lnTo>
                    <a:pt x="146" y="39"/>
                  </a:lnTo>
                  <a:lnTo>
                    <a:pt x="143" y="42"/>
                  </a:lnTo>
                  <a:lnTo>
                    <a:pt x="141" y="43"/>
                  </a:lnTo>
                  <a:lnTo>
                    <a:pt x="139" y="44"/>
                  </a:lnTo>
                  <a:lnTo>
                    <a:pt x="137" y="43"/>
                  </a:lnTo>
                  <a:lnTo>
                    <a:pt x="134" y="41"/>
                  </a:lnTo>
                  <a:lnTo>
                    <a:pt x="133" y="38"/>
                  </a:lnTo>
                  <a:lnTo>
                    <a:pt x="133" y="36"/>
                  </a:lnTo>
                  <a:lnTo>
                    <a:pt x="133" y="35"/>
                  </a:lnTo>
                  <a:lnTo>
                    <a:pt x="133" y="30"/>
                  </a:lnTo>
                  <a:close/>
                  <a:moveTo>
                    <a:pt x="166" y="50"/>
                  </a:moveTo>
                  <a:lnTo>
                    <a:pt x="166" y="15"/>
                  </a:lnTo>
                  <a:lnTo>
                    <a:pt x="159" y="15"/>
                  </a:lnTo>
                  <a:lnTo>
                    <a:pt x="159" y="50"/>
                  </a:lnTo>
                  <a:lnTo>
                    <a:pt x="166" y="50"/>
                  </a:lnTo>
                  <a:close/>
                  <a:moveTo>
                    <a:pt x="163" y="0"/>
                  </a:moveTo>
                  <a:lnTo>
                    <a:pt x="163" y="0"/>
                  </a:lnTo>
                  <a:lnTo>
                    <a:pt x="161" y="1"/>
                  </a:lnTo>
                  <a:lnTo>
                    <a:pt x="159" y="2"/>
                  </a:lnTo>
                  <a:lnTo>
                    <a:pt x="159" y="6"/>
                  </a:lnTo>
                  <a:lnTo>
                    <a:pt x="159" y="8"/>
                  </a:lnTo>
                  <a:lnTo>
                    <a:pt x="161" y="9"/>
                  </a:lnTo>
                  <a:lnTo>
                    <a:pt x="163" y="10"/>
                  </a:lnTo>
                  <a:lnTo>
                    <a:pt x="165" y="9"/>
                  </a:lnTo>
                  <a:lnTo>
                    <a:pt x="166" y="8"/>
                  </a:lnTo>
                  <a:lnTo>
                    <a:pt x="167" y="6"/>
                  </a:lnTo>
                  <a:lnTo>
                    <a:pt x="166" y="2"/>
                  </a:lnTo>
                  <a:lnTo>
                    <a:pt x="165" y="1"/>
                  </a:lnTo>
                  <a:lnTo>
                    <a:pt x="163" y="0"/>
                  </a:lnTo>
                  <a:close/>
                  <a:moveTo>
                    <a:pt x="171" y="15"/>
                  </a:moveTo>
                  <a:lnTo>
                    <a:pt x="181" y="31"/>
                  </a:lnTo>
                  <a:lnTo>
                    <a:pt x="178" y="32"/>
                  </a:lnTo>
                  <a:lnTo>
                    <a:pt x="175" y="35"/>
                  </a:lnTo>
                  <a:lnTo>
                    <a:pt x="173" y="40"/>
                  </a:lnTo>
                  <a:lnTo>
                    <a:pt x="172" y="45"/>
                  </a:lnTo>
                  <a:lnTo>
                    <a:pt x="171" y="50"/>
                  </a:lnTo>
                  <a:lnTo>
                    <a:pt x="178" y="50"/>
                  </a:lnTo>
                  <a:lnTo>
                    <a:pt x="179" y="47"/>
                  </a:lnTo>
                  <a:lnTo>
                    <a:pt x="180" y="42"/>
                  </a:lnTo>
                  <a:lnTo>
                    <a:pt x="181" y="39"/>
                  </a:lnTo>
                  <a:lnTo>
                    <a:pt x="183" y="36"/>
                  </a:lnTo>
                  <a:lnTo>
                    <a:pt x="187" y="35"/>
                  </a:lnTo>
                  <a:lnTo>
                    <a:pt x="187" y="50"/>
                  </a:lnTo>
                  <a:lnTo>
                    <a:pt x="194" y="50"/>
                  </a:lnTo>
                  <a:lnTo>
                    <a:pt x="194" y="35"/>
                  </a:lnTo>
                  <a:lnTo>
                    <a:pt x="195" y="35"/>
                  </a:lnTo>
                  <a:lnTo>
                    <a:pt x="197" y="36"/>
                  </a:lnTo>
                  <a:lnTo>
                    <a:pt x="199" y="39"/>
                  </a:lnTo>
                  <a:lnTo>
                    <a:pt x="202" y="42"/>
                  </a:lnTo>
                  <a:lnTo>
                    <a:pt x="203" y="47"/>
                  </a:lnTo>
                  <a:lnTo>
                    <a:pt x="204" y="50"/>
                  </a:lnTo>
                  <a:lnTo>
                    <a:pt x="211" y="50"/>
                  </a:lnTo>
                  <a:lnTo>
                    <a:pt x="210" y="47"/>
                  </a:lnTo>
                  <a:lnTo>
                    <a:pt x="208" y="43"/>
                  </a:lnTo>
                  <a:lnTo>
                    <a:pt x="207" y="40"/>
                  </a:lnTo>
                  <a:lnTo>
                    <a:pt x="206" y="35"/>
                  </a:lnTo>
                  <a:lnTo>
                    <a:pt x="204" y="32"/>
                  </a:lnTo>
                  <a:lnTo>
                    <a:pt x="200" y="31"/>
                  </a:lnTo>
                  <a:lnTo>
                    <a:pt x="211" y="15"/>
                  </a:lnTo>
                  <a:lnTo>
                    <a:pt x="203" y="15"/>
                  </a:lnTo>
                  <a:lnTo>
                    <a:pt x="195" y="30"/>
                  </a:lnTo>
                  <a:lnTo>
                    <a:pt x="194" y="30"/>
                  </a:lnTo>
                  <a:lnTo>
                    <a:pt x="194" y="15"/>
                  </a:lnTo>
                  <a:lnTo>
                    <a:pt x="187" y="15"/>
                  </a:lnTo>
                  <a:lnTo>
                    <a:pt x="187" y="30"/>
                  </a:lnTo>
                  <a:lnTo>
                    <a:pt x="179" y="15"/>
                  </a:lnTo>
                  <a:lnTo>
                    <a:pt x="171" y="15"/>
                  </a:lnTo>
                  <a:close/>
                  <a:moveTo>
                    <a:pt x="212" y="15"/>
                  </a:moveTo>
                  <a:lnTo>
                    <a:pt x="222" y="31"/>
                  </a:lnTo>
                  <a:lnTo>
                    <a:pt x="219" y="32"/>
                  </a:lnTo>
                  <a:lnTo>
                    <a:pt x="216" y="35"/>
                  </a:lnTo>
                  <a:lnTo>
                    <a:pt x="214" y="40"/>
                  </a:lnTo>
                  <a:lnTo>
                    <a:pt x="213" y="45"/>
                  </a:lnTo>
                  <a:lnTo>
                    <a:pt x="211" y="50"/>
                  </a:lnTo>
                  <a:lnTo>
                    <a:pt x="217" y="50"/>
                  </a:lnTo>
                  <a:lnTo>
                    <a:pt x="219" y="47"/>
                  </a:lnTo>
                  <a:lnTo>
                    <a:pt x="221" y="42"/>
                  </a:lnTo>
                  <a:lnTo>
                    <a:pt x="222" y="39"/>
                  </a:lnTo>
                  <a:lnTo>
                    <a:pt x="224" y="36"/>
                  </a:lnTo>
                  <a:lnTo>
                    <a:pt x="227" y="35"/>
                  </a:lnTo>
                  <a:lnTo>
                    <a:pt x="228" y="35"/>
                  </a:lnTo>
                  <a:lnTo>
                    <a:pt x="228" y="50"/>
                  </a:lnTo>
                  <a:lnTo>
                    <a:pt x="235" y="50"/>
                  </a:lnTo>
                  <a:lnTo>
                    <a:pt x="235" y="35"/>
                  </a:lnTo>
                  <a:lnTo>
                    <a:pt x="236" y="35"/>
                  </a:lnTo>
                  <a:lnTo>
                    <a:pt x="238" y="36"/>
                  </a:lnTo>
                  <a:lnTo>
                    <a:pt x="240" y="39"/>
                  </a:lnTo>
                  <a:lnTo>
                    <a:pt x="241" y="42"/>
                  </a:lnTo>
                  <a:lnTo>
                    <a:pt x="243" y="47"/>
                  </a:lnTo>
                  <a:lnTo>
                    <a:pt x="244" y="50"/>
                  </a:lnTo>
                  <a:lnTo>
                    <a:pt x="252" y="50"/>
                  </a:lnTo>
                  <a:lnTo>
                    <a:pt x="251" y="47"/>
                  </a:lnTo>
                  <a:lnTo>
                    <a:pt x="249" y="43"/>
                  </a:lnTo>
                  <a:lnTo>
                    <a:pt x="248" y="40"/>
                  </a:lnTo>
                  <a:lnTo>
                    <a:pt x="246" y="35"/>
                  </a:lnTo>
                  <a:lnTo>
                    <a:pt x="244" y="32"/>
                  </a:lnTo>
                  <a:lnTo>
                    <a:pt x="240" y="31"/>
                  </a:lnTo>
                  <a:lnTo>
                    <a:pt x="251" y="15"/>
                  </a:lnTo>
                  <a:lnTo>
                    <a:pt x="244" y="15"/>
                  </a:lnTo>
                  <a:lnTo>
                    <a:pt x="236" y="30"/>
                  </a:lnTo>
                  <a:lnTo>
                    <a:pt x="235" y="30"/>
                  </a:lnTo>
                  <a:lnTo>
                    <a:pt x="235" y="15"/>
                  </a:lnTo>
                  <a:lnTo>
                    <a:pt x="228" y="15"/>
                  </a:lnTo>
                  <a:lnTo>
                    <a:pt x="228" y="30"/>
                  </a:lnTo>
                  <a:lnTo>
                    <a:pt x="227" y="30"/>
                  </a:lnTo>
                  <a:lnTo>
                    <a:pt x="219" y="15"/>
                  </a:lnTo>
                  <a:lnTo>
                    <a:pt x="212" y="15"/>
                  </a:lnTo>
                  <a:close/>
                  <a:moveTo>
                    <a:pt x="278" y="16"/>
                  </a:moveTo>
                  <a:lnTo>
                    <a:pt x="278" y="16"/>
                  </a:lnTo>
                  <a:lnTo>
                    <a:pt x="273" y="15"/>
                  </a:lnTo>
                  <a:lnTo>
                    <a:pt x="268" y="15"/>
                  </a:lnTo>
                  <a:lnTo>
                    <a:pt x="264" y="15"/>
                  </a:lnTo>
                  <a:lnTo>
                    <a:pt x="261" y="16"/>
                  </a:lnTo>
                  <a:lnTo>
                    <a:pt x="258" y="17"/>
                  </a:lnTo>
                  <a:lnTo>
                    <a:pt x="256" y="18"/>
                  </a:lnTo>
                  <a:lnTo>
                    <a:pt x="255" y="22"/>
                  </a:lnTo>
                  <a:lnTo>
                    <a:pt x="254" y="25"/>
                  </a:lnTo>
                  <a:lnTo>
                    <a:pt x="255" y="28"/>
                  </a:lnTo>
                  <a:lnTo>
                    <a:pt x="256" y="31"/>
                  </a:lnTo>
                  <a:lnTo>
                    <a:pt x="258" y="33"/>
                  </a:lnTo>
                  <a:lnTo>
                    <a:pt x="261" y="33"/>
                  </a:lnTo>
                  <a:lnTo>
                    <a:pt x="261" y="34"/>
                  </a:lnTo>
                  <a:lnTo>
                    <a:pt x="260" y="34"/>
                  </a:lnTo>
                  <a:lnTo>
                    <a:pt x="257" y="36"/>
                  </a:lnTo>
                  <a:lnTo>
                    <a:pt x="256" y="39"/>
                  </a:lnTo>
                  <a:lnTo>
                    <a:pt x="255" y="41"/>
                  </a:lnTo>
                  <a:lnTo>
                    <a:pt x="255" y="43"/>
                  </a:lnTo>
                  <a:lnTo>
                    <a:pt x="254" y="47"/>
                  </a:lnTo>
                  <a:lnTo>
                    <a:pt x="253" y="48"/>
                  </a:lnTo>
                  <a:lnTo>
                    <a:pt x="252" y="50"/>
                  </a:lnTo>
                  <a:lnTo>
                    <a:pt x="260" y="50"/>
                  </a:lnTo>
                  <a:lnTo>
                    <a:pt x="260" y="49"/>
                  </a:lnTo>
                  <a:lnTo>
                    <a:pt x="261" y="47"/>
                  </a:lnTo>
                  <a:lnTo>
                    <a:pt x="262" y="44"/>
                  </a:lnTo>
                  <a:lnTo>
                    <a:pt x="263" y="41"/>
                  </a:lnTo>
                  <a:lnTo>
                    <a:pt x="264" y="39"/>
                  </a:lnTo>
                  <a:lnTo>
                    <a:pt x="266" y="36"/>
                  </a:lnTo>
                  <a:lnTo>
                    <a:pt x="269" y="36"/>
                  </a:lnTo>
                  <a:lnTo>
                    <a:pt x="271" y="36"/>
                  </a:lnTo>
                  <a:lnTo>
                    <a:pt x="271" y="50"/>
                  </a:lnTo>
                  <a:lnTo>
                    <a:pt x="278" y="50"/>
                  </a:lnTo>
                  <a:lnTo>
                    <a:pt x="278" y="16"/>
                  </a:lnTo>
                  <a:close/>
                  <a:moveTo>
                    <a:pt x="271" y="31"/>
                  </a:moveTo>
                  <a:lnTo>
                    <a:pt x="271" y="31"/>
                  </a:lnTo>
                  <a:lnTo>
                    <a:pt x="270" y="31"/>
                  </a:lnTo>
                  <a:lnTo>
                    <a:pt x="268" y="31"/>
                  </a:lnTo>
                  <a:lnTo>
                    <a:pt x="265" y="31"/>
                  </a:lnTo>
                  <a:lnTo>
                    <a:pt x="263" y="30"/>
                  </a:lnTo>
                  <a:lnTo>
                    <a:pt x="262" y="27"/>
                  </a:lnTo>
                  <a:lnTo>
                    <a:pt x="261" y="25"/>
                  </a:lnTo>
                  <a:lnTo>
                    <a:pt x="262" y="23"/>
                  </a:lnTo>
                  <a:lnTo>
                    <a:pt x="263" y="22"/>
                  </a:lnTo>
                  <a:lnTo>
                    <a:pt x="265" y="20"/>
                  </a:lnTo>
                  <a:lnTo>
                    <a:pt x="268" y="20"/>
                  </a:lnTo>
                  <a:lnTo>
                    <a:pt x="270" y="20"/>
                  </a:lnTo>
                  <a:lnTo>
                    <a:pt x="271" y="20"/>
                  </a:lnTo>
                  <a:lnTo>
                    <a:pt x="271" y="31"/>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39" name="Freeform 112">
              <a:extLst>
                <a:ext uri="{FF2B5EF4-FFF2-40B4-BE49-F238E27FC236}">
                  <a16:creationId xmlns:a16="http://schemas.microsoft.com/office/drawing/2014/main" id="{D1F55CA8-9A7A-AE82-E71A-72CF878AE9C6}"/>
                </a:ext>
              </a:extLst>
            </p:cNvPr>
            <p:cNvSpPr>
              <a:spLocks noEditPoints="1"/>
            </p:cNvSpPr>
            <p:nvPr/>
          </p:nvSpPr>
          <p:spPr bwMode="auto">
            <a:xfrm>
              <a:off x="5258477" y="2120789"/>
              <a:ext cx="607520" cy="73887"/>
            </a:xfrm>
            <a:custGeom>
              <a:avLst/>
              <a:gdLst>
                <a:gd name="T0" fmla="*/ 1587 w 453"/>
                <a:gd name="T1" fmla="*/ 98425 h 64"/>
                <a:gd name="T2" fmla="*/ 41275 w 453"/>
                <a:gd name="T3" fmla="*/ 15875 h 64"/>
                <a:gd name="T4" fmla="*/ 25400 w 453"/>
                <a:gd name="T5" fmla="*/ 15875 h 64"/>
                <a:gd name="T6" fmla="*/ 77787 w 453"/>
                <a:gd name="T7" fmla="*/ 23813 h 64"/>
                <a:gd name="T8" fmla="*/ 119062 w 453"/>
                <a:gd name="T9" fmla="*/ 3175 h 64"/>
                <a:gd name="T10" fmla="*/ 127000 w 453"/>
                <a:gd name="T11" fmla="*/ 15875 h 64"/>
                <a:gd name="T12" fmla="*/ 141287 w 453"/>
                <a:gd name="T13" fmla="*/ 80963 h 64"/>
                <a:gd name="T14" fmla="*/ 204787 w 453"/>
                <a:gd name="T15" fmla="*/ 73025 h 64"/>
                <a:gd name="T16" fmla="*/ 231775 w 453"/>
                <a:gd name="T17" fmla="*/ 71438 h 64"/>
                <a:gd name="T18" fmla="*/ 217487 w 453"/>
                <a:gd name="T19" fmla="*/ 22225 h 64"/>
                <a:gd name="T20" fmla="*/ 192087 w 453"/>
                <a:gd name="T21" fmla="*/ 33338 h 64"/>
                <a:gd name="T22" fmla="*/ 209550 w 453"/>
                <a:gd name="T23" fmla="*/ 34925 h 64"/>
                <a:gd name="T24" fmla="*/ 225425 w 453"/>
                <a:gd name="T25" fmla="*/ 61913 h 64"/>
                <a:gd name="T26" fmla="*/ 204787 w 453"/>
                <a:gd name="T27" fmla="*/ 60325 h 64"/>
                <a:gd name="T28" fmla="*/ 244475 w 453"/>
                <a:gd name="T29" fmla="*/ 39688 h 64"/>
                <a:gd name="T30" fmla="*/ 271462 w 453"/>
                <a:gd name="T31" fmla="*/ 80963 h 64"/>
                <a:gd name="T32" fmla="*/ 282575 w 453"/>
                <a:gd name="T33" fmla="*/ 31750 h 64"/>
                <a:gd name="T34" fmla="*/ 274637 w 453"/>
                <a:gd name="T35" fmla="*/ 38100 h 64"/>
                <a:gd name="T36" fmla="*/ 260350 w 453"/>
                <a:gd name="T37" fmla="*/ 69850 h 64"/>
                <a:gd name="T38" fmla="*/ 260350 w 453"/>
                <a:gd name="T39" fmla="*/ 34925 h 64"/>
                <a:gd name="T40" fmla="*/ 296862 w 453"/>
                <a:gd name="T41" fmla="*/ 23813 h 64"/>
                <a:gd name="T42" fmla="*/ 381000 w 453"/>
                <a:gd name="T43" fmla="*/ 30163 h 64"/>
                <a:gd name="T44" fmla="*/ 347662 w 453"/>
                <a:gd name="T45" fmla="*/ 44450 h 64"/>
                <a:gd name="T46" fmla="*/ 369887 w 453"/>
                <a:gd name="T47" fmla="*/ 82550 h 64"/>
                <a:gd name="T48" fmla="*/ 365125 w 453"/>
                <a:gd name="T49" fmla="*/ 69850 h 64"/>
                <a:gd name="T50" fmla="*/ 358775 w 453"/>
                <a:gd name="T51" fmla="*/ 42863 h 64"/>
                <a:gd name="T52" fmla="*/ 376237 w 453"/>
                <a:gd name="T53" fmla="*/ 42863 h 64"/>
                <a:gd name="T54" fmla="*/ 390525 w 453"/>
                <a:gd name="T55" fmla="*/ 23813 h 64"/>
                <a:gd name="T56" fmla="*/ 460375 w 453"/>
                <a:gd name="T57" fmla="*/ 82550 h 64"/>
                <a:gd name="T58" fmla="*/ 479425 w 453"/>
                <a:gd name="T59" fmla="*/ 39688 h 64"/>
                <a:gd name="T60" fmla="*/ 446087 w 453"/>
                <a:gd name="T61" fmla="*/ 33338 h 64"/>
                <a:gd name="T62" fmla="*/ 447675 w 453"/>
                <a:gd name="T63" fmla="*/ 46038 h 64"/>
                <a:gd name="T64" fmla="*/ 466725 w 453"/>
                <a:gd name="T65" fmla="*/ 38100 h 64"/>
                <a:gd name="T66" fmla="*/ 452437 w 453"/>
                <a:gd name="T67" fmla="*/ 69850 h 64"/>
                <a:gd name="T68" fmla="*/ 511175 w 453"/>
                <a:gd name="T69" fmla="*/ 22225 h 64"/>
                <a:gd name="T70" fmla="*/ 492125 w 453"/>
                <a:gd name="T71" fmla="*/ 73025 h 64"/>
                <a:gd name="T72" fmla="*/ 530225 w 453"/>
                <a:gd name="T73" fmla="*/ 61913 h 64"/>
                <a:gd name="T74" fmla="*/ 508000 w 453"/>
                <a:gd name="T75" fmla="*/ 33338 h 64"/>
                <a:gd name="T76" fmla="*/ 515937 w 453"/>
                <a:gd name="T77" fmla="*/ 69850 h 64"/>
                <a:gd name="T78" fmla="*/ 498475 w 453"/>
                <a:gd name="T79" fmla="*/ 52388 h 64"/>
                <a:gd name="T80" fmla="*/ 544512 w 453"/>
                <a:gd name="T81" fmla="*/ 80963 h 64"/>
                <a:gd name="T82" fmla="*/ 576262 w 453"/>
                <a:gd name="T83" fmla="*/ 74613 h 64"/>
                <a:gd name="T84" fmla="*/ 573087 w 453"/>
                <a:gd name="T85" fmla="*/ 47625 h 64"/>
                <a:gd name="T86" fmla="*/ 566737 w 453"/>
                <a:gd name="T87" fmla="*/ 23813 h 64"/>
                <a:gd name="T88" fmla="*/ 541337 w 453"/>
                <a:gd name="T89" fmla="*/ 25400 h 64"/>
                <a:gd name="T90" fmla="*/ 566737 w 453"/>
                <a:gd name="T91" fmla="*/ 36513 h 64"/>
                <a:gd name="T92" fmla="*/ 557212 w 453"/>
                <a:gd name="T93" fmla="*/ 55563 h 64"/>
                <a:gd name="T94" fmla="*/ 560387 w 453"/>
                <a:gd name="T95" fmla="*/ 71438 h 64"/>
                <a:gd name="T96" fmla="*/ 620712 w 453"/>
                <a:gd name="T97" fmla="*/ 68263 h 64"/>
                <a:gd name="T98" fmla="*/ 596900 w 453"/>
                <a:gd name="T99" fmla="*/ 50800 h 64"/>
                <a:gd name="T100" fmla="*/ 622300 w 453"/>
                <a:gd name="T101" fmla="*/ 25400 h 64"/>
                <a:gd name="T102" fmla="*/ 593725 w 453"/>
                <a:gd name="T103" fmla="*/ 31750 h 64"/>
                <a:gd name="T104" fmla="*/ 609600 w 453"/>
                <a:gd name="T105" fmla="*/ 82550 h 64"/>
                <a:gd name="T106" fmla="*/ 636587 w 453"/>
                <a:gd name="T107" fmla="*/ 80963 h 64"/>
                <a:gd name="T108" fmla="*/ 668337 w 453"/>
                <a:gd name="T109" fmla="*/ 69850 h 64"/>
                <a:gd name="T110" fmla="*/ 647700 w 453"/>
                <a:gd name="T111" fmla="*/ 39688 h 64"/>
                <a:gd name="T112" fmla="*/ 644525 w 453"/>
                <a:gd name="T113" fmla="*/ 50800 h 64"/>
                <a:gd name="T114" fmla="*/ 657225 w 453"/>
                <a:gd name="T115" fmla="*/ 65088 h 64"/>
                <a:gd name="T116" fmla="*/ 641350 w 453"/>
                <a:gd name="T117" fmla="*/ 50800 h 64"/>
                <a:gd name="T118" fmla="*/ 703262 w 453"/>
                <a:gd name="T119" fmla="*/ 68263 h 64"/>
                <a:gd name="T120" fmla="*/ 711200 w 453"/>
                <a:gd name="T121" fmla="*/ 5715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3" h="64">
                  <a:moveTo>
                    <a:pt x="9" y="2"/>
                  </a:moveTo>
                  <a:lnTo>
                    <a:pt x="9" y="14"/>
                  </a:lnTo>
                  <a:lnTo>
                    <a:pt x="9" y="24"/>
                  </a:lnTo>
                  <a:lnTo>
                    <a:pt x="7" y="32"/>
                  </a:lnTo>
                  <a:lnTo>
                    <a:pt x="6" y="38"/>
                  </a:lnTo>
                  <a:lnTo>
                    <a:pt x="4" y="44"/>
                  </a:lnTo>
                  <a:lnTo>
                    <a:pt x="0" y="44"/>
                  </a:lnTo>
                  <a:lnTo>
                    <a:pt x="1" y="62"/>
                  </a:lnTo>
                  <a:lnTo>
                    <a:pt x="7" y="62"/>
                  </a:lnTo>
                  <a:lnTo>
                    <a:pt x="7" y="51"/>
                  </a:lnTo>
                  <a:lnTo>
                    <a:pt x="31" y="51"/>
                  </a:lnTo>
                  <a:lnTo>
                    <a:pt x="31" y="62"/>
                  </a:lnTo>
                  <a:lnTo>
                    <a:pt x="37" y="62"/>
                  </a:lnTo>
                  <a:lnTo>
                    <a:pt x="37" y="44"/>
                  </a:lnTo>
                  <a:lnTo>
                    <a:pt x="33" y="44"/>
                  </a:lnTo>
                  <a:lnTo>
                    <a:pt x="33" y="2"/>
                  </a:lnTo>
                  <a:lnTo>
                    <a:pt x="9" y="2"/>
                  </a:lnTo>
                  <a:close/>
                  <a:moveTo>
                    <a:pt x="16" y="10"/>
                  </a:moveTo>
                  <a:lnTo>
                    <a:pt x="26" y="10"/>
                  </a:lnTo>
                  <a:lnTo>
                    <a:pt x="26" y="44"/>
                  </a:lnTo>
                  <a:lnTo>
                    <a:pt x="12" y="44"/>
                  </a:lnTo>
                  <a:lnTo>
                    <a:pt x="13" y="39"/>
                  </a:lnTo>
                  <a:lnTo>
                    <a:pt x="14" y="35"/>
                  </a:lnTo>
                  <a:lnTo>
                    <a:pt x="15" y="27"/>
                  </a:lnTo>
                  <a:lnTo>
                    <a:pt x="16" y="16"/>
                  </a:lnTo>
                  <a:lnTo>
                    <a:pt x="16" y="10"/>
                  </a:lnTo>
                  <a:close/>
                  <a:moveTo>
                    <a:pt x="42" y="15"/>
                  </a:moveTo>
                  <a:lnTo>
                    <a:pt x="42" y="51"/>
                  </a:lnTo>
                  <a:lnTo>
                    <a:pt x="49" y="51"/>
                  </a:lnTo>
                  <a:lnTo>
                    <a:pt x="49" y="36"/>
                  </a:lnTo>
                  <a:lnTo>
                    <a:pt x="60" y="36"/>
                  </a:lnTo>
                  <a:lnTo>
                    <a:pt x="60" y="51"/>
                  </a:lnTo>
                  <a:lnTo>
                    <a:pt x="67" y="51"/>
                  </a:lnTo>
                  <a:lnTo>
                    <a:pt x="67" y="15"/>
                  </a:lnTo>
                  <a:lnTo>
                    <a:pt x="60" y="15"/>
                  </a:lnTo>
                  <a:lnTo>
                    <a:pt x="60" y="29"/>
                  </a:lnTo>
                  <a:lnTo>
                    <a:pt x="49" y="29"/>
                  </a:lnTo>
                  <a:lnTo>
                    <a:pt x="49" y="15"/>
                  </a:lnTo>
                  <a:lnTo>
                    <a:pt x="42" y="15"/>
                  </a:lnTo>
                  <a:close/>
                  <a:moveTo>
                    <a:pt x="81" y="51"/>
                  </a:moveTo>
                  <a:lnTo>
                    <a:pt x="81" y="15"/>
                  </a:lnTo>
                  <a:lnTo>
                    <a:pt x="74" y="15"/>
                  </a:lnTo>
                  <a:lnTo>
                    <a:pt x="74" y="51"/>
                  </a:lnTo>
                  <a:lnTo>
                    <a:pt x="81" y="51"/>
                  </a:lnTo>
                  <a:close/>
                  <a:moveTo>
                    <a:pt x="78" y="0"/>
                  </a:moveTo>
                  <a:lnTo>
                    <a:pt x="78" y="0"/>
                  </a:lnTo>
                  <a:lnTo>
                    <a:pt x="75" y="2"/>
                  </a:lnTo>
                  <a:lnTo>
                    <a:pt x="74" y="3"/>
                  </a:lnTo>
                  <a:lnTo>
                    <a:pt x="74" y="6"/>
                  </a:lnTo>
                  <a:lnTo>
                    <a:pt x="74" y="8"/>
                  </a:lnTo>
                  <a:lnTo>
                    <a:pt x="75" y="10"/>
                  </a:lnTo>
                  <a:lnTo>
                    <a:pt x="78" y="11"/>
                  </a:lnTo>
                  <a:lnTo>
                    <a:pt x="80" y="10"/>
                  </a:lnTo>
                  <a:lnTo>
                    <a:pt x="81" y="8"/>
                  </a:lnTo>
                  <a:lnTo>
                    <a:pt x="82" y="6"/>
                  </a:lnTo>
                  <a:lnTo>
                    <a:pt x="81" y="3"/>
                  </a:lnTo>
                  <a:lnTo>
                    <a:pt x="80" y="2"/>
                  </a:lnTo>
                  <a:lnTo>
                    <a:pt x="78" y="0"/>
                  </a:lnTo>
                  <a:close/>
                  <a:moveTo>
                    <a:pt x="89" y="15"/>
                  </a:moveTo>
                  <a:lnTo>
                    <a:pt x="89" y="51"/>
                  </a:lnTo>
                  <a:lnTo>
                    <a:pt x="96" y="51"/>
                  </a:lnTo>
                  <a:lnTo>
                    <a:pt x="96" y="22"/>
                  </a:lnTo>
                  <a:lnTo>
                    <a:pt x="106" y="22"/>
                  </a:lnTo>
                  <a:lnTo>
                    <a:pt x="106" y="51"/>
                  </a:lnTo>
                  <a:lnTo>
                    <a:pt x="114" y="51"/>
                  </a:lnTo>
                  <a:lnTo>
                    <a:pt x="114" y="15"/>
                  </a:lnTo>
                  <a:lnTo>
                    <a:pt x="89" y="15"/>
                  </a:lnTo>
                  <a:close/>
                  <a:moveTo>
                    <a:pt x="121" y="64"/>
                  </a:moveTo>
                  <a:lnTo>
                    <a:pt x="129" y="64"/>
                  </a:lnTo>
                  <a:lnTo>
                    <a:pt x="129" y="46"/>
                  </a:lnTo>
                  <a:lnTo>
                    <a:pt x="130" y="49"/>
                  </a:lnTo>
                  <a:lnTo>
                    <a:pt x="134" y="51"/>
                  </a:lnTo>
                  <a:lnTo>
                    <a:pt x="137" y="52"/>
                  </a:lnTo>
                  <a:lnTo>
                    <a:pt x="140" y="51"/>
                  </a:lnTo>
                  <a:lnTo>
                    <a:pt x="144" y="48"/>
                  </a:lnTo>
                  <a:lnTo>
                    <a:pt x="146" y="45"/>
                  </a:lnTo>
                  <a:lnTo>
                    <a:pt x="148" y="39"/>
                  </a:lnTo>
                  <a:lnTo>
                    <a:pt x="150" y="32"/>
                  </a:lnTo>
                  <a:lnTo>
                    <a:pt x="148" y="25"/>
                  </a:lnTo>
                  <a:lnTo>
                    <a:pt x="146" y="20"/>
                  </a:lnTo>
                  <a:lnTo>
                    <a:pt x="142" y="16"/>
                  </a:lnTo>
                  <a:lnTo>
                    <a:pt x="137" y="14"/>
                  </a:lnTo>
                  <a:lnTo>
                    <a:pt x="135" y="15"/>
                  </a:lnTo>
                  <a:lnTo>
                    <a:pt x="132" y="16"/>
                  </a:lnTo>
                  <a:lnTo>
                    <a:pt x="130" y="19"/>
                  </a:lnTo>
                  <a:lnTo>
                    <a:pt x="128" y="21"/>
                  </a:lnTo>
                  <a:lnTo>
                    <a:pt x="128" y="15"/>
                  </a:lnTo>
                  <a:lnTo>
                    <a:pt x="121" y="15"/>
                  </a:lnTo>
                  <a:lnTo>
                    <a:pt x="121" y="21"/>
                  </a:lnTo>
                  <a:lnTo>
                    <a:pt x="121" y="27"/>
                  </a:lnTo>
                  <a:lnTo>
                    <a:pt x="121" y="64"/>
                  </a:lnTo>
                  <a:close/>
                  <a:moveTo>
                    <a:pt x="129" y="30"/>
                  </a:moveTo>
                  <a:lnTo>
                    <a:pt x="129" y="30"/>
                  </a:lnTo>
                  <a:lnTo>
                    <a:pt x="129" y="29"/>
                  </a:lnTo>
                  <a:lnTo>
                    <a:pt x="129" y="28"/>
                  </a:lnTo>
                  <a:lnTo>
                    <a:pt x="130" y="24"/>
                  </a:lnTo>
                  <a:lnTo>
                    <a:pt x="132" y="22"/>
                  </a:lnTo>
                  <a:lnTo>
                    <a:pt x="135" y="22"/>
                  </a:lnTo>
                  <a:lnTo>
                    <a:pt x="138" y="22"/>
                  </a:lnTo>
                  <a:lnTo>
                    <a:pt x="140" y="24"/>
                  </a:lnTo>
                  <a:lnTo>
                    <a:pt x="142" y="29"/>
                  </a:lnTo>
                  <a:lnTo>
                    <a:pt x="143" y="32"/>
                  </a:lnTo>
                  <a:lnTo>
                    <a:pt x="142" y="39"/>
                  </a:lnTo>
                  <a:lnTo>
                    <a:pt x="139" y="43"/>
                  </a:lnTo>
                  <a:lnTo>
                    <a:pt x="137" y="44"/>
                  </a:lnTo>
                  <a:lnTo>
                    <a:pt x="135" y="45"/>
                  </a:lnTo>
                  <a:lnTo>
                    <a:pt x="132" y="44"/>
                  </a:lnTo>
                  <a:lnTo>
                    <a:pt x="130" y="41"/>
                  </a:lnTo>
                  <a:lnTo>
                    <a:pt x="129" y="38"/>
                  </a:lnTo>
                  <a:lnTo>
                    <a:pt x="129" y="37"/>
                  </a:lnTo>
                  <a:lnTo>
                    <a:pt x="129" y="36"/>
                  </a:lnTo>
                  <a:lnTo>
                    <a:pt x="129" y="30"/>
                  </a:lnTo>
                  <a:close/>
                  <a:moveTo>
                    <a:pt x="168" y="14"/>
                  </a:moveTo>
                  <a:lnTo>
                    <a:pt x="168" y="14"/>
                  </a:lnTo>
                  <a:lnTo>
                    <a:pt x="162" y="16"/>
                  </a:lnTo>
                  <a:lnTo>
                    <a:pt x="157" y="20"/>
                  </a:lnTo>
                  <a:lnTo>
                    <a:pt x="154" y="25"/>
                  </a:lnTo>
                  <a:lnTo>
                    <a:pt x="153" y="33"/>
                  </a:lnTo>
                  <a:lnTo>
                    <a:pt x="154" y="40"/>
                  </a:lnTo>
                  <a:lnTo>
                    <a:pt x="157" y="46"/>
                  </a:lnTo>
                  <a:lnTo>
                    <a:pt x="162" y="49"/>
                  </a:lnTo>
                  <a:lnTo>
                    <a:pt x="168" y="52"/>
                  </a:lnTo>
                  <a:lnTo>
                    <a:pt x="171" y="51"/>
                  </a:lnTo>
                  <a:lnTo>
                    <a:pt x="176" y="48"/>
                  </a:lnTo>
                  <a:lnTo>
                    <a:pt x="179" y="45"/>
                  </a:lnTo>
                  <a:lnTo>
                    <a:pt x="181" y="39"/>
                  </a:lnTo>
                  <a:lnTo>
                    <a:pt x="181" y="32"/>
                  </a:lnTo>
                  <a:lnTo>
                    <a:pt x="180" y="25"/>
                  </a:lnTo>
                  <a:lnTo>
                    <a:pt x="178" y="20"/>
                  </a:lnTo>
                  <a:lnTo>
                    <a:pt x="173" y="16"/>
                  </a:lnTo>
                  <a:lnTo>
                    <a:pt x="171" y="15"/>
                  </a:lnTo>
                  <a:lnTo>
                    <a:pt x="168" y="14"/>
                  </a:lnTo>
                  <a:close/>
                  <a:moveTo>
                    <a:pt x="168" y="21"/>
                  </a:moveTo>
                  <a:lnTo>
                    <a:pt x="168" y="21"/>
                  </a:lnTo>
                  <a:lnTo>
                    <a:pt x="171" y="22"/>
                  </a:lnTo>
                  <a:lnTo>
                    <a:pt x="173" y="24"/>
                  </a:lnTo>
                  <a:lnTo>
                    <a:pt x="175" y="29"/>
                  </a:lnTo>
                  <a:lnTo>
                    <a:pt x="175" y="32"/>
                  </a:lnTo>
                  <a:lnTo>
                    <a:pt x="173" y="39"/>
                  </a:lnTo>
                  <a:lnTo>
                    <a:pt x="171" y="44"/>
                  </a:lnTo>
                  <a:lnTo>
                    <a:pt x="170" y="45"/>
                  </a:lnTo>
                  <a:lnTo>
                    <a:pt x="168" y="45"/>
                  </a:lnTo>
                  <a:lnTo>
                    <a:pt x="164" y="44"/>
                  </a:lnTo>
                  <a:lnTo>
                    <a:pt x="162" y="41"/>
                  </a:lnTo>
                  <a:lnTo>
                    <a:pt x="161" y="38"/>
                  </a:lnTo>
                  <a:lnTo>
                    <a:pt x="161" y="33"/>
                  </a:lnTo>
                  <a:lnTo>
                    <a:pt x="161" y="29"/>
                  </a:lnTo>
                  <a:lnTo>
                    <a:pt x="162" y="24"/>
                  </a:lnTo>
                  <a:lnTo>
                    <a:pt x="164" y="22"/>
                  </a:lnTo>
                  <a:lnTo>
                    <a:pt x="168" y="21"/>
                  </a:lnTo>
                  <a:close/>
                  <a:moveTo>
                    <a:pt x="187" y="15"/>
                  </a:moveTo>
                  <a:lnTo>
                    <a:pt x="187" y="51"/>
                  </a:lnTo>
                  <a:lnTo>
                    <a:pt x="195" y="51"/>
                  </a:lnTo>
                  <a:lnTo>
                    <a:pt x="195" y="22"/>
                  </a:lnTo>
                  <a:lnTo>
                    <a:pt x="205" y="22"/>
                  </a:lnTo>
                  <a:lnTo>
                    <a:pt x="205" y="51"/>
                  </a:lnTo>
                  <a:lnTo>
                    <a:pt x="212" y="51"/>
                  </a:lnTo>
                  <a:lnTo>
                    <a:pt x="212" y="15"/>
                  </a:lnTo>
                  <a:lnTo>
                    <a:pt x="187" y="15"/>
                  </a:lnTo>
                  <a:close/>
                  <a:moveTo>
                    <a:pt x="244" y="36"/>
                  </a:moveTo>
                  <a:lnTo>
                    <a:pt x="244" y="36"/>
                  </a:lnTo>
                  <a:lnTo>
                    <a:pt x="244" y="33"/>
                  </a:lnTo>
                  <a:lnTo>
                    <a:pt x="244" y="31"/>
                  </a:lnTo>
                  <a:lnTo>
                    <a:pt x="243" y="27"/>
                  </a:lnTo>
                  <a:lnTo>
                    <a:pt x="242" y="22"/>
                  </a:lnTo>
                  <a:lnTo>
                    <a:pt x="240" y="19"/>
                  </a:lnTo>
                  <a:lnTo>
                    <a:pt x="236" y="15"/>
                  </a:lnTo>
                  <a:lnTo>
                    <a:pt x="232" y="14"/>
                  </a:lnTo>
                  <a:lnTo>
                    <a:pt x="227" y="15"/>
                  </a:lnTo>
                  <a:lnTo>
                    <a:pt x="224" y="19"/>
                  </a:lnTo>
                  <a:lnTo>
                    <a:pt x="220" y="22"/>
                  </a:lnTo>
                  <a:lnTo>
                    <a:pt x="219" y="28"/>
                  </a:lnTo>
                  <a:lnTo>
                    <a:pt x="218" y="33"/>
                  </a:lnTo>
                  <a:lnTo>
                    <a:pt x="219" y="38"/>
                  </a:lnTo>
                  <a:lnTo>
                    <a:pt x="220" y="43"/>
                  </a:lnTo>
                  <a:lnTo>
                    <a:pt x="222" y="46"/>
                  </a:lnTo>
                  <a:lnTo>
                    <a:pt x="225" y="49"/>
                  </a:lnTo>
                  <a:lnTo>
                    <a:pt x="228" y="51"/>
                  </a:lnTo>
                  <a:lnTo>
                    <a:pt x="233" y="52"/>
                  </a:lnTo>
                  <a:lnTo>
                    <a:pt x="238" y="51"/>
                  </a:lnTo>
                  <a:lnTo>
                    <a:pt x="242" y="49"/>
                  </a:lnTo>
                  <a:lnTo>
                    <a:pt x="242" y="43"/>
                  </a:lnTo>
                  <a:lnTo>
                    <a:pt x="240" y="44"/>
                  </a:lnTo>
                  <a:lnTo>
                    <a:pt x="236" y="44"/>
                  </a:lnTo>
                  <a:lnTo>
                    <a:pt x="234" y="45"/>
                  </a:lnTo>
                  <a:lnTo>
                    <a:pt x="230" y="44"/>
                  </a:lnTo>
                  <a:lnTo>
                    <a:pt x="227" y="43"/>
                  </a:lnTo>
                  <a:lnTo>
                    <a:pt x="226" y="39"/>
                  </a:lnTo>
                  <a:lnTo>
                    <a:pt x="225" y="36"/>
                  </a:lnTo>
                  <a:lnTo>
                    <a:pt x="244" y="36"/>
                  </a:lnTo>
                  <a:close/>
                  <a:moveTo>
                    <a:pt x="225" y="29"/>
                  </a:moveTo>
                  <a:lnTo>
                    <a:pt x="225" y="29"/>
                  </a:lnTo>
                  <a:lnTo>
                    <a:pt x="226" y="27"/>
                  </a:lnTo>
                  <a:lnTo>
                    <a:pt x="227" y="23"/>
                  </a:lnTo>
                  <a:lnTo>
                    <a:pt x="228" y="21"/>
                  </a:lnTo>
                  <a:lnTo>
                    <a:pt x="232" y="21"/>
                  </a:lnTo>
                  <a:lnTo>
                    <a:pt x="234" y="22"/>
                  </a:lnTo>
                  <a:lnTo>
                    <a:pt x="236" y="23"/>
                  </a:lnTo>
                  <a:lnTo>
                    <a:pt x="237" y="27"/>
                  </a:lnTo>
                  <a:lnTo>
                    <a:pt x="237" y="29"/>
                  </a:lnTo>
                  <a:lnTo>
                    <a:pt x="225" y="29"/>
                  </a:lnTo>
                  <a:close/>
                  <a:moveTo>
                    <a:pt x="246" y="15"/>
                  </a:moveTo>
                  <a:lnTo>
                    <a:pt x="246" y="22"/>
                  </a:lnTo>
                  <a:lnTo>
                    <a:pt x="254" y="22"/>
                  </a:lnTo>
                  <a:lnTo>
                    <a:pt x="254" y="51"/>
                  </a:lnTo>
                  <a:lnTo>
                    <a:pt x="262" y="51"/>
                  </a:lnTo>
                  <a:lnTo>
                    <a:pt x="262" y="22"/>
                  </a:lnTo>
                  <a:lnTo>
                    <a:pt x="270" y="22"/>
                  </a:lnTo>
                  <a:lnTo>
                    <a:pt x="270" y="15"/>
                  </a:lnTo>
                  <a:lnTo>
                    <a:pt x="246" y="15"/>
                  </a:lnTo>
                  <a:close/>
                  <a:moveTo>
                    <a:pt x="275" y="64"/>
                  </a:moveTo>
                  <a:lnTo>
                    <a:pt x="282" y="64"/>
                  </a:lnTo>
                  <a:lnTo>
                    <a:pt x="282" y="46"/>
                  </a:lnTo>
                  <a:lnTo>
                    <a:pt x="284" y="49"/>
                  </a:lnTo>
                  <a:lnTo>
                    <a:pt x="286" y="51"/>
                  </a:lnTo>
                  <a:lnTo>
                    <a:pt x="290" y="52"/>
                  </a:lnTo>
                  <a:lnTo>
                    <a:pt x="293" y="51"/>
                  </a:lnTo>
                  <a:lnTo>
                    <a:pt x="298" y="48"/>
                  </a:lnTo>
                  <a:lnTo>
                    <a:pt x="300" y="45"/>
                  </a:lnTo>
                  <a:lnTo>
                    <a:pt x="302" y="39"/>
                  </a:lnTo>
                  <a:lnTo>
                    <a:pt x="302" y="32"/>
                  </a:lnTo>
                  <a:lnTo>
                    <a:pt x="302" y="25"/>
                  </a:lnTo>
                  <a:lnTo>
                    <a:pt x="299" y="20"/>
                  </a:lnTo>
                  <a:lnTo>
                    <a:pt x="295" y="16"/>
                  </a:lnTo>
                  <a:lnTo>
                    <a:pt x="291" y="14"/>
                  </a:lnTo>
                  <a:lnTo>
                    <a:pt x="287" y="15"/>
                  </a:lnTo>
                  <a:lnTo>
                    <a:pt x="285" y="16"/>
                  </a:lnTo>
                  <a:lnTo>
                    <a:pt x="283" y="19"/>
                  </a:lnTo>
                  <a:lnTo>
                    <a:pt x="282" y="21"/>
                  </a:lnTo>
                  <a:lnTo>
                    <a:pt x="281" y="21"/>
                  </a:lnTo>
                  <a:lnTo>
                    <a:pt x="281" y="15"/>
                  </a:lnTo>
                  <a:lnTo>
                    <a:pt x="275" y="15"/>
                  </a:lnTo>
                  <a:lnTo>
                    <a:pt x="275" y="21"/>
                  </a:lnTo>
                  <a:lnTo>
                    <a:pt x="275" y="27"/>
                  </a:lnTo>
                  <a:lnTo>
                    <a:pt x="275" y="64"/>
                  </a:lnTo>
                  <a:close/>
                  <a:moveTo>
                    <a:pt x="282" y="30"/>
                  </a:moveTo>
                  <a:lnTo>
                    <a:pt x="282" y="30"/>
                  </a:lnTo>
                  <a:lnTo>
                    <a:pt x="282" y="29"/>
                  </a:lnTo>
                  <a:lnTo>
                    <a:pt x="282" y="28"/>
                  </a:lnTo>
                  <a:lnTo>
                    <a:pt x="284" y="24"/>
                  </a:lnTo>
                  <a:lnTo>
                    <a:pt x="285" y="22"/>
                  </a:lnTo>
                  <a:lnTo>
                    <a:pt x="288" y="22"/>
                  </a:lnTo>
                  <a:lnTo>
                    <a:pt x="292" y="22"/>
                  </a:lnTo>
                  <a:lnTo>
                    <a:pt x="294" y="24"/>
                  </a:lnTo>
                  <a:lnTo>
                    <a:pt x="295" y="29"/>
                  </a:lnTo>
                  <a:lnTo>
                    <a:pt x="295" y="32"/>
                  </a:lnTo>
                  <a:lnTo>
                    <a:pt x="294" y="39"/>
                  </a:lnTo>
                  <a:lnTo>
                    <a:pt x="292" y="43"/>
                  </a:lnTo>
                  <a:lnTo>
                    <a:pt x="291" y="44"/>
                  </a:lnTo>
                  <a:lnTo>
                    <a:pt x="288" y="45"/>
                  </a:lnTo>
                  <a:lnTo>
                    <a:pt x="285" y="44"/>
                  </a:lnTo>
                  <a:lnTo>
                    <a:pt x="283" y="41"/>
                  </a:lnTo>
                  <a:lnTo>
                    <a:pt x="282" y="38"/>
                  </a:lnTo>
                  <a:lnTo>
                    <a:pt x="282" y="37"/>
                  </a:lnTo>
                  <a:lnTo>
                    <a:pt x="282" y="36"/>
                  </a:lnTo>
                  <a:lnTo>
                    <a:pt x="282" y="30"/>
                  </a:lnTo>
                  <a:close/>
                  <a:moveTo>
                    <a:pt x="322" y="14"/>
                  </a:moveTo>
                  <a:lnTo>
                    <a:pt x="322" y="14"/>
                  </a:lnTo>
                  <a:lnTo>
                    <a:pt x="316" y="16"/>
                  </a:lnTo>
                  <a:lnTo>
                    <a:pt x="310" y="20"/>
                  </a:lnTo>
                  <a:lnTo>
                    <a:pt x="308" y="25"/>
                  </a:lnTo>
                  <a:lnTo>
                    <a:pt x="307" y="33"/>
                  </a:lnTo>
                  <a:lnTo>
                    <a:pt x="308" y="40"/>
                  </a:lnTo>
                  <a:lnTo>
                    <a:pt x="310" y="46"/>
                  </a:lnTo>
                  <a:lnTo>
                    <a:pt x="315" y="49"/>
                  </a:lnTo>
                  <a:lnTo>
                    <a:pt x="320" y="52"/>
                  </a:lnTo>
                  <a:lnTo>
                    <a:pt x="325" y="51"/>
                  </a:lnTo>
                  <a:lnTo>
                    <a:pt x="328" y="48"/>
                  </a:lnTo>
                  <a:lnTo>
                    <a:pt x="332" y="45"/>
                  </a:lnTo>
                  <a:lnTo>
                    <a:pt x="334" y="39"/>
                  </a:lnTo>
                  <a:lnTo>
                    <a:pt x="335" y="32"/>
                  </a:lnTo>
                  <a:lnTo>
                    <a:pt x="334" y="25"/>
                  </a:lnTo>
                  <a:lnTo>
                    <a:pt x="332" y="20"/>
                  </a:lnTo>
                  <a:lnTo>
                    <a:pt x="327" y="16"/>
                  </a:lnTo>
                  <a:lnTo>
                    <a:pt x="324" y="15"/>
                  </a:lnTo>
                  <a:lnTo>
                    <a:pt x="322" y="14"/>
                  </a:lnTo>
                  <a:close/>
                  <a:moveTo>
                    <a:pt x="320" y="21"/>
                  </a:moveTo>
                  <a:lnTo>
                    <a:pt x="320" y="21"/>
                  </a:lnTo>
                  <a:lnTo>
                    <a:pt x="324" y="22"/>
                  </a:lnTo>
                  <a:lnTo>
                    <a:pt x="326" y="24"/>
                  </a:lnTo>
                  <a:lnTo>
                    <a:pt x="327" y="29"/>
                  </a:lnTo>
                  <a:lnTo>
                    <a:pt x="327" y="32"/>
                  </a:lnTo>
                  <a:lnTo>
                    <a:pt x="327" y="39"/>
                  </a:lnTo>
                  <a:lnTo>
                    <a:pt x="325" y="44"/>
                  </a:lnTo>
                  <a:lnTo>
                    <a:pt x="323" y="45"/>
                  </a:lnTo>
                  <a:lnTo>
                    <a:pt x="320" y="45"/>
                  </a:lnTo>
                  <a:lnTo>
                    <a:pt x="318" y="44"/>
                  </a:lnTo>
                  <a:lnTo>
                    <a:pt x="316" y="41"/>
                  </a:lnTo>
                  <a:lnTo>
                    <a:pt x="315" y="38"/>
                  </a:lnTo>
                  <a:lnTo>
                    <a:pt x="314" y="33"/>
                  </a:lnTo>
                  <a:lnTo>
                    <a:pt x="315" y="29"/>
                  </a:lnTo>
                  <a:lnTo>
                    <a:pt x="316" y="24"/>
                  </a:lnTo>
                  <a:lnTo>
                    <a:pt x="318" y="22"/>
                  </a:lnTo>
                  <a:lnTo>
                    <a:pt x="320" y="21"/>
                  </a:lnTo>
                  <a:close/>
                  <a:moveTo>
                    <a:pt x="341" y="51"/>
                  </a:moveTo>
                  <a:lnTo>
                    <a:pt x="341" y="51"/>
                  </a:lnTo>
                  <a:lnTo>
                    <a:pt x="343" y="51"/>
                  </a:lnTo>
                  <a:lnTo>
                    <a:pt x="347" y="51"/>
                  </a:lnTo>
                  <a:lnTo>
                    <a:pt x="350" y="51"/>
                  </a:lnTo>
                  <a:lnTo>
                    <a:pt x="353" y="51"/>
                  </a:lnTo>
                  <a:lnTo>
                    <a:pt x="357" y="51"/>
                  </a:lnTo>
                  <a:lnTo>
                    <a:pt x="360" y="49"/>
                  </a:lnTo>
                  <a:lnTo>
                    <a:pt x="363" y="47"/>
                  </a:lnTo>
                  <a:lnTo>
                    <a:pt x="365" y="45"/>
                  </a:lnTo>
                  <a:lnTo>
                    <a:pt x="366" y="40"/>
                  </a:lnTo>
                  <a:lnTo>
                    <a:pt x="365" y="36"/>
                  </a:lnTo>
                  <a:lnTo>
                    <a:pt x="363" y="33"/>
                  </a:lnTo>
                  <a:lnTo>
                    <a:pt x="358" y="31"/>
                  </a:lnTo>
                  <a:lnTo>
                    <a:pt x="361" y="30"/>
                  </a:lnTo>
                  <a:lnTo>
                    <a:pt x="364" y="28"/>
                  </a:lnTo>
                  <a:lnTo>
                    <a:pt x="364" y="24"/>
                  </a:lnTo>
                  <a:lnTo>
                    <a:pt x="364" y="20"/>
                  </a:lnTo>
                  <a:lnTo>
                    <a:pt x="361" y="18"/>
                  </a:lnTo>
                  <a:lnTo>
                    <a:pt x="359" y="16"/>
                  </a:lnTo>
                  <a:lnTo>
                    <a:pt x="357" y="15"/>
                  </a:lnTo>
                  <a:lnTo>
                    <a:pt x="353" y="15"/>
                  </a:lnTo>
                  <a:lnTo>
                    <a:pt x="351" y="15"/>
                  </a:lnTo>
                  <a:lnTo>
                    <a:pt x="348" y="15"/>
                  </a:lnTo>
                  <a:lnTo>
                    <a:pt x="345" y="15"/>
                  </a:lnTo>
                  <a:lnTo>
                    <a:pt x="343" y="15"/>
                  </a:lnTo>
                  <a:lnTo>
                    <a:pt x="341" y="16"/>
                  </a:lnTo>
                  <a:lnTo>
                    <a:pt x="341" y="51"/>
                  </a:lnTo>
                  <a:close/>
                  <a:moveTo>
                    <a:pt x="348" y="21"/>
                  </a:moveTo>
                  <a:lnTo>
                    <a:pt x="348" y="21"/>
                  </a:lnTo>
                  <a:lnTo>
                    <a:pt x="349" y="21"/>
                  </a:lnTo>
                  <a:lnTo>
                    <a:pt x="351" y="21"/>
                  </a:lnTo>
                  <a:lnTo>
                    <a:pt x="353" y="21"/>
                  </a:lnTo>
                  <a:lnTo>
                    <a:pt x="356" y="22"/>
                  </a:lnTo>
                  <a:lnTo>
                    <a:pt x="357" y="23"/>
                  </a:lnTo>
                  <a:lnTo>
                    <a:pt x="357" y="25"/>
                  </a:lnTo>
                  <a:lnTo>
                    <a:pt x="357" y="28"/>
                  </a:lnTo>
                  <a:lnTo>
                    <a:pt x="355" y="29"/>
                  </a:lnTo>
                  <a:lnTo>
                    <a:pt x="351" y="30"/>
                  </a:lnTo>
                  <a:lnTo>
                    <a:pt x="348" y="30"/>
                  </a:lnTo>
                  <a:lnTo>
                    <a:pt x="348" y="21"/>
                  </a:lnTo>
                  <a:close/>
                  <a:moveTo>
                    <a:pt x="348" y="35"/>
                  </a:moveTo>
                  <a:lnTo>
                    <a:pt x="351" y="35"/>
                  </a:lnTo>
                  <a:lnTo>
                    <a:pt x="355" y="36"/>
                  </a:lnTo>
                  <a:lnTo>
                    <a:pt x="357" y="37"/>
                  </a:lnTo>
                  <a:lnTo>
                    <a:pt x="358" y="40"/>
                  </a:lnTo>
                  <a:lnTo>
                    <a:pt x="358" y="43"/>
                  </a:lnTo>
                  <a:lnTo>
                    <a:pt x="356" y="44"/>
                  </a:lnTo>
                  <a:lnTo>
                    <a:pt x="353" y="45"/>
                  </a:lnTo>
                  <a:lnTo>
                    <a:pt x="351" y="45"/>
                  </a:lnTo>
                  <a:lnTo>
                    <a:pt x="350" y="45"/>
                  </a:lnTo>
                  <a:lnTo>
                    <a:pt x="349" y="45"/>
                  </a:lnTo>
                  <a:lnTo>
                    <a:pt x="348" y="45"/>
                  </a:lnTo>
                  <a:lnTo>
                    <a:pt x="348" y="35"/>
                  </a:lnTo>
                  <a:close/>
                  <a:moveTo>
                    <a:pt x="391" y="43"/>
                  </a:moveTo>
                  <a:lnTo>
                    <a:pt x="391" y="43"/>
                  </a:lnTo>
                  <a:lnTo>
                    <a:pt x="389" y="44"/>
                  </a:lnTo>
                  <a:lnTo>
                    <a:pt x="385" y="44"/>
                  </a:lnTo>
                  <a:lnTo>
                    <a:pt x="382" y="44"/>
                  </a:lnTo>
                  <a:lnTo>
                    <a:pt x="380" y="41"/>
                  </a:lnTo>
                  <a:lnTo>
                    <a:pt x="377" y="38"/>
                  </a:lnTo>
                  <a:lnTo>
                    <a:pt x="376" y="32"/>
                  </a:lnTo>
                  <a:lnTo>
                    <a:pt x="377" y="29"/>
                  </a:lnTo>
                  <a:lnTo>
                    <a:pt x="378" y="24"/>
                  </a:lnTo>
                  <a:lnTo>
                    <a:pt x="382" y="22"/>
                  </a:lnTo>
                  <a:lnTo>
                    <a:pt x="385" y="21"/>
                  </a:lnTo>
                  <a:lnTo>
                    <a:pt x="389" y="22"/>
                  </a:lnTo>
                  <a:lnTo>
                    <a:pt x="391" y="23"/>
                  </a:lnTo>
                  <a:lnTo>
                    <a:pt x="392" y="16"/>
                  </a:lnTo>
                  <a:lnTo>
                    <a:pt x="390" y="15"/>
                  </a:lnTo>
                  <a:lnTo>
                    <a:pt x="388" y="15"/>
                  </a:lnTo>
                  <a:lnTo>
                    <a:pt x="385" y="14"/>
                  </a:lnTo>
                  <a:lnTo>
                    <a:pt x="382" y="15"/>
                  </a:lnTo>
                  <a:lnTo>
                    <a:pt x="378" y="16"/>
                  </a:lnTo>
                  <a:lnTo>
                    <a:pt x="376" y="18"/>
                  </a:lnTo>
                  <a:lnTo>
                    <a:pt x="374" y="20"/>
                  </a:lnTo>
                  <a:lnTo>
                    <a:pt x="371" y="25"/>
                  </a:lnTo>
                  <a:lnTo>
                    <a:pt x="369" y="33"/>
                  </a:lnTo>
                  <a:lnTo>
                    <a:pt x="371" y="40"/>
                  </a:lnTo>
                  <a:lnTo>
                    <a:pt x="374" y="46"/>
                  </a:lnTo>
                  <a:lnTo>
                    <a:pt x="378" y="49"/>
                  </a:lnTo>
                  <a:lnTo>
                    <a:pt x="384" y="52"/>
                  </a:lnTo>
                  <a:lnTo>
                    <a:pt x="388" y="51"/>
                  </a:lnTo>
                  <a:lnTo>
                    <a:pt x="390" y="51"/>
                  </a:lnTo>
                  <a:lnTo>
                    <a:pt x="392" y="49"/>
                  </a:lnTo>
                  <a:lnTo>
                    <a:pt x="391" y="43"/>
                  </a:lnTo>
                  <a:close/>
                  <a:moveTo>
                    <a:pt x="397" y="15"/>
                  </a:moveTo>
                  <a:lnTo>
                    <a:pt x="397" y="51"/>
                  </a:lnTo>
                  <a:lnTo>
                    <a:pt x="401" y="51"/>
                  </a:lnTo>
                  <a:lnTo>
                    <a:pt x="406" y="51"/>
                  </a:lnTo>
                  <a:lnTo>
                    <a:pt x="409" y="51"/>
                  </a:lnTo>
                  <a:lnTo>
                    <a:pt x="413" y="51"/>
                  </a:lnTo>
                  <a:lnTo>
                    <a:pt x="416" y="48"/>
                  </a:lnTo>
                  <a:lnTo>
                    <a:pt x="418" y="47"/>
                  </a:lnTo>
                  <a:lnTo>
                    <a:pt x="421" y="44"/>
                  </a:lnTo>
                  <a:lnTo>
                    <a:pt x="422" y="38"/>
                  </a:lnTo>
                  <a:lnTo>
                    <a:pt x="421" y="33"/>
                  </a:lnTo>
                  <a:lnTo>
                    <a:pt x="420" y="30"/>
                  </a:lnTo>
                  <a:lnTo>
                    <a:pt x="416" y="28"/>
                  </a:lnTo>
                  <a:lnTo>
                    <a:pt x="413" y="27"/>
                  </a:lnTo>
                  <a:lnTo>
                    <a:pt x="408" y="25"/>
                  </a:lnTo>
                  <a:lnTo>
                    <a:pt x="407" y="27"/>
                  </a:lnTo>
                  <a:lnTo>
                    <a:pt x="406" y="27"/>
                  </a:lnTo>
                  <a:lnTo>
                    <a:pt x="405" y="27"/>
                  </a:lnTo>
                  <a:lnTo>
                    <a:pt x="405" y="15"/>
                  </a:lnTo>
                  <a:lnTo>
                    <a:pt x="397" y="15"/>
                  </a:lnTo>
                  <a:close/>
                  <a:moveTo>
                    <a:pt x="404" y="32"/>
                  </a:moveTo>
                  <a:lnTo>
                    <a:pt x="404" y="32"/>
                  </a:lnTo>
                  <a:lnTo>
                    <a:pt x="406" y="32"/>
                  </a:lnTo>
                  <a:lnTo>
                    <a:pt x="407" y="32"/>
                  </a:lnTo>
                  <a:lnTo>
                    <a:pt x="409" y="32"/>
                  </a:lnTo>
                  <a:lnTo>
                    <a:pt x="413" y="33"/>
                  </a:lnTo>
                  <a:lnTo>
                    <a:pt x="414" y="36"/>
                  </a:lnTo>
                  <a:lnTo>
                    <a:pt x="415" y="38"/>
                  </a:lnTo>
                  <a:lnTo>
                    <a:pt x="414" y="41"/>
                  </a:lnTo>
                  <a:lnTo>
                    <a:pt x="413" y="44"/>
                  </a:lnTo>
                  <a:lnTo>
                    <a:pt x="410" y="45"/>
                  </a:lnTo>
                  <a:lnTo>
                    <a:pt x="407" y="45"/>
                  </a:lnTo>
                  <a:lnTo>
                    <a:pt x="406" y="45"/>
                  </a:lnTo>
                  <a:lnTo>
                    <a:pt x="404" y="45"/>
                  </a:lnTo>
                  <a:lnTo>
                    <a:pt x="404" y="32"/>
                  </a:lnTo>
                  <a:close/>
                  <a:moveTo>
                    <a:pt x="427" y="15"/>
                  </a:moveTo>
                  <a:lnTo>
                    <a:pt x="427" y="51"/>
                  </a:lnTo>
                  <a:lnTo>
                    <a:pt x="434" y="51"/>
                  </a:lnTo>
                  <a:lnTo>
                    <a:pt x="434" y="36"/>
                  </a:lnTo>
                  <a:lnTo>
                    <a:pt x="435" y="36"/>
                  </a:lnTo>
                  <a:lnTo>
                    <a:pt x="439" y="37"/>
                  </a:lnTo>
                  <a:lnTo>
                    <a:pt x="441" y="39"/>
                  </a:lnTo>
                  <a:lnTo>
                    <a:pt x="443" y="43"/>
                  </a:lnTo>
                  <a:lnTo>
                    <a:pt x="445" y="47"/>
                  </a:lnTo>
                  <a:lnTo>
                    <a:pt x="446" y="51"/>
                  </a:lnTo>
                  <a:lnTo>
                    <a:pt x="453" y="51"/>
                  </a:lnTo>
                  <a:lnTo>
                    <a:pt x="451" y="47"/>
                  </a:lnTo>
                  <a:lnTo>
                    <a:pt x="450" y="44"/>
                  </a:lnTo>
                  <a:lnTo>
                    <a:pt x="449" y="40"/>
                  </a:lnTo>
                  <a:lnTo>
                    <a:pt x="448" y="36"/>
                  </a:lnTo>
                  <a:lnTo>
                    <a:pt x="445" y="32"/>
                  </a:lnTo>
                  <a:lnTo>
                    <a:pt x="441" y="31"/>
                  </a:lnTo>
                  <a:lnTo>
                    <a:pt x="453" y="15"/>
                  </a:lnTo>
                  <a:lnTo>
                    <a:pt x="445" y="15"/>
                  </a:lnTo>
                  <a:lnTo>
                    <a:pt x="435" y="30"/>
                  </a:lnTo>
                  <a:lnTo>
                    <a:pt x="434" y="30"/>
                  </a:lnTo>
                  <a:lnTo>
                    <a:pt x="434" y="15"/>
                  </a:lnTo>
                  <a:lnTo>
                    <a:pt x="427" y="15"/>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0" name="Freeform 113">
              <a:extLst>
                <a:ext uri="{FF2B5EF4-FFF2-40B4-BE49-F238E27FC236}">
                  <a16:creationId xmlns:a16="http://schemas.microsoft.com/office/drawing/2014/main" id="{E6CD14F7-5605-87DC-1CB3-4CE301340B9E}"/>
                </a:ext>
              </a:extLst>
            </p:cNvPr>
            <p:cNvSpPr>
              <a:spLocks noEditPoints="1"/>
            </p:cNvSpPr>
            <p:nvPr/>
          </p:nvSpPr>
          <p:spPr bwMode="auto">
            <a:xfrm>
              <a:off x="6480226" y="2407103"/>
              <a:ext cx="301749" cy="69269"/>
            </a:xfrm>
            <a:custGeom>
              <a:avLst/>
              <a:gdLst>
                <a:gd name="T0" fmla="*/ 14287 w 225"/>
                <a:gd name="T1" fmla="*/ 33338 h 60"/>
                <a:gd name="T2" fmla="*/ 4762 w 225"/>
                <a:gd name="T3" fmla="*/ 65088 h 60"/>
                <a:gd name="T4" fmla="*/ 47625 w 225"/>
                <a:gd name="T5" fmla="*/ 74613 h 60"/>
                <a:gd name="T6" fmla="*/ 52387 w 225"/>
                <a:gd name="T7" fmla="*/ 0 h 60"/>
                <a:gd name="T8" fmla="*/ 41275 w 225"/>
                <a:gd name="T9" fmla="*/ 65088 h 60"/>
                <a:gd name="T10" fmla="*/ 20637 w 225"/>
                <a:gd name="T11" fmla="*/ 50800 h 60"/>
                <a:gd name="T12" fmla="*/ 23812 w 225"/>
                <a:gd name="T13" fmla="*/ 9525 h 60"/>
                <a:gd name="T14" fmla="*/ 77787 w 225"/>
                <a:gd name="T15" fmla="*/ 20638 h 60"/>
                <a:gd name="T16" fmla="*/ 61912 w 225"/>
                <a:gd name="T17" fmla="*/ 47625 h 60"/>
                <a:gd name="T18" fmla="*/ 69850 w 225"/>
                <a:gd name="T19" fmla="*/ 69850 h 60"/>
                <a:gd name="T20" fmla="*/ 92075 w 225"/>
                <a:gd name="T21" fmla="*/ 74613 h 60"/>
                <a:gd name="T22" fmla="*/ 101600 w 225"/>
                <a:gd name="T23" fmla="*/ 66675 h 60"/>
                <a:gd name="T24" fmla="*/ 106362 w 225"/>
                <a:gd name="T25" fmla="*/ 34925 h 60"/>
                <a:gd name="T26" fmla="*/ 95250 w 225"/>
                <a:gd name="T27" fmla="*/ 20638 h 60"/>
                <a:gd name="T28" fmla="*/ 85725 w 225"/>
                <a:gd name="T29" fmla="*/ 28575 h 60"/>
                <a:gd name="T30" fmla="*/ 95250 w 225"/>
                <a:gd name="T31" fmla="*/ 41275 h 60"/>
                <a:gd name="T32" fmla="*/ 95250 w 225"/>
                <a:gd name="T33" fmla="*/ 57150 h 60"/>
                <a:gd name="T34" fmla="*/ 85725 w 225"/>
                <a:gd name="T35" fmla="*/ 66675 h 60"/>
                <a:gd name="T36" fmla="*/ 74612 w 225"/>
                <a:gd name="T37" fmla="*/ 55563 h 60"/>
                <a:gd name="T38" fmla="*/ 74612 w 225"/>
                <a:gd name="T39" fmla="*/ 41275 h 60"/>
                <a:gd name="T40" fmla="*/ 85725 w 225"/>
                <a:gd name="T41" fmla="*/ 28575 h 60"/>
                <a:gd name="T42" fmla="*/ 127000 w 225"/>
                <a:gd name="T43" fmla="*/ 52388 h 60"/>
                <a:gd name="T44" fmla="*/ 146050 w 225"/>
                <a:gd name="T45" fmla="*/ 19050 h 60"/>
                <a:gd name="T46" fmla="*/ 117475 w 225"/>
                <a:gd name="T47" fmla="*/ 19050 h 60"/>
                <a:gd name="T48" fmla="*/ 207962 w 225"/>
                <a:gd name="T49" fmla="*/ 46038 h 60"/>
                <a:gd name="T50" fmla="*/ 203200 w 225"/>
                <a:gd name="T51" fmla="*/ 31750 h 60"/>
                <a:gd name="T52" fmla="*/ 187325 w 225"/>
                <a:gd name="T53" fmla="*/ 19050 h 60"/>
                <a:gd name="T54" fmla="*/ 173037 w 225"/>
                <a:gd name="T55" fmla="*/ 25400 h 60"/>
                <a:gd name="T56" fmla="*/ 165100 w 225"/>
                <a:gd name="T57" fmla="*/ 47625 h 60"/>
                <a:gd name="T58" fmla="*/ 171450 w 225"/>
                <a:gd name="T59" fmla="*/ 69850 h 60"/>
                <a:gd name="T60" fmla="*/ 188912 w 225"/>
                <a:gd name="T61" fmla="*/ 77788 h 60"/>
                <a:gd name="T62" fmla="*/ 201612 w 225"/>
                <a:gd name="T63" fmla="*/ 65088 h 60"/>
                <a:gd name="T64" fmla="*/ 190500 w 225"/>
                <a:gd name="T65" fmla="*/ 66675 h 60"/>
                <a:gd name="T66" fmla="*/ 179387 w 225"/>
                <a:gd name="T67" fmla="*/ 61913 h 60"/>
                <a:gd name="T68" fmla="*/ 204787 w 225"/>
                <a:gd name="T69" fmla="*/ 52388 h 60"/>
                <a:gd name="T70" fmla="*/ 179387 w 225"/>
                <a:gd name="T71" fmla="*/ 33338 h 60"/>
                <a:gd name="T72" fmla="*/ 187325 w 225"/>
                <a:gd name="T73" fmla="*/ 28575 h 60"/>
                <a:gd name="T74" fmla="*/ 196850 w 225"/>
                <a:gd name="T75" fmla="*/ 38100 h 60"/>
                <a:gd name="T76" fmla="*/ 215900 w 225"/>
                <a:gd name="T77" fmla="*/ 19050 h 60"/>
                <a:gd name="T78" fmla="*/ 260350 w 225"/>
                <a:gd name="T79" fmla="*/ 66675 h 60"/>
                <a:gd name="T80" fmla="*/ 227012 w 225"/>
                <a:gd name="T81" fmla="*/ 65088 h 60"/>
                <a:gd name="T82" fmla="*/ 268287 w 225"/>
                <a:gd name="T83" fmla="*/ 74613 h 60"/>
                <a:gd name="T84" fmla="*/ 280987 w 225"/>
                <a:gd name="T85" fmla="*/ 74613 h 60"/>
                <a:gd name="T86" fmla="*/ 296862 w 225"/>
                <a:gd name="T87" fmla="*/ 73025 h 60"/>
                <a:gd name="T88" fmla="*/ 304800 w 225"/>
                <a:gd name="T89" fmla="*/ 65088 h 60"/>
                <a:gd name="T90" fmla="*/ 303212 w 225"/>
                <a:gd name="T91" fmla="*/ 42863 h 60"/>
                <a:gd name="T92" fmla="*/ 292100 w 225"/>
                <a:gd name="T93" fmla="*/ 38100 h 60"/>
                <a:gd name="T94" fmla="*/ 280987 w 225"/>
                <a:gd name="T95" fmla="*/ 38100 h 60"/>
                <a:gd name="T96" fmla="*/ 268287 w 225"/>
                <a:gd name="T97" fmla="*/ 19050 h 60"/>
                <a:gd name="T98" fmla="*/ 285750 w 225"/>
                <a:gd name="T99" fmla="*/ 46038 h 60"/>
                <a:gd name="T100" fmla="*/ 292100 w 225"/>
                <a:gd name="T101" fmla="*/ 47625 h 60"/>
                <a:gd name="T102" fmla="*/ 295275 w 225"/>
                <a:gd name="T103" fmla="*/ 60325 h 60"/>
                <a:gd name="T104" fmla="*/ 288925 w 225"/>
                <a:gd name="T105" fmla="*/ 66675 h 60"/>
                <a:gd name="T106" fmla="*/ 279400 w 225"/>
                <a:gd name="T107" fmla="*/ 66675 h 60"/>
                <a:gd name="T108" fmla="*/ 328612 w 225"/>
                <a:gd name="T109" fmla="*/ 74613 h 60"/>
                <a:gd name="T110" fmla="*/ 333375 w 225"/>
                <a:gd name="T111" fmla="*/ 53975 h 60"/>
                <a:gd name="T112" fmla="*/ 342900 w 225"/>
                <a:gd name="T113" fmla="*/ 71438 h 60"/>
                <a:gd name="T114" fmla="*/ 354012 w 225"/>
                <a:gd name="T115" fmla="*/ 69850 h 60"/>
                <a:gd name="T116" fmla="*/ 352425 w 225"/>
                <a:gd name="T117" fmla="*/ 60325 h 60"/>
                <a:gd name="T118" fmla="*/ 339725 w 225"/>
                <a:gd name="T119" fmla="*/ 44450 h 60"/>
                <a:gd name="T120" fmla="*/ 328612 w 225"/>
                <a:gd name="T121" fmla="*/ 19050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 h="60">
                  <a:moveTo>
                    <a:pt x="9" y="0"/>
                  </a:moveTo>
                  <a:lnTo>
                    <a:pt x="9" y="12"/>
                  </a:lnTo>
                  <a:lnTo>
                    <a:pt x="9" y="21"/>
                  </a:lnTo>
                  <a:lnTo>
                    <a:pt x="6" y="30"/>
                  </a:lnTo>
                  <a:lnTo>
                    <a:pt x="5" y="35"/>
                  </a:lnTo>
                  <a:lnTo>
                    <a:pt x="3" y="41"/>
                  </a:lnTo>
                  <a:lnTo>
                    <a:pt x="0" y="41"/>
                  </a:lnTo>
                  <a:lnTo>
                    <a:pt x="1" y="60"/>
                  </a:lnTo>
                  <a:lnTo>
                    <a:pt x="6" y="60"/>
                  </a:lnTo>
                  <a:lnTo>
                    <a:pt x="6" y="47"/>
                  </a:lnTo>
                  <a:lnTo>
                    <a:pt x="30" y="47"/>
                  </a:lnTo>
                  <a:lnTo>
                    <a:pt x="30" y="60"/>
                  </a:lnTo>
                  <a:lnTo>
                    <a:pt x="36" y="60"/>
                  </a:lnTo>
                  <a:lnTo>
                    <a:pt x="36" y="41"/>
                  </a:lnTo>
                  <a:lnTo>
                    <a:pt x="33" y="41"/>
                  </a:lnTo>
                  <a:lnTo>
                    <a:pt x="33" y="0"/>
                  </a:lnTo>
                  <a:lnTo>
                    <a:pt x="9" y="0"/>
                  </a:lnTo>
                  <a:close/>
                  <a:moveTo>
                    <a:pt x="15" y="6"/>
                  </a:moveTo>
                  <a:lnTo>
                    <a:pt x="26" y="6"/>
                  </a:lnTo>
                  <a:lnTo>
                    <a:pt x="26" y="41"/>
                  </a:lnTo>
                  <a:lnTo>
                    <a:pt x="11" y="41"/>
                  </a:lnTo>
                  <a:lnTo>
                    <a:pt x="12" y="36"/>
                  </a:lnTo>
                  <a:lnTo>
                    <a:pt x="13" y="32"/>
                  </a:lnTo>
                  <a:lnTo>
                    <a:pt x="14" y="24"/>
                  </a:lnTo>
                  <a:lnTo>
                    <a:pt x="15" y="14"/>
                  </a:lnTo>
                  <a:lnTo>
                    <a:pt x="15" y="6"/>
                  </a:lnTo>
                  <a:close/>
                  <a:moveTo>
                    <a:pt x="54" y="12"/>
                  </a:moveTo>
                  <a:lnTo>
                    <a:pt x="54" y="12"/>
                  </a:lnTo>
                  <a:lnTo>
                    <a:pt x="49" y="13"/>
                  </a:lnTo>
                  <a:lnTo>
                    <a:pt x="44" y="17"/>
                  </a:lnTo>
                  <a:lnTo>
                    <a:pt x="41" y="22"/>
                  </a:lnTo>
                  <a:lnTo>
                    <a:pt x="39" y="30"/>
                  </a:lnTo>
                  <a:lnTo>
                    <a:pt x="41" y="38"/>
                  </a:lnTo>
                  <a:lnTo>
                    <a:pt x="44" y="44"/>
                  </a:lnTo>
                  <a:lnTo>
                    <a:pt x="49" y="47"/>
                  </a:lnTo>
                  <a:lnTo>
                    <a:pt x="53" y="49"/>
                  </a:lnTo>
                  <a:lnTo>
                    <a:pt x="58" y="47"/>
                  </a:lnTo>
                  <a:lnTo>
                    <a:pt x="62" y="45"/>
                  </a:lnTo>
                  <a:lnTo>
                    <a:pt x="64" y="42"/>
                  </a:lnTo>
                  <a:lnTo>
                    <a:pt x="67" y="37"/>
                  </a:lnTo>
                  <a:lnTo>
                    <a:pt x="68" y="30"/>
                  </a:lnTo>
                  <a:lnTo>
                    <a:pt x="67" y="22"/>
                  </a:lnTo>
                  <a:lnTo>
                    <a:pt x="64" y="17"/>
                  </a:lnTo>
                  <a:lnTo>
                    <a:pt x="60" y="13"/>
                  </a:lnTo>
                  <a:lnTo>
                    <a:pt x="56" y="12"/>
                  </a:lnTo>
                  <a:lnTo>
                    <a:pt x="54" y="12"/>
                  </a:lnTo>
                  <a:close/>
                  <a:moveTo>
                    <a:pt x="54" y="18"/>
                  </a:moveTo>
                  <a:lnTo>
                    <a:pt x="54" y="18"/>
                  </a:lnTo>
                  <a:lnTo>
                    <a:pt x="56" y="19"/>
                  </a:lnTo>
                  <a:lnTo>
                    <a:pt x="59" y="22"/>
                  </a:lnTo>
                  <a:lnTo>
                    <a:pt x="60" y="26"/>
                  </a:lnTo>
                  <a:lnTo>
                    <a:pt x="61" y="30"/>
                  </a:lnTo>
                  <a:lnTo>
                    <a:pt x="60" y="36"/>
                  </a:lnTo>
                  <a:lnTo>
                    <a:pt x="58" y="41"/>
                  </a:lnTo>
                  <a:lnTo>
                    <a:pt x="55" y="42"/>
                  </a:lnTo>
                  <a:lnTo>
                    <a:pt x="54" y="42"/>
                  </a:lnTo>
                  <a:lnTo>
                    <a:pt x="51" y="41"/>
                  </a:lnTo>
                  <a:lnTo>
                    <a:pt x="49" y="38"/>
                  </a:lnTo>
                  <a:lnTo>
                    <a:pt x="47" y="35"/>
                  </a:lnTo>
                  <a:lnTo>
                    <a:pt x="46" y="30"/>
                  </a:lnTo>
                  <a:lnTo>
                    <a:pt x="47" y="26"/>
                  </a:lnTo>
                  <a:lnTo>
                    <a:pt x="49" y="22"/>
                  </a:lnTo>
                  <a:lnTo>
                    <a:pt x="51" y="19"/>
                  </a:lnTo>
                  <a:lnTo>
                    <a:pt x="54" y="18"/>
                  </a:lnTo>
                  <a:close/>
                  <a:moveTo>
                    <a:pt x="74" y="12"/>
                  </a:moveTo>
                  <a:lnTo>
                    <a:pt x="74" y="47"/>
                  </a:lnTo>
                  <a:lnTo>
                    <a:pt x="80" y="47"/>
                  </a:lnTo>
                  <a:lnTo>
                    <a:pt x="80" y="33"/>
                  </a:lnTo>
                  <a:lnTo>
                    <a:pt x="92" y="33"/>
                  </a:lnTo>
                  <a:lnTo>
                    <a:pt x="92" y="47"/>
                  </a:lnTo>
                  <a:lnTo>
                    <a:pt x="99" y="47"/>
                  </a:lnTo>
                  <a:lnTo>
                    <a:pt x="99" y="12"/>
                  </a:lnTo>
                  <a:lnTo>
                    <a:pt x="92" y="12"/>
                  </a:lnTo>
                  <a:lnTo>
                    <a:pt x="92" y="26"/>
                  </a:lnTo>
                  <a:lnTo>
                    <a:pt x="80" y="26"/>
                  </a:lnTo>
                  <a:lnTo>
                    <a:pt x="80" y="12"/>
                  </a:lnTo>
                  <a:lnTo>
                    <a:pt x="74" y="12"/>
                  </a:lnTo>
                  <a:close/>
                  <a:moveTo>
                    <a:pt x="129" y="33"/>
                  </a:moveTo>
                  <a:lnTo>
                    <a:pt x="129" y="33"/>
                  </a:lnTo>
                  <a:lnTo>
                    <a:pt x="131" y="32"/>
                  </a:lnTo>
                  <a:lnTo>
                    <a:pt x="131" y="29"/>
                  </a:lnTo>
                  <a:lnTo>
                    <a:pt x="129" y="25"/>
                  </a:lnTo>
                  <a:lnTo>
                    <a:pt x="128" y="20"/>
                  </a:lnTo>
                  <a:lnTo>
                    <a:pt x="126" y="16"/>
                  </a:lnTo>
                  <a:lnTo>
                    <a:pt x="123" y="13"/>
                  </a:lnTo>
                  <a:lnTo>
                    <a:pt x="118" y="12"/>
                  </a:lnTo>
                  <a:lnTo>
                    <a:pt x="113" y="13"/>
                  </a:lnTo>
                  <a:lnTo>
                    <a:pt x="109" y="16"/>
                  </a:lnTo>
                  <a:lnTo>
                    <a:pt x="107" y="20"/>
                  </a:lnTo>
                  <a:lnTo>
                    <a:pt x="105" y="25"/>
                  </a:lnTo>
                  <a:lnTo>
                    <a:pt x="104" y="30"/>
                  </a:lnTo>
                  <a:lnTo>
                    <a:pt x="104" y="36"/>
                  </a:lnTo>
                  <a:lnTo>
                    <a:pt x="107" y="39"/>
                  </a:lnTo>
                  <a:lnTo>
                    <a:pt x="108" y="44"/>
                  </a:lnTo>
                  <a:lnTo>
                    <a:pt x="111" y="46"/>
                  </a:lnTo>
                  <a:lnTo>
                    <a:pt x="115" y="47"/>
                  </a:lnTo>
                  <a:lnTo>
                    <a:pt x="119" y="49"/>
                  </a:lnTo>
                  <a:lnTo>
                    <a:pt x="125" y="47"/>
                  </a:lnTo>
                  <a:lnTo>
                    <a:pt x="128" y="46"/>
                  </a:lnTo>
                  <a:lnTo>
                    <a:pt x="127" y="41"/>
                  </a:lnTo>
                  <a:lnTo>
                    <a:pt x="125" y="41"/>
                  </a:lnTo>
                  <a:lnTo>
                    <a:pt x="123" y="42"/>
                  </a:lnTo>
                  <a:lnTo>
                    <a:pt x="120" y="42"/>
                  </a:lnTo>
                  <a:lnTo>
                    <a:pt x="117" y="41"/>
                  </a:lnTo>
                  <a:lnTo>
                    <a:pt x="113" y="39"/>
                  </a:lnTo>
                  <a:lnTo>
                    <a:pt x="112" y="37"/>
                  </a:lnTo>
                  <a:lnTo>
                    <a:pt x="111" y="33"/>
                  </a:lnTo>
                  <a:lnTo>
                    <a:pt x="129" y="33"/>
                  </a:lnTo>
                  <a:close/>
                  <a:moveTo>
                    <a:pt x="111" y="27"/>
                  </a:moveTo>
                  <a:lnTo>
                    <a:pt x="111" y="27"/>
                  </a:lnTo>
                  <a:lnTo>
                    <a:pt x="111" y="24"/>
                  </a:lnTo>
                  <a:lnTo>
                    <a:pt x="113" y="21"/>
                  </a:lnTo>
                  <a:lnTo>
                    <a:pt x="115" y="19"/>
                  </a:lnTo>
                  <a:lnTo>
                    <a:pt x="118" y="18"/>
                  </a:lnTo>
                  <a:lnTo>
                    <a:pt x="120" y="19"/>
                  </a:lnTo>
                  <a:lnTo>
                    <a:pt x="123" y="21"/>
                  </a:lnTo>
                  <a:lnTo>
                    <a:pt x="124" y="24"/>
                  </a:lnTo>
                  <a:lnTo>
                    <a:pt x="124" y="27"/>
                  </a:lnTo>
                  <a:lnTo>
                    <a:pt x="111" y="27"/>
                  </a:lnTo>
                  <a:close/>
                  <a:moveTo>
                    <a:pt x="136" y="12"/>
                  </a:moveTo>
                  <a:lnTo>
                    <a:pt x="136" y="47"/>
                  </a:lnTo>
                  <a:lnTo>
                    <a:pt x="158" y="47"/>
                  </a:lnTo>
                  <a:lnTo>
                    <a:pt x="158" y="59"/>
                  </a:lnTo>
                  <a:lnTo>
                    <a:pt x="164" y="59"/>
                  </a:lnTo>
                  <a:lnTo>
                    <a:pt x="164" y="42"/>
                  </a:lnTo>
                  <a:lnTo>
                    <a:pt x="160" y="42"/>
                  </a:lnTo>
                  <a:lnTo>
                    <a:pt x="160" y="12"/>
                  </a:lnTo>
                  <a:lnTo>
                    <a:pt x="153" y="12"/>
                  </a:lnTo>
                  <a:lnTo>
                    <a:pt x="153" y="41"/>
                  </a:lnTo>
                  <a:lnTo>
                    <a:pt x="143" y="41"/>
                  </a:lnTo>
                  <a:lnTo>
                    <a:pt x="143" y="12"/>
                  </a:lnTo>
                  <a:lnTo>
                    <a:pt x="136" y="12"/>
                  </a:lnTo>
                  <a:close/>
                  <a:moveTo>
                    <a:pt x="169" y="12"/>
                  </a:moveTo>
                  <a:lnTo>
                    <a:pt x="169" y="47"/>
                  </a:lnTo>
                  <a:lnTo>
                    <a:pt x="173" y="47"/>
                  </a:lnTo>
                  <a:lnTo>
                    <a:pt x="177" y="47"/>
                  </a:lnTo>
                  <a:lnTo>
                    <a:pt x="181" y="47"/>
                  </a:lnTo>
                  <a:lnTo>
                    <a:pt x="184" y="47"/>
                  </a:lnTo>
                  <a:lnTo>
                    <a:pt x="187" y="46"/>
                  </a:lnTo>
                  <a:lnTo>
                    <a:pt x="190" y="44"/>
                  </a:lnTo>
                  <a:lnTo>
                    <a:pt x="192" y="41"/>
                  </a:lnTo>
                  <a:lnTo>
                    <a:pt x="193" y="35"/>
                  </a:lnTo>
                  <a:lnTo>
                    <a:pt x="193" y="30"/>
                  </a:lnTo>
                  <a:lnTo>
                    <a:pt x="191" y="27"/>
                  </a:lnTo>
                  <a:lnTo>
                    <a:pt x="187" y="25"/>
                  </a:lnTo>
                  <a:lnTo>
                    <a:pt x="184" y="24"/>
                  </a:lnTo>
                  <a:lnTo>
                    <a:pt x="181" y="24"/>
                  </a:lnTo>
                  <a:lnTo>
                    <a:pt x="178" y="24"/>
                  </a:lnTo>
                  <a:lnTo>
                    <a:pt x="177" y="24"/>
                  </a:lnTo>
                  <a:lnTo>
                    <a:pt x="176" y="24"/>
                  </a:lnTo>
                  <a:lnTo>
                    <a:pt x="176" y="12"/>
                  </a:lnTo>
                  <a:lnTo>
                    <a:pt x="169" y="12"/>
                  </a:lnTo>
                  <a:close/>
                  <a:moveTo>
                    <a:pt x="176" y="29"/>
                  </a:moveTo>
                  <a:lnTo>
                    <a:pt x="176" y="29"/>
                  </a:lnTo>
                  <a:lnTo>
                    <a:pt x="177" y="29"/>
                  </a:lnTo>
                  <a:lnTo>
                    <a:pt x="180" y="29"/>
                  </a:lnTo>
                  <a:lnTo>
                    <a:pt x="182" y="29"/>
                  </a:lnTo>
                  <a:lnTo>
                    <a:pt x="184" y="30"/>
                  </a:lnTo>
                  <a:lnTo>
                    <a:pt x="185" y="33"/>
                  </a:lnTo>
                  <a:lnTo>
                    <a:pt x="186" y="36"/>
                  </a:lnTo>
                  <a:lnTo>
                    <a:pt x="186" y="38"/>
                  </a:lnTo>
                  <a:lnTo>
                    <a:pt x="184" y="41"/>
                  </a:lnTo>
                  <a:lnTo>
                    <a:pt x="182" y="42"/>
                  </a:lnTo>
                  <a:lnTo>
                    <a:pt x="180" y="42"/>
                  </a:lnTo>
                  <a:lnTo>
                    <a:pt x="177" y="42"/>
                  </a:lnTo>
                  <a:lnTo>
                    <a:pt x="176" y="42"/>
                  </a:lnTo>
                  <a:lnTo>
                    <a:pt x="176" y="29"/>
                  </a:lnTo>
                  <a:close/>
                  <a:moveTo>
                    <a:pt x="199" y="12"/>
                  </a:moveTo>
                  <a:lnTo>
                    <a:pt x="199" y="47"/>
                  </a:lnTo>
                  <a:lnTo>
                    <a:pt x="207" y="47"/>
                  </a:lnTo>
                  <a:lnTo>
                    <a:pt x="207" y="33"/>
                  </a:lnTo>
                  <a:lnTo>
                    <a:pt x="210" y="34"/>
                  </a:lnTo>
                  <a:lnTo>
                    <a:pt x="213" y="36"/>
                  </a:lnTo>
                  <a:lnTo>
                    <a:pt x="215" y="41"/>
                  </a:lnTo>
                  <a:lnTo>
                    <a:pt x="216" y="45"/>
                  </a:lnTo>
                  <a:lnTo>
                    <a:pt x="217" y="47"/>
                  </a:lnTo>
                  <a:lnTo>
                    <a:pt x="225" y="47"/>
                  </a:lnTo>
                  <a:lnTo>
                    <a:pt x="223" y="44"/>
                  </a:lnTo>
                  <a:lnTo>
                    <a:pt x="223" y="41"/>
                  </a:lnTo>
                  <a:lnTo>
                    <a:pt x="222" y="38"/>
                  </a:lnTo>
                  <a:lnTo>
                    <a:pt x="219" y="33"/>
                  </a:lnTo>
                  <a:lnTo>
                    <a:pt x="217" y="29"/>
                  </a:lnTo>
                  <a:lnTo>
                    <a:pt x="214" y="28"/>
                  </a:lnTo>
                  <a:lnTo>
                    <a:pt x="224" y="12"/>
                  </a:lnTo>
                  <a:lnTo>
                    <a:pt x="216" y="12"/>
                  </a:lnTo>
                  <a:lnTo>
                    <a:pt x="207" y="27"/>
                  </a:lnTo>
                  <a:lnTo>
                    <a:pt x="207" y="12"/>
                  </a:lnTo>
                  <a:lnTo>
                    <a:pt x="199" y="12"/>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1" name="Freeform 114">
              <a:extLst>
                <a:ext uri="{FF2B5EF4-FFF2-40B4-BE49-F238E27FC236}">
                  <a16:creationId xmlns:a16="http://schemas.microsoft.com/office/drawing/2014/main" id="{6743DA8A-F231-D250-9E21-3BE2C7C38383}"/>
                </a:ext>
              </a:extLst>
            </p:cNvPr>
            <p:cNvSpPr>
              <a:spLocks noEditPoints="1"/>
            </p:cNvSpPr>
            <p:nvPr/>
          </p:nvSpPr>
          <p:spPr bwMode="auto">
            <a:xfrm>
              <a:off x="7055561" y="1909519"/>
              <a:ext cx="315160" cy="73887"/>
            </a:xfrm>
            <a:custGeom>
              <a:avLst/>
              <a:gdLst>
                <a:gd name="T0" fmla="*/ 11112 w 235"/>
                <a:gd name="T1" fmla="*/ 49213 h 64"/>
                <a:gd name="T2" fmla="*/ 3175 w 235"/>
                <a:gd name="T3" fmla="*/ 65088 h 64"/>
                <a:gd name="T4" fmla="*/ 7937 w 235"/>
                <a:gd name="T5" fmla="*/ 76200 h 64"/>
                <a:gd name="T6" fmla="*/ 20637 w 235"/>
                <a:gd name="T7" fmla="*/ 55563 h 64"/>
                <a:gd name="T8" fmla="*/ 39687 w 235"/>
                <a:gd name="T9" fmla="*/ 76200 h 64"/>
                <a:gd name="T10" fmla="*/ 74612 w 235"/>
                <a:gd name="T11" fmla="*/ 73025 h 64"/>
                <a:gd name="T12" fmla="*/ 74612 w 235"/>
                <a:gd name="T13" fmla="*/ 76200 h 64"/>
                <a:gd name="T14" fmla="*/ 66675 w 235"/>
                <a:gd name="T15" fmla="*/ 85725 h 64"/>
                <a:gd name="T16" fmla="*/ 63500 w 235"/>
                <a:gd name="T17" fmla="*/ 101600 h 64"/>
                <a:gd name="T18" fmla="*/ 76200 w 235"/>
                <a:gd name="T19" fmla="*/ 93663 h 64"/>
                <a:gd name="T20" fmla="*/ 87312 w 235"/>
                <a:gd name="T21" fmla="*/ 73025 h 64"/>
                <a:gd name="T22" fmla="*/ 82550 w 235"/>
                <a:gd name="T23" fmla="*/ 53975 h 64"/>
                <a:gd name="T24" fmla="*/ 80962 w 235"/>
                <a:gd name="T25" fmla="*/ 61913 h 64"/>
                <a:gd name="T26" fmla="*/ 69850 w 235"/>
                <a:gd name="T27" fmla="*/ 20638 h 64"/>
                <a:gd name="T28" fmla="*/ 119062 w 235"/>
                <a:gd name="T29" fmla="*/ 33338 h 64"/>
                <a:gd name="T30" fmla="*/ 180975 w 235"/>
                <a:gd name="T31" fmla="*/ 42863 h 64"/>
                <a:gd name="T32" fmla="*/ 169862 w 235"/>
                <a:gd name="T33" fmla="*/ 22225 h 64"/>
                <a:gd name="T34" fmla="*/ 150812 w 235"/>
                <a:gd name="T35" fmla="*/ 22225 h 64"/>
                <a:gd name="T36" fmla="*/ 152400 w 235"/>
                <a:gd name="T37" fmla="*/ 30163 h 64"/>
                <a:gd name="T38" fmla="*/ 165100 w 235"/>
                <a:gd name="T39" fmla="*/ 30163 h 64"/>
                <a:gd name="T40" fmla="*/ 168275 w 235"/>
                <a:gd name="T41" fmla="*/ 39688 h 64"/>
                <a:gd name="T42" fmla="*/ 144462 w 235"/>
                <a:gd name="T43" fmla="*/ 49213 h 64"/>
                <a:gd name="T44" fmla="*/ 142875 w 235"/>
                <a:gd name="T45" fmla="*/ 66675 h 64"/>
                <a:gd name="T46" fmla="*/ 155575 w 235"/>
                <a:gd name="T47" fmla="*/ 77788 h 64"/>
                <a:gd name="T48" fmla="*/ 169862 w 235"/>
                <a:gd name="T49" fmla="*/ 69850 h 64"/>
                <a:gd name="T50" fmla="*/ 180975 w 235"/>
                <a:gd name="T51" fmla="*/ 63500 h 64"/>
                <a:gd name="T52" fmla="*/ 168275 w 235"/>
                <a:gd name="T53" fmla="*/ 57150 h 64"/>
                <a:gd name="T54" fmla="*/ 165100 w 235"/>
                <a:gd name="T55" fmla="*/ 66675 h 64"/>
                <a:gd name="T56" fmla="*/ 153987 w 235"/>
                <a:gd name="T57" fmla="*/ 63500 h 64"/>
                <a:gd name="T58" fmla="*/ 157162 w 235"/>
                <a:gd name="T59" fmla="*/ 50800 h 64"/>
                <a:gd name="T60" fmla="*/ 192087 w 235"/>
                <a:gd name="T61" fmla="*/ 20638 h 64"/>
                <a:gd name="T62" fmla="*/ 231775 w 235"/>
                <a:gd name="T63" fmla="*/ 76200 h 64"/>
                <a:gd name="T64" fmla="*/ 192087 w 235"/>
                <a:gd name="T65" fmla="*/ 20638 h 64"/>
                <a:gd name="T66" fmla="*/ 265112 w 235"/>
                <a:gd name="T67" fmla="*/ 66675 h 64"/>
                <a:gd name="T68" fmla="*/ 254000 w 235"/>
                <a:gd name="T69" fmla="*/ 55563 h 64"/>
                <a:gd name="T70" fmla="*/ 255587 w 235"/>
                <a:gd name="T71" fmla="*/ 36513 h 64"/>
                <a:gd name="T72" fmla="*/ 271462 w 235"/>
                <a:gd name="T73" fmla="*/ 30163 h 64"/>
                <a:gd name="T74" fmla="*/ 273050 w 235"/>
                <a:gd name="T75" fmla="*/ 20638 h 64"/>
                <a:gd name="T76" fmla="*/ 255587 w 235"/>
                <a:gd name="T77" fmla="*/ 22225 h 64"/>
                <a:gd name="T78" fmla="*/ 242887 w 235"/>
                <a:gd name="T79" fmla="*/ 38100 h 64"/>
                <a:gd name="T80" fmla="*/ 246062 w 235"/>
                <a:gd name="T81" fmla="*/ 69850 h 64"/>
                <a:gd name="T82" fmla="*/ 269875 w 235"/>
                <a:gd name="T83" fmla="*/ 77788 h 64"/>
                <a:gd name="T84" fmla="*/ 284162 w 235"/>
                <a:gd name="T85" fmla="*/ 20638 h 64"/>
                <a:gd name="T86" fmla="*/ 298450 w 235"/>
                <a:gd name="T87" fmla="*/ 77788 h 64"/>
                <a:gd name="T88" fmla="*/ 312737 w 235"/>
                <a:gd name="T89" fmla="*/ 74613 h 64"/>
                <a:gd name="T90" fmla="*/ 323850 w 235"/>
                <a:gd name="T91" fmla="*/ 55563 h 64"/>
                <a:gd name="T92" fmla="*/ 314325 w 235"/>
                <a:gd name="T93" fmla="*/ 39688 h 64"/>
                <a:gd name="T94" fmla="*/ 300037 w 235"/>
                <a:gd name="T95" fmla="*/ 38100 h 64"/>
                <a:gd name="T96" fmla="*/ 284162 w 235"/>
                <a:gd name="T97" fmla="*/ 20638 h 64"/>
                <a:gd name="T98" fmla="*/ 300037 w 235"/>
                <a:gd name="T99" fmla="*/ 47625 h 64"/>
                <a:gd name="T100" fmla="*/ 311150 w 235"/>
                <a:gd name="T101" fmla="*/ 52388 h 64"/>
                <a:gd name="T102" fmla="*/ 309562 w 235"/>
                <a:gd name="T103" fmla="*/ 65088 h 64"/>
                <a:gd name="T104" fmla="*/ 298450 w 235"/>
                <a:gd name="T105" fmla="*/ 66675 h 64"/>
                <a:gd name="T106" fmla="*/ 342900 w 235"/>
                <a:gd name="T107" fmla="*/ 76200 h 64"/>
                <a:gd name="T108" fmla="*/ 354012 w 235"/>
                <a:gd name="T109" fmla="*/ 57150 h 64"/>
                <a:gd name="T110" fmla="*/ 361950 w 235"/>
                <a:gd name="T111" fmla="*/ 76200 h 64"/>
                <a:gd name="T112" fmla="*/ 368300 w 235"/>
                <a:gd name="T113" fmla="*/ 65088 h 64"/>
                <a:gd name="T114" fmla="*/ 360362 w 235"/>
                <a:gd name="T115" fmla="*/ 47625 h 64"/>
                <a:gd name="T116" fmla="*/ 342900 w 235"/>
                <a:gd name="T117" fmla="*/ 20638 h 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5" h="64">
                  <a:moveTo>
                    <a:pt x="7" y="0"/>
                  </a:moveTo>
                  <a:lnTo>
                    <a:pt x="7" y="21"/>
                  </a:lnTo>
                  <a:lnTo>
                    <a:pt x="7" y="26"/>
                  </a:lnTo>
                  <a:lnTo>
                    <a:pt x="7" y="31"/>
                  </a:lnTo>
                  <a:lnTo>
                    <a:pt x="6" y="35"/>
                  </a:lnTo>
                  <a:lnTo>
                    <a:pt x="5" y="39"/>
                  </a:lnTo>
                  <a:lnTo>
                    <a:pt x="2" y="41"/>
                  </a:lnTo>
                  <a:lnTo>
                    <a:pt x="0" y="42"/>
                  </a:lnTo>
                  <a:lnTo>
                    <a:pt x="1" y="49"/>
                  </a:lnTo>
                  <a:lnTo>
                    <a:pt x="5" y="48"/>
                  </a:lnTo>
                  <a:lnTo>
                    <a:pt x="8" y="47"/>
                  </a:lnTo>
                  <a:lnTo>
                    <a:pt x="11" y="42"/>
                  </a:lnTo>
                  <a:lnTo>
                    <a:pt x="13" y="35"/>
                  </a:lnTo>
                  <a:lnTo>
                    <a:pt x="14" y="28"/>
                  </a:lnTo>
                  <a:lnTo>
                    <a:pt x="14" y="19"/>
                  </a:lnTo>
                  <a:lnTo>
                    <a:pt x="14" y="7"/>
                  </a:lnTo>
                  <a:lnTo>
                    <a:pt x="25" y="7"/>
                  </a:lnTo>
                  <a:lnTo>
                    <a:pt x="25" y="48"/>
                  </a:lnTo>
                  <a:lnTo>
                    <a:pt x="32" y="48"/>
                  </a:lnTo>
                  <a:lnTo>
                    <a:pt x="32" y="0"/>
                  </a:lnTo>
                  <a:lnTo>
                    <a:pt x="7" y="0"/>
                  </a:lnTo>
                  <a:close/>
                  <a:moveTo>
                    <a:pt x="36" y="13"/>
                  </a:moveTo>
                  <a:lnTo>
                    <a:pt x="47" y="46"/>
                  </a:lnTo>
                  <a:lnTo>
                    <a:pt x="47" y="47"/>
                  </a:lnTo>
                  <a:lnTo>
                    <a:pt x="47" y="48"/>
                  </a:lnTo>
                  <a:lnTo>
                    <a:pt x="47" y="49"/>
                  </a:lnTo>
                  <a:lnTo>
                    <a:pt x="44" y="51"/>
                  </a:lnTo>
                  <a:lnTo>
                    <a:pt x="42" y="54"/>
                  </a:lnTo>
                  <a:lnTo>
                    <a:pt x="41" y="56"/>
                  </a:lnTo>
                  <a:lnTo>
                    <a:pt x="39" y="57"/>
                  </a:lnTo>
                  <a:lnTo>
                    <a:pt x="40" y="64"/>
                  </a:lnTo>
                  <a:lnTo>
                    <a:pt x="42" y="64"/>
                  </a:lnTo>
                  <a:lnTo>
                    <a:pt x="44" y="62"/>
                  </a:lnTo>
                  <a:lnTo>
                    <a:pt x="48" y="59"/>
                  </a:lnTo>
                  <a:lnTo>
                    <a:pt x="50" y="56"/>
                  </a:lnTo>
                  <a:lnTo>
                    <a:pt x="52" y="51"/>
                  </a:lnTo>
                  <a:lnTo>
                    <a:pt x="55" y="46"/>
                  </a:lnTo>
                  <a:lnTo>
                    <a:pt x="57" y="36"/>
                  </a:lnTo>
                  <a:lnTo>
                    <a:pt x="65" y="13"/>
                  </a:lnTo>
                  <a:lnTo>
                    <a:pt x="57" y="13"/>
                  </a:lnTo>
                  <a:lnTo>
                    <a:pt x="52" y="32"/>
                  </a:lnTo>
                  <a:lnTo>
                    <a:pt x="52" y="34"/>
                  </a:lnTo>
                  <a:lnTo>
                    <a:pt x="51" y="36"/>
                  </a:lnTo>
                  <a:lnTo>
                    <a:pt x="51" y="39"/>
                  </a:lnTo>
                  <a:lnTo>
                    <a:pt x="50" y="36"/>
                  </a:lnTo>
                  <a:lnTo>
                    <a:pt x="50" y="34"/>
                  </a:lnTo>
                  <a:lnTo>
                    <a:pt x="49" y="32"/>
                  </a:lnTo>
                  <a:lnTo>
                    <a:pt x="44" y="13"/>
                  </a:lnTo>
                  <a:lnTo>
                    <a:pt x="36" y="13"/>
                  </a:lnTo>
                  <a:close/>
                  <a:moveTo>
                    <a:pt x="68" y="13"/>
                  </a:moveTo>
                  <a:lnTo>
                    <a:pt x="68" y="48"/>
                  </a:lnTo>
                  <a:lnTo>
                    <a:pt x="75" y="48"/>
                  </a:lnTo>
                  <a:lnTo>
                    <a:pt x="75" y="21"/>
                  </a:lnTo>
                  <a:lnTo>
                    <a:pt x="87" y="21"/>
                  </a:lnTo>
                  <a:lnTo>
                    <a:pt x="87" y="13"/>
                  </a:lnTo>
                  <a:lnTo>
                    <a:pt x="68" y="13"/>
                  </a:lnTo>
                  <a:close/>
                  <a:moveTo>
                    <a:pt x="114" y="27"/>
                  </a:moveTo>
                  <a:lnTo>
                    <a:pt x="114" y="27"/>
                  </a:lnTo>
                  <a:lnTo>
                    <a:pt x="113" y="22"/>
                  </a:lnTo>
                  <a:lnTo>
                    <a:pt x="111" y="17"/>
                  </a:lnTo>
                  <a:lnTo>
                    <a:pt x="107" y="14"/>
                  </a:lnTo>
                  <a:lnTo>
                    <a:pt x="105" y="13"/>
                  </a:lnTo>
                  <a:lnTo>
                    <a:pt x="101" y="13"/>
                  </a:lnTo>
                  <a:lnTo>
                    <a:pt x="98" y="13"/>
                  </a:lnTo>
                  <a:lnTo>
                    <a:pt x="95" y="14"/>
                  </a:lnTo>
                  <a:lnTo>
                    <a:pt x="91" y="15"/>
                  </a:lnTo>
                  <a:lnTo>
                    <a:pt x="93" y="22"/>
                  </a:lnTo>
                  <a:lnTo>
                    <a:pt x="96" y="19"/>
                  </a:lnTo>
                  <a:lnTo>
                    <a:pt x="98" y="19"/>
                  </a:lnTo>
                  <a:lnTo>
                    <a:pt x="100" y="18"/>
                  </a:lnTo>
                  <a:lnTo>
                    <a:pt x="104" y="19"/>
                  </a:lnTo>
                  <a:lnTo>
                    <a:pt x="105" y="21"/>
                  </a:lnTo>
                  <a:lnTo>
                    <a:pt x="106" y="23"/>
                  </a:lnTo>
                  <a:lnTo>
                    <a:pt x="106" y="25"/>
                  </a:lnTo>
                  <a:lnTo>
                    <a:pt x="101" y="25"/>
                  </a:lnTo>
                  <a:lnTo>
                    <a:pt x="97" y="26"/>
                  </a:lnTo>
                  <a:lnTo>
                    <a:pt x="95" y="28"/>
                  </a:lnTo>
                  <a:lnTo>
                    <a:pt x="91" y="31"/>
                  </a:lnTo>
                  <a:lnTo>
                    <a:pt x="90" y="34"/>
                  </a:lnTo>
                  <a:lnTo>
                    <a:pt x="90" y="39"/>
                  </a:lnTo>
                  <a:lnTo>
                    <a:pt x="90" y="42"/>
                  </a:lnTo>
                  <a:lnTo>
                    <a:pt x="92" y="46"/>
                  </a:lnTo>
                  <a:lnTo>
                    <a:pt x="95" y="48"/>
                  </a:lnTo>
                  <a:lnTo>
                    <a:pt x="98" y="49"/>
                  </a:lnTo>
                  <a:lnTo>
                    <a:pt x="101" y="48"/>
                  </a:lnTo>
                  <a:lnTo>
                    <a:pt x="105" y="47"/>
                  </a:lnTo>
                  <a:lnTo>
                    <a:pt x="107" y="44"/>
                  </a:lnTo>
                  <a:lnTo>
                    <a:pt x="107" y="48"/>
                  </a:lnTo>
                  <a:lnTo>
                    <a:pt x="114" y="48"/>
                  </a:lnTo>
                  <a:lnTo>
                    <a:pt x="114" y="44"/>
                  </a:lnTo>
                  <a:lnTo>
                    <a:pt x="114" y="40"/>
                  </a:lnTo>
                  <a:lnTo>
                    <a:pt x="114" y="27"/>
                  </a:lnTo>
                  <a:close/>
                  <a:moveTo>
                    <a:pt x="106" y="35"/>
                  </a:moveTo>
                  <a:lnTo>
                    <a:pt x="106" y="35"/>
                  </a:lnTo>
                  <a:lnTo>
                    <a:pt x="106" y="36"/>
                  </a:lnTo>
                  <a:lnTo>
                    <a:pt x="106" y="38"/>
                  </a:lnTo>
                  <a:lnTo>
                    <a:pt x="105" y="40"/>
                  </a:lnTo>
                  <a:lnTo>
                    <a:pt x="104" y="42"/>
                  </a:lnTo>
                  <a:lnTo>
                    <a:pt x="100" y="42"/>
                  </a:lnTo>
                  <a:lnTo>
                    <a:pt x="99" y="42"/>
                  </a:lnTo>
                  <a:lnTo>
                    <a:pt x="97" y="40"/>
                  </a:lnTo>
                  <a:lnTo>
                    <a:pt x="97" y="38"/>
                  </a:lnTo>
                  <a:lnTo>
                    <a:pt x="98" y="34"/>
                  </a:lnTo>
                  <a:lnTo>
                    <a:pt x="99" y="32"/>
                  </a:lnTo>
                  <a:lnTo>
                    <a:pt x="103" y="31"/>
                  </a:lnTo>
                  <a:lnTo>
                    <a:pt x="106" y="31"/>
                  </a:lnTo>
                  <a:lnTo>
                    <a:pt x="106" y="35"/>
                  </a:lnTo>
                  <a:close/>
                  <a:moveTo>
                    <a:pt x="121" y="13"/>
                  </a:moveTo>
                  <a:lnTo>
                    <a:pt x="121" y="48"/>
                  </a:lnTo>
                  <a:lnTo>
                    <a:pt x="128" y="48"/>
                  </a:lnTo>
                  <a:lnTo>
                    <a:pt x="128" y="33"/>
                  </a:lnTo>
                  <a:lnTo>
                    <a:pt x="139" y="33"/>
                  </a:lnTo>
                  <a:lnTo>
                    <a:pt x="139" y="48"/>
                  </a:lnTo>
                  <a:lnTo>
                    <a:pt x="146" y="48"/>
                  </a:lnTo>
                  <a:lnTo>
                    <a:pt x="146" y="13"/>
                  </a:lnTo>
                  <a:lnTo>
                    <a:pt x="139" y="13"/>
                  </a:lnTo>
                  <a:lnTo>
                    <a:pt x="139" y="26"/>
                  </a:lnTo>
                  <a:lnTo>
                    <a:pt x="128" y="26"/>
                  </a:lnTo>
                  <a:lnTo>
                    <a:pt x="128" y="13"/>
                  </a:lnTo>
                  <a:lnTo>
                    <a:pt x="121" y="13"/>
                  </a:lnTo>
                  <a:close/>
                  <a:moveTo>
                    <a:pt x="173" y="41"/>
                  </a:moveTo>
                  <a:lnTo>
                    <a:pt x="173" y="41"/>
                  </a:lnTo>
                  <a:lnTo>
                    <a:pt x="171" y="41"/>
                  </a:lnTo>
                  <a:lnTo>
                    <a:pt x="167" y="42"/>
                  </a:lnTo>
                  <a:lnTo>
                    <a:pt x="164" y="41"/>
                  </a:lnTo>
                  <a:lnTo>
                    <a:pt x="162" y="39"/>
                  </a:lnTo>
                  <a:lnTo>
                    <a:pt x="160" y="35"/>
                  </a:lnTo>
                  <a:lnTo>
                    <a:pt x="158" y="31"/>
                  </a:lnTo>
                  <a:lnTo>
                    <a:pt x="160" y="26"/>
                  </a:lnTo>
                  <a:lnTo>
                    <a:pt x="161" y="23"/>
                  </a:lnTo>
                  <a:lnTo>
                    <a:pt x="164" y="21"/>
                  </a:lnTo>
                  <a:lnTo>
                    <a:pt x="167" y="19"/>
                  </a:lnTo>
                  <a:lnTo>
                    <a:pt x="171" y="19"/>
                  </a:lnTo>
                  <a:lnTo>
                    <a:pt x="173" y="21"/>
                  </a:lnTo>
                  <a:lnTo>
                    <a:pt x="174" y="14"/>
                  </a:lnTo>
                  <a:lnTo>
                    <a:pt x="172" y="13"/>
                  </a:lnTo>
                  <a:lnTo>
                    <a:pt x="170" y="13"/>
                  </a:lnTo>
                  <a:lnTo>
                    <a:pt x="167" y="13"/>
                  </a:lnTo>
                  <a:lnTo>
                    <a:pt x="164" y="13"/>
                  </a:lnTo>
                  <a:lnTo>
                    <a:pt x="161" y="14"/>
                  </a:lnTo>
                  <a:lnTo>
                    <a:pt x="158" y="15"/>
                  </a:lnTo>
                  <a:lnTo>
                    <a:pt x="156" y="17"/>
                  </a:lnTo>
                  <a:lnTo>
                    <a:pt x="153" y="24"/>
                  </a:lnTo>
                  <a:lnTo>
                    <a:pt x="152" y="31"/>
                  </a:lnTo>
                  <a:lnTo>
                    <a:pt x="153" y="39"/>
                  </a:lnTo>
                  <a:lnTo>
                    <a:pt x="155" y="44"/>
                  </a:lnTo>
                  <a:lnTo>
                    <a:pt x="160" y="48"/>
                  </a:lnTo>
                  <a:lnTo>
                    <a:pt x="166" y="49"/>
                  </a:lnTo>
                  <a:lnTo>
                    <a:pt x="170" y="49"/>
                  </a:lnTo>
                  <a:lnTo>
                    <a:pt x="172" y="48"/>
                  </a:lnTo>
                  <a:lnTo>
                    <a:pt x="174" y="47"/>
                  </a:lnTo>
                  <a:lnTo>
                    <a:pt x="173" y="41"/>
                  </a:lnTo>
                  <a:close/>
                  <a:moveTo>
                    <a:pt x="179" y="13"/>
                  </a:moveTo>
                  <a:lnTo>
                    <a:pt x="179" y="48"/>
                  </a:lnTo>
                  <a:lnTo>
                    <a:pt x="183" y="48"/>
                  </a:lnTo>
                  <a:lnTo>
                    <a:pt x="188" y="49"/>
                  </a:lnTo>
                  <a:lnTo>
                    <a:pt x="191" y="48"/>
                  </a:lnTo>
                  <a:lnTo>
                    <a:pt x="195" y="48"/>
                  </a:lnTo>
                  <a:lnTo>
                    <a:pt x="197" y="47"/>
                  </a:lnTo>
                  <a:lnTo>
                    <a:pt x="201" y="44"/>
                  </a:lnTo>
                  <a:lnTo>
                    <a:pt x="203" y="41"/>
                  </a:lnTo>
                  <a:lnTo>
                    <a:pt x="204" y="35"/>
                  </a:lnTo>
                  <a:lnTo>
                    <a:pt x="203" y="31"/>
                  </a:lnTo>
                  <a:lnTo>
                    <a:pt x="202" y="27"/>
                  </a:lnTo>
                  <a:lnTo>
                    <a:pt x="198" y="25"/>
                  </a:lnTo>
                  <a:lnTo>
                    <a:pt x="195" y="24"/>
                  </a:lnTo>
                  <a:lnTo>
                    <a:pt x="190" y="24"/>
                  </a:lnTo>
                  <a:lnTo>
                    <a:pt x="189" y="24"/>
                  </a:lnTo>
                  <a:lnTo>
                    <a:pt x="188" y="24"/>
                  </a:lnTo>
                  <a:lnTo>
                    <a:pt x="186" y="24"/>
                  </a:lnTo>
                  <a:lnTo>
                    <a:pt x="186" y="13"/>
                  </a:lnTo>
                  <a:lnTo>
                    <a:pt x="179" y="13"/>
                  </a:lnTo>
                  <a:close/>
                  <a:moveTo>
                    <a:pt x="186" y="30"/>
                  </a:moveTo>
                  <a:lnTo>
                    <a:pt x="186" y="30"/>
                  </a:lnTo>
                  <a:lnTo>
                    <a:pt x="188" y="30"/>
                  </a:lnTo>
                  <a:lnTo>
                    <a:pt x="189" y="30"/>
                  </a:lnTo>
                  <a:lnTo>
                    <a:pt x="191" y="30"/>
                  </a:lnTo>
                  <a:lnTo>
                    <a:pt x="195" y="31"/>
                  </a:lnTo>
                  <a:lnTo>
                    <a:pt x="196" y="33"/>
                  </a:lnTo>
                  <a:lnTo>
                    <a:pt x="197" y="36"/>
                  </a:lnTo>
                  <a:lnTo>
                    <a:pt x="196" y="39"/>
                  </a:lnTo>
                  <a:lnTo>
                    <a:pt x="195" y="41"/>
                  </a:lnTo>
                  <a:lnTo>
                    <a:pt x="193" y="42"/>
                  </a:lnTo>
                  <a:lnTo>
                    <a:pt x="189" y="42"/>
                  </a:lnTo>
                  <a:lnTo>
                    <a:pt x="188" y="42"/>
                  </a:lnTo>
                  <a:lnTo>
                    <a:pt x="186" y="42"/>
                  </a:lnTo>
                  <a:lnTo>
                    <a:pt x="186" y="30"/>
                  </a:lnTo>
                  <a:close/>
                  <a:moveTo>
                    <a:pt x="210" y="13"/>
                  </a:moveTo>
                  <a:lnTo>
                    <a:pt x="210" y="48"/>
                  </a:lnTo>
                  <a:lnTo>
                    <a:pt x="216" y="48"/>
                  </a:lnTo>
                  <a:lnTo>
                    <a:pt x="216" y="33"/>
                  </a:lnTo>
                  <a:lnTo>
                    <a:pt x="218" y="33"/>
                  </a:lnTo>
                  <a:lnTo>
                    <a:pt x="221" y="34"/>
                  </a:lnTo>
                  <a:lnTo>
                    <a:pt x="223" y="36"/>
                  </a:lnTo>
                  <a:lnTo>
                    <a:pt x="224" y="41"/>
                  </a:lnTo>
                  <a:lnTo>
                    <a:pt x="227" y="46"/>
                  </a:lnTo>
                  <a:lnTo>
                    <a:pt x="228" y="48"/>
                  </a:lnTo>
                  <a:lnTo>
                    <a:pt x="235" y="48"/>
                  </a:lnTo>
                  <a:lnTo>
                    <a:pt x="234" y="44"/>
                  </a:lnTo>
                  <a:lnTo>
                    <a:pt x="232" y="41"/>
                  </a:lnTo>
                  <a:lnTo>
                    <a:pt x="231" y="39"/>
                  </a:lnTo>
                  <a:lnTo>
                    <a:pt x="230" y="33"/>
                  </a:lnTo>
                  <a:lnTo>
                    <a:pt x="227" y="30"/>
                  </a:lnTo>
                  <a:lnTo>
                    <a:pt x="223" y="28"/>
                  </a:lnTo>
                  <a:lnTo>
                    <a:pt x="235" y="13"/>
                  </a:lnTo>
                  <a:lnTo>
                    <a:pt x="227" y="13"/>
                  </a:lnTo>
                  <a:lnTo>
                    <a:pt x="218" y="27"/>
                  </a:lnTo>
                  <a:lnTo>
                    <a:pt x="216" y="27"/>
                  </a:lnTo>
                  <a:lnTo>
                    <a:pt x="216" y="13"/>
                  </a:lnTo>
                  <a:lnTo>
                    <a:pt x="210" y="13"/>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2" name="Freeform 115">
              <a:extLst>
                <a:ext uri="{FF2B5EF4-FFF2-40B4-BE49-F238E27FC236}">
                  <a16:creationId xmlns:a16="http://schemas.microsoft.com/office/drawing/2014/main" id="{9EAA4E22-F19D-367D-BC8C-7DB414E56C96}"/>
                </a:ext>
              </a:extLst>
            </p:cNvPr>
            <p:cNvSpPr>
              <a:spLocks noEditPoints="1"/>
            </p:cNvSpPr>
            <p:nvPr/>
          </p:nvSpPr>
          <p:spPr bwMode="auto">
            <a:xfrm>
              <a:off x="5215563" y="4056862"/>
              <a:ext cx="461339" cy="75042"/>
            </a:xfrm>
            <a:custGeom>
              <a:avLst/>
              <a:gdLst>
                <a:gd name="T0" fmla="*/ 22225 w 344"/>
                <a:gd name="T1" fmla="*/ 66675 h 65"/>
                <a:gd name="T2" fmla="*/ 19050 w 344"/>
                <a:gd name="T3" fmla="*/ 22225 h 65"/>
                <a:gd name="T4" fmla="*/ 47625 w 344"/>
                <a:gd name="T5" fmla="*/ 6350 h 65"/>
                <a:gd name="T6" fmla="*/ 12700 w 344"/>
                <a:gd name="T7" fmla="*/ 9525 h 65"/>
                <a:gd name="T8" fmla="*/ 3175 w 344"/>
                <a:gd name="T9" fmla="*/ 58738 h 65"/>
                <a:gd name="T10" fmla="*/ 31750 w 344"/>
                <a:gd name="T11" fmla="*/ 80963 h 65"/>
                <a:gd name="T12" fmla="*/ 57150 w 344"/>
                <a:gd name="T13" fmla="*/ 25400 h 65"/>
                <a:gd name="T14" fmla="*/ 57150 w 344"/>
                <a:gd name="T15" fmla="*/ 9525 h 65"/>
                <a:gd name="T16" fmla="*/ 68262 w 344"/>
                <a:gd name="T17" fmla="*/ 12700 h 65"/>
                <a:gd name="T18" fmla="*/ 77787 w 344"/>
                <a:gd name="T19" fmla="*/ 79375 h 65"/>
                <a:gd name="T20" fmla="*/ 88900 w 344"/>
                <a:gd name="T21" fmla="*/ 36513 h 65"/>
                <a:gd name="T22" fmla="*/ 115887 w 344"/>
                <a:gd name="T23" fmla="*/ 53975 h 65"/>
                <a:gd name="T24" fmla="*/ 120650 w 344"/>
                <a:gd name="T25" fmla="*/ 36513 h 65"/>
                <a:gd name="T26" fmla="*/ 109537 w 344"/>
                <a:gd name="T27" fmla="*/ 47625 h 65"/>
                <a:gd name="T28" fmla="*/ 103187 w 344"/>
                <a:gd name="T29" fmla="*/ 58738 h 65"/>
                <a:gd name="T30" fmla="*/ 161925 w 344"/>
                <a:gd name="T31" fmla="*/ 23813 h 65"/>
                <a:gd name="T32" fmla="*/ 141287 w 344"/>
                <a:gd name="T33" fmla="*/ 65088 h 65"/>
                <a:gd name="T34" fmla="*/ 180975 w 344"/>
                <a:gd name="T35" fmla="*/ 79375 h 65"/>
                <a:gd name="T36" fmla="*/ 188912 w 344"/>
                <a:gd name="T37" fmla="*/ 33338 h 65"/>
                <a:gd name="T38" fmla="*/ 155575 w 344"/>
                <a:gd name="T39" fmla="*/ 68263 h 65"/>
                <a:gd name="T40" fmla="*/ 157162 w 344"/>
                <a:gd name="T41" fmla="*/ 34925 h 65"/>
                <a:gd name="T42" fmla="*/ 185737 w 344"/>
                <a:gd name="T43" fmla="*/ 52388 h 65"/>
                <a:gd name="T44" fmla="*/ 242887 w 344"/>
                <a:gd name="T45" fmla="*/ 57150 h 65"/>
                <a:gd name="T46" fmla="*/ 238125 w 344"/>
                <a:gd name="T47" fmla="*/ 28575 h 65"/>
                <a:gd name="T48" fmla="*/ 204787 w 344"/>
                <a:gd name="T49" fmla="*/ 36513 h 65"/>
                <a:gd name="T50" fmla="*/ 212725 w 344"/>
                <a:gd name="T51" fmla="*/ 77788 h 65"/>
                <a:gd name="T52" fmla="*/ 234950 w 344"/>
                <a:gd name="T53" fmla="*/ 71438 h 65"/>
                <a:gd name="T54" fmla="*/ 214312 w 344"/>
                <a:gd name="T55" fmla="*/ 63500 h 65"/>
                <a:gd name="T56" fmla="*/ 215900 w 344"/>
                <a:gd name="T57" fmla="*/ 38100 h 65"/>
                <a:gd name="T58" fmla="*/ 231775 w 344"/>
                <a:gd name="T59" fmla="*/ 41275 h 65"/>
                <a:gd name="T60" fmla="*/ 266700 w 344"/>
                <a:gd name="T61" fmla="*/ 77788 h 65"/>
                <a:gd name="T62" fmla="*/ 292099 w 344"/>
                <a:gd name="T63" fmla="*/ 71438 h 65"/>
                <a:gd name="T64" fmla="*/ 284162 w 344"/>
                <a:gd name="T65" fmla="*/ 25400 h 65"/>
                <a:gd name="T66" fmla="*/ 252412 w 344"/>
                <a:gd name="T67" fmla="*/ 25400 h 65"/>
                <a:gd name="T68" fmla="*/ 263525 w 344"/>
                <a:gd name="T69" fmla="*/ 47625 h 65"/>
                <a:gd name="T70" fmla="*/ 279399 w 344"/>
                <a:gd name="T71" fmla="*/ 36513 h 65"/>
                <a:gd name="T72" fmla="*/ 279399 w 344"/>
                <a:gd name="T73" fmla="*/ 68263 h 65"/>
                <a:gd name="T74" fmla="*/ 263525 w 344"/>
                <a:gd name="T75" fmla="*/ 60325 h 65"/>
                <a:gd name="T76" fmla="*/ 309562 w 344"/>
                <a:gd name="T77" fmla="*/ 31750 h 65"/>
                <a:gd name="T78" fmla="*/ 315912 w 344"/>
                <a:gd name="T79" fmla="*/ 79375 h 65"/>
                <a:gd name="T80" fmla="*/ 346074 w 344"/>
                <a:gd name="T81" fmla="*/ 63500 h 65"/>
                <a:gd name="T82" fmla="*/ 325437 w 344"/>
                <a:gd name="T83" fmla="*/ 23813 h 65"/>
                <a:gd name="T84" fmla="*/ 334962 w 344"/>
                <a:gd name="T85" fmla="*/ 52388 h 65"/>
                <a:gd name="T86" fmla="*/ 320674 w 344"/>
                <a:gd name="T87" fmla="*/ 71438 h 65"/>
                <a:gd name="T88" fmla="*/ 317499 w 344"/>
                <a:gd name="T89" fmla="*/ 39688 h 65"/>
                <a:gd name="T90" fmla="*/ 384174 w 344"/>
                <a:gd name="T91" fmla="*/ 79375 h 65"/>
                <a:gd name="T92" fmla="*/ 411162 w 344"/>
                <a:gd name="T93" fmla="*/ 31750 h 65"/>
                <a:gd name="T94" fmla="*/ 419099 w 344"/>
                <a:gd name="T95" fmla="*/ 79375 h 65"/>
                <a:gd name="T96" fmla="*/ 449262 w 344"/>
                <a:gd name="T97" fmla="*/ 63500 h 65"/>
                <a:gd name="T98" fmla="*/ 427037 w 344"/>
                <a:gd name="T99" fmla="*/ 23813 h 65"/>
                <a:gd name="T100" fmla="*/ 438149 w 344"/>
                <a:gd name="T101" fmla="*/ 52388 h 65"/>
                <a:gd name="T102" fmla="*/ 423862 w 344"/>
                <a:gd name="T103" fmla="*/ 71438 h 65"/>
                <a:gd name="T104" fmla="*/ 420687 w 344"/>
                <a:gd name="T105" fmla="*/ 39688 h 65"/>
                <a:gd name="T106" fmla="*/ 460374 w 344"/>
                <a:gd name="T107" fmla="*/ 63500 h 65"/>
                <a:gd name="T108" fmla="*/ 460374 w 344"/>
                <a:gd name="T109" fmla="*/ 80963 h 65"/>
                <a:gd name="T110" fmla="*/ 473074 w 344"/>
                <a:gd name="T111" fmla="*/ 36513 h 65"/>
                <a:gd name="T112" fmla="*/ 514349 w 344"/>
                <a:gd name="T113" fmla="*/ 80963 h 65"/>
                <a:gd name="T114" fmla="*/ 541337 w 344"/>
                <a:gd name="T115" fmla="*/ 74613 h 65"/>
                <a:gd name="T116" fmla="*/ 538162 w 344"/>
                <a:gd name="T117" fmla="*/ 44450 h 65"/>
                <a:gd name="T118" fmla="*/ 519112 w 344"/>
                <a:gd name="T119" fmla="*/ 41275 h 65"/>
                <a:gd name="T120" fmla="*/ 528637 w 344"/>
                <a:gd name="T121" fmla="*/ 52388 h 65"/>
                <a:gd name="T122" fmla="*/ 531812 w 344"/>
                <a:gd name="T123" fmla="*/ 68263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4" h="65">
                  <a:moveTo>
                    <a:pt x="29" y="42"/>
                  </a:moveTo>
                  <a:lnTo>
                    <a:pt x="29" y="42"/>
                  </a:lnTo>
                  <a:lnTo>
                    <a:pt x="27" y="43"/>
                  </a:lnTo>
                  <a:lnTo>
                    <a:pt x="24" y="43"/>
                  </a:lnTo>
                  <a:lnTo>
                    <a:pt x="21" y="45"/>
                  </a:lnTo>
                  <a:lnTo>
                    <a:pt x="17" y="43"/>
                  </a:lnTo>
                  <a:lnTo>
                    <a:pt x="14" y="42"/>
                  </a:lnTo>
                  <a:lnTo>
                    <a:pt x="11" y="39"/>
                  </a:lnTo>
                  <a:lnTo>
                    <a:pt x="9" y="36"/>
                  </a:lnTo>
                  <a:lnTo>
                    <a:pt x="8" y="32"/>
                  </a:lnTo>
                  <a:lnTo>
                    <a:pt x="7" y="26"/>
                  </a:lnTo>
                  <a:lnTo>
                    <a:pt x="8" y="18"/>
                  </a:lnTo>
                  <a:lnTo>
                    <a:pt x="12" y="14"/>
                  </a:lnTo>
                  <a:lnTo>
                    <a:pt x="15" y="10"/>
                  </a:lnTo>
                  <a:lnTo>
                    <a:pt x="21" y="9"/>
                  </a:lnTo>
                  <a:lnTo>
                    <a:pt x="25" y="9"/>
                  </a:lnTo>
                  <a:lnTo>
                    <a:pt x="29" y="10"/>
                  </a:lnTo>
                  <a:lnTo>
                    <a:pt x="30" y="4"/>
                  </a:lnTo>
                  <a:lnTo>
                    <a:pt x="28" y="2"/>
                  </a:lnTo>
                  <a:lnTo>
                    <a:pt x="25" y="1"/>
                  </a:lnTo>
                  <a:lnTo>
                    <a:pt x="21" y="1"/>
                  </a:lnTo>
                  <a:lnTo>
                    <a:pt x="16" y="2"/>
                  </a:lnTo>
                  <a:lnTo>
                    <a:pt x="13" y="4"/>
                  </a:lnTo>
                  <a:lnTo>
                    <a:pt x="8" y="6"/>
                  </a:lnTo>
                  <a:lnTo>
                    <a:pt x="6" y="8"/>
                  </a:lnTo>
                  <a:lnTo>
                    <a:pt x="4" y="12"/>
                  </a:lnTo>
                  <a:lnTo>
                    <a:pt x="2" y="16"/>
                  </a:lnTo>
                  <a:lnTo>
                    <a:pt x="0" y="22"/>
                  </a:lnTo>
                  <a:lnTo>
                    <a:pt x="0" y="28"/>
                  </a:lnTo>
                  <a:lnTo>
                    <a:pt x="0" y="32"/>
                  </a:lnTo>
                  <a:lnTo>
                    <a:pt x="2" y="37"/>
                  </a:lnTo>
                  <a:lnTo>
                    <a:pt x="3" y="41"/>
                  </a:lnTo>
                  <a:lnTo>
                    <a:pt x="5" y="45"/>
                  </a:lnTo>
                  <a:lnTo>
                    <a:pt x="8" y="48"/>
                  </a:lnTo>
                  <a:lnTo>
                    <a:pt x="12" y="50"/>
                  </a:lnTo>
                  <a:lnTo>
                    <a:pt x="15" y="51"/>
                  </a:lnTo>
                  <a:lnTo>
                    <a:pt x="20" y="51"/>
                  </a:lnTo>
                  <a:lnTo>
                    <a:pt x="24" y="51"/>
                  </a:lnTo>
                  <a:lnTo>
                    <a:pt x="28" y="50"/>
                  </a:lnTo>
                  <a:lnTo>
                    <a:pt x="30" y="49"/>
                  </a:lnTo>
                  <a:lnTo>
                    <a:pt x="29" y="42"/>
                  </a:lnTo>
                  <a:close/>
                  <a:moveTo>
                    <a:pt x="43" y="50"/>
                  </a:moveTo>
                  <a:lnTo>
                    <a:pt x="43" y="16"/>
                  </a:lnTo>
                  <a:lnTo>
                    <a:pt x="36" y="16"/>
                  </a:lnTo>
                  <a:lnTo>
                    <a:pt x="36" y="50"/>
                  </a:lnTo>
                  <a:lnTo>
                    <a:pt x="43" y="50"/>
                  </a:lnTo>
                  <a:close/>
                  <a:moveTo>
                    <a:pt x="39" y="1"/>
                  </a:moveTo>
                  <a:lnTo>
                    <a:pt x="39" y="1"/>
                  </a:lnTo>
                  <a:lnTo>
                    <a:pt x="37" y="1"/>
                  </a:lnTo>
                  <a:lnTo>
                    <a:pt x="36" y="4"/>
                  </a:lnTo>
                  <a:lnTo>
                    <a:pt x="36" y="6"/>
                  </a:lnTo>
                  <a:lnTo>
                    <a:pt x="36" y="8"/>
                  </a:lnTo>
                  <a:lnTo>
                    <a:pt x="37" y="10"/>
                  </a:lnTo>
                  <a:lnTo>
                    <a:pt x="39" y="10"/>
                  </a:lnTo>
                  <a:lnTo>
                    <a:pt x="41" y="10"/>
                  </a:lnTo>
                  <a:lnTo>
                    <a:pt x="43" y="8"/>
                  </a:lnTo>
                  <a:lnTo>
                    <a:pt x="43" y="6"/>
                  </a:lnTo>
                  <a:lnTo>
                    <a:pt x="43" y="4"/>
                  </a:lnTo>
                  <a:lnTo>
                    <a:pt x="41" y="1"/>
                  </a:lnTo>
                  <a:lnTo>
                    <a:pt x="39" y="1"/>
                  </a:lnTo>
                  <a:close/>
                  <a:moveTo>
                    <a:pt x="49" y="50"/>
                  </a:moveTo>
                  <a:lnTo>
                    <a:pt x="55" y="50"/>
                  </a:lnTo>
                  <a:lnTo>
                    <a:pt x="56" y="36"/>
                  </a:lnTo>
                  <a:lnTo>
                    <a:pt x="56" y="32"/>
                  </a:lnTo>
                  <a:lnTo>
                    <a:pt x="56" y="28"/>
                  </a:lnTo>
                  <a:lnTo>
                    <a:pt x="56" y="23"/>
                  </a:lnTo>
                  <a:lnTo>
                    <a:pt x="57" y="26"/>
                  </a:lnTo>
                  <a:lnTo>
                    <a:pt x="57" y="29"/>
                  </a:lnTo>
                  <a:lnTo>
                    <a:pt x="58" y="32"/>
                  </a:lnTo>
                  <a:lnTo>
                    <a:pt x="58" y="36"/>
                  </a:lnTo>
                  <a:lnTo>
                    <a:pt x="63" y="50"/>
                  </a:lnTo>
                  <a:lnTo>
                    <a:pt x="69" y="50"/>
                  </a:lnTo>
                  <a:lnTo>
                    <a:pt x="73" y="34"/>
                  </a:lnTo>
                  <a:lnTo>
                    <a:pt x="73" y="31"/>
                  </a:lnTo>
                  <a:lnTo>
                    <a:pt x="74" y="29"/>
                  </a:lnTo>
                  <a:lnTo>
                    <a:pt x="76" y="26"/>
                  </a:lnTo>
                  <a:lnTo>
                    <a:pt x="76" y="23"/>
                  </a:lnTo>
                  <a:lnTo>
                    <a:pt x="76" y="28"/>
                  </a:lnTo>
                  <a:lnTo>
                    <a:pt x="76" y="32"/>
                  </a:lnTo>
                  <a:lnTo>
                    <a:pt x="77" y="36"/>
                  </a:lnTo>
                  <a:lnTo>
                    <a:pt x="77" y="50"/>
                  </a:lnTo>
                  <a:lnTo>
                    <a:pt x="84" y="50"/>
                  </a:lnTo>
                  <a:lnTo>
                    <a:pt x="81" y="16"/>
                  </a:lnTo>
                  <a:lnTo>
                    <a:pt x="72" y="16"/>
                  </a:lnTo>
                  <a:lnTo>
                    <a:pt x="69" y="30"/>
                  </a:lnTo>
                  <a:lnTo>
                    <a:pt x="68" y="33"/>
                  </a:lnTo>
                  <a:lnTo>
                    <a:pt x="66" y="37"/>
                  </a:lnTo>
                  <a:lnTo>
                    <a:pt x="66" y="40"/>
                  </a:lnTo>
                  <a:lnTo>
                    <a:pt x="65" y="37"/>
                  </a:lnTo>
                  <a:lnTo>
                    <a:pt x="64" y="33"/>
                  </a:lnTo>
                  <a:lnTo>
                    <a:pt x="64" y="31"/>
                  </a:lnTo>
                  <a:lnTo>
                    <a:pt x="60" y="16"/>
                  </a:lnTo>
                  <a:lnTo>
                    <a:pt x="50" y="16"/>
                  </a:lnTo>
                  <a:lnTo>
                    <a:pt x="49" y="50"/>
                  </a:lnTo>
                  <a:close/>
                  <a:moveTo>
                    <a:pt x="102" y="0"/>
                  </a:moveTo>
                  <a:lnTo>
                    <a:pt x="102" y="15"/>
                  </a:lnTo>
                  <a:lnTo>
                    <a:pt x="97" y="17"/>
                  </a:lnTo>
                  <a:lnTo>
                    <a:pt x="92" y="21"/>
                  </a:lnTo>
                  <a:lnTo>
                    <a:pt x="89" y="26"/>
                  </a:lnTo>
                  <a:lnTo>
                    <a:pt x="88" y="33"/>
                  </a:lnTo>
                  <a:lnTo>
                    <a:pt x="89" y="41"/>
                  </a:lnTo>
                  <a:lnTo>
                    <a:pt x="92" y="47"/>
                  </a:lnTo>
                  <a:lnTo>
                    <a:pt x="97" y="50"/>
                  </a:lnTo>
                  <a:lnTo>
                    <a:pt x="102" y="51"/>
                  </a:lnTo>
                  <a:lnTo>
                    <a:pt x="102" y="65"/>
                  </a:lnTo>
                  <a:lnTo>
                    <a:pt x="109" y="65"/>
                  </a:lnTo>
                  <a:lnTo>
                    <a:pt x="109" y="51"/>
                  </a:lnTo>
                  <a:lnTo>
                    <a:pt x="114" y="50"/>
                  </a:lnTo>
                  <a:lnTo>
                    <a:pt x="119" y="47"/>
                  </a:lnTo>
                  <a:lnTo>
                    <a:pt x="122" y="41"/>
                  </a:lnTo>
                  <a:lnTo>
                    <a:pt x="123" y="33"/>
                  </a:lnTo>
                  <a:lnTo>
                    <a:pt x="122" y="26"/>
                  </a:lnTo>
                  <a:lnTo>
                    <a:pt x="119" y="21"/>
                  </a:lnTo>
                  <a:lnTo>
                    <a:pt x="114" y="17"/>
                  </a:lnTo>
                  <a:lnTo>
                    <a:pt x="109" y="15"/>
                  </a:lnTo>
                  <a:lnTo>
                    <a:pt x="109" y="0"/>
                  </a:lnTo>
                  <a:lnTo>
                    <a:pt x="102" y="0"/>
                  </a:lnTo>
                  <a:close/>
                  <a:moveTo>
                    <a:pt x="102" y="46"/>
                  </a:moveTo>
                  <a:lnTo>
                    <a:pt x="102" y="46"/>
                  </a:lnTo>
                  <a:lnTo>
                    <a:pt x="98" y="43"/>
                  </a:lnTo>
                  <a:lnTo>
                    <a:pt x="96" y="39"/>
                  </a:lnTo>
                  <a:lnTo>
                    <a:pt x="95" y="33"/>
                  </a:lnTo>
                  <a:lnTo>
                    <a:pt x="96" y="28"/>
                  </a:lnTo>
                  <a:lnTo>
                    <a:pt x="98" y="23"/>
                  </a:lnTo>
                  <a:lnTo>
                    <a:pt x="99" y="22"/>
                  </a:lnTo>
                  <a:lnTo>
                    <a:pt x="102" y="21"/>
                  </a:lnTo>
                  <a:lnTo>
                    <a:pt x="102" y="46"/>
                  </a:lnTo>
                  <a:close/>
                  <a:moveTo>
                    <a:pt x="109" y="21"/>
                  </a:moveTo>
                  <a:lnTo>
                    <a:pt x="109" y="21"/>
                  </a:lnTo>
                  <a:lnTo>
                    <a:pt x="113" y="23"/>
                  </a:lnTo>
                  <a:lnTo>
                    <a:pt x="115" y="28"/>
                  </a:lnTo>
                  <a:lnTo>
                    <a:pt x="117" y="33"/>
                  </a:lnTo>
                  <a:lnTo>
                    <a:pt x="115" y="39"/>
                  </a:lnTo>
                  <a:lnTo>
                    <a:pt x="113" y="43"/>
                  </a:lnTo>
                  <a:lnTo>
                    <a:pt x="111" y="45"/>
                  </a:lnTo>
                  <a:lnTo>
                    <a:pt x="109" y="46"/>
                  </a:lnTo>
                  <a:lnTo>
                    <a:pt x="109" y="21"/>
                  </a:lnTo>
                  <a:close/>
                  <a:moveTo>
                    <a:pt x="153" y="36"/>
                  </a:moveTo>
                  <a:lnTo>
                    <a:pt x="153" y="36"/>
                  </a:lnTo>
                  <a:lnTo>
                    <a:pt x="153" y="34"/>
                  </a:lnTo>
                  <a:lnTo>
                    <a:pt x="153" y="32"/>
                  </a:lnTo>
                  <a:lnTo>
                    <a:pt x="153" y="28"/>
                  </a:lnTo>
                  <a:lnTo>
                    <a:pt x="152" y="23"/>
                  </a:lnTo>
                  <a:lnTo>
                    <a:pt x="150" y="18"/>
                  </a:lnTo>
                  <a:lnTo>
                    <a:pt x="146" y="16"/>
                  </a:lnTo>
                  <a:lnTo>
                    <a:pt x="140" y="15"/>
                  </a:lnTo>
                  <a:lnTo>
                    <a:pt x="136" y="16"/>
                  </a:lnTo>
                  <a:lnTo>
                    <a:pt x="133" y="18"/>
                  </a:lnTo>
                  <a:lnTo>
                    <a:pt x="129" y="23"/>
                  </a:lnTo>
                  <a:lnTo>
                    <a:pt x="128" y="28"/>
                  </a:lnTo>
                  <a:lnTo>
                    <a:pt x="127" y="34"/>
                  </a:lnTo>
                  <a:lnTo>
                    <a:pt x="128" y="39"/>
                  </a:lnTo>
                  <a:lnTo>
                    <a:pt x="129" y="43"/>
                  </a:lnTo>
                  <a:lnTo>
                    <a:pt x="131" y="47"/>
                  </a:lnTo>
                  <a:lnTo>
                    <a:pt x="134" y="49"/>
                  </a:lnTo>
                  <a:lnTo>
                    <a:pt x="137" y="51"/>
                  </a:lnTo>
                  <a:lnTo>
                    <a:pt x="142" y="51"/>
                  </a:lnTo>
                  <a:lnTo>
                    <a:pt x="147" y="50"/>
                  </a:lnTo>
                  <a:lnTo>
                    <a:pt x="152" y="49"/>
                  </a:lnTo>
                  <a:lnTo>
                    <a:pt x="151" y="43"/>
                  </a:lnTo>
                  <a:lnTo>
                    <a:pt x="148" y="45"/>
                  </a:lnTo>
                  <a:lnTo>
                    <a:pt x="145" y="45"/>
                  </a:lnTo>
                  <a:lnTo>
                    <a:pt x="143" y="45"/>
                  </a:lnTo>
                  <a:lnTo>
                    <a:pt x="139" y="45"/>
                  </a:lnTo>
                  <a:lnTo>
                    <a:pt x="137" y="42"/>
                  </a:lnTo>
                  <a:lnTo>
                    <a:pt x="135" y="40"/>
                  </a:lnTo>
                  <a:lnTo>
                    <a:pt x="134" y="36"/>
                  </a:lnTo>
                  <a:lnTo>
                    <a:pt x="153" y="36"/>
                  </a:lnTo>
                  <a:close/>
                  <a:moveTo>
                    <a:pt x="134" y="30"/>
                  </a:moveTo>
                  <a:lnTo>
                    <a:pt x="134" y="30"/>
                  </a:lnTo>
                  <a:lnTo>
                    <a:pt x="135" y="26"/>
                  </a:lnTo>
                  <a:lnTo>
                    <a:pt x="136" y="24"/>
                  </a:lnTo>
                  <a:lnTo>
                    <a:pt x="138" y="22"/>
                  </a:lnTo>
                  <a:lnTo>
                    <a:pt x="140" y="21"/>
                  </a:lnTo>
                  <a:lnTo>
                    <a:pt x="144" y="22"/>
                  </a:lnTo>
                  <a:lnTo>
                    <a:pt x="145" y="24"/>
                  </a:lnTo>
                  <a:lnTo>
                    <a:pt x="146" y="26"/>
                  </a:lnTo>
                  <a:lnTo>
                    <a:pt x="146" y="30"/>
                  </a:lnTo>
                  <a:lnTo>
                    <a:pt x="134" y="30"/>
                  </a:lnTo>
                  <a:close/>
                  <a:moveTo>
                    <a:pt x="159" y="65"/>
                  </a:moveTo>
                  <a:lnTo>
                    <a:pt x="166" y="65"/>
                  </a:lnTo>
                  <a:lnTo>
                    <a:pt x="166" y="47"/>
                  </a:lnTo>
                  <a:lnTo>
                    <a:pt x="168" y="49"/>
                  </a:lnTo>
                  <a:lnTo>
                    <a:pt x="170" y="51"/>
                  </a:lnTo>
                  <a:lnTo>
                    <a:pt x="174" y="51"/>
                  </a:lnTo>
                  <a:lnTo>
                    <a:pt x="178" y="50"/>
                  </a:lnTo>
                  <a:lnTo>
                    <a:pt x="182" y="49"/>
                  </a:lnTo>
                  <a:lnTo>
                    <a:pt x="184" y="45"/>
                  </a:lnTo>
                  <a:lnTo>
                    <a:pt x="186" y="40"/>
                  </a:lnTo>
                  <a:lnTo>
                    <a:pt x="186" y="33"/>
                  </a:lnTo>
                  <a:lnTo>
                    <a:pt x="186" y="25"/>
                  </a:lnTo>
                  <a:lnTo>
                    <a:pt x="183" y="20"/>
                  </a:lnTo>
                  <a:lnTo>
                    <a:pt x="179" y="16"/>
                  </a:lnTo>
                  <a:lnTo>
                    <a:pt x="175" y="15"/>
                  </a:lnTo>
                  <a:lnTo>
                    <a:pt x="171" y="15"/>
                  </a:lnTo>
                  <a:lnTo>
                    <a:pt x="169" y="16"/>
                  </a:lnTo>
                  <a:lnTo>
                    <a:pt x="167" y="18"/>
                  </a:lnTo>
                  <a:lnTo>
                    <a:pt x="166" y="21"/>
                  </a:lnTo>
                  <a:lnTo>
                    <a:pt x="164" y="16"/>
                  </a:lnTo>
                  <a:lnTo>
                    <a:pt x="159" y="16"/>
                  </a:lnTo>
                  <a:lnTo>
                    <a:pt x="159" y="21"/>
                  </a:lnTo>
                  <a:lnTo>
                    <a:pt x="159" y="28"/>
                  </a:lnTo>
                  <a:lnTo>
                    <a:pt x="159" y="65"/>
                  </a:lnTo>
                  <a:close/>
                  <a:moveTo>
                    <a:pt x="166" y="31"/>
                  </a:moveTo>
                  <a:lnTo>
                    <a:pt x="166" y="31"/>
                  </a:lnTo>
                  <a:lnTo>
                    <a:pt x="166" y="30"/>
                  </a:lnTo>
                  <a:lnTo>
                    <a:pt x="166" y="29"/>
                  </a:lnTo>
                  <a:lnTo>
                    <a:pt x="168" y="25"/>
                  </a:lnTo>
                  <a:lnTo>
                    <a:pt x="170" y="23"/>
                  </a:lnTo>
                  <a:lnTo>
                    <a:pt x="172" y="22"/>
                  </a:lnTo>
                  <a:lnTo>
                    <a:pt x="176" y="23"/>
                  </a:lnTo>
                  <a:lnTo>
                    <a:pt x="178" y="25"/>
                  </a:lnTo>
                  <a:lnTo>
                    <a:pt x="179" y="29"/>
                  </a:lnTo>
                  <a:lnTo>
                    <a:pt x="179" y="33"/>
                  </a:lnTo>
                  <a:lnTo>
                    <a:pt x="178" y="39"/>
                  </a:lnTo>
                  <a:lnTo>
                    <a:pt x="176" y="43"/>
                  </a:lnTo>
                  <a:lnTo>
                    <a:pt x="175" y="45"/>
                  </a:lnTo>
                  <a:lnTo>
                    <a:pt x="172" y="45"/>
                  </a:lnTo>
                  <a:lnTo>
                    <a:pt x="169" y="43"/>
                  </a:lnTo>
                  <a:lnTo>
                    <a:pt x="167" y="41"/>
                  </a:lnTo>
                  <a:lnTo>
                    <a:pt x="166" y="39"/>
                  </a:lnTo>
                  <a:lnTo>
                    <a:pt x="166" y="38"/>
                  </a:lnTo>
                  <a:lnTo>
                    <a:pt x="166" y="37"/>
                  </a:lnTo>
                  <a:lnTo>
                    <a:pt x="166" y="31"/>
                  </a:lnTo>
                  <a:close/>
                  <a:moveTo>
                    <a:pt x="205" y="15"/>
                  </a:moveTo>
                  <a:lnTo>
                    <a:pt x="205" y="15"/>
                  </a:lnTo>
                  <a:lnTo>
                    <a:pt x="200" y="16"/>
                  </a:lnTo>
                  <a:lnTo>
                    <a:pt x="195" y="20"/>
                  </a:lnTo>
                  <a:lnTo>
                    <a:pt x="192" y="25"/>
                  </a:lnTo>
                  <a:lnTo>
                    <a:pt x="191" y="33"/>
                  </a:lnTo>
                  <a:lnTo>
                    <a:pt x="192" y="41"/>
                  </a:lnTo>
                  <a:lnTo>
                    <a:pt x="195" y="47"/>
                  </a:lnTo>
                  <a:lnTo>
                    <a:pt x="199" y="50"/>
                  </a:lnTo>
                  <a:lnTo>
                    <a:pt x="204" y="51"/>
                  </a:lnTo>
                  <a:lnTo>
                    <a:pt x="209" y="50"/>
                  </a:lnTo>
                  <a:lnTo>
                    <a:pt x="212" y="49"/>
                  </a:lnTo>
                  <a:lnTo>
                    <a:pt x="216" y="45"/>
                  </a:lnTo>
                  <a:lnTo>
                    <a:pt x="218" y="40"/>
                  </a:lnTo>
                  <a:lnTo>
                    <a:pt x="219" y="33"/>
                  </a:lnTo>
                  <a:lnTo>
                    <a:pt x="218" y="25"/>
                  </a:lnTo>
                  <a:lnTo>
                    <a:pt x="216" y="20"/>
                  </a:lnTo>
                  <a:lnTo>
                    <a:pt x="211" y="16"/>
                  </a:lnTo>
                  <a:lnTo>
                    <a:pt x="208" y="15"/>
                  </a:lnTo>
                  <a:lnTo>
                    <a:pt x="205" y="15"/>
                  </a:lnTo>
                  <a:close/>
                  <a:moveTo>
                    <a:pt x="205" y="22"/>
                  </a:moveTo>
                  <a:lnTo>
                    <a:pt x="205" y="22"/>
                  </a:lnTo>
                  <a:lnTo>
                    <a:pt x="208" y="23"/>
                  </a:lnTo>
                  <a:lnTo>
                    <a:pt x="210" y="25"/>
                  </a:lnTo>
                  <a:lnTo>
                    <a:pt x="211" y="29"/>
                  </a:lnTo>
                  <a:lnTo>
                    <a:pt x="211" y="33"/>
                  </a:lnTo>
                  <a:lnTo>
                    <a:pt x="211" y="39"/>
                  </a:lnTo>
                  <a:lnTo>
                    <a:pt x="209" y="43"/>
                  </a:lnTo>
                  <a:lnTo>
                    <a:pt x="207" y="45"/>
                  </a:lnTo>
                  <a:lnTo>
                    <a:pt x="204" y="45"/>
                  </a:lnTo>
                  <a:lnTo>
                    <a:pt x="202" y="45"/>
                  </a:lnTo>
                  <a:lnTo>
                    <a:pt x="200" y="42"/>
                  </a:lnTo>
                  <a:lnTo>
                    <a:pt x="199" y="38"/>
                  </a:lnTo>
                  <a:lnTo>
                    <a:pt x="197" y="33"/>
                  </a:lnTo>
                  <a:lnTo>
                    <a:pt x="199" y="29"/>
                  </a:lnTo>
                  <a:lnTo>
                    <a:pt x="200" y="25"/>
                  </a:lnTo>
                  <a:lnTo>
                    <a:pt x="202" y="22"/>
                  </a:lnTo>
                  <a:lnTo>
                    <a:pt x="205" y="22"/>
                  </a:lnTo>
                  <a:close/>
                  <a:moveTo>
                    <a:pt x="225" y="16"/>
                  </a:moveTo>
                  <a:lnTo>
                    <a:pt x="225" y="50"/>
                  </a:lnTo>
                  <a:lnTo>
                    <a:pt x="232" y="50"/>
                  </a:lnTo>
                  <a:lnTo>
                    <a:pt x="232" y="23"/>
                  </a:lnTo>
                  <a:lnTo>
                    <a:pt x="242" y="23"/>
                  </a:lnTo>
                  <a:lnTo>
                    <a:pt x="242" y="50"/>
                  </a:lnTo>
                  <a:lnTo>
                    <a:pt x="250" y="50"/>
                  </a:lnTo>
                  <a:lnTo>
                    <a:pt x="250" y="16"/>
                  </a:lnTo>
                  <a:lnTo>
                    <a:pt x="225" y="16"/>
                  </a:lnTo>
                  <a:close/>
                  <a:moveTo>
                    <a:pt x="269" y="15"/>
                  </a:moveTo>
                  <a:lnTo>
                    <a:pt x="269" y="15"/>
                  </a:lnTo>
                  <a:lnTo>
                    <a:pt x="264" y="16"/>
                  </a:lnTo>
                  <a:lnTo>
                    <a:pt x="259" y="20"/>
                  </a:lnTo>
                  <a:lnTo>
                    <a:pt x="257" y="25"/>
                  </a:lnTo>
                  <a:lnTo>
                    <a:pt x="256" y="33"/>
                  </a:lnTo>
                  <a:lnTo>
                    <a:pt x="257" y="41"/>
                  </a:lnTo>
                  <a:lnTo>
                    <a:pt x="259" y="47"/>
                  </a:lnTo>
                  <a:lnTo>
                    <a:pt x="264" y="50"/>
                  </a:lnTo>
                  <a:lnTo>
                    <a:pt x="269" y="51"/>
                  </a:lnTo>
                  <a:lnTo>
                    <a:pt x="274" y="50"/>
                  </a:lnTo>
                  <a:lnTo>
                    <a:pt x="277" y="49"/>
                  </a:lnTo>
                  <a:lnTo>
                    <a:pt x="281" y="45"/>
                  </a:lnTo>
                  <a:lnTo>
                    <a:pt x="283" y="40"/>
                  </a:lnTo>
                  <a:lnTo>
                    <a:pt x="284" y="33"/>
                  </a:lnTo>
                  <a:lnTo>
                    <a:pt x="283" y="25"/>
                  </a:lnTo>
                  <a:lnTo>
                    <a:pt x="279" y="20"/>
                  </a:lnTo>
                  <a:lnTo>
                    <a:pt x="275" y="16"/>
                  </a:lnTo>
                  <a:lnTo>
                    <a:pt x="273" y="15"/>
                  </a:lnTo>
                  <a:lnTo>
                    <a:pt x="269" y="15"/>
                  </a:lnTo>
                  <a:close/>
                  <a:moveTo>
                    <a:pt x="269" y="22"/>
                  </a:moveTo>
                  <a:lnTo>
                    <a:pt x="269" y="22"/>
                  </a:lnTo>
                  <a:lnTo>
                    <a:pt x="273" y="23"/>
                  </a:lnTo>
                  <a:lnTo>
                    <a:pt x="275" y="25"/>
                  </a:lnTo>
                  <a:lnTo>
                    <a:pt x="276" y="29"/>
                  </a:lnTo>
                  <a:lnTo>
                    <a:pt x="276" y="33"/>
                  </a:lnTo>
                  <a:lnTo>
                    <a:pt x="276" y="39"/>
                  </a:lnTo>
                  <a:lnTo>
                    <a:pt x="273" y="43"/>
                  </a:lnTo>
                  <a:lnTo>
                    <a:pt x="272" y="45"/>
                  </a:lnTo>
                  <a:lnTo>
                    <a:pt x="269" y="45"/>
                  </a:lnTo>
                  <a:lnTo>
                    <a:pt x="267" y="45"/>
                  </a:lnTo>
                  <a:lnTo>
                    <a:pt x="265" y="42"/>
                  </a:lnTo>
                  <a:lnTo>
                    <a:pt x="264" y="38"/>
                  </a:lnTo>
                  <a:lnTo>
                    <a:pt x="262" y="33"/>
                  </a:lnTo>
                  <a:lnTo>
                    <a:pt x="264" y="29"/>
                  </a:lnTo>
                  <a:lnTo>
                    <a:pt x="265" y="25"/>
                  </a:lnTo>
                  <a:lnTo>
                    <a:pt x="267" y="22"/>
                  </a:lnTo>
                  <a:lnTo>
                    <a:pt x="269" y="22"/>
                  </a:lnTo>
                  <a:close/>
                  <a:moveTo>
                    <a:pt x="291" y="16"/>
                  </a:moveTo>
                  <a:lnTo>
                    <a:pt x="291" y="30"/>
                  </a:lnTo>
                  <a:lnTo>
                    <a:pt x="291" y="36"/>
                  </a:lnTo>
                  <a:lnTo>
                    <a:pt x="290" y="40"/>
                  </a:lnTo>
                  <a:lnTo>
                    <a:pt x="289" y="42"/>
                  </a:lnTo>
                  <a:lnTo>
                    <a:pt x="287" y="43"/>
                  </a:lnTo>
                  <a:lnTo>
                    <a:pt x="286" y="45"/>
                  </a:lnTo>
                  <a:lnTo>
                    <a:pt x="286" y="51"/>
                  </a:lnTo>
                  <a:lnTo>
                    <a:pt x="290" y="51"/>
                  </a:lnTo>
                  <a:lnTo>
                    <a:pt x="292" y="50"/>
                  </a:lnTo>
                  <a:lnTo>
                    <a:pt x="293" y="48"/>
                  </a:lnTo>
                  <a:lnTo>
                    <a:pt x="297" y="45"/>
                  </a:lnTo>
                  <a:lnTo>
                    <a:pt x="298" y="38"/>
                  </a:lnTo>
                  <a:lnTo>
                    <a:pt x="298" y="30"/>
                  </a:lnTo>
                  <a:lnTo>
                    <a:pt x="298" y="23"/>
                  </a:lnTo>
                  <a:lnTo>
                    <a:pt x="306" y="23"/>
                  </a:lnTo>
                  <a:lnTo>
                    <a:pt x="306" y="50"/>
                  </a:lnTo>
                  <a:lnTo>
                    <a:pt x="313" y="50"/>
                  </a:lnTo>
                  <a:lnTo>
                    <a:pt x="313" y="16"/>
                  </a:lnTo>
                  <a:lnTo>
                    <a:pt x="291" y="16"/>
                  </a:lnTo>
                  <a:close/>
                  <a:moveTo>
                    <a:pt x="319" y="16"/>
                  </a:moveTo>
                  <a:lnTo>
                    <a:pt x="319" y="50"/>
                  </a:lnTo>
                  <a:lnTo>
                    <a:pt x="324" y="51"/>
                  </a:lnTo>
                  <a:lnTo>
                    <a:pt x="328" y="51"/>
                  </a:lnTo>
                  <a:lnTo>
                    <a:pt x="332" y="51"/>
                  </a:lnTo>
                  <a:lnTo>
                    <a:pt x="335" y="50"/>
                  </a:lnTo>
                  <a:lnTo>
                    <a:pt x="339" y="49"/>
                  </a:lnTo>
                  <a:lnTo>
                    <a:pt x="341" y="47"/>
                  </a:lnTo>
                  <a:lnTo>
                    <a:pt x="343" y="43"/>
                  </a:lnTo>
                  <a:lnTo>
                    <a:pt x="344" y="39"/>
                  </a:lnTo>
                  <a:lnTo>
                    <a:pt x="344" y="33"/>
                  </a:lnTo>
                  <a:lnTo>
                    <a:pt x="342" y="30"/>
                  </a:lnTo>
                  <a:lnTo>
                    <a:pt x="339" y="28"/>
                  </a:lnTo>
                  <a:lnTo>
                    <a:pt x="335" y="26"/>
                  </a:lnTo>
                  <a:lnTo>
                    <a:pt x="332" y="26"/>
                  </a:lnTo>
                  <a:lnTo>
                    <a:pt x="330" y="26"/>
                  </a:lnTo>
                  <a:lnTo>
                    <a:pt x="328" y="26"/>
                  </a:lnTo>
                  <a:lnTo>
                    <a:pt x="327" y="26"/>
                  </a:lnTo>
                  <a:lnTo>
                    <a:pt x="327" y="16"/>
                  </a:lnTo>
                  <a:lnTo>
                    <a:pt x="319" y="16"/>
                  </a:lnTo>
                  <a:close/>
                  <a:moveTo>
                    <a:pt x="327" y="33"/>
                  </a:moveTo>
                  <a:lnTo>
                    <a:pt x="327" y="33"/>
                  </a:lnTo>
                  <a:lnTo>
                    <a:pt x="328" y="32"/>
                  </a:lnTo>
                  <a:lnTo>
                    <a:pt x="330" y="32"/>
                  </a:lnTo>
                  <a:lnTo>
                    <a:pt x="333" y="33"/>
                  </a:lnTo>
                  <a:lnTo>
                    <a:pt x="335" y="33"/>
                  </a:lnTo>
                  <a:lnTo>
                    <a:pt x="336" y="36"/>
                  </a:lnTo>
                  <a:lnTo>
                    <a:pt x="338" y="39"/>
                  </a:lnTo>
                  <a:lnTo>
                    <a:pt x="336" y="42"/>
                  </a:lnTo>
                  <a:lnTo>
                    <a:pt x="335" y="43"/>
                  </a:lnTo>
                  <a:lnTo>
                    <a:pt x="333" y="45"/>
                  </a:lnTo>
                  <a:lnTo>
                    <a:pt x="330" y="45"/>
                  </a:lnTo>
                  <a:lnTo>
                    <a:pt x="328" y="45"/>
                  </a:lnTo>
                  <a:lnTo>
                    <a:pt x="327" y="45"/>
                  </a:lnTo>
                  <a:lnTo>
                    <a:pt x="327" y="33"/>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3" name="Freeform 116">
              <a:extLst>
                <a:ext uri="{FF2B5EF4-FFF2-40B4-BE49-F238E27FC236}">
                  <a16:creationId xmlns:a16="http://schemas.microsoft.com/office/drawing/2014/main" id="{54181E57-A07A-B9D2-C6B8-1B1E81A32552}"/>
                </a:ext>
              </a:extLst>
            </p:cNvPr>
            <p:cNvSpPr>
              <a:spLocks noEditPoints="1"/>
            </p:cNvSpPr>
            <p:nvPr/>
          </p:nvSpPr>
          <p:spPr bwMode="auto">
            <a:xfrm>
              <a:off x="3480171" y="3242950"/>
              <a:ext cx="205190" cy="69269"/>
            </a:xfrm>
            <a:custGeom>
              <a:avLst/>
              <a:gdLst>
                <a:gd name="T0" fmla="*/ 12700 w 153"/>
                <a:gd name="T1" fmla="*/ 6350 h 60"/>
                <a:gd name="T2" fmla="*/ 0 w 153"/>
                <a:gd name="T3" fmla="*/ 30163 h 60"/>
                <a:gd name="T4" fmla="*/ 7938 w 153"/>
                <a:gd name="T5" fmla="*/ 66675 h 60"/>
                <a:gd name="T6" fmla="*/ 26988 w 153"/>
                <a:gd name="T7" fmla="*/ 79375 h 60"/>
                <a:gd name="T8" fmla="*/ 49213 w 153"/>
                <a:gd name="T9" fmla="*/ 68263 h 60"/>
                <a:gd name="T10" fmla="*/ 58738 w 153"/>
                <a:gd name="T11" fmla="*/ 38100 h 60"/>
                <a:gd name="T12" fmla="*/ 50800 w 153"/>
                <a:gd name="T13" fmla="*/ 11113 h 60"/>
                <a:gd name="T14" fmla="*/ 28575 w 153"/>
                <a:gd name="T15" fmla="*/ 0 h 60"/>
                <a:gd name="T16" fmla="*/ 39688 w 153"/>
                <a:gd name="T17" fmla="*/ 15875 h 60"/>
                <a:gd name="T18" fmla="*/ 46038 w 153"/>
                <a:gd name="T19" fmla="*/ 38100 h 60"/>
                <a:gd name="T20" fmla="*/ 36513 w 153"/>
                <a:gd name="T21" fmla="*/ 65088 h 60"/>
                <a:gd name="T22" fmla="*/ 22225 w 153"/>
                <a:gd name="T23" fmla="*/ 65088 h 60"/>
                <a:gd name="T24" fmla="*/ 11113 w 153"/>
                <a:gd name="T25" fmla="*/ 39688 h 60"/>
                <a:gd name="T26" fmla="*/ 22225 w 153"/>
                <a:gd name="T27" fmla="*/ 12700 h 60"/>
                <a:gd name="T28" fmla="*/ 73025 w 153"/>
                <a:gd name="T29" fmla="*/ 36513 h 60"/>
                <a:gd name="T30" fmla="*/ 68263 w 153"/>
                <a:gd name="T31" fmla="*/ 61913 h 60"/>
                <a:gd name="T32" fmla="*/ 100013 w 153"/>
                <a:gd name="T33" fmla="*/ 77788 h 60"/>
                <a:gd name="T34" fmla="*/ 73025 w 153"/>
                <a:gd name="T35" fmla="*/ 22225 h 60"/>
                <a:gd name="T36" fmla="*/ 76200 w 153"/>
                <a:gd name="T37" fmla="*/ 66675 h 60"/>
                <a:gd name="T38" fmla="*/ 80963 w 153"/>
                <a:gd name="T39" fmla="*/ 49213 h 60"/>
                <a:gd name="T40" fmla="*/ 155575 w 153"/>
                <a:gd name="T41" fmla="*/ 50800 h 60"/>
                <a:gd name="T42" fmla="*/ 153988 w 153"/>
                <a:gd name="T43" fmla="*/ 33338 h 60"/>
                <a:gd name="T44" fmla="*/ 138113 w 153"/>
                <a:gd name="T45" fmla="*/ 20638 h 60"/>
                <a:gd name="T46" fmla="*/ 119063 w 153"/>
                <a:gd name="T47" fmla="*/ 33338 h 60"/>
                <a:gd name="T48" fmla="*/ 115888 w 153"/>
                <a:gd name="T49" fmla="*/ 58738 h 60"/>
                <a:gd name="T50" fmla="*/ 131763 w 153"/>
                <a:gd name="T51" fmla="*/ 77788 h 60"/>
                <a:gd name="T52" fmla="*/ 152400 w 153"/>
                <a:gd name="T53" fmla="*/ 65088 h 60"/>
                <a:gd name="T54" fmla="*/ 139700 w 153"/>
                <a:gd name="T55" fmla="*/ 68263 h 60"/>
                <a:gd name="T56" fmla="*/ 127000 w 153"/>
                <a:gd name="T57" fmla="*/ 60325 h 60"/>
                <a:gd name="T58" fmla="*/ 127000 w 153"/>
                <a:gd name="T59" fmla="*/ 42863 h 60"/>
                <a:gd name="T60" fmla="*/ 131763 w 153"/>
                <a:gd name="T61" fmla="*/ 30163 h 60"/>
                <a:gd name="T62" fmla="*/ 144463 w 153"/>
                <a:gd name="T63" fmla="*/ 34925 h 60"/>
                <a:gd name="T64" fmla="*/ 196850 w 153"/>
                <a:gd name="T65" fmla="*/ 65088 h 60"/>
                <a:gd name="T66" fmla="*/ 182563 w 153"/>
                <a:gd name="T67" fmla="*/ 66675 h 60"/>
                <a:gd name="T68" fmla="*/ 174625 w 153"/>
                <a:gd name="T69" fmla="*/ 49213 h 60"/>
                <a:gd name="T70" fmla="*/ 180975 w 153"/>
                <a:gd name="T71" fmla="*/ 33338 h 60"/>
                <a:gd name="T72" fmla="*/ 195263 w 153"/>
                <a:gd name="T73" fmla="*/ 34925 h 60"/>
                <a:gd name="T74" fmla="*/ 192088 w 153"/>
                <a:gd name="T75" fmla="*/ 22225 h 60"/>
                <a:gd name="T76" fmla="*/ 171450 w 153"/>
                <a:gd name="T77" fmla="*/ 25400 h 60"/>
                <a:gd name="T78" fmla="*/ 163513 w 153"/>
                <a:gd name="T79" fmla="*/ 50800 h 60"/>
                <a:gd name="T80" fmla="*/ 176213 w 153"/>
                <a:gd name="T81" fmla="*/ 76200 h 60"/>
                <a:gd name="T82" fmla="*/ 195263 w 153"/>
                <a:gd name="T83" fmla="*/ 77788 h 60"/>
                <a:gd name="T84" fmla="*/ 241300 w 153"/>
                <a:gd name="T85" fmla="*/ 36513 h 60"/>
                <a:gd name="T86" fmla="*/ 228600 w 153"/>
                <a:gd name="T87" fmla="*/ 22225 h 60"/>
                <a:gd name="T88" fmla="*/ 209550 w 153"/>
                <a:gd name="T89" fmla="*/ 23813 h 60"/>
                <a:gd name="T90" fmla="*/ 215900 w 153"/>
                <a:gd name="T91" fmla="*/ 30163 h 60"/>
                <a:gd name="T92" fmla="*/ 228600 w 153"/>
                <a:gd name="T93" fmla="*/ 34925 h 60"/>
                <a:gd name="T94" fmla="*/ 230188 w 153"/>
                <a:gd name="T95" fmla="*/ 41275 h 60"/>
                <a:gd name="T96" fmla="*/ 206375 w 153"/>
                <a:gd name="T97" fmla="*/ 50800 h 60"/>
                <a:gd name="T98" fmla="*/ 206375 w 153"/>
                <a:gd name="T99" fmla="*/ 74613 h 60"/>
                <a:gd name="T100" fmla="*/ 222250 w 153"/>
                <a:gd name="T101" fmla="*/ 77788 h 60"/>
                <a:gd name="T102" fmla="*/ 231775 w 153"/>
                <a:gd name="T103" fmla="*/ 77788 h 60"/>
                <a:gd name="T104" fmla="*/ 241300 w 153"/>
                <a:gd name="T105" fmla="*/ 42863 h 60"/>
                <a:gd name="T106" fmla="*/ 230188 w 153"/>
                <a:gd name="T107" fmla="*/ 61913 h 60"/>
                <a:gd name="T108" fmla="*/ 220663 w 153"/>
                <a:gd name="T109" fmla="*/ 68263 h 60"/>
                <a:gd name="T110" fmla="*/ 214313 w 153"/>
                <a:gd name="T111" fmla="*/ 61913 h 60"/>
                <a:gd name="T112" fmla="*/ 223838 w 153"/>
                <a:gd name="T113" fmla="*/ 5080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60">
                  <a:moveTo>
                    <a:pt x="18" y="0"/>
                  </a:moveTo>
                  <a:lnTo>
                    <a:pt x="18" y="0"/>
                  </a:lnTo>
                  <a:lnTo>
                    <a:pt x="15" y="0"/>
                  </a:lnTo>
                  <a:lnTo>
                    <a:pt x="10" y="1"/>
                  </a:lnTo>
                  <a:lnTo>
                    <a:pt x="8" y="4"/>
                  </a:lnTo>
                  <a:lnTo>
                    <a:pt x="5" y="7"/>
                  </a:lnTo>
                  <a:lnTo>
                    <a:pt x="2" y="10"/>
                  </a:lnTo>
                  <a:lnTo>
                    <a:pt x="1" y="15"/>
                  </a:lnTo>
                  <a:lnTo>
                    <a:pt x="0" y="19"/>
                  </a:lnTo>
                  <a:lnTo>
                    <a:pt x="0" y="25"/>
                  </a:lnTo>
                  <a:lnTo>
                    <a:pt x="1" y="35"/>
                  </a:lnTo>
                  <a:lnTo>
                    <a:pt x="2" y="39"/>
                  </a:lnTo>
                  <a:lnTo>
                    <a:pt x="5" y="42"/>
                  </a:lnTo>
                  <a:lnTo>
                    <a:pt x="7" y="46"/>
                  </a:lnTo>
                  <a:lnTo>
                    <a:pt x="10" y="48"/>
                  </a:lnTo>
                  <a:lnTo>
                    <a:pt x="14" y="49"/>
                  </a:lnTo>
                  <a:lnTo>
                    <a:pt x="17" y="50"/>
                  </a:lnTo>
                  <a:lnTo>
                    <a:pt x="22" y="49"/>
                  </a:lnTo>
                  <a:lnTo>
                    <a:pt x="25" y="48"/>
                  </a:lnTo>
                  <a:lnTo>
                    <a:pt x="29" y="46"/>
                  </a:lnTo>
                  <a:lnTo>
                    <a:pt x="31" y="43"/>
                  </a:lnTo>
                  <a:lnTo>
                    <a:pt x="33" y="40"/>
                  </a:lnTo>
                  <a:lnTo>
                    <a:pt x="34" y="35"/>
                  </a:lnTo>
                  <a:lnTo>
                    <a:pt x="36" y="30"/>
                  </a:lnTo>
                  <a:lnTo>
                    <a:pt x="37" y="24"/>
                  </a:lnTo>
                  <a:lnTo>
                    <a:pt x="36" y="15"/>
                  </a:lnTo>
                  <a:lnTo>
                    <a:pt x="33" y="10"/>
                  </a:lnTo>
                  <a:lnTo>
                    <a:pt x="32" y="7"/>
                  </a:lnTo>
                  <a:lnTo>
                    <a:pt x="29" y="4"/>
                  </a:lnTo>
                  <a:lnTo>
                    <a:pt x="26" y="1"/>
                  </a:lnTo>
                  <a:lnTo>
                    <a:pt x="22" y="0"/>
                  </a:lnTo>
                  <a:lnTo>
                    <a:pt x="18" y="0"/>
                  </a:lnTo>
                  <a:close/>
                  <a:moveTo>
                    <a:pt x="18" y="7"/>
                  </a:moveTo>
                  <a:lnTo>
                    <a:pt x="18" y="7"/>
                  </a:lnTo>
                  <a:lnTo>
                    <a:pt x="22" y="8"/>
                  </a:lnTo>
                  <a:lnTo>
                    <a:pt x="25" y="10"/>
                  </a:lnTo>
                  <a:lnTo>
                    <a:pt x="28" y="14"/>
                  </a:lnTo>
                  <a:lnTo>
                    <a:pt x="29" y="19"/>
                  </a:lnTo>
                  <a:lnTo>
                    <a:pt x="29" y="24"/>
                  </a:lnTo>
                  <a:lnTo>
                    <a:pt x="29" y="32"/>
                  </a:lnTo>
                  <a:lnTo>
                    <a:pt x="26" y="38"/>
                  </a:lnTo>
                  <a:lnTo>
                    <a:pt x="23" y="41"/>
                  </a:lnTo>
                  <a:lnTo>
                    <a:pt x="21" y="42"/>
                  </a:lnTo>
                  <a:lnTo>
                    <a:pt x="18" y="42"/>
                  </a:lnTo>
                  <a:lnTo>
                    <a:pt x="16" y="42"/>
                  </a:lnTo>
                  <a:lnTo>
                    <a:pt x="14" y="41"/>
                  </a:lnTo>
                  <a:lnTo>
                    <a:pt x="10" y="38"/>
                  </a:lnTo>
                  <a:lnTo>
                    <a:pt x="8" y="32"/>
                  </a:lnTo>
                  <a:lnTo>
                    <a:pt x="7" y="25"/>
                  </a:lnTo>
                  <a:lnTo>
                    <a:pt x="8" y="18"/>
                  </a:lnTo>
                  <a:lnTo>
                    <a:pt x="10" y="11"/>
                  </a:lnTo>
                  <a:lnTo>
                    <a:pt x="14" y="8"/>
                  </a:lnTo>
                  <a:lnTo>
                    <a:pt x="16" y="7"/>
                  </a:lnTo>
                  <a:lnTo>
                    <a:pt x="18" y="7"/>
                  </a:lnTo>
                  <a:close/>
                  <a:moveTo>
                    <a:pt x="46" y="14"/>
                  </a:moveTo>
                  <a:lnTo>
                    <a:pt x="46" y="23"/>
                  </a:lnTo>
                  <a:lnTo>
                    <a:pt x="45" y="29"/>
                  </a:lnTo>
                  <a:lnTo>
                    <a:pt x="45" y="35"/>
                  </a:lnTo>
                  <a:lnTo>
                    <a:pt x="43" y="39"/>
                  </a:lnTo>
                  <a:lnTo>
                    <a:pt x="41" y="42"/>
                  </a:lnTo>
                  <a:lnTo>
                    <a:pt x="39" y="42"/>
                  </a:lnTo>
                  <a:lnTo>
                    <a:pt x="39" y="60"/>
                  </a:lnTo>
                  <a:lnTo>
                    <a:pt x="45" y="60"/>
                  </a:lnTo>
                  <a:lnTo>
                    <a:pt x="45" y="49"/>
                  </a:lnTo>
                  <a:lnTo>
                    <a:pt x="63" y="49"/>
                  </a:lnTo>
                  <a:lnTo>
                    <a:pt x="64" y="60"/>
                  </a:lnTo>
                  <a:lnTo>
                    <a:pt x="69" y="60"/>
                  </a:lnTo>
                  <a:lnTo>
                    <a:pt x="70" y="42"/>
                  </a:lnTo>
                  <a:lnTo>
                    <a:pt x="66" y="42"/>
                  </a:lnTo>
                  <a:lnTo>
                    <a:pt x="66" y="14"/>
                  </a:lnTo>
                  <a:lnTo>
                    <a:pt x="46" y="14"/>
                  </a:lnTo>
                  <a:close/>
                  <a:moveTo>
                    <a:pt x="51" y="21"/>
                  </a:moveTo>
                  <a:lnTo>
                    <a:pt x="59" y="21"/>
                  </a:lnTo>
                  <a:lnTo>
                    <a:pt x="59" y="42"/>
                  </a:lnTo>
                  <a:lnTo>
                    <a:pt x="48" y="42"/>
                  </a:lnTo>
                  <a:lnTo>
                    <a:pt x="49" y="39"/>
                  </a:lnTo>
                  <a:lnTo>
                    <a:pt x="50" y="37"/>
                  </a:lnTo>
                  <a:lnTo>
                    <a:pt x="51" y="31"/>
                  </a:lnTo>
                  <a:lnTo>
                    <a:pt x="51" y="25"/>
                  </a:lnTo>
                  <a:lnTo>
                    <a:pt x="51" y="21"/>
                  </a:lnTo>
                  <a:close/>
                  <a:moveTo>
                    <a:pt x="98" y="34"/>
                  </a:moveTo>
                  <a:lnTo>
                    <a:pt x="98" y="34"/>
                  </a:lnTo>
                  <a:lnTo>
                    <a:pt x="98" y="32"/>
                  </a:lnTo>
                  <a:lnTo>
                    <a:pt x="98" y="30"/>
                  </a:lnTo>
                  <a:lnTo>
                    <a:pt x="98" y="25"/>
                  </a:lnTo>
                  <a:lnTo>
                    <a:pt x="97" y="21"/>
                  </a:lnTo>
                  <a:lnTo>
                    <a:pt x="95" y="17"/>
                  </a:lnTo>
                  <a:lnTo>
                    <a:pt x="91" y="14"/>
                  </a:lnTo>
                  <a:lnTo>
                    <a:pt x="87" y="13"/>
                  </a:lnTo>
                  <a:lnTo>
                    <a:pt x="81" y="14"/>
                  </a:lnTo>
                  <a:lnTo>
                    <a:pt x="78" y="17"/>
                  </a:lnTo>
                  <a:lnTo>
                    <a:pt x="75" y="21"/>
                  </a:lnTo>
                  <a:lnTo>
                    <a:pt x="73" y="26"/>
                  </a:lnTo>
                  <a:lnTo>
                    <a:pt x="73" y="32"/>
                  </a:lnTo>
                  <a:lnTo>
                    <a:pt x="73" y="37"/>
                  </a:lnTo>
                  <a:lnTo>
                    <a:pt x="74" y="41"/>
                  </a:lnTo>
                  <a:lnTo>
                    <a:pt x="77" y="45"/>
                  </a:lnTo>
                  <a:lnTo>
                    <a:pt x="80" y="48"/>
                  </a:lnTo>
                  <a:lnTo>
                    <a:pt x="83" y="49"/>
                  </a:lnTo>
                  <a:lnTo>
                    <a:pt x="87" y="50"/>
                  </a:lnTo>
                  <a:lnTo>
                    <a:pt x="92" y="49"/>
                  </a:lnTo>
                  <a:lnTo>
                    <a:pt x="97" y="48"/>
                  </a:lnTo>
                  <a:lnTo>
                    <a:pt x="96" y="41"/>
                  </a:lnTo>
                  <a:lnTo>
                    <a:pt x="94" y="42"/>
                  </a:lnTo>
                  <a:lnTo>
                    <a:pt x="91" y="42"/>
                  </a:lnTo>
                  <a:lnTo>
                    <a:pt x="88" y="43"/>
                  </a:lnTo>
                  <a:lnTo>
                    <a:pt x="84" y="42"/>
                  </a:lnTo>
                  <a:lnTo>
                    <a:pt x="82" y="41"/>
                  </a:lnTo>
                  <a:lnTo>
                    <a:pt x="80" y="38"/>
                  </a:lnTo>
                  <a:lnTo>
                    <a:pt x="80" y="34"/>
                  </a:lnTo>
                  <a:lnTo>
                    <a:pt x="98" y="34"/>
                  </a:lnTo>
                  <a:close/>
                  <a:moveTo>
                    <a:pt x="80" y="27"/>
                  </a:moveTo>
                  <a:lnTo>
                    <a:pt x="80" y="27"/>
                  </a:lnTo>
                  <a:lnTo>
                    <a:pt x="80" y="25"/>
                  </a:lnTo>
                  <a:lnTo>
                    <a:pt x="81" y="22"/>
                  </a:lnTo>
                  <a:lnTo>
                    <a:pt x="83" y="19"/>
                  </a:lnTo>
                  <a:lnTo>
                    <a:pt x="86" y="19"/>
                  </a:lnTo>
                  <a:lnTo>
                    <a:pt x="89" y="19"/>
                  </a:lnTo>
                  <a:lnTo>
                    <a:pt x="91" y="22"/>
                  </a:lnTo>
                  <a:lnTo>
                    <a:pt x="91" y="25"/>
                  </a:lnTo>
                  <a:lnTo>
                    <a:pt x="91" y="27"/>
                  </a:lnTo>
                  <a:lnTo>
                    <a:pt x="80" y="27"/>
                  </a:lnTo>
                  <a:close/>
                  <a:moveTo>
                    <a:pt x="124" y="41"/>
                  </a:moveTo>
                  <a:lnTo>
                    <a:pt x="124" y="41"/>
                  </a:lnTo>
                  <a:lnTo>
                    <a:pt x="121" y="42"/>
                  </a:lnTo>
                  <a:lnTo>
                    <a:pt x="119" y="42"/>
                  </a:lnTo>
                  <a:lnTo>
                    <a:pt x="115" y="42"/>
                  </a:lnTo>
                  <a:lnTo>
                    <a:pt x="112" y="40"/>
                  </a:lnTo>
                  <a:lnTo>
                    <a:pt x="111" y="37"/>
                  </a:lnTo>
                  <a:lnTo>
                    <a:pt x="110" y="31"/>
                  </a:lnTo>
                  <a:lnTo>
                    <a:pt x="111" y="27"/>
                  </a:lnTo>
                  <a:lnTo>
                    <a:pt x="112" y="23"/>
                  </a:lnTo>
                  <a:lnTo>
                    <a:pt x="114" y="21"/>
                  </a:lnTo>
                  <a:lnTo>
                    <a:pt x="119" y="19"/>
                  </a:lnTo>
                  <a:lnTo>
                    <a:pt x="121" y="21"/>
                  </a:lnTo>
                  <a:lnTo>
                    <a:pt x="123" y="22"/>
                  </a:lnTo>
                  <a:lnTo>
                    <a:pt x="124" y="15"/>
                  </a:lnTo>
                  <a:lnTo>
                    <a:pt x="123" y="14"/>
                  </a:lnTo>
                  <a:lnTo>
                    <a:pt x="121" y="14"/>
                  </a:lnTo>
                  <a:lnTo>
                    <a:pt x="118" y="13"/>
                  </a:lnTo>
                  <a:lnTo>
                    <a:pt x="114" y="14"/>
                  </a:lnTo>
                  <a:lnTo>
                    <a:pt x="112" y="15"/>
                  </a:lnTo>
                  <a:lnTo>
                    <a:pt x="108" y="16"/>
                  </a:lnTo>
                  <a:lnTo>
                    <a:pt x="106" y="18"/>
                  </a:lnTo>
                  <a:lnTo>
                    <a:pt x="104" y="24"/>
                  </a:lnTo>
                  <a:lnTo>
                    <a:pt x="103" y="32"/>
                  </a:lnTo>
                  <a:lnTo>
                    <a:pt x="104" y="39"/>
                  </a:lnTo>
                  <a:lnTo>
                    <a:pt x="106" y="45"/>
                  </a:lnTo>
                  <a:lnTo>
                    <a:pt x="111" y="48"/>
                  </a:lnTo>
                  <a:lnTo>
                    <a:pt x="116" y="50"/>
                  </a:lnTo>
                  <a:lnTo>
                    <a:pt x="120" y="49"/>
                  </a:lnTo>
                  <a:lnTo>
                    <a:pt x="123" y="49"/>
                  </a:lnTo>
                  <a:lnTo>
                    <a:pt x="124" y="48"/>
                  </a:lnTo>
                  <a:lnTo>
                    <a:pt x="124" y="41"/>
                  </a:lnTo>
                  <a:close/>
                  <a:moveTo>
                    <a:pt x="152" y="27"/>
                  </a:moveTo>
                  <a:lnTo>
                    <a:pt x="152" y="27"/>
                  </a:lnTo>
                  <a:lnTo>
                    <a:pt x="152" y="23"/>
                  </a:lnTo>
                  <a:lnTo>
                    <a:pt x="149" y="17"/>
                  </a:lnTo>
                  <a:lnTo>
                    <a:pt x="146" y="15"/>
                  </a:lnTo>
                  <a:lnTo>
                    <a:pt x="144" y="14"/>
                  </a:lnTo>
                  <a:lnTo>
                    <a:pt x="140" y="13"/>
                  </a:lnTo>
                  <a:lnTo>
                    <a:pt x="136" y="14"/>
                  </a:lnTo>
                  <a:lnTo>
                    <a:pt x="132" y="15"/>
                  </a:lnTo>
                  <a:lnTo>
                    <a:pt x="130" y="16"/>
                  </a:lnTo>
                  <a:lnTo>
                    <a:pt x="131" y="22"/>
                  </a:lnTo>
                  <a:lnTo>
                    <a:pt x="133" y="21"/>
                  </a:lnTo>
                  <a:lnTo>
                    <a:pt x="136" y="19"/>
                  </a:lnTo>
                  <a:lnTo>
                    <a:pt x="139" y="19"/>
                  </a:lnTo>
                  <a:lnTo>
                    <a:pt x="143" y="19"/>
                  </a:lnTo>
                  <a:lnTo>
                    <a:pt x="144" y="22"/>
                  </a:lnTo>
                  <a:lnTo>
                    <a:pt x="145" y="24"/>
                  </a:lnTo>
                  <a:lnTo>
                    <a:pt x="145" y="25"/>
                  </a:lnTo>
                  <a:lnTo>
                    <a:pt x="145" y="26"/>
                  </a:lnTo>
                  <a:lnTo>
                    <a:pt x="140" y="26"/>
                  </a:lnTo>
                  <a:lnTo>
                    <a:pt x="136" y="27"/>
                  </a:lnTo>
                  <a:lnTo>
                    <a:pt x="132" y="30"/>
                  </a:lnTo>
                  <a:lnTo>
                    <a:pt x="130" y="32"/>
                  </a:lnTo>
                  <a:lnTo>
                    <a:pt x="129" y="35"/>
                  </a:lnTo>
                  <a:lnTo>
                    <a:pt x="128" y="39"/>
                  </a:lnTo>
                  <a:lnTo>
                    <a:pt x="129" y="43"/>
                  </a:lnTo>
                  <a:lnTo>
                    <a:pt x="130" y="47"/>
                  </a:lnTo>
                  <a:lnTo>
                    <a:pt x="133" y="49"/>
                  </a:lnTo>
                  <a:lnTo>
                    <a:pt x="137" y="50"/>
                  </a:lnTo>
                  <a:lnTo>
                    <a:pt x="140" y="49"/>
                  </a:lnTo>
                  <a:lnTo>
                    <a:pt x="144" y="48"/>
                  </a:lnTo>
                  <a:lnTo>
                    <a:pt x="145" y="45"/>
                  </a:lnTo>
                  <a:lnTo>
                    <a:pt x="146" y="49"/>
                  </a:lnTo>
                  <a:lnTo>
                    <a:pt x="153" y="49"/>
                  </a:lnTo>
                  <a:lnTo>
                    <a:pt x="152" y="46"/>
                  </a:lnTo>
                  <a:lnTo>
                    <a:pt x="152" y="40"/>
                  </a:lnTo>
                  <a:lnTo>
                    <a:pt x="152" y="27"/>
                  </a:lnTo>
                  <a:close/>
                  <a:moveTo>
                    <a:pt x="145" y="37"/>
                  </a:moveTo>
                  <a:lnTo>
                    <a:pt x="145" y="37"/>
                  </a:lnTo>
                  <a:lnTo>
                    <a:pt x="145" y="38"/>
                  </a:lnTo>
                  <a:lnTo>
                    <a:pt x="145" y="39"/>
                  </a:lnTo>
                  <a:lnTo>
                    <a:pt x="144" y="41"/>
                  </a:lnTo>
                  <a:lnTo>
                    <a:pt x="141" y="42"/>
                  </a:lnTo>
                  <a:lnTo>
                    <a:pt x="139" y="43"/>
                  </a:lnTo>
                  <a:lnTo>
                    <a:pt x="137" y="43"/>
                  </a:lnTo>
                  <a:lnTo>
                    <a:pt x="136" y="41"/>
                  </a:lnTo>
                  <a:lnTo>
                    <a:pt x="135" y="39"/>
                  </a:lnTo>
                  <a:lnTo>
                    <a:pt x="136" y="35"/>
                  </a:lnTo>
                  <a:lnTo>
                    <a:pt x="138" y="33"/>
                  </a:lnTo>
                  <a:lnTo>
                    <a:pt x="141" y="32"/>
                  </a:lnTo>
                  <a:lnTo>
                    <a:pt x="145" y="32"/>
                  </a:lnTo>
                  <a:lnTo>
                    <a:pt x="145" y="37"/>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4" name="Freeform 117">
              <a:extLst>
                <a:ext uri="{FF2B5EF4-FFF2-40B4-BE49-F238E27FC236}">
                  <a16:creationId xmlns:a16="http://schemas.microsoft.com/office/drawing/2014/main" id="{65584D46-5DD1-B457-78D9-8B7D5DC6832D}"/>
                </a:ext>
              </a:extLst>
            </p:cNvPr>
            <p:cNvSpPr>
              <a:spLocks noEditPoints="1"/>
            </p:cNvSpPr>
            <p:nvPr/>
          </p:nvSpPr>
          <p:spPr bwMode="auto">
            <a:xfrm>
              <a:off x="906588" y="1273398"/>
              <a:ext cx="187756" cy="57724"/>
            </a:xfrm>
            <a:custGeom>
              <a:avLst/>
              <a:gdLst>
                <a:gd name="T0" fmla="*/ 9525 w 140"/>
                <a:gd name="T1" fmla="*/ 52388 h 50"/>
                <a:gd name="T2" fmla="*/ 3175 w 140"/>
                <a:gd name="T3" fmla="*/ 66675 h 50"/>
                <a:gd name="T4" fmla="*/ 6350 w 140"/>
                <a:gd name="T5" fmla="*/ 79375 h 50"/>
                <a:gd name="T6" fmla="*/ 19050 w 140"/>
                <a:gd name="T7" fmla="*/ 58738 h 50"/>
                <a:gd name="T8" fmla="*/ 39688 w 140"/>
                <a:gd name="T9" fmla="*/ 79375 h 50"/>
                <a:gd name="T10" fmla="*/ 61913 w 140"/>
                <a:gd name="T11" fmla="*/ 79375 h 50"/>
                <a:gd name="T12" fmla="*/ 80963 w 140"/>
                <a:gd name="T13" fmla="*/ 79375 h 50"/>
                <a:gd name="T14" fmla="*/ 95250 w 140"/>
                <a:gd name="T15" fmla="*/ 73025 h 50"/>
                <a:gd name="T16" fmla="*/ 100013 w 140"/>
                <a:gd name="T17" fmla="*/ 52388 h 50"/>
                <a:gd name="T18" fmla="*/ 85725 w 140"/>
                <a:gd name="T19" fmla="*/ 41275 h 50"/>
                <a:gd name="T20" fmla="*/ 74613 w 140"/>
                <a:gd name="T21" fmla="*/ 39688 h 50"/>
                <a:gd name="T22" fmla="*/ 73025 w 140"/>
                <a:gd name="T23" fmla="*/ 50800 h 50"/>
                <a:gd name="T24" fmla="*/ 82550 w 140"/>
                <a:gd name="T25" fmla="*/ 50800 h 50"/>
                <a:gd name="T26" fmla="*/ 90488 w 140"/>
                <a:gd name="T27" fmla="*/ 58738 h 50"/>
                <a:gd name="T28" fmla="*/ 82550 w 140"/>
                <a:gd name="T29" fmla="*/ 68263 h 50"/>
                <a:gd name="T30" fmla="*/ 73025 w 140"/>
                <a:gd name="T31" fmla="*/ 68263 h 50"/>
                <a:gd name="T32" fmla="*/ 112713 w 140"/>
                <a:gd name="T33" fmla="*/ 79375 h 50"/>
                <a:gd name="T34" fmla="*/ 130176 w 140"/>
                <a:gd name="T35" fmla="*/ 79375 h 50"/>
                <a:gd name="T36" fmla="*/ 146051 w 140"/>
                <a:gd name="T37" fmla="*/ 73025 h 50"/>
                <a:gd name="T38" fmla="*/ 147638 w 140"/>
                <a:gd name="T39" fmla="*/ 55563 h 50"/>
                <a:gd name="T40" fmla="*/ 142876 w 140"/>
                <a:gd name="T41" fmla="*/ 46038 h 50"/>
                <a:gd name="T42" fmla="*/ 146051 w 140"/>
                <a:gd name="T43" fmla="*/ 30163 h 50"/>
                <a:gd name="T44" fmla="*/ 134938 w 140"/>
                <a:gd name="T45" fmla="*/ 22225 h 50"/>
                <a:gd name="T46" fmla="*/ 122238 w 140"/>
                <a:gd name="T47" fmla="*/ 22225 h 50"/>
                <a:gd name="T48" fmla="*/ 109538 w 140"/>
                <a:gd name="T49" fmla="*/ 22225 h 50"/>
                <a:gd name="T50" fmla="*/ 123826 w 140"/>
                <a:gd name="T51" fmla="*/ 31750 h 50"/>
                <a:gd name="T52" fmla="*/ 134938 w 140"/>
                <a:gd name="T53" fmla="*/ 34925 h 50"/>
                <a:gd name="T54" fmla="*/ 131763 w 140"/>
                <a:gd name="T55" fmla="*/ 44450 h 50"/>
                <a:gd name="T56" fmla="*/ 125413 w 140"/>
                <a:gd name="T57" fmla="*/ 53975 h 50"/>
                <a:gd name="T58" fmla="*/ 138113 w 140"/>
                <a:gd name="T59" fmla="*/ 63500 h 50"/>
                <a:gd name="T60" fmla="*/ 131763 w 140"/>
                <a:gd name="T61" fmla="*/ 69850 h 50"/>
                <a:gd name="T62" fmla="*/ 122238 w 140"/>
                <a:gd name="T63" fmla="*/ 69850 h 50"/>
                <a:gd name="T64" fmla="*/ 169863 w 140"/>
                <a:gd name="T65" fmla="*/ 22225 h 50"/>
                <a:gd name="T66" fmla="*/ 163513 w 140"/>
                <a:gd name="T67" fmla="*/ 0 h 50"/>
                <a:gd name="T68" fmla="*/ 158751 w 140"/>
                <a:gd name="T69" fmla="*/ 6350 h 50"/>
                <a:gd name="T70" fmla="*/ 163513 w 140"/>
                <a:gd name="T71" fmla="*/ 15875 h 50"/>
                <a:gd name="T72" fmla="*/ 171451 w 140"/>
                <a:gd name="T73" fmla="*/ 6350 h 50"/>
                <a:gd name="T74" fmla="*/ 163513 w 140"/>
                <a:gd name="T75" fmla="*/ 0 h 50"/>
                <a:gd name="T76" fmla="*/ 190501 w 140"/>
                <a:gd name="T77" fmla="*/ 79375 h 50"/>
                <a:gd name="T78" fmla="*/ 207963 w 140"/>
                <a:gd name="T79" fmla="*/ 79375 h 50"/>
                <a:gd name="T80" fmla="*/ 220663 w 140"/>
                <a:gd name="T81" fmla="*/ 68263 h 50"/>
                <a:gd name="T82" fmla="*/ 215901 w 140"/>
                <a:gd name="T83" fmla="*/ 52388 h 50"/>
                <a:gd name="T84" fmla="*/ 217488 w 140"/>
                <a:gd name="T85" fmla="*/ 42863 h 50"/>
                <a:gd name="T86" fmla="*/ 214313 w 140"/>
                <a:gd name="T87" fmla="*/ 26988 h 50"/>
                <a:gd name="T88" fmla="*/ 201613 w 140"/>
                <a:gd name="T89" fmla="*/ 22225 h 50"/>
                <a:gd name="T90" fmla="*/ 188913 w 140"/>
                <a:gd name="T91" fmla="*/ 22225 h 50"/>
                <a:gd name="T92" fmla="*/ 182563 w 140"/>
                <a:gd name="T93" fmla="*/ 79375 h 50"/>
                <a:gd name="T94" fmla="*/ 198438 w 140"/>
                <a:gd name="T95" fmla="*/ 31750 h 50"/>
                <a:gd name="T96" fmla="*/ 207963 w 140"/>
                <a:gd name="T97" fmla="*/ 38100 h 50"/>
                <a:gd name="T98" fmla="*/ 192088 w 140"/>
                <a:gd name="T99" fmla="*/ 44450 h 50"/>
                <a:gd name="T100" fmla="*/ 203201 w 140"/>
                <a:gd name="T101" fmla="*/ 53975 h 50"/>
                <a:gd name="T102" fmla="*/ 209551 w 140"/>
                <a:gd name="T103" fmla="*/ 66675 h 50"/>
                <a:gd name="T104" fmla="*/ 198438 w 140"/>
                <a:gd name="T105" fmla="*/ 69850 h 50"/>
                <a:gd name="T106" fmla="*/ 192088 w 140"/>
                <a:gd name="T107" fmla="*/ 69850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0" h="50">
                  <a:moveTo>
                    <a:pt x="6" y="1"/>
                  </a:moveTo>
                  <a:lnTo>
                    <a:pt x="6" y="21"/>
                  </a:lnTo>
                  <a:lnTo>
                    <a:pt x="6" y="27"/>
                  </a:lnTo>
                  <a:lnTo>
                    <a:pt x="6" y="33"/>
                  </a:lnTo>
                  <a:lnTo>
                    <a:pt x="5" y="37"/>
                  </a:lnTo>
                  <a:lnTo>
                    <a:pt x="3" y="41"/>
                  </a:lnTo>
                  <a:lnTo>
                    <a:pt x="2" y="42"/>
                  </a:lnTo>
                  <a:lnTo>
                    <a:pt x="0" y="43"/>
                  </a:lnTo>
                  <a:lnTo>
                    <a:pt x="0" y="50"/>
                  </a:lnTo>
                  <a:lnTo>
                    <a:pt x="4" y="50"/>
                  </a:lnTo>
                  <a:lnTo>
                    <a:pt x="8" y="48"/>
                  </a:lnTo>
                  <a:lnTo>
                    <a:pt x="11" y="43"/>
                  </a:lnTo>
                  <a:lnTo>
                    <a:pt x="12" y="37"/>
                  </a:lnTo>
                  <a:lnTo>
                    <a:pt x="13" y="29"/>
                  </a:lnTo>
                  <a:lnTo>
                    <a:pt x="13" y="21"/>
                  </a:lnTo>
                  <a:lnTo>
                    <a:pt x="13" y="9"/>
                  </a:lnTo>
                  <a:lnTo>
                    <a:pt x="25" y="9"/>
                  </a:lnTo>
                  <a:lnTo>
                    <a:pt x="25" y="50"/>
                  </a:lnTo>
                  <a:lnTo>
                    <a:pt x="31" y="50"/>
                  </a:lnTo>
                  <a:lnTo>
                    <a:pt x="31" y="1"/>
                  </a:lnTo>
                  <a:lnTo>
                    <a:pt x="6" y="1"/>
                  </a:lnTo>
                  <a:close/>
                  <a:moveTo>
                    <a:pt x="39" y="14"/>
                  </a:moveTo>
                  <a:lnTo>
                    <a:pt x="39" y="50"/>
                  </a:lnTo>
                  <a:lnTo>
                    <a:pt x="43" y="50"/>
                  </a:lnTo>
                  <a:lnTo>
                    <a:pt x="47" y="50"/>
                  </a:lnTo>
                  <a:lnTo>
                    <a:pt x="51" y="50"/>
                  </a:lnTo>
                  <a:lnTo>
                    <a:pt x="54" y="49"/>
                  </a:lnTo>
                  <a:lnTo>
                    <a:pt x="58" y="48"/>
                  </a:lnTo>
                  <a:lnTo>
                    <a:pt x="60" y="46"/>
                  </a:lnTo>
                  <a:lnTo>
                    <a:pt x="63" y="42"/>
                  </a:lnTo>
                  <a:lnTo>
                    <a:pt x="63" y="37"/>
                  </a:lnTo>
                  <a:lnTo>
                    <a:pt x="63" y="33"/>
                  </a:lnTo>
                  <a:lnTo>
                    <a:pt x="61" y="29"/>
                  </a:lnTo>
                  <a:lnTo>
                    <a:pt x="58" y="27"/>
                  </a:lnTo>
                  <a:lnTo>
                    <a:pt x="54" y="26"/>
                  </a:lnTo>
                  <a:lnTo>
                    <a:pt x="51" y="25"/>
                  </a:lnTo>
                  <a:lnTo>
                    <a:pt x="49" y="25"/>
                  </a:lnTo>
                  <a:lnTo>
                    <a:pt x="47" y="25"/>
                  </a:lnTo>
                  <a:lnTo>
                    <a:pt x="46" y="26"/>
                  </a:lnTo>
                  <a:lnTo>
                    <a:pt x="46" y="14"/>
                  </a:lnTo>
                  <a:lnTo>
                    <a:pt x="39" y="14"/>
                  </a:lnTo>
                  <a:close/>
                  <a:moveTo>
                    <a:pt x="46" y="32"/>
                  </a:moveTo>
                  <a:lnTo>
                    <a:pt x="46" y="32"/>
                  </a:lnTo>
                  <a:lnTo>
                    <a:pt x="47" y="32"/>
                  </a:lnTo>
                  <a:lnTo>
                    <a:pt x="50" y="32"/>
                  </a:lnTo>
                  <a:lnTo>
                    <a:pt x="52" y="32"/>
                  </a:lnTo>
                  <a:lnTo>
                    <a:pt x="54" y="33"/>
                  </a:lnTo>
                  <a:lnTo>
                    <a:pt x="57" y="34"/>
                  </a:lnTo>
                  <a:lnTo>
                    <a:pt x="57" y="37"/>
                  </a:lnTo>
                  <a:lnTo>
                    <a:pt x="57" y="41"/>
                  </a:lnTo>
                  <a:lnTo>
                    <a:pt x="54" y="43"/>
                  </a:lnTo>
                  <a:lnTo>
                    <a:pt x="52" y="43"/>
                  </a:lnTo>
                  <a:lnTo>
                    <a:pt x="50" y="44"/>
                  </a:lnTo>
                  <a:lnTo>
                    <a:pt x="47" y="44"/>
                  </a:lnTo>
                  <a:lnTo>
                    <a:pt x="46" y="43"/>
                  </a:lnTo>
                  <a:lnTo>
                    <a:pt x="46" y="32"/>
                  </a:lnTo>
                  <a:close/>
                  <a:moveTo>
                    <a:pt x="69" y="50"/>
                  </a:moveTo>
                  <a:lnTo>
                    <a:pt x="69" y="50"/>
                  </a:lnTo>
                  <a:lnTo>
                    <a:pt x="71" y="50"/>
                  </a:lnTo>
                  <a:lnTo>
                    <a:pt x="75" y="50"/>
                  </a:lnTo>
                  <a:lnTo>
                    <a:pt x="78" y="50"/>
                  </a:lnTo>
                  <a:lnTo>
                    <a:pt x="82" y="50"/>
                  </a:lnTo>
                  <a:lnTo>
                    <a:pt x="85" y="50"/>
                  </a:lnTo>
                  <a:lnTo>
                    <a:pt x="88" y="49"/>
                  </a:lnTo>
                  <a:lnTo>
                    <a:pt x="92" y="46"/>
                  </a:lnTo>
                  <a:lnTo>
                    <a:pt x="93" y="43"/>
                  </a:lnTo>
                  <a:lnTo>
                    <a:pt x="94" y="40"/>
                  </a:lnTo>
                  <a:lnTo>
                    <a:pt x="93" y="35"/>
                  </a:lnTo>
                  <a:lnTo>
                    <a:pt x="91" y="33"/>
                  </a:lnTo>
                  <a:lnTo>
                    <a:pt x="87" y="30"/>
                  </a:lnTo>
                  <a:lnTo>
                    <a:pt x="90" y="29"/>
                  </a:lnTo>
                  <a:lnTo>
                    <a:pt x="92" y="27"/>
                  </a:lnTo>
                  <a:lnTo>
                    <a:pt x="93" y="22"/>
                  </a:lnTo>
                  <a:lnTo>
                    <a:pt x="92" y="19"/>
                  </a:lnTo>
                  <a:lnTo>
                    <a:pt x="91" y="17"/>
                  </a:lnTo>
                  <a:lnTo>
                    <a:pt x="88" y="16"/>
                  </a:lnTo>
                  <a:lnTo>
                    <a:pt x="85" y="14"/>
                  </a:lnTo>
                  <a:lnTo>
                    <a:pt x="83" y="14"/>
                  </a:lnTo>
                  <a:lnTo>
                    <a:pt x="79" y="14"/>
                  </a:lnTo>
                  <a:lnTo>
                    <a:pt x="77" y="14"/>
                  </a:lnTo>
                  <a:lnTo>
                    <a:pt x="74" y="14"/>
                  </a:lnTo>
                  <a:lnTo>
                    <a:pt x="71" y="14"/>
                  </a:lnTo>
                  <a:lnTo>
                    <a:pt x="69" y="14"/>
                  </a:lnTo>
                  <a:lnTo>
                    <a:pt x="69" y="50"/>
                  </a:lnTo>
                  <a:close/>
                  <a:moveTo>
                    <a:pt x="76" y="20"/>
                  </a:moveTo>
                  <a:lnTo>
                    <a:pt x="76" y="20"/>
                  </a:lnTo>
                  <a:lnTo>
                    <a:pt x="78" y="20"/>
                  </a:lnTo>
                  <a:lnTo>
                    <a:pt x="79" y="20"/>
                  </a:lnTo>
                  <a:lnTo>
                    <a:pt x="83" y="20"/>
                  </a:lnTo>
                  <a:lnTo>
                    <a:pt x="85" y="21"/>
                  </a:lnTo>
                  <a:lnTo>
                    <a:pt x="85" y="22"/>
                  </a:lnTo>
                  <a:lnTo>
                    <a:pt x="86" y="24"/>
                  </a:lnTo>
                  <a:lnTo>
                    <a:pt x="85" y="27"/>
                  </a:lnTo>
                  <a:lnTo>
                    <a:pt x="83" y="28"/>
                  </a:lnTo>
                  <a:lnTo>
                    <a:pt x="79" y="28"/>
                  </a:lnTo>
                  <a:lnTo>
                    <a:pt x="76" y="28"/>
                  </a:lnTo>
                  <a:lnTo>
                    <a:pt x="76" y="20"/>
                  </a:lnTo>
                  <a:close/>
                  <a:moveTo>
                    <a:pt x="76" y="34"/>
                  </a:moveTo>
                  <a:lnTo>
                    <a:pt x="79" y="34"/>
                  </a:lnTo>
                  <a:lnTo>
                    <a:pt x="84" y="34"/>
                  </a:lnTo>
                  <a:lnTo>
                    <a:pt x="86" y="36"/>
                  </a:lnTo>
                  <a:lnTo>
                    <a:pt x="87" y="40"/>
                  </a:lnTo>
                  <a:lnTo>
                    <a:pt x="86" y="42"/>
                  </a:lnTo>
                  <a:lnTo>
                    <a:pt x="85" y="43"/>
                  </a:lnTo>
                  <a:lnTo>
                    <a:pt x="83" y="44"/>
                  </a:lnTo>
                  <a:lnTo>
                    <a:pt x="79" y="44"/>
                  </a:lnTo>
                  <a:lnTo>
                    <a:pt x="78" y="44"/>
                  </a:lnTo>
                  <a:lnTo>
                    <a:pt x="77" y="44"/>
                  </a:lnTo>
                  <a:lnTo>
                    <a:pt x="76" y="44"/>
                  </a:lnTo>
                  <a:lnTo>
                    <a:pt x="76" y="34"/>
                  </a:lnTo>
                  <a:close/>
                  <a:moveTo>
                    <a:pt x="107" y="50"/>
                  </a:moveTo>
                  <a:lnTo>
                    <a:pt x="107" y="14"/>
                  </a:lnTo>
                  <a:lnTo>
                    <a:pt x="100" y="14"/>
                  </a:lnTo>
                  <a:lnTo>
                    <a:pt x="100" y="50"/>
                  </a:lnTo>
                  <a:lnTo>
                    <a:pt x="107" y="50"/>
                  </a:lnTo>
                  <a:close/>
                  <a:moveTo>
                    <a:pt x="103" y="0"/>
                  </a:moveTo>
                  <a:lnTo>
                    <a:pt x="103" y="0"/>
                  </a:lnTo>
                  <a:lnTo>
                    <a:pt x="101" y="1"/>
                  </a:lnTo>
                  <a:lnTo>
                    <a:pt x="100" y="2"/>
                  </a:lnTo>
                  <a:lnTo>
                    <a:pt x="100" y="4"/>
                  </a:lnTo>
                  <a:lnTo>
                    <a:pt x="100" y="7"/>
                  </a:lnTo>
                  <a:lnTo>
                    <a:pt x="101" y="9"/>
                  </a:lnTo>
                  <a:lnTo>
                    <a:pt x="103" y="10"/>
                  </a:lnTo>
                  <a:lnTo>
                    <a:pt x="106" y="9"/>
                  </a:lnTo>
                  <a:lnTo>
                    <a:pt x="107" y="7"/>
                  </a:lnTo>
                  <a:lnTo>
                    <a:pt x="108" y="4"/>
                  </a:lnTo>
                  <a:lnTo>
                    <a:pt x="107" y="2"/>
                  </a:lnTo>
                  <a:lnTo>
                    <a:pt x="106" y="1"/>
                  </a:lnTo>
                  <a:lnTo>
                    <a:pt x="103" y="0"/>
                  </a:lnTo>
                  <a:close/>
                  <a:moveTo>
                    <a:pt x="115" y="50"/>
                  </a:moveTo>
                  <a:lnTo>
                    <a:pt x="115" y="50"/>
                  </a:lnTo>
                  <a:lnTo>
                    <a:pt x="117" y="50"/>
                  </a:lnTo>
                  <a:lnTo>
                    <a:pt x="120" y="50"/>
                  </a:lnTo>
                  <a:lnTo>
                    <a:pt x="124" y="50"/>
                  </a:lnTo>
                  <a:lnTo>
                    <a:pt x="127" y="50"/>
                  </a:lnTo>
                  <a:lnTo>
                    <a:pt x="131" y="50"/>
                  </a:lnTo>
                  <a:lnTo>
                    <a:pt x="134" y="49"/>
                  </a:lnTo>
                  <a:lnTo>
                    <a:pt x="136" y="46"/>
                  </a:lnTo>
                  <a:lnTo>
                    <a:pt x="139" y="43"/>
                  </a:lnTo>
                  <a:lnTo>
                    <a:pt x="140" y="40"/>
                  </a:lnTo>
                  <a:lnTo>
                    <a:pt x="139" y="35"/>
                  </a:lnTo>
                  <a:lnTo>
                    <a:pt x="136" y="33"/>
                  </a:lnTo>
                  <a:lnTo>
                    <a:pt x="132" y="30"/>
                  </a:lnTo>
                  <a:lnTo>
                    <a:pt x="135" y="29"/>
                  </a:lnTo>
                  <a:lnTo>
                    <a:pt x="137" y="27"/>
                  </a:lnTo>
                  <a:lnTo>
                    <a:pt x="139" y="22"/>
                  </a:lnTo>
                  <a:lnTo>
                    <a:pt x="137" y="19"/>
                  </a:lnTo>
                  <a:lnTo>
                    <a:pt x="135" y="17"/>
                  </a:lnTo>
                  <a:lnTo>
                    <a:pt x="133" y="16"/>
                  </a:lnTo>
                  <a:lnTo>
                    <a:pt x="131" y="14"/>
                  </a:lnTo>
                  <a:lnTo>
                    <a:pt x="127" y="14"/>
                  </a:lnTo>
                  <a:lnTo>
                    <a:pt x="125" y="14"/>
                  </a:lnTo>
                  <a:lnTo>
                    <a:pt x="121" y="14"/>
                  </a:lnTo>
                  <a:lnTo>
                    <a:pt x="119" y="14"/>
                  </a:lnTo>
                  <a:lnTo>
                    <a:pt x="117" y="14"/>
                  </a:lnTo>
                  <a:lnTo>
                    <a:pt x="115" y="14"/>
                  </a:lnTo>
                  <a:lnTo>
                    <a:pt x="115" y="50"/>
                  </a:lnTo>
                  <a:close/>
                  <a:moveTo>
                    <a:pt x="121" y="20"/>
                  </a:moveTo>
                  <a:lnTo>
                    <a:pt x="121" y="20"/>
                  </a:lnTo>
                  <a:lnTo>
                    <a:pt x="123" y="20"/>
                  </a:lnTo>
                  <a:lnTo>
                    <a:pt x="125" y="20"/>
                  </a:lnTo>
                  <a:lnTo>
                    <a:pt x="127" y="20"/>
                  </a:lnTo>
                  <a:lnTo>
                    <a:pt x="129" y="21"/>
                  </a:lnTo>
                  <a:lnTo>
                    <a:pt x="131" y="22"/>
                  </a:lnTo>
                  <a:lnTo>
                    <a:pt x="131" y="24"/>
                  </a:lnTo>
                  <a:lnTo>
                    <a:pt x="131" y="27"/>
                  </a:lnTo>
                  <a:lnTo>
                    <a:pt x="128" y="28"/>
                  </a:lnTo>
                  <a:lnTo>
                    <a:pt x="125" y="28"/>
                  </a:lnTo>
                  <a:lnTo>
                    <a:pt x="121" y="28"/>
                  </a:lnTo>
                  <a:lnTo>
                    <a:pt x="121" y="20"/>
                  </a:lnTo>
                  <a:close/>
                  <a:moveTo>
                    <a:pt x="121" y="34"/>
                  </a:moveTo>
                  <a:lnTo>
                    <a:pt x="125" y="34"/>
                  </a:lnTo>
                  <a:lnTo>
                    <a:pt x="128" y="34"/>
                  </a:lnTo>
                  <a:lnTo>
                    <a:pt x="131" y="36"/>
                  </a:lnTo>
                  <a:lnTo>
                    <a:pt x="132" y="40"/>
                  </a:lnTo>
                  <a:lnTo>
                    <a:pt x="132" y="42"/>
                  </a:lnTo>
                  <a:lnTo>
                    <a:pt x="129" y="43"/>
                  </a:lnTo>
                  <a:lnTo>
                    <a:pt x="127" y="44"/>
                  </a:lnTo>
                  <a:lnTo>
                    <a:pt x="125" y="44"/>
                  </a:lnTo>
                  <a:lnTo>
                    <a:pt x="124" y="44"/>
                  </a:lnTo>
                  <a:lnTo>
                    <a:pt x="123" y="44"/>
                  </a:lnTo>
                  <a:lnTo>
                    <a:pt x="121" y="44"/>
                  </a:lnTo>
                  <a:lnTo>
                    <a:pt x="121" y="34"/>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5" name="Freeform 118">
              <a:extLst>
                <a:ext uri="{FF2B5EF4-FFF2-40B4-BE49-F238E27FC236}">
                  <a16:creationId xmlns:a16="http://schemas.microsoft.com/office/drawing/2014/main" id="{D70029DD-F7A9-7B2C-63EB-F6E1C333CD7D}"/>
                </a:ext>
              </a:extLst>
            </p:cNvPr>
            <p:cNvSpPr>
              <a:spLocks noEditPoints="1"/>
            </p:cNvSpPr>
            <p:nvPr/>
          </p:nvSpPr>
          <p:spPr bwMode="auto">
            <a:xfrm>
              <a:off x="1272711" y="797748"/>
              <a:ext cx="210554" cy="73887"/>
            </a:xfrm>
            <a:custGeom>
              <a:avLst/>
              <a:gdLst>
                <a:gd name="T0" fmla="*/ 11113 w 157"/>
                <a:gd name="T1" fmla="*/ 42863 h 64"/>
                <a:gd name="T2" fmla="*/ 9525 w 157"/>
                <a:gd name="T3" fmla="*/ 57150 h 64"/>
                <a:gd name="T4" fmla="*/ 3175 w 157"/>
                <a:gd name="T5" fmla="*/ 65088 h 64"/>
                <a:gd name="T6" fmla="*/ 1588 w 157"/>
                <a:gd name="T7" fmla="*/ 77788 h 64"/>
                <a:gd name="T8" fmla="*/ 12700 w 157"/>
                <a:gd name="T9" fmla="*/ 74613 h 64"/>
                <a:gd name="T10" fmla="*/ 22225 w 157"/>
                <a:gd name="T11" fmla="*/ 57150 h 64"/>
                <a:gd name="T12" fmla="*/ 23813 w 157"/>
                <a:gd name="T13" fmla="*/ 11113 h 64"/>
                <a:gd name="T14" fmla="*/ 50800 w 157"/>
                <a:gd name="T15" fmla="*/ 0 h 64"/>
                <a:gd name="T16" fmla="*/ 74613 w 157"/>
                <a:gd name="T17" fmla="*/ 73025 h 64"/>
                <a:gd name="T18" fmla="*/ 74613 w 157"/>
                <a:gd name="T19" fmla="*/ 74613 h 64"/>
                <a:gd name="T20" fmla="*/ 74613 w 157"/>
                <a:gd name="T21" fmla="*/ 76200 h 64"/>
                <a:gd name="T22" fmla="*/ 68263 w 157"/>
                <a:gd name="T23" fmla="*/ 85725 h 64"/>
                <a:gd name="T24" fmla="*/ 61913 w 157"/>
                <a:gd name="T25" fmla="*/ 88900 h 64"/>
                <a:gd name="T26" fmla="*/ 66675 w 157"/>
                <a:gd name="T27" fmla="*/ 100013 h 64"/>
                <a:gd name="T28" fmla="*/ 76200 w 157"/>
                <a:gd name="T29" fmla="*/ 95250 h 64"/>
                <a:gd name="T30" fmla="*/ 82550 w 157"/>
                <a:gd name="T31" fmla="*/ 82550 h 64"/>
                <a:gd name="T32" fmla="*/ 103188 w 157"/>
                <a:gd name="T33" fmla="*/ 20638 h 64"/>
                <a:gd name="T34" fmla="*/ 82550 w 157"/>
                <a:gd name="T35" fmla="*/ 55563 h 64"/>
                <a:gd name="T36" fmla="*/ 80963 w 157"/>
                <a:gd name="T37" fmla="*/ 61913 h 64"/>
                <a:gd name="T38" fmla="*/ 79375 w 157"/>
                <a:gd name="T39" fmla="*/ 58738 h 64"/>
                <a:gd name="T40" fmla="*/ 69850 w 157"/>
                <a:gd name="T41" fmla="*/ 20638 h 64"/>
                <a:gd name="T42" fmla="*/ 107950 w 157"/>
                <a:gd name="T43" fmla="*/ 76200 h 64"/>
                <a:gd name="T44" fmla="*/ 153988 w 157"/>
                <a:gd name="T45" fmla="*/ 68263 h 64"/>
                <a:gd name="T46" fmla="*/ 138113 w 157"/>
                <a:gd name="T47" fmla="*/ 65088 h 64"/>
                <a:gd name="T48" fmla="*/ 107950 w 157"/>
                <a:gd name="T49" fmla="*/ 20638 h 64"/>
                <a:gd name="T50" fmla="*/ 168275 w 157"/>
                <a:gd name="T51" fmla="*/ 76200 h 64"/>
                <a:gd name="T52" fmla="*/ 180975 w 157"/>
                <a:gd name="T53" fmla="*/ 76200 h 64"/>
                <a:gd name="T54" fmla="*/ 190500 w 157"/>
                <a:gd name="T55" fmla="*/ 74613 h 64"/>
                <a:gd name="T56" fmla="*/ 198438 w 157"/>
                <a:gd name="T57" fmla="*/ 65088 h 64"/>
                <a:gd name="T58" fmla="*/ 198438 w 157"/>
                <a:gd name="T59" fmla="*/ 49213 h 64"/>
                <a:gd name="T60" fmla="*/ 192088 w 157"/>
                <a:gd name="T61" fmla="*/ 41275 h 64"/>
                <a:gd name="T62" fmla="*/ 179388 w 157"/>
                <a:gd name="T63" fmla="*/ 38100 h 64"/>
                <a:gd name="T64" fmla="*/ 174625 w 157"/>
                <a:gd name="T65" fmla="*/ 38100 h 64"/>
                <a:gd name="T66" fmla="*/ 160338 w 157"/>
                <a:gd name="T67" fmla="*/ 20638 h 64"/>
                <a:gd name="T68" fmla="*/ 174625 w 157"/>
                <a:gd name="T69" fmla="*/ 47625 h 64"/>
                <a:gd name="T70" fmla="*/ 180975 w 157"/>
                <a:gd name="T71" fmla="*/ 47625 h 64"/>
                <a:gd name="T72" fmla="*/ 187325 w 157"/>
                <a:gd name="T73" fmla="*/ 52388 h 64"/>
                <a:gd name="T74" fmla="*/ 187325 w 157"/>
                <a:gd name="T75" fmla="*/ 61913 h 64"/>
                <a:gd name="T76" fmla="*/ 180975 w 157"/>
                <a:gd name="T77" fmla="*/ 68263 h 64"/>
                <a:gd name="T78" fmla="*/ 174625 w 157"/>
                <a:gd name="T79" fmla="*/ 68263 h 64"/>
                <a:gd name="T80" fmla="*/ 171450 w 157"/>
                <a:gd name="T81" fmla="*/ 47625 h 64"/>
                <a:gd name="T82" fmla="*/ 220663 w 157"/>
                <a:gd name="T83" fmla="*/ 52388 h 64"/>
                <a:gd name="T84" fmla="*/ 228600 w 157"/>
                <a:gd name="T85" fmla="*/ 55563 h 64"/>
                <a:gd name="T86" fmla="*/ 233363 w 157"/>
                <a:gd name="T87" fmla="*/ 65088 h 64"/>
                <a:gd name="T88" fmla="*/ 249238 w 157"/>
                <a:gd name="T89" fmla="*/ 76200 h 64"/>
                <a:gd name="T90" fmla="*/ 246063 w 157"/>
                <a:gd name="T91" fmla="*/ 65088 h 64"/>
                <a:gd name="T92" fmla="*/ 242888 w 157"/>
                <a:gd name="T93" fmla="*/ 52388 h 64"/>
                <a:gd name="T94" fmla="*/ 231775 w 157"/>
                <a:gd name="T95" fmla="*/ 46038 h 64"/>
                <a:gd name="T96" fmla="*/ 220663 w 157"/>
                <a:gd name="T97" fmla="*/ 4445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7" h="64">
                  <a:moveTo>
                    <a:pt x="8" y="0"/>
                  </a:moveTo>
                  <a:lnTo>
                    <a:pt x="8" y="21"/>
                  </a:lnTo>
                  <a:lnTo>
                    <a:pt x="7" y="27"/>
                  </a:lnTo>
                  <a:lnTo>
                    <a:pt x="7" y="31"/>
                  </a:lnTo>
                  <a:lnTo>
                    <a:pt x="6" y="36"/>
                  </a:lnTo>
                  <a:lnTo>
                    <a:pt x="5" y="39"/>
                  </a:lnTo>
                  <a:lnTo>
                    <a:pt x="2" y="41"/>
                  </a:lnTo>
                  <a:lnTo>
                    <a:pt x="0" y="41"/>
                  </a:lnTo>
                  <a:lnTo>
                    <a:pt x="1" y="49"/>
                  </a:lnTo>
                  <a:lnTo>
                    <a:pt x="5" y="48"/>
                  </a:lnTo>
                  <a:lnTo>
                    <a:pt x="8" y="47"/>
                  </a:lnTo>
                  <a:lnTo>
                    <a:pt x="11" y="43"/>
                  </a:lnTo>
                  <a:lnTo>
                    <a:pt x="14" y="36"/>
                  </a:lnTo>
                  <a:lnTo>
                    <a:pt x="14" y="29"/>
                  </a:lnTo>
                  <a:lnTo>
                    <a:pt x="15" y="20"/>
                  </a:lnTo>
                  <a:lnTo>
                    <a:pt x="15" y="7"/>
                  </a:lnTo>
                  <a:lnTo>
                    <a:pt x="25" y="7"/>
                  </a:lnTo>
                  <a:lnTo>
                    <a:pt x="25" y="48"/>
                  </a:lnTo>
                  <a:lnTo>
                    <a:pt x="32" y="48"/>
                  </a:lnTo>
                  <a:lnTo>
                    <a:pt x="32" y="0"/>
                  </a:lnTo>
                  <a:lnTo>
                    <a:pt x="8" y="0"/>
                  </a:lnTo>
                  <a:close/>
                  <a:moveTo>
                    <a:pt x="36" y="13"/>
                  </a:moveTo>
                  <a:lnTo>
                    <a:pt x="47" y="46"/>
                  </a:lnTo>
                  <a:lnTo>
                    <a:pt x="47" y="47"/>
                  </a:lnTo>
                  <a:lnTo>
                    <a:pt x="47" y="48"/>
                  </a:lnTo>
                  <a:lnTo>
                    <a:pt x="46" y="52"/>
                  </a:lnTo>
                  <a:lnTo>
                    <a:pt x="43" y="54"/>
                  </a:lnTo>
                  <a:lnTo>
                    <a:pt x="41" y="56"/>
                  </a:lnTo>
                  <a:lnTo>
                    <a:pt x="39" y="56"/>
                  </a:lnTo>
                  <a:lnTo>
                    <a:pt x="41" y="64"/>
                  </a:lnTo>
                  <a:lnTo>
                    <a:pt x="42" y="63"/>
                  </a:lnTo>
                  <a:lnTo>
                    <a:pt x="46" y="62"/>
                  </a:lnTo>
                  <a:lnTo>
                    <a:pt x="48" y="60"/>
                  </a:lnTo>
                  <a:lnTo>
                    <a:pt x="50" y="56"/>
                  </a:lnTo>
                  <a:lnTo>
                    <a:pt x="52" y="52"/>
                  </a:lnTo>
                  <a:lnTo>
                    <a:pt x="55" y="46"/>
                  </a:lnTo>
                  <a:lnTo>
                    <a:pt x="58" y="37"/>
                  </a:lnTo>
                  <a:lnTo>
                    <a:pt x="65" y="13"/>
                  </a:lnTo>
                  <a:lnTo>
                    <a:pt x="57" y="13"/>
                  </a:lnTo>
                  <a:lnTo>
                    <a:pt x="52" y="32"/>
                  </a:lnTo>
                  <a:lnTo>
                    <a:pt x="52" y="35"/>
                  </a:lnTo>
                  <a:lnTo>
                    <a:pt x="51" y="37"/>
                  </a:lnTo>
                  <a:lnTo>
                    <a:pt x="51" y="39"/>
                  </a:lnTo>
                  <a:lnTo>
                    <a:pt x="50" y="37"/>
                  </a:lnTo>
                  <a:lnTo>
                    <a:pt x="50" y="35"/>
                  </a:lnTo>
                  <a:lnTo>
                    <a:pt x="49" y="32"/>
                  </a:lnTo>
                  <a:lnTo>
                    <a:pt x="44" y="13"/>
                  </a:lnTo>
                  <a:lnTo>
                    <a:pt x="36" y="13"/>
                  </a:lnTo>
                  <a:close/>
                  <a:moveTo>
                    <a:pt x="68" y="13"/>
                  </a:moveTo>
                  <a:lnTo>
                    <a:pt x="68" y="48"/>
                  </a:lnTo>
                  <a:lnTo>
                    <a:pt x="90" y="48"/>
                  </a:lnTo>
                  <a:lnTo>
                    <a:pt x="91" y="60"/>
                  </a:lnTo>
                  <a:lnTo>
                    <a:pt x="96" y="60"/>
                  </a:lnTo>
                  <a:lnTo>
                    <a:pt x="97" y="43"/>
                  </a:lnTo>
                  <a:lnTo>
                    <a:pt x="93" y="43"/>
                  </a:lnTo>
                  <a:lnTo>
                    <a:pt x="93" y="13"/>
                  </a:lnTo>
                  <a:lnTo>
                    <a:pt x="87" y="13"/>
                  </a:lnTo>
                  <a:lnTo>
                    <a:pt x="87" y="41"/>
                  </a:lnTo>
                  <a:lnTo>
                    <a:pt x="75" y="41"/>
                  </a:lnTo>
                  <a:lnTo>
                    <a:pt x="75" y="13"/>
                  </a:lnTo>
                  <a:lnTo>
                    <a:pt x="68" y="13"/>
                  </a:lnTo>
                  <a:close/>
                  <a:moveTo>
                    <a:pt x="101" y="13"/>
                  </a:moveTo>
                  <a:lnTo>
                    <a:pt x="101" y="48"/>
                  </a:lnTo>
                  <a:lnTo>
                    <a:pt x="106" y="48"/>
                  </a:lnTo>
                  <a:lnTo>
                    <a:pt x="110" y="48"/>
                  </a:lnTo>
                  <a:lnTo>
                    <a:pt x="114" y="48"/>
                  </a:lnTo>
                  <a:lnTo>
                    <a:pt x="117" y="48"/>
                  </a:lnTo>
                  <a:lnTo>
                    <a:pt x="120" y="47"/>
                  </a:lnTo>
                  <a:lnTo>
                    <a:pt x="123" y="45"/>
                  </a:lnTo>
                  <a:lnTo>
                    <a:pt x="125" y="41"/>
                  </a:lnTo>
                  <a:lnTo>
                    <a:pt x="126" y="36"/>
                  </a:lnTo>
                  <a:lnTo>
                    <a:pt x="125" y="31"/>
                  </a:lnTo>
                  <a:lnTo>
                    <a:pt x="123" y="28"/>
                  </a:lnTo>
                  <a:lnTo>
                    <a:pt x="121" y="26"/>
                  </a:lnTo>
                  <a:lnTo>
                    <a:pt x="117" y="24"/>
                  </a:lnTo>
                  <a:lnTo>
                    <a:pt x="113" y="24"/>
                  </a:lnTo>
                  <a:lnTo>
                    <a:pt x="112" y="24"/>
                  </a:lnTo>
                  <a:lnTo>
                    <a:pt x="110" y="24"/>
                  </a:lnTo>
                  <a:lnTo>
                    <a:pt x="108" y="24"/>
                  </a:lnTo>
                  <a:lnTo>
                    <a:pt x="108" y="13"/>
                  </a:lnTo>
                  <a:lnTo>
                    <a:pt x="101" y="13"/>
                  </a:lnTo>
                  <a:close/>
                  <a:moveTo>
                    <a:pt x="108" y="30"/>
                  </a:moveTo>
                  <a:lnTo>
                    <a:pt x="108" y="30"/>
                  </a:lnTo>
                  <a:lnTo>
                    <a:pt x="110" y="30"/>
                  </a:lnTo>
                  <a:lnTo>
                    <a:pt x="112" y="30"/>
                  </a:lnTo>
                  <a:lnTo>
                    <a:pt x="114" y="30"/>
                  </a:lnTo>
                  <a:lnTo>
                    <a:pt x="116" y="31"/>
                  </a:lnTo>
                  <a:lnTo>
                    <a:pt x="118" y="33"/>
                  </a:lnTo>
                  <a:lnTo>
                    <a:pt x="120" y="37"/>
                  </a:lnTo>
                  <a:lnTo>
                    <a:pt x="118" y="39"/>
                  </a:lnTo>
                  <a:lnTo>
                    <a:pt x="117" y="41"/>
                  </a:lnTo>
                  <a:lnTo>
                    <a:pt x="114" y="43"/>
                  </a:lnTo>
                  <a:lnTo>
                    <a:pt x="112" y="43"/>
                  </a:lnTo>
                  <a:lnTo>
                    <a:pt x="110" y="43"/>
                  </a:lnTo>
                  <a:lnTo>
                    <a:pt x="108" y="43"/>
                  </a:lnTo>
                  <a:lnTo>
                    <a:pt x="108" y="30"/>
                  </a:lnTo>
                  <a:close/>
                  <a:moveTo>
                    <a:pt x="132" y="13"/>
                  </a:moveTo>
                  <a:lnTo>
                    <a:pt x="132" y="48"/>
                  </a:lnTo>
                  <a:lnTo>
                    <a:pt x="139" y="48"/>
                  </a:lnTo>
                  <a:lnTo>
                    <a:pt x="139" y="33"/>
                  </a:lnTo>
                  <a:lnTo>
                    <a:pt x="140" y="33"/>
                  </a:lnTo>
                  <a:lnTo>
                    <a:pt x="144" y="35"/>
                  </a:lnTo>
                  <a:lnTo>
                    <a:pt x="146" y="37"/>
                  </a:lnTo>
                  <a:lnTo>
                    <a:pt x="147" y="41"/>
                  </a:lnTo>
                  <a:lnTo>
                    <a:pt x="149" y="45"/>
                  </a:lnTo>
                  <a:lnTo>
                    <a:pt x="150" y="48"/>
                  </a:lnTo>
                  <a:lnTo>
                    <a:pt x="157" y="48"/>
                  </a:lnTo>
                  <a:lnTo>
                    <a:pt x="156" y="45"/>
                  </a:lnTo>
                  <a:lnTo>
                    <a:pt x="155" y="41"/>
                  </a:lnTo>
                  <a:lnTo>
                    <a:pt x="154" y="39"/>
                  </a:lnTo>
                  <a:lnTo>
                    <a:pt x="153" y="33"/>
                  </a:lnTo>
                  <a:lnTo>
                    <a:pt x="149" y="30"/>
                  </a:lnTo>
                  <a:lnTo>
                    <a:pt x="146" y="29"/>
                  </a:lnTo>
                  <a:lnTo>
                    <a:pt x="157" y="13"/>
                  </a:lnTo>
                  <a:lnTo>
                    <a:pt x="149" y="13"/>
                  </a:lnTo>
                  <a:lnTo>
                    <a:pt x="140" y="28"/>
                  </a:lnTo>
                  <a:lnTo>
                    <a:pt x="139" y="28"/>
                  </a:lnTo>
                  <a:lnTo>
                    <a:pt x="139" y="13"/>
                  </a:lnTo>
                  <a:lnTo>
                    <a:pt x="132" y="13"/>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6" name="Freeform 119">
              <a:extLst>
                <a:ext uri="{FF2B5EF4-FFF2-40B4-BE49-F238E27FC236}">
                  <a16:creationId xmlns:a16="http://schemas.microsoft.com/office/drawing/2014/main" id="{2C87C5C4-0FB6-D9F6-3506-6E203643BF5B}"/>
                </a:ext>
              </a:extLst>
            </p:cNvPr>
            <p:cNvSpPr>
              <a:spLocks noEditPoints="1"/>
            </p:cNvSpPr>
            <p:nvPr/>
          </p:nvSpPr>
          <p:spPr bwMode="auto">
            <a:xfrm>
              <a:off x="1920463" y="917816"/>
              <a:ext cx="179709" cy="57724"/>
            </a:xfrm>
            <a:custGeom>
              <a:avLst/>
              <a:gdLst>
                <a:gd name="T0" fmla="*/ 14288 w 134"/>
                <a:gd name="T1" fmla="*/ 50800 h 50"/>
                <a:gd name="T2" fmla="*/ 25400 w 134"/>
                <a:gd name="T3" fmla="*/ 49213 h 50"/>
                <a:gd name="T4" fmla="*/ 39688 w 134"/>
                <a:gd name="T5" fmla="*/ 34925 h 50"/>
                <a:gd name="T6" fmla="*/ 39688 w 134"/>
                <a:gd name="T7" fmla="*/ 14288 h 50"/>
                <a:gd name="T8" fmla="*/ 17463 w 134"/>
                <a:gd name="T9" fmla="*/ 1588 h 50"/>
                <a:gd name="T10" fmla="*/ 0 w 134"/>
                <a:gd name="T11" fmla="*/ 79375 h 50"/>
                <a:gd name="T12" fmla="*/ 14288 w 134"/>
                <a:gd name="T13" fmla="*/ 12700 h 50"/>
                <a:gd name="T14" fmla="*/ 28575 w 134"/>
                <a:gd name="T15" fmla="*/ 19050 h 50"/>
                <a:gd name="T16" fmla="*/ 28575 w 134"/>
                <a:gd name="T17" fmla="*/ 33338 h 50"/>
                <a:gd name="T18" fmla="*/ 14288 w 134"/>
                <a:gd name="T19" fmla="*/ 39688 h 50"/>
                <a:gd name="T20" fmla="*/ 63500 w 134"/>
                <a:gd name="T21" fmla="*/ 79375 h 50"/>
                <a:gd name="T22" fmla="*/ 63500 w 134"/>
                <a:gd name="T23" fmla="*/ 79375 h 50"/>
                <a:gd name="T24" fmla="*/ 50800 w 134"/>
                <a:gd name="T25" fmla="*/ 3175 h 50"/>
                <a:gd name="T26" fmla="*/ 50800 w 134"/>
                <a:gd name="T27" fmla="*/ 11113 h 50"/>
                <a:gd name="T28" fmla="*/ 60325 w 134"/>
                <a:gd name="T29" fmla="*/ 14288 h 50"/>
                <a:gd name="T30" fmla="*/ 63500 w 134"/>
                <a:gd name="T31" fmla="*/ 7938 h 50"/>
                <a:gd name="T32" fmla="*/ 55563 w 134"/>
                <a:gd name="T33" fmla="*/ 0 h 50"/>
                <a:gd name="T34" fmla="*/ 77788 w 134"/>
                <a:gd name="T35" fmla="*/ 79375 h 50"/>
                <a:gd name="T36" fmla="*/ 93663 w 134"/>
                <a:gd name="T37" fmla="*/ 79375 h 50"/>
                <a:gd name="T38" fmla="*/ 104775 w 134"/>
                <a:gd name="T39" fmla="*/ 76200 h 50"/>
                <a:gd name="T40" fmla="*/ 114301 w 134"/>
                <a:gd name="T41" fmla="*/ 63500 h 50"/>
                <a:gd name="T42" fmla="*/ 107951 w 134"/>
                <a:gd name="T43" fmla="*/ 50800 h 50"/>
                <a:gd name="T44" fmla="*/ 106363 w 134"/>
                <a:gd name="T45" fmla="*/ 47625 h 50"/>
                <a:gd name="T46" fmla="*/ 111126 w 134"/>
                <a:gd name="T47" fmla="*/ 30163 h 50"/>
                <a:gd name="T48" fmla="*/ 104775 w 134"/>
                <a:gd name="T49" fmla="*/ 25400 h 50"/>
                <a:gd name="T50" fmla="*/ 90488 w 134"/>
                <a:gd name="T51" fmla="*/ 22225 h 50"/>
                <a:gd name="T52" fmla="*/ 80963 w 134"/>
                <a:gd name="T53" fmla="*/ 23813 h 50"/>
                <a:gd name="T54" fmla="*/ 74613 w 134"/>
                <a:gd name="T55" fmla="*/ 79375 h 50"/>
                <a:gd name="T56" fmla="*/ 90488 w 134"/>
                <a:gd name="T57" fmla="*/ 30163 h 50"/>
                <a:gd name="T58" fmla="*/ 100013 w 134"/>
                <a:gd name="T59" fmla="*/ 36513 h 50"/>
                <a:gd name="T60" fmla="*/ 95250 w 134"/>
                <a:gd name="T61" fmla="*/ 46038 h 50"/>
                <a:gd name="T62" fmla="*/ 85725 w 134"/>
                <a:gd name="T63" fmla="*/ 33338 h 50"/>
                <a:gd name="T64" fmla="*/ 95250 w 134"/>
                <a:gd name="T65" fmla="*/ 53975 h 50"/>
                <a:gd name="T66" fmla="*/ 101600 w 134"/>
                <a:gd name="T67" fmla="*/ 66675 h 50"/>
                <a:gd name="T68" fmla="*/ 93663 w 134"/>
                <a:gd name="T69" fmla="*/ 71438 h 50"/>
                <a:gd name="T70" fmla="*/ 87313 w 134"/>
                <a:gd name="T71" fmla="*/ 71438 h 50"/>
                <a:gd name="T72" fmla="*/ 122238 w 134"/>
                <a:gd name="T73" fmla="*/ 23813 h 50"/>
                <a:gd name="T74" fmla="*/ 152401 w 134"/>
                <a:gd name="T75" fmla="*/ 79375 h 50"/>
                <a:gd name="T76" fmla="*/ 133351 w 134"/>
                <a:gd name="T77" fmla="*/ 46038 h 50"/>
                <a:gd name="T78" fmla="*/ 211138 w 134"/>
                <a:gd name="T79" fmla="*/ 53975 h 50"/>
                <a:gd name="T80" fmla="*/ 211138 w 134"/>
                <a:gd name="T81" fmla="*/ 41275 h 50"/>
                <a:gd name="T82" fmla="*/ 206376 w 134"/>
                <a:gd name="T83" fmla="*/ 26988 h 50"/>
                <a:gd name="T84" fmla="*/ 185738 w 134"/>
                <a:gd name="T85" fmla="*/ 23813 h 50"/>
                <a:gd name="T86" fmla="*/ 176213 w 134"/>
                <a:gd name="T87" fmla="*/ 34925 h 50"/>
                <a:gd name="T88" fmla="*/ 171451 w 134"/>
                <a:gd name="T89" fmla="*/ 60325 h 50"/>
                <a:gd name="T90" fmla="*/ 182563 w 134"/>
                <a:gd name="T91" fmla="*/ 76200 h 50"/>
                <a:gd name="T92" fmla="*/ 203201 w 134"/>
                <a:gd name="T93" fmla="*/ 79375 h 50"/>
                <a:gd name="T94" fmla="*/ 204788 w 134"/>
                <a:gd name="T95" fmla="*/ 68263 h 50"/>
                <a:gd name="T96" fmla="*/ 192088 w 134"/>
                <a:gd name="T97" fmla="*/ 68263 h 50"/>
                <a:gd name="T98" fmla="*/ 184151 w 134"/>
                <a:gd name="T99" fmla="*/ 61913 h 50"/>
                <a:gd name="T100" fmla="*/ 182563 w 134"/>
                <a:gd name="T101" fmla="*/ 46038 h 50"/>
                <a:gd name="T102" fmla="*/ 188913 w 134"/>
                <a:gd name="T103" fmla="*/ 33338 h 50"/>
                <a:gd name="T104" fmla="*/ 196851 w 134"/>
                <a:gd name="T105" fmla="*/ 33338 h 50"/>
                <a:gd name="T106" fmla="*/ 203201 w 134"/>
                <a:gd name="T107" fmla="*/ 46038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4" h="50">
                  <a:moveTo>
                    <a:pt x="0" y="50"/>
                  </a:moveTo>
                  <a:lnTo>
                    <a:pt x="8" y="50"/>
                  </a:lnTo>
                  <a:lnTo>
                    <a:pt x="8" y="31"/>
                  </a:lnTo>
                  <a:lnTo>
                    <a:pt x="9" y="32"/>
                  </a:lnTo>
                  <a:lnTo>
                    <a:pt x="11" y="32"/>
                  </a:lnTo>
                  <a:lnTo>
                    <a:pt x="16" y="31"/>
                  </a:lnTo>
                  <a:lnTo>
                    <a:pt x="19" y="30"/>
                  </a:lnTo>
                  <a:lnTo>
                    <a:pt x="23" y="26"/>
                  </a:lnTo>
                  <a:lnTo>
                    <a:pt x="25" y="22"/>
                  </a:lnTo>
                  <a:lnTo>
                    <a:pt x="26" y="16"/>
                  </a:lnTo>
                  <a:lnTo>
                    <a:pt x="25" y="9"/>
                  </a:lnTo>
                  <a:lnTo>
                    <a:pt x="23" y="5"/>
                  </a:lnTo>
                  <a:lnTo>
                    <a:pt x="18" y="2"/>
                  </a:lnTo>
                  <a:lnTo>
                    <a:pt x="11" y="1"/>
                  </a:lnTo>
                  <a:lnTo>
                    <a:pt x="5" y="1"/>
                  </a:lnTo>
                  <a:lnTo>
                    <a:pt x="0" y="2"/>
                  </a:lnTo>
                  <a:lnTo>
                    <a:pt x="0" y="50"/>
                  </a:lnTo>
                  <a:close/>
                  <a:moveTo>
                    <a:pt x="8" y="8"/>
                  </a:moveTo>
                  <a:lnTo>
                    <a:pt x="8" y="8"/>
                  </a:lnTo>
                  <a:lnTo>
                    <a:pt x="9" y="8"/>
                  </a:lnTo>
                  <a:lnTo>
                    <a:pt x="11" y="8"/>
                  </a:lnTo>
                  <a:lnTo>
                    <a:pt x="16" y="8"/>
                  </a:lnTo>
                  <a:lnTo>
                    <a:pt x="18" y="12"/>
                  </a:lnTo>
                  <a:lnTo>
                    <a:pt x="19" y="16"/>
                  </a:lnTo>
                  <a:lnTo>
                    <a:pt x="18" y="21"/>
                  </a:lnTo>
                  <a:lnTo>
                    <a:pt x="16" y="24"/>
                  </a:lnTo>
                  <a:lnTo>
                    <a:pt x="11" y="25"/>
                  </a:lnTo>
                  <a:lnTo>
                    <a:pt x="9" y="25"/>
                  </a:lnTo>
                  <a:lnTo>
                    <a:pt x="8" y="24"/>
                  </a:lnTo>
                  <a:lnTo>
                    <a:pt x="8" y="8"/>
                  </a:lnTo>
                  <a:close/>
                  <a:moveTo>
                    <a:pt x="40" y="50"/>
                  </a:moveTo>
                  <a:lnTo>
                    <a:pt x="40" y="15"/>
                  </a:lnTo>
                  <a:lnTo>
                    <a:pt x="32" y="15"/>
                  </a:lnTo>
                  <a:lnTo>
                    <a:pt x="32" y="50"/>
                  </a:lnTo>
                  <a:lnTo>
                    <a:pt x="40" y="50"/>
                  </a:lnTo>
                  <a:close/>
                  <a:moveTo>
                    <a:pt x="35" y="0"/>
                  </a:moveTo>
                  <a:lnTo>
                    <a:pt x="35" y="0"/>
                  </a:lnTo>
                  <a:lnTo>
                    <a:pt x="34" y="1"/>
                  </a:lnTo>
                  <a:lnTo>
                    <a:pt x="32" y="2"/>
                  </a:lnTo>
                  <a:lnTo>
                    <a:pt x="32" y="5"/>
                  </a:lnTo>
                  <a:lnTo>
                    <a:pt x="32" y="7"/>
                  </a:lnTo>
                  <a:lnTo>
                    <a:pt x="34" y="9"/>
                  </a:lnTo>
                  <a:lnTo>
                    <a:pt x="35" y="9"/>
                  </a:lnTo>
                  <a:lnTo>
                    <a:pt x="38" y="9"/>
                  </a:lnTo>
                  <a:lnTo>
                    <a:pt x="40" y="7"/>
                  </a:lnTo>
                  <a:lnTo>
                    <a:pt x="40" y="5"/>
                  </a:lnTo>
                  <a:lnTo>
                    <a:pt x="40" y="2"/>
                  </a:lnTo>
                  <a:lnTo>
                    <a:pt x="38" y="1"/>
                  </a:lnTo>
                  <a:lnTo>
                    <a:pt x="35" y="0"/>
                  </a:lnTo>
                  <a:close/>
                  <a:moveTo>
                    <a:pt x="47" y="50"/>
                  </a:moveTo>
                  <a:lnTo>
                    <a:pt x="47" y="50"/>
                  </a:lnTo>
                  <a:lnTo>
                    <a:pt x="49" y="50"/>
                  </a:lnTo>
                  <a:lnTo>
                    <a:pt x="52" y="50"/>
                  </a:lnTo>
                  <a:lnTo>
                    <a:pt x="56" y="50"/>
                  </a:lnTo>
                  <a:lnTo>
                    <a:pt x="59" y="50"/>
                  </a:lnTo>
                  <a:lnTo>
                    <a:pt x="63" y="49"/>
                  </a:lnTo>
                  <a:lnTo>
                    <a:pt x="66" y="48"/>
                  </a:lnTo>
                  <a:lnTo>
                    <a:pt x="68" y="47"/>
                  </a:lnTo>
                  <a:lnTo>
                    <a:pt x="71" y="43"/>
                  </a:lnTo>
                  <a:lnTo>
                    <a:pt x="72" y="40"/>
                  </a:lnTo>
                  <a:lnTo>
                    <a:pt x="71" y="35"/>
                  </a:lnTo>
                  <a:lnTo>
                    <a:pt x="68" y="32"/>
                  </a:lnTo>
                  <a:lnTo>
                    <a:pt x="65" y="31"/>
                  </a:lnTo>
                  <a:lnTo>
                    <a:pt x="67" y="30"/>
                  </a:lnTo>
                  <a:lnTo>
                    <a:pt x="70" y="27"/>
                  </a:lnTo>
                  <a:lnTo>
                    <a:pt x="71" y="23"/>
                  </a:lnTo>
                  <a:lnTo>
                    <a:pt x="70" y="19"/>
                  </a:lnTo>
                  <a:lnTo>
                    <a:pt x="68" y="17"/>
                  </a:lnTo>
                  <a:lnTo>
                    <a:pt x="66" y="16"/>
                  </a:lnTo>
                  <a:lnTo>
                    <a:pt x="63" y="15"/>
                  </a:lnTo>
                  <a:lnTo>
                    <a:pt x="60" y="14"/>
                  </a:lnTo>
                  <a:lnTo>
                    <a:pt x="57" y="14"/>
                  </a:lnTo>
                  <a:lnTo>
                    <a:pt x="55" y="14"/>
                  </a:lnTo>
                  <a:lnTo>
                    <a:pt x="51" y="15"/>
                  </a:lnTo>
                  <a:lnTo>
                    <a:pt x="49" y="15"/>
                  </a:lnTo>
                  <a:lnTo>
                    <a:pt x="47" y="15"/>
                  </a:lnTo>
                  <a:lnTo>
                    <a:pt x="47" y="50"/>
                  </a:lnTo>
                  <a:close/>
                  <a:moveTo>
                    <a:pt x="54" y="21"/>
                  </a:moveTo>
                  <a:lnTo>
                    <a:pt x="54" y="21"/>
                  </a:lnTo>
                  <a:lnTo>
                    <a:pt x="56" y="19"/>
                  </a:lnTo>
                  <a:lnTo>
                    <a:pt x="57" y="19"/>
                  </a:lnTo>
                  <a:lnTo>
                    <a:pt x="60" y="21"/>
                  </a:lnTo>
                  <a:lnTo>
                    <a:pt x="62" y="21"/>
                  </a:lnTo>
                  <a:lnTo>
                    <a:pt x="63" y="23"/>
                  </a:lnTo>
                  <a:lnTo>
                    <a:pt x="64" y="24"/>
                  </a:lnTo>
                  <a:lnTo>
                    <a:pt x="63" y="27"/>
                  </a:lnTo>
                  <a:lnTo>
                    <a:pt x="60" y="29"/>
                  </a:lnTo>
                  <a:lnTo>
                    <a:pt x="57" y="29"/>
                  </a:lnTo>
                  <a:lnTo>
                    <a:pt x="54" y="29"/>
                  </a:lnTo>
                  <a:lnTo>
                    <a:pt x="54" y="21"/>
                  </a:lnTo>
                  <a:close/>
                  <a:moveTo>
                    <a:pt x="54" y="34"/>
                  </a:moveTo>
                  <a:lnTo>
                    <a:pt x="57" y="34"/>
                  </a:lnTo>
                  <a:lnTo>
                    <a:pt x="60" y="34"/>
                  </a:lnTo>
                  <a:lnTo>
                    <a:pt x="64" y="37"/>
                  </a:lnTo>
                  <a:lnTo>
                    <a:pt x="65" y="39"/>
                  </a:lnTo>
                  <a:lnTo>
                    <a:pt x="64" y="42"/>
                  </a:lnTo>
                  <a:lnTo>
                    <a:pt x="62" y="43"/>
                  </a:lnTo>
                  <a:lnTo>
                    <a:pt x="59" y="45"/>
                  </a:lnTo>
                  <a:lnTo>
                    <a:pt x="57" y="45"/>
                  </a:lnTo>
                  <a:lnTo>
                    <a:pt x="56" y="45"/>
                  </a:lnTo>
                  <a:lnTo>
                    <a:pt x="55" y="45"/>
                  </a:lnTo>
                  <a:lnTo>
                    <a:pt x="54" y="45"/>
                  </a:lnTo>
                  <a:lnTo>
                    <a:pt x="54" y="34"/>
                  </a:lnTo>
                  <a:close/>
                  <a:moveTo>
                    <a:pt x="77" y="15"/>
                  </a:moveTo>
                  <a:lnTo>
                    <a:pt x="77" y="50"/>
                  </a:lnTo>
                  <a:lnTo>
                    <a:pt x="84" y="50"/>
                  </a:lnTo>
                  <a:lnTo>
                    <a:pt x="84" y="35"/>
                  </a:lnTo>
                  <a:lnTo>
                    <a:pt x="96" y="35"/>
                  </a:lnTo>
                  <a:lnTo>
                    <a:pt x="96" y="50"/>
                  </a:lnTo>
                  <a:lnTo>
                    <a:pt x="103" y="50"/>
                  </a:lnTo>
                  <a:lnTo>
                    <a:pt x="103" y="15"/>
                  </a:lnTo>
                  <a:lnTo>
                    <a:pt x="96" y="15"/>
                  </a:lnTo>
                  <a:lnTo>
                    <a:pt x="96" y="29"/>
                  </a:lnTo>
                  <a:lnTo>
                    <a:pt x="84" y="29"/>
                  </a:lnTo>
                  <a:lnTo>
                    <a:pt x="84" y="15"/>
                  </a:lnTo>
                  <a:lnTo>
                    <a:pt x="77" y="15"/>
                  </a:lnTo>
                  <a:close/>
                  <a:moveTo>
                    <a:pt x="133" y="34"/>
                  </a:moveTo>
                  <a:lnTo>
                    <a:pt x="133" y="34"/>
                  </a:lnTo>
                  <a:lnTo>
                    <a:pt x="133" y="33"/>
                  </a:lnTo>
                  <a:lnTo>
                    <a:pt x="134" y="31"/>
                  </a:lnTo>
                  <a:lnTo>
                    <a:pt x="133" y="26"/>
                  </a:lnTo>
                  <a:lnTo>
                    <a:pt x="132" y="22"/>
                  </a:lnTo>
                  <a:lnTo>
                    <a:pt x="130" y="17"/>
                  </a:lnTo>
                  <a:lnTo>
                    <a:pt x="126" y="15"/>
                  </a:lnTo>
                  <a:lnTo>
                    <a:pt x="122" y="14"/>
                  </a:lnTo>
                  <a:lnTo>
                    <a:pt x="117" y="15"/>
                  </a:lnTo>
                  <a:lnTo>
                    <a:pt x="113" y="17"/>
                  </a:lnTo>
                  <a:lnTo>
                    <a:pt x="111" y="22"/>
                  </a:lnTo>
                  <a:lnTo>
                    <a:pt x="108" y="27"/>
                  </a:lnTo>
                  <a:lnTo>
                    <a:pt x="108" y="33"/>
                  </a:lnTo>
                  <a:lnTo>
                    <a:pt x="108" y="38"/>
                  </a:lnTo>
                  <a:lnTo>
                    <a:pt x="109" y="42"/>
                  </a:lnTo>
                  <a:lnTo>
                    <a:pt x="112" y="46"/>
                  </a:lnTo>
                  <a:lnTo>
                    <a:pt x="115" y="48"/>
                  </a:lnTo>
                  <a:lnTo>
                    <a:pt x="119" y="50"/>
                  </a:lnTo>
                  <a:lnTo>
                    <a:pt x="123" y="50"/>
                  </a:lnTo>
                  <a:lnTo>
                    <a:pt x="128" y="50"/>
                  </a:lnTo>
                  <a:lnTo>
                    <a:pt x="132" y="48"/>
                  </a:lnTo>
                  <a:lnTo>
                    <a:pt x="131" y="42"/>
                  </a:lnTo>
                  <a:lnTo>
                    <a:pt x="129" y="43"/>
                  </a:lnTo>
                  <a:lnTo>
                    <a:pt x="126" y="43"/>
                  </a:lnTo>
                  <a:lnTo>
                    <a:pt x="123" y="43"/>
                  </a:lnTo>
                  <a:lnTo>
                    <a:pt x="121" y="43"/>
                  </a:lnTo>
                  <a:lnTo>
                    <a:pt x="117" y="41"/>
                  </a:lnTo>
                  <a:lnTo>
                    <a:pt x="116" y="39"/>
                  </a:lnTo>
                  <a:lnTo>
                    <a:pt x="115" y="34"/>
                  </a:lnTo>
                  <a:lnTo>
                    <a:pt x="133" y="34"/>
                  </a:lnTo>
                  <a:close/>
                  <a:moveTo>
                    <a:pt x="115" y="29"/>
                  </a:moveTo>
                  <a:lnTo>
                    <a:pt x="115" y="29"/>
                  </a:lnTo>
                  <a:lnTo>
                    <a:pt x="115" y="25"/>
                  </a:lnTo>
                  <a:lnTo>
                    <a:pt x="116" y="23"/>
                  </a:lnTo>
                  <a:lnTo>
                    <a:pt x="119" y="21"/>
                  </a:lnTo>
                  <a:lnTo>
                    <a:pt x="122" y="19"/>
                  </a:lnTo>
                  <a:lnTo>
                    <a:pt x="124" y="21"/>
                  </a:lnTo>
                  <a:lnTo>
                    <a:pt x="126" y="23"/>
                  </a:lnTo>
                  <a:lnTo>
                    <a:pt x="126" y="26"/>
                  </a:lnTo>
                  <a:lnTo>
                    <a:pt x="128" y="29"/>
                  </a:lnTo>
                  <a:lnTo>
                    <a:pt x="115" y="29"/>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7" name="Freeform 120">
              <a:extLst>
                <a:ext uri="{FF2B5EF4-FFF2-40B4-BE49-F238E27FC236}">
                  <a16:creationId xmlns:a16="http://schemas.microsoft.com/office/drawing/2014/main" id="{2F727CC8-7F91-522C-28E9-375A424C5FA6}"/>
                </a:ext>
              </a:extLst>
            </p:cNvPr>
            <p:cNvSpPr>
              <a:spLocks noEditPoints="1"/>
            </p:cNvSpPr>
            <p:nvPr/>
          </p:nvSpPr>
          <p:spPr bwMode="auto">
            <a:xfrm>
              <a:off x="2479707" y="1154485"/>
              <a:ext cx="327230" cy="72733"/>
            </a:xfrm>
            <a:custGeom>
              <a:avLst/>
              <a:gdLst>
                <a:gd name="T0" fmla="*/ 14288 w 244"/>
                <a:gd name="T1" fmla="*/ 38101 h 63"/>
                <a:gd name="T2" fmla="*/ 4763 w 244"/>
                <a:gd name="T3" fmla="*/ 61913 h 63"/>
                <a:gd name="T4" fmla="*/ 12700 w 244"/>
                <a:gd name="T5" fmla="*/ 71439 h 63"/>
                <a:gd name="T6" fmla="*/ 17463 w 244"/>
                <a:gd name="T7" fmla="*/ 52388 h 63"/>
                <a:gd name="T8" fmla="*/ 30163 w 244"/>
                <a:gd name="T9" fmla="*/ 44451 h 63"/>
                <a:gd name="T10" fmla="*/ 44450 w 244"/>
                <a:gd name="T11" fmla="*/ 44451 h 63"/>
                <a:gd name="T12" fmla="*/ 57150 w 244"/>
                <a:gd name="T13" fmla="*/ 52388 h 63"/>
                <a:gd name="T14" fmla="*/ 63500 w 244"/>
                <a:gd name="T15" fmla="*/ 71439 h 63"/>
                <a:gd name="T16" fmla="*/ 73025 w 244"/>
                <a:gd name="T17" fmla="*/ 61913 h 63"/>
                <a:gd name="T18" fmla="*/ 61913 w 244"/>
                <a:gd name="T19" fmla="*/ 38101 h 63"/>
                <a:gd name="T20" fmla="*/ 44450 w 244"/>
                <a:gd name="T21" fmla="*/ 33338 h 63"/>
                <a:gd name="T22" fmla="*/ 14288 w 244"/>
                <a:gd name="T23" fmla="*/ 0 h 63"/>
                <a:gd name="T24" fmla="*/ 95250 w 244"/>
                <a:gd name="T25" fmla="*/ 76201 h 63"/>
                <a:gd name="T26" fmla="*/ 106363 w 244"/>
                <a:gd name="T27" fmla="*/ 49213 h 63"/>
                <a:gd name="T28" fmla="*/ 114300 w 244"/>
                <a:gd name="T29" fmla="*/ 33338 h 63"/>
                <a:gd name="T30" fmla="*/ 112713 w 244"/>
                <a:gd name="T31" fmla="*/ 50801 h 63"/>
                <a:gd name="T32" fmla="*/ 109538 w 244"/>
                <a:gd name="T33" fmla="*/ 22225 h 63"/>
                <a:gd name="T34" fmla="*/ 95250 w 244"/>
                <a:gd name="T35" fmla="*/ 58738 h 63"/>
                <a:gd name="T36" fmla="*/ 92075 w 244"/>
                <a:gd name="T37" fmla="*/ 49213 h 63"/>
                <a:gd name="T38" fmla="*/ 130175 w 244"/>
                <a:gd name="T39" fmla="*/ 22225 h 63"/>
                <a:gd name="T40" fmla="*/ 168275 w 244"/>
                <a:gd name="T41" fmla="*/ 33338 h 63"/>
                <a:gd name="T42" fmla="*/ 185738 w 244"/>
                <a:gd name="T43" fmla="*/ 22225 h 63"/>
                <a:gd name="T44" fmla="*/ 171450 w 244"/>
                <a:gd name="T45" fmla="*/ 49213 h 63"/>
                <a:gd name="T46" fmla="*/ 185738 w 244"/>
                <a:gd name="T47" fmla="*/ 76201 h 63"/>
                <a:gd name="T48" fmla="*/ 207963 w 244"/>
                <a:gd name="T49" fmla="*/ 74614 h 63"/>
                <a:gd name="T50" fmla="*/ 217488 w 244"/>
                <a:gd name="T51" fmla="*/ 49213 h 63"/>
                <a:gd name="T52" fmla="*/ 204788 w 244"/>
                <a:gd name="T53" fmla="*/ 22225 h 63"/>
                <a:gd name="T54" fmla="*/ 195263 w 244"/>
                <a:gd name="T55" fmla="*/ 31750 h 63"/>
                <a:gd name="T56" fmla="*/ 206375 w 244"/>
                <a:gd name="T57" fmla="*/ 41276 h 63"/>
                <a:gd name="T58" fmla="*/ 200025 w 244"/>
                <a:gd name="T59" fmla="*/ 65088 h 63"/>
                <a:gd name="T60" fmla="*/ 187325 w 244"/>
                <a:gd name="T61" fmla="*/ 63501 h 63"/>
                <a:gd name="T62" fmla="*/ 184150 w 244"/>
                <a:gd name="T63" fmla="*/ 41276 h 63"/>
                <a:gd name="T64" fmla="*/ 195263 w 244"/>
                <a:gd name="T65" fmla="*/ 31750 h 63"/>
                <a:gd name="T66" fmla="*/ 236538 w 244"/>
                <a:gd name="T67" fmla="*/ 47626 h 63"/>
                <a:gd name="T68" fmla="*/ 236538 w 244"/>
                <a:gd name="T69" fmla="*/ 33338 h 63"/>
                <a:gd name="T70" fmla="*/ 241300 w 244"/>
                <a:gd name="T71" fmla="*/ 47626 h 63"/>
                <a:gd name="T72" fmla="*/ 263525 w 244"/>
                <a:gd name="T73" fmla="*/ 46038 h 63"/>
                <a:gd name="T74" fmla="*/ 268288 w 244"/>
                <a:gd name="T75" fmla="*/ 33338 h 63"/>
                <a:gd name="T76" fmla="*/ 268288 w 244"/>
                <a:gd name="T77" fmla="*/ 47626 h 63"/>
                <a:gd name="T78" fmla="*/ 257175 w 244"/>
                <a:gd name="T79" fmla="*/ 44451 h 63"/>
                <a:gd name="T80" fmla="*/ 250825 w 244"/>
                <a:gd name="T81" fmla="*/ 60326 h 63"/>
                <a:gd name="T82" fmla="*/ 249238 w 244"/>
                <a:gd name="T83" fmla="*/ 49213 h 63"/>
                <a:gd name="T84" fmla="*/ 288925 w 244"/>
                <a:gd name="T85" fmla="*/ 22225 h 63"/>
                <a:gd name="T86" fmla="*/ 311150 w 244"/>
                <a:gd name="T87" fmla="*/ 58738 h 63"/>
                <a:gd name="T88" fmla="*/ 317500 w 244"/>
                <a:gd name="T89" fmla="*/ 39688 h 63"/>
                <a:gd name="T90" fmla="*/ 320675 w 244"/>
                <a:gd name="T91" fmla="*/ 39688 h 63"/>
                <a:gd name="T92" fmla="*/ 320675 w 244"/>
                <a:gd name="T93" fmla="*/ 76201 h 63"/>
                <a:gd name="T94" fmla="*/ 303213 w 244"/>
                <a:gd name="T95" fmla="*/ 52388 h 63"/>
                <a:gd name="T96" fmla="*/ 300038 w 244"/>
                <a:gd name="T97" fmla="*/ 63501 h 63"/>
                <a:gd name="T98" fmla="*/ 300038 w 244"/>
                <a:gd name="T99" fmla="*/ 22225 h 63"/>
                <a:gd name="T100" fmla="*/ 354013 w 244"/>
                <a:gd name="T101" fmla="*/ 71439 h 63"/>
                <a:gd name="T102" fmla="*/ 365125 w 244"/>
                <a:gd name="T103" fmla="*/ 77789 h 63"/>
                <a:gd name="T104" fmla="*/ 381000 w 244"/>
                <a:gd name="T105" fmla="*/ 66676 h 63"/>
                <a:gd name="T106" fmla="*/ 385763 w 244"/>
                <a:gd name="T107" fmla="*/ 36513 h 63"/>
                <a:gd name="T108" fmla="*/ 366713 w 244"/>
                <a:gd name="T109" fmla="*/ 20638 h 63"/>
                <a:gd name="T110" fmla="*/ 352425 w 244"/>
                <a:gd name="T111" fmla="*/ 28575 h 63"/>
                <a:gd name="T112" fmla="*/ 341313 w 244"/>
                <a:gd name="T113" fmla="*/ 28575 h 63"/>
                <a:gd name="T114" fmla="*/ 352425 w 244"/>
                <a:gd name="T115" fmla="*/ 44451 h 63"/>
                <a:gd name="T116" fmla="*/ 360363 w 244"/>
                <a:gd name="T117" fmla="*/ 33338 h 63"/>
                <a:gd name="T118" fmla="*/ 373063 w 244"/>
                <a:gd name="T119" fmla="*/ 36513 h 63"/>
                <a:gd name="T120" fmla="*/ 374650 w 244"/>
                <a:gd name="T121" fmla="*/ 58738 h 63"/>
                <a:gd name="T122" fmla="*/ 363538 w 244"/>
                <a:gd name="T123" fmla="*/ 66676 h 63"/>
                <a:gd name="T124" fmla="*/ 354013 w 244"/>
                <a:gd name="T125" fmla="*/ 58738 h 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4" h="63">
                  <a:moveTo>
                    <a:pt x="0" y="0"/>
                  </a:moveTo>
                  <a:lnTo>
                    <a:pt x="14" y="22"/>
                  </a:lnTo>
                  <a:lnTo>
                    <a:pt x="11" y="23"/>
                  </a:lnTo>
                  <a:lnTo>
                    <a:pt x="9" y="24"/>
                  </a:lnTo>
                  <a:lnTo>
                    <a:pt x="6" y="29"/>
                  </a:lnTo>
                  <a:lnTo>
                    <a:pt x="5" y="34"/>
                  </a:lnTo>
                  <a:lnTo>
                    <a:pt x="3" y="39"/>
                  </a:lnTo>
                  <a:lnTo>
                    <a:pt x="1" y="43"/>
                  </a:lnTo>
                  <a:lnTo>
                    <a:pt x="0" y="48"/>
                  </a:lnTo>
                  <a:lnTo>
                    <a:pt x="7" y="48"/>
                  </a:lnTo>
                  <a:lnTo>
                    <a:pt x="8" y="45"/>
                  </a:lnTo>
                  <a:lnTo>
                    <a:pt x="9" y="41"/>
                  </a:lnTo>
                  <a:lnTo>
                    <a:pt x="10" y="38"/>
                  </a:lnTo>
                  <a:lnTo>
                    <a:pt x="11" y="33"/>
                  </a:lnTo>
                  <a:lnTo>
                    <a:pt x="14" y="30"/>
                  </a:lnTo>
                  <a:lnTo>
                    <a:pt x="16" y="29"/>
                  </a:lnTo>
                  <a:lnTo>
                    <a:pt x="19" y="28"/>
                  </a:lnTo>
                  <a:lnTo>
                    <a:pt x="20" y="28"/>
                  </a:lnTo>
                  <a:lnTo>
                    <a:pt x="20" y="48"/>
                  </a:lnTo>
                  <a:lnTo>
                    <a:pt x="27" y="48"/>
                  </a:lnTo>
                  <a:lnTo>
                    <a:pt x="27" y="28"/>
                  </a:lnTo>
                  <a:lnTo>
                    <a:pt x="28" y="28"/>
                  </a:lnTo>
                  <a:lnTo>
                    <a:pt x="32" y="29"/>
                  </a:lnTo>
                  <a:lnTo>
                    <a:pt x="35" y="30"/>
                  </a:lnTo>
                  <a:lnTo>
                    <a:pt x="36" y="33"/>
                  </a:lnTo>
                  <a:lnTo>
                    <a:pt x="38" y="38"/>
                  </a:lnTo>
                  <a:lnTo>
                    <a:pt x="39" y="41"/>
                  </a:lnTo>
                  <a:lnTo>
                    <a:pt x="40" y="45"/>
                  </a:lnTo>
                  <a:lnTo>
                    <a:pt x="41" y="48"/>
                  </a:lnTo>
                  <a:lnTo>
                    <a:pt x="48" y="48"/>
                  </a:lnTo>
                  <a:lnTo>
                    <a:pt x="47" y="43"/>
                  </a:lnTo>
                  <a:lnTo>
                    <a:pt x="46" y="39"/>
                  </a:lnTo>
                  <a:lnTo>
                    <a:pt x="44" y="34"/>
                  </a:lnTo>
                  <a:lnTo>
                    <a:pt x="42" y="29"/>
                  </a:lnTo>
                  <a:lnTo>
                    <a:pt x="39" y="24"/>
                  </a:lnTo>
                  <a:lnTo>
                    <a:pt x="36" y="23"/>
                  </a:lnTo>
                  <a:lnTo>
                    <a:pt x="34" y="22"/>
                  </a:lnTo>
                  <a:lnTo>
                    <a:pt x="48" y="0"/>
                  </a:lnTo>
                  <a:lnTo>
                    <a:pt x="39" y="0"/>
                  </a:lnTo>
                  <a:lnTo>
                    <a:pt x="28" y="21"/>
                  </a:lnTo>
                  <a:lnTo>
                    <a:pt x="27" y="21"/>
                  </a:lnTo>
                  <a:lnTo>
                    <a:pt x="27" y="0"/>
                  </a:lnTo>
                  <a:lnTo>
                    <a:pt x="20" y="0"/>
                  </a:lnTo>
                  <a:lnTo>
                    <a:pt x="20" y="21"/>
                  </a:lnTo>
                  <a:lnTo>
                    <a:pt x="19" y="21"/>
                  </a:lnTo>
                  <a:lnTo>
                    <a:pt x="9" y="0"/>
                  </a:lnTo>
                  <a:lnTo>
                    <a:pt x="0" y="0"/>
                  </a:lnTo>
                  <a:close/>
                  <a:moveTo>
                    <a:pt x="52" y="14"/>
                  </a:moveTo>
                  <a:lnTo>
                    <a:pt x="52" y="48"/>
                  </a:lnTo>
                  <a:lnTo>
                    <a:pt x="60" y="48"/>
                  </a:lnTo>
                  <a:lnTo>
                    <a:pt x="63" y="42"/>
                  </a:lnTo>
                  <a:lnTo>
                    <a:pt x="65" y="37"/>
                  </a:lnTo>
                  <a:lnTo>
                    <a:pt x="67" y="31"/>
                  </a:lnTo>
                  <a:lnTo>
                    <a:pt x="68" y="29"/>
                  </a:lnTo>
                  <a:lnTo>
                    <a:pt x="69" y="25"/>
                  </a:lnTo>
                  <a:lnTo>
                    <a:pt x="72" y="21"/>
                  </a:lnTo>
                  <a:lnTo>
                    <a:pt x="72" y="25"/>
                  </a:lnTo>
                  <a:lnTo>
                    <a:pt x="71" y="29"/>
                  </a:lnTo>
                  <a:lnTo>
                    <a:pt x="71" y="32"/>
                  </a:lnTo>
                  <a:lnTo>
                    <a:pt x="71" y="35"/>
                  </a:lnTo>
                  <a:lnTo>
                    <a:pt x="71" y="48"/>
                  </a:lnTo>
                  <a:lnTo>
                    <a:pt x="77" y="48"/>
                  </a:lnTo>
                  <a:lnTo>
                    <a:pt x="77" y="14"/>
                  </a:lnTo>
                  <a:lnTo>
                    <a:pt x="69" y="14"/>
                  </a:lnTo>
                  <a:lnTo>
                    <a:pt x="63" y="30"/>
                  </a:lnTo>
                  <a:lnTo>
                    <a:pt x="62" y="33"/>
                  </a:lnTo>
                  <a:lnTo>
                    <a:pt x="60" y="37"/>
                  </a:lnTo>
                  <a:lnTo>
                    <a:pt x="58" y="40"/>
                  </a:lnTo>
                  <a:lnTo>
                    <a:pt x="58" y="35"/>
                  </a:lnTo>
                  <a:lnTo>
                    <a:pt x="58" y="31"/>
                  </a:lnTo>
                  <a:lnTo>
                    <a:pt x="59" y="26"/>
                  </a:lnTo>
                  <a:lnTo>
                    <a:pt x="59" y="14"/>
                  </a:lnTo>
                  <a:lnTo>
                    <a:pt x="52" y="14"/>
                  </a:lnTo>
                  <a:close/>
                  <a:moveTo>
                    <a:pt x="82" y="14"/>
                  </a:moveTo>
                  <a:lnTo>
                    <a:pt x="82" y="21"/>
                  </a:lnTo>
                  <a:lnTo>
                    <a:pt x="91" y="21"/>
                  </a:lnTo>
                  <a:lnTo>
                    <a:pt x="91" y="48"/>
                  </a:lnTo>
                  <a:lnTo>
                    <a:pt x="98" y="48"/>
                  </a:lnTo>
                  <a:lnTo>
                    <a:pt x="98" y="21"/>
                  </a:lnTo>
                  <a:lnTo>
                    <a:pt x="106" y="21"/>
                  </a:lnTo>
                  <a:lnTo>
                    <a:pt x="106" y="14"/>
                  </a:lnTo>
                  <a:lnTo>
                    <a:pt x="82" y="14"/>
                  </a:lnTo>
                  <a:close/>
                  <a:moveTo>
                    <a:pt x="123" y="13"/>
                  </a:moveTo>
                  <a:lnTo>
                    <a:pt x="123" y="13"/>
                  </a:lnTo>
                  <a:lnTo>
                    <a:pt x="117" y="14"/>
                  </a:lnTo>
                  <a:lnTo>
                    <a:pt x="113" y="17"/>
                  </a:lnTo>
                  <a:lnTo>
                    <a:pt x="109" y="24"/>
                  </a:lnTo>
                  <a:lnTo>
                    <a:pt x="108" y="31"/>
                  </a:lnTo>
                  <a:lnTo>
                    <a:pt x="109" y="39"/>
                  </a:lnTo>
                  <a:lnTo>
                    <a:pt x="113" y="45"/>
                  </a:lnTo>
                  <a:lnTo>
                    <a:pt x="117" y="48"/>
                  </a:lnTo>
                  <a:lnTo>
                    <a:pt x="123" y="49"/>
                  </a:lnTo>
                  <a:lnTo>
                    <a:pt x="126" y="49"/>
                  </a:lnTo>
                  <a:lnTo>
                    <a:pt x="131" y="47"/>
                  </a:lnTo>
                  <a:lnTo>
                    <a:pt x="134" y="42"/>
                  </a:lnTo>
                  <a:lnTo>
                    <a:pt x="137" y="38"/>
                  </a:lnTo>
                  <a:lnTo>
                    <a:pt x="137" y="31"/>
                  </a:lnTo>
                  <a:lnTo>
                    <a:pt x="137" y="23"/>
                  </a:lnTo>
                  <a:lnTo>
                    <a:pt x="133" y="17"/>
                  </a:lnTo>
                  <a:lnTo>
                    <a:pt x="129" y="14"/>
                  </a:lnTo>
                  <a:lnTo>
                    <a:pt x="126" y="13"/>
                  </a:lnTo>
                  <a:lnTo>
                    <a:pt x="123" y="13"/>
                  </a:lnTo>
                  <a:close/>
                  <a:moveTo>
                    <a:pt x="123" y="20"/>
                  </a:moveTo>
                  <a:lnTo>
                    <a:pt x="123" y="20"/>
                  </a:lnTo>
                  <a:lnTo>
                    <a:pt x="126" y="21"/>
                  </a:lnTo>
                  <a:lnTo>
                    <a:pt x="129" y="23"/>
                  </a:lnTo>
                  <a:lnTo>
                    <a:pt x="130" y="26"/>
                  </a:lnTo>
                  <a:lnTo>
                    <a:pt x="130" y="31"/>
                  </a:lnTo>
                  <a:lnTo>
                    <a:pt x="129" y="38"/>
                  </a:lnTo>
                  <a:lnTo>
                    <a:pt x="126" y="41"/>
                  </a:lnTo>
                  <a:lnTo>
                    <a:pt x="125" y="42"/>
                  </a:lnTo>
                  <a:lnTo>
                    <a:pt x="123" y="43"/>
                  </a:lnTo>
                  <a:lnTo>
                    <a:pt x="120" y="42"/>
                  </a:lnTo>
                  <a:lnTo>
                    <a:pt x="118" y="40"/>
                  </a:lnTo>
                  <a:lnTo>
                    <a:pt x="116" y="35"/>
                  </a:lnTo>
                  <a:lnTo>
                    <a:pt x="116" y="31"/>
                  </a:lnTo>
                  <a:lnTo>
                    <a:pt x="116" y="26"/>
                  </a:lnTo>
                  <a:lnTo>
                    <a:pt x="117" y="23"/>
                  </a:lnTo>
                  <a:lnTo>
                    <a:pt x="120" y="21"/>
                  </a:lnTo>
                  <a:lnTo>
                    <a:pt x="123" y="20"/>
                  </a:lnTo>
                  <a:close/>
                  <a:moveTo>
                    <a:pt x="141" y="48"/>
                  </a:moveTo>
                  <a:lnTo>
                    <a:pt x="148" y="48"/>
                  </a:lnTo>
                  <a:lnTo>
                    <a:pt x="148" y="33"/>
                  </a:lnTo>
                  <a:lnTo>
                    <a:pt x="149" y="30"/>
                  </a:lnTo>
                  <a:lnTo>
                    <a:pt x="149" y="25"/>
                  </a:lnTo>
                  <a:lnTo>
                    <a:pt x="149" y="21"/>
                  </a:lnTo>
                  <a:lnTo>
                    <a:pt x="149" y="24"/>
                  </a:lnTo>
                  <a:lnTo>
                    <a:pt x="150" y="26"/>
                  </a:lnTo>
                  <a:lnTo>
                    <a:pt x="152" y="30"/>
                  </a:lnTo>
                  <a:lnTo>
                    <a:pt x="152" y="33"/>
                  </a:lnTo>
                  <a:lnTo>
                    <a:pt x="156" y="48"/>
                  </a:lnTo>
                  <a:lnTo>
                    <a:pt x="161" y="48"/>
                  </a:lnTo>
                  <a:lnTo>
                    <a:pt x="165" y="32"/>
                  </a:lnTo>
                  <a:lnTo>
                    <a:pt x="166" y="29"/>
                  </a:lnTo>
                  <a:lnTo>
                    <a:pt x="167" y="26"/>
                  </a:lnTo>
                  <a:lnTo>
                    <a:pt x="167" y="24"/>
                  </a:lnTo>
                  <a:lnTo>
                    <a:pt x="169" y="21"/>
                  </a:lnTo>
                  <a:lnTo>
                    <a:pt x="169" y="25"/>
                  </a:lnTo>
                  <a:lnTo>
                    <a:pt x="169" y="30"/>
                  </a:lnTo>
                  <a:lnTo>
                    <a:pt x="169" y="33"/>
                  </a:lnTo>
                  <a:lnTo>
                    <a:pt x="170" y="48"/>
                  </a:lnTo>
                  <a:lnTo>
                    <a:pt x="177" y="48"/>
                  </a:lnTo>
                  <a:lnTo>
                    <a:pt x="174" y="14"/>
                  </a:lnTo>
                  <a:lnTo>
                    <a:pt x="165" y="14"/>
                  </a:lnTo>
                  <a:lnTo>
                    <a:pt x="162" y="28"/>
                  </a:lnTo>
                  <a:lnTo>
                    <a:pt x="161" y="31"/>
                  </a:lnTo>
                  <a:lnTo>
                    <a:pt x="159" y="34"/>
                  </a:lnTo>
                  <a:lnTo>
                    <a:pt x="158" y="38"/>
                  </a:lnTo>
                  <a:lnTo>
                    <a:pt x="158" y="34"/>
                  </a:lnTo>
                  <a:lnTo>
                    <a:pt x="157" y="31"/>
                  </a:lnTo>
                  <a:lnTo>
                    <a:pt x="156" y="29"/>
                  </a:lnTo>
                  <a:lnTo>
                    <a:pt x="153" y="14"/>
                  </a:lnTo>
                  <a:lnTo>
                    <a:pt x="144" y="14"/>
                  </a:lnTo>
                  <a:lnTo>
                    <a:pt x="141" y="48"/>
                  </a:lnTo>
                  <a:close/>
                  <a:moveTo>
                    <a:pt x="182" y="14"/>
                  </a:moveTo>
                  <a:lnTo>
                    <a:pt x="182" y="48"/>
                  </a:lnTo>
                  <a:lnTo>
                    <a:pt x="190" y="48"/>
                  </a:lnTo>
                  <a:lnTo>
                    <a:pt x="194" y="42"/>
                  </a:lnTo>
                  <a:lnTo>
                    <a:pt x="196" y="37"/>
                  </a:lnTo>
                  <a:lnTo>
                    <a:pt x="198" y="31"/>
                  </a:lnTo>
                  <a:lnTo>
                    <a:pt x="199" y="29"/>
                  </a:lnTo>
                  <a:lnTo>
                    <a:pt x="200" y="25"/>
                  </a:lnTo>
                  <a:lnTo>
                    <a:pt x="202" y="21"/>
                  </a:lnTo>
                  <a:lnTo>
                    <a:pt x="202" y="25"/>
                  </a:lnTo>
                  <a:lnTo>
                    <a:pt x="202" y="29"/>
                  </a:lnTo>
                  <a:lnTo>
                    <a:pt x="202" y="32"/>
                  </a:lnTo>
                  <a:lnTo>
                    <a:pt x="202" y="35"/>
                  </a:lnTo>
                  <a:lnTo>
                    <a:pt x="202" y="48"/>
                  </a:lnTo>
                  <a:lnTo>
                    <a:pt x="208" y="48"/>
                  </a:lnTo>
                  <a:lnTo>
                    <a:pt x="208" y="14"/>
                  </a:lnTo>
                  <a:lnTo>
                    <a:pt x="199" y="14"/>
                  </a:lnTo>
                  <a:lnTo>
                    <a:pt x="193" y="30"/>
                  </a:lnTo>
                  <a:lnTo>
                    <a:pt x="191" y="33"/>
                  </a:lnTo>
                  <a:lnTo>
                    <a:pt x="190" y="37"/>
                  </a:lnTo>
                  <a:lnTo>
                    <a:pt x="189" y="40"/>
                  </a:lnTo>
                  <a:lnTo>
                    <a:pt x="189" y="35"/>
                  </a:lnTo>
                  <a:lnTo>
                    <a:pt x="189" y="31"/>
                  </a:lnTo>
                  <a:lnTo>
                    <a:pt x="189" y="26"/>
                  </a:lnTo>
                  <a:lnTo>
                    <a:pt x="189" y="14"/>
                  </a:lnTo>
                  <a:lnTo>
                    <a:pt x="182" y="14"/>
                  </a:lnTo>
                  <a:close/>
                  <a:moveTo>
                    <a:pt x="215" y="63"/>
                  </a:moveTo>
                  <a:lnTo>
                    <a:pt x="222" y="63"/>
                  </a:lnTo>
                  <a:lnTo>
                    <a:pt x="222" y="45"/>
                  </a:lnTo>
                  <a:lnTo>
                    <a:pt x="223" y="45"/>
                  </a:lnTo>
                  <a:lnTo>
                    <a:pt x="224" y="47"/>
                  </a:lnTo>
                  <a:lnTo>
                    <a:pt x="228" y="49"/>
                  </a:lnTo>
                  <a:lnTo>
                    <a:pt x="230" y="49"/>
                  </a:lnTo>
                  <a:lnTo>
                    <a:pt x="235" y="49"/>
                  </a:lnTo>
                  <a:lnTo>
                    <a:pt x="238" y="47"/>
                  </a:lnTo>
                  <a:lnTo>
                    <a:pt x="240" y="42"/>
                  </a:lnTo>
                  <a:lnTo>
                    <a:pt x="243" y="38"/>
                  </a:lnTo>
                  <a:lnTo>
                    <a:pt x="244" y="31"/>
                  </a:lnTo>
                  <a:lnTo>
                    <a:pt x="243" y="23"/>
                  </a:lnTo>
                  <a:lnTo>
                    <a:pt x="240" y="17"/>
                  </a:lnTo>
                  <a:lnTo>
                    <a:pt x="236" y="14"/>
                  </a:lnTo>
                  <a:lnTo>
                    <a:pt x="231" y="13"/>
                  </a:lnTo>
                  <a:lnTo>
                    <a:pt x="229" y="13"/>
                  </a:lnTo>
                  <a:lnTo>
                    <a:pt x="226" y="14"/>
                  </a:lnTo>
                  <a:lnTo>
                    <a:pt x="223" y="16"/>
                  </a:lnTo>
                  <a:lnTo>
                    <a:pt x="222" y="18"/>
                  </a:lnTo>
                  <a:lnTo>
                    <a:pt x="221" y="14"/>
                  </a:lnTo>
                  <a:lnTo>
                    <a:pt x="215" y="14"/>
                  </a:lnTo>
                  <a:lnTo>
                    <a:pt x="215" y="18"/>
                  </a:lnTo>
                  <a:lnTo>
                    <a:pt x="215" y="25"/>
                  </a:lnTo>
                  <a:lnTo>
                    <a:pt x="215" y="63"/>
                  </a:lnTo>
                  <a:close/>
                  <a:moveTo>
                    <a:pt x="222" y="29"/>
                  </a:moveTo>
                  <a:lnTo>
                    <a:pt x="222" y="29"/>
                  </a:lnTo>
                  <a:lnTo>
                    <a:pt x="222" y="28"/>
                  </a:lnTo>
                  <a:lnTo>
                    <a:pt x="223" y="26"/>
                  </a:lnTo>
                  <a:lnTo>
                    <a:pt x="224" y="23"/>
                  </a:lnTo>
                  <a:lnTo>
                    <a:pt x="227" y="21"/>
                  </a:lnTo>
                  <a:lnTo>
                    <a:pt x="229" y="20"/>
                  </a:lnTo>
                  <a:lnTo>
                    <a:pt x="232" y="21"/>
                  </a:lnTo>
                  <a:lnTo>
                    <a:pt x="235" y="23"/>
                  </a:lnTo>
                  <a:lnTo>
                    <a:pt x="236" y="26"/>
                  </a:lnTo>
                  <a:lnTo>
                    <a:pt x="236" y="31"/>
                  </a:lnTo>
                  <a:lnTo>
                    <a:pt x="236" y="37"/>
                  </a:lnTo>
                  <a:lnTo>
                    <a:pt x="232" y="41"/>
                  </a:lnTo>
                  <a:lnTo>
                    <a:pt x="231" y="42"/>
                  </a:lnTo>
                  <a:lnTo>
                    <a:pt x="229" y="42"/>
                  </a:lnTo>
                  <a:lnTo>
                    <a:pt x="227" y="41"/>
                  </a:lnTo>
                  <a:lnTo>
                    <a:pt x="224" y="40"/>
                  </a:lnTo>
                  <a:lnTo>
                    <a:pt x="223" y="37"/>
                  </a:lnTo>
                  <a:lnTo>
                    <a:pt x="222" y="35"/>
                  </a:lnTo>
                  <a:lnTo>
                    <a:pt x="222" y="34"/>
                  </a:lnTo>
                  <a:lnTo>
                    <a:pt x="222" y="29"/>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8" name="Freeform 121">
              <a:extLst>
                <a:ext uri="{FF2B5EF4-FFF2-40B4-BE49-F238E27FC236}">
                  <a16:creationId xmlns:a16="http://schemas.microsoft.com/office/drawing/2014/main" id="{3FA43524-A569-60DD-FA5D-01AC19EE8A83}"/>
                </a:ext>
              </a:extLst>
            </p:cNvPr>
            <p:cNvSpPr>
              <a:spLocks noEditPoints="1"/>
            </p:cNvSpPr>
            <p:nvPr/>
          </p:nvSpPr>
          <p:spPr bwMode="auto">
            <a:xfrm>
              <a:off x="755118" y="1832162"/>
              <a:ext cx="398309" cy="153547"/>
            </a:xfrm>
            <a:custGeom>
              <a:avLst/>
              <a:gdLst>
                <a:gd name="T0" fmla="*/ 153987 w 297"/>
                <a:gd name="T1" fmla="*/ 77788 h 133"/>
                <a:gd name="T2" fmla="*/ 177800 w 297"/>
                <a:gd name="T3" fmla="*/ 53975 h 133"/>
                <a:gd name="T4" fmla="*/ 173037 w 297"/>
                <a:gd name="T5" fmla="*/ 25400 h 133"/>
                <a:gd name="T6" fmla="*/ 141287 w 297"/>
                <a:gd name="T7" fmla="*/ 22225 h 133"/>
                <a:gd name="T8" fmla="*/ 165100 w 297"/>
                <a:gd name="T9" fmla="*/ 34925 h 133"/>
                <a:gd name="T10" fmla="*/ 161925 w 297"/>
                <a:gd name="T11" fmla="*/ 52388 h 133"/>
                <a:gd name="T12" fmla="*/ 153987 w 297"/>
                <a:gd name="T13" fmla="*/ 68263 h 133"/>
                <a:gd name="T14" fmla="*/ 212725 w 297"/>
                <a:gd name="T15" fmla="*/ 22225 h 133"/>
                <a:gd name="T16" fmla="*/ 198437 w 297"/>
                <a:gd name="T17" fmla="*/ 30163 h 133"/>
                <a:gd name="T18" fmla="*/ 195262 w 297"/>
                <a:gd name="T19" fmla="*/ 42863 h 133"/>
                <a:gd name="T20" fmla="*/ 198437 w 297"/>
                <a:gd name="T21" fmla="*/ 77788 h 133"/>
                <a:gd name="T22" fmla="*/ 220662 w 297"/>
                <a:gd name="T23" fmla="*/ 42863 h 133"/>
                <a:gd name="T24" fmla="*/ 200025 w 297"/>
                <a:gd name="T25" fmla="*/ 66675 h 133"/>
                <a:gd name="T26" fmla="*/ 233362 w 297"/>
                <a:gd name="T27" fmla="*/ 22225 h 133"/>
                <a:gd name="T28" fmla="*/ 306387 w 297"/>
                <a:gd name="T29" fmla="*/ 19050 h 133"/>
                <a:gd name="T30" fmla="*/ 295275 w 297"/>
                <a:gd name="T31" fmla="*/ 76201 h 133"/>
                <a:gd name="T32" fmla="*/ 325437 w 297"/>
                <a:gd name="T33" fmla="*/ 38100 h 133"/>
                <a:gd name="T34" fmla="*/ 312737 w 297"/>
                <a:gd name="T35" fmla="*/ 36513 h 133"/>
                <a:gd name="T36" fmla="*/ 296862 w 297"/>
                <a:gd name="T37" fmla="*/ 63500 h 133"/>
                <a:gd name="T38" fmla="*/ 333375 w 297"/>
                <a:gd name="T39" fmla="*/ 41275 h 133"/>
                <a:gd name="T40" fmla="*/ 6350 w 297"/>
                <a:gd name="T41" fmla="*/ 127001 h 133"/>
                <a:gd name="T42" fmla="*/ 25400 w 297"/>
                <a:gd name="T43" fmla="*/ 192089 h 133"/>
                <a:gd name="T44" fmla="*/ 61912 w 297"/>
                <a:gd name="T45" fmla="*/ 136526 h 133"/>
                <a:gd name="T46" fmla="*/ 20637 w 297"/>
                <a:gd name="T47" fmla="*/ 171451 h 133"/>
                <a:gd name="T48" fmla="*/ 22225 w 297"/>
                <a:gd name="T49" fmla="*/ 127001 h 133"/>
                <a:gd name="T50" fmla="*/ 50800 w 297"/>
                <a:gd name="T51" fmla="*/ 149226 h 133"/>
                <a:gd name="T52" fmla="*/ 84137 w 297"/>
                <a:gd name="T53" fmla="*/ 182564 h 133"/>
                <a:gd name="T54" fmla="*/ 115887 w 297"/>
                <a:gd name="T55" fmla="*/ 169864 h 133"/>
                <a:gd name="T56" fmla="*/ 85725 w 297"/>
                <a:gd name="T57" fmla="*/ 136526 h 133"/>
                <a:gd name="T58" fmla="*/ 84137 w 297"/>
                <a:gd name="T59" fmla="*/ 155576 h 133"/>
                <a:gd name="T60" fmla="*/ 104775 w 297"/>
                <a:gd name="T61" fmla="*/ 153989 h 133"/>
                <a:gd name="T62" fmla="*/ 84137 w 297"/>
                <a:gd name="T63" fmla="*/ 168276 h 133"/>
                <a:gd name="T64" fmla="*/ 150812 w 297"/>
                <a:gd name="T65" fmla="*/ 133351 h 133"/>
                <a:gd name="T66" fmla="*/ 136525 w 297"/>
                <a:gd name="T67" fmla="*/ 141289 h 133"/>
                <a:gd name="T68" fmla="*/ 134937 w 297"/>
                <a:gd name="T69" fmla="*/ 153989 h 133"/>
                <a:gd name="T70" fmla="*/ 136525 w 297"/>
                <a:gd name="T71" fmla="*/ 188914 h 133"/>
                <a:gd name="T72" fmla="*/ 160337 w 297"/>
                <a:gd name="T73" fmla="*/ 155576 h 133"/>
                <a:gd name="T74" fmla="*/ 138112 w 297"/>
                <a:gd name="T75" fmla="*/ 179389 h 133"/>
                <a:gd name="T76" fmla="*/ 173037 w 297"/>
                <a:gd name="T77" fmla="*/ 131763 h 133"/>
                <a:gd name="T78" fmla="*/ 225425 w 297"/>
                <a:gd name="T79" fmla="*/ 131763 h 133"/>
                <a:gd name="T80" fmla="*/ 252412 w 297"/>
                <a:gd name="T81" fmla="*/ 187326 h 133"/>
                <a:gd name="T82" fmla="*/ 265112 w 297"/>
                <a:gd name="T83" fmla="*/ 131763 h 133"/>
                <a:gd name="T84" fmla="*/ 276225 w 297"/>
                <a:gd name="T85" fmla="*/ 109538 h 133"/>
                <a:gd name="T86" fmla="*/ 279400 w 297"/>
                <a:gd name="T87" fmla="*/ 122238 h 133"/>
                <a:gd name="T88" fmla="*/ 296862 w 297"/>
                <a:gd name="T89" fmla="*/ 187326 h 133"/>
                <a:gd name="T90" fmla="*/ 331787 w 297"/>
                <a:gd name="T91" fmla="*/ 179389 h 133"/>
                <a:gd name="T92" fmla="*/ 331787 w 297"/>
                <a:gd name="T93" fmla="*/ 146051 h 133"/>
                <a:gd name="T94" fmla="*/ 304800 w 297"/>
                <a:gd name="T95" fmla="*/ 131763 h 133"/>
                <a:gd name="T96" fmla="*/ 309562 w 297"/>
                <a:gd name="T97" fmla="*/ 141289 h 133"/>
                <a:gd name="T98" fmla="*/ 304800 w 297"/>
                <a:gd name="T99" fmla="*/ 141289 h 133"/>
                <a:gd name="T100" fmla="*/ 312737 w 297"/>
                <a:gd name="T101" fmla="*/ 179389 h 133"/>
                <a:gd name="T102" fmla="*/ 369887 w 297"/>
                <a:gd name="T103" fmla="*/ 177801 h 133"/>
                <a:gd name="T104" fmla="*/ 355600 w 297"/>
                <a:gd name="T105" fmla="*/ 147639 h 133"/>
                <a:gd name="T106" fmla="*/ 363537 w 297"/>
                <a:gd name="T107" fmla="*/ 131763 h 133"/>
                <a:gd name="T108" fmla="*/ 346075 w 297"/>
                <a:gd name="T109" fmla="*/ 180976 h 133"/>
                <a:gd name="T110" fmla="*/ 382587 w 297"/>
                <a:gd name="T111" fmla="*/ 187326 h 133"/>
                <a:gd name="T112" fmla="*/ 420687 w 297"/>
                <a:gd name="T113" fmla="*/ 177801 h 133"/>
                <a:gd name="T114" fmla="*/ 398462 w 297"/>
                <a:gd name="T115" fmla="*/ 149226 h 133"/>
                <a:gd name="T116" fmla="*/ 403225 w 297"/>
                <a:gd name="T117" fmla="*/ 158751 h 133"/>
                <a:gd name="T118" fmla="*/ 398462 w 297"/>
                <a:gd name="T119" fmla="*/ 179389 h 133"/>
                <a:gd name="T120" fmla="*/ 449262 w 297"/>
                <a:gd name="T121" fmla="*/ 166689 h 133"/>
                <a:gd name="T122" fmla="*/ 466725 w 297"/>
                <a:gd name="T123" fmla="*/ 173039 h 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7" h="133">
                  <a:moveTo>
                    <a:pt x="73" y="0"/>
                  </a:moveTo>
                  <a:lnTo>
                    <a:pt x="73" y="49"/>
                  </a:lnTo>
                  <a:lnTo>
                    <a:pt x="80" y="49"/>
                  </a:lnTo>
                  <a:lnTo>
                    <a:pt x="80" y="0"/>
                  </a:lnTo>
                  <a:lnTo>
                    <a:pt x="73" y="0"/>
                  </a:lnTo>
                  <a:close/>
                  <a:moveTo>
                    <a:pt x="88" y="49"/>
                  </a:moveTo>
                  <a:lnTo>
                    <a:pt x="88" y="49"/>
                  </a:lnTo>
                  <a:lnTo>
                    <a:pt x="90" y="49"/>
                  </a:lnTo>
                  <a:lnTo>
                    <a:pt x="93" y="49"/>
                  </a:lnTo>
                  <a:lnTo>
                    <a:pt x="97" y="49"/>
                  </a:lnTo>
                  <a:lnTo>
                    <a:pt x="99" y="49"/>
                  </a:lnTo>
                  <a:lnTo>
                    <a:pt x="103" y="49"/>
                  </a:lnTo>
                  <a:lnTo>
                    <a:pt x="106" y="48"/>
                  </a:lnTo>
                  <a:lnTo>
                    <a:pt x="110" y="45"/>
                  </a:lnTo>
                  <a:lnTo>
                    <a:pt x="112" y="42"/>
                  </a:lnTo>
                  <a:lnTo>
                    <a:pt x="112" y="39"/>
                  </a:lnTo>
                  <a:lnTo>
                    <a:pt x="112" y="34"/>
                  </a:lnTo>
                  <a:lnTo>
                    <a:pt x="109" y="32"/>
                  </a:lnTo>
                  <a:lnTo>
                    <a:pt x="105" y="29"/>
                  </a:lnTo>
                  <a:lnTo>
                    <a:pt x="109" y="28"/>
                  </a:lnTo>
                  <a:lnTo>
                    <a:pt x="110" y="26"/>
                  </a:lnTo>
                  <a:lnTo>
                    <a:pt x="111" y="22"/>
                  </a:lnTo>
                  <a:lnTo>
                    <a:pt x="111" y="18"/>
                  </a:lnTo>
                  <a:lnTo>
                    <a:pt x="109" y="16"/>
                  </a:lnTo>
                  <a:lnTo>
                    <a:pt x="106" y="15"/>
                  </a:lnTo>
                  <a:lnTo>
                    <a:pt x="103" y="14"/>
                  </a:lnTo>
                  <a:lnTo>
                    <a:pt x="101" y="14"/>
                  </a:lnTo>
                  <a:lnTo>
                    <a:pt x="98" y="14"/>
                  </a:lnTo>
                  <a:lnTo>
                    <a:pt x="95" y="14"/>
                  </a:lnTo>
                  <a:lnTo>
                    <a:pt x="93" y="14"/>
                  </a:lnTo>
                  <a:lnTo>
                    <a:pt x="89" y="14"/>
                  </a:lnTo>
                  <a:lnTo>
                    <a:pt x="88" y="14"/>
                  </a:lnTo>
                  <a:lnTo>
                    <a:pt x="88" y="49"/>
                  </a:lnTo>
                  <a:close/>
                  <a:moveTo>
                    <a:pt x="95" y="19"/>
                  </a:moveTo>
                  <a:lnTo>
                    <a:pt x="95" y="19"/>
                  </a:lnTo>
                  <a:lnTo>
                    <a:pt x="96" y="19"/>
                  </a:lnTo>
                  <a:lnTo>
                    <a:pt x="98" y="19"/>
                  </a:lnTo>
                  <a:lnTo>
                    <a:pt x="101" y="19"/>
                  </a:lnTo>
                  <a:lnTo>
                    <a:pt x="103" y="20"/>
                  </a:lnTo>
                  <a:lnTo>
                    <a:pt x="104" y="22"/>
                  </a:lnTo>
                  <a:lnTo>
                    <a:pt x="104" y="23"/>
                  </a:lnTo>
                  <a:lnTo>
                    <a:pt x="103" y="26"/>
                  </a:lnTo>
                  <a:lnTo>
                    <a:pt x="101" y="27"/>
                  </a:lnTo>
                  <a:lnTo>
                    <a:pt x="97" y="27"/>
                  </a:lnTo>
                  <a:lnTo>
                    <a:pt x="95" y="27"/>
                  </a:lnTo>
                  <a:lnTo>
                    <a:pt x="95" y="19"/>
                  </a:lnTo>
                  <a:close/>
                  <a:moveTo>
                    <a:pt x="95" y="33"/>
                  </a:moveTo>
                  <a:lnTo>
                    <a:pt x="97" y="33"/>
                  </a:lnTo>
                  <a:lnTo>
                    <a:pt x="102" y="33"/>
                  </a:lnTo>
                  <a:lnTo>
                    <a:pt x="104" y="35"/>
                  </a:lnTo>
                  <a:lnTo>
                    <a:pt x="105" y="39"/>
                  </a:lnTo>
                  <a:lnTo>
                    <a:pt x="104" y="41"/>
                  </a:lnTo>
                  <a:lnTo>
                    <a:pt x="103" y="42"/>
                  </a:lnTo>
                  <a:lnTo>
                    <a:pt x="101" y="43"/>
                  </a:lnTo>
                  <a:lnTo>
                    <a:pt x="98" y="43"/>
                  </a:lnTo>
                  <a:lnTo>
                    <a:pt x="97" y="43"/>
                  </a:lnTo>
                  <a:lnTo>
                    <a:pt x="96" y="43"/>
                  </a:lnTo>
                  <a:lnTo>
                    <a:pt x="95" y="43"/>
                  </a:lnTo>
                  <a:lnTo>
                    <a:pt x="95" y="33"/>
                  </a:lnTo>
                  <a:close/>
                  <a:moveTo>
                    <a:pt x="139" y="27"/>
                  </a:moveTo>
                  <a:lnTo>
                    <a:pt x="139" y="27"/>
                  </a:lnTo>
                  <a:lnTo>
                    <a:pt x="139" y="22"/>
                  </a:lnTo>
                  <a:lnTo>
                    <a:pt x="137" y="17"/>
                  </a:lnTo>
                  <a:lnTo>
                    <a:pt x="134" y="14"/>
                  </a:lnTo>
                  <a:lnTo>
                    <a:pt x="131" y="14"/>
                  </a:lnTo>
                  <a:lnTo>
                    <a:pt x="128" y="12"/>
                  </a:lnTo>
                  <a:lnTo>
                    <a:pt x="125" y="14"/>
                  </a:lnTo>
                  <a:lnTo>
                    <a:pt x="121" y="15"/>
                  </a:lnTo>
                  <a:lnTo>
                    <a:pt x="118" y="16"/>
                  </a:lnTo>
                  <a:lnTo>
                    <a:pt x="120" y="22"/>
                  </a:lnTo>
                  <a:lnTo>
                    <a:pt x="122" y="20"/>
                  </a:lnTo>
                  <a:lnTo>
                    <a:pt x="125" y="19"/>
                  </a:lnTo>
                  <a:lnTo>
                    <a:pt x="127" y="19"/>
                  </a:lnTo>
                  <a:lnTo>
                    <a:pt x="130" y="19"/>
                  </a:lnTo>
                  <a:lnTo>
                    <a:pt x="131" y="22"/>
                  </a:lnTo>
                  <a:lnTo>
                    <a:pt x="133" y="23"/>
                  </a:lnTo>
                  <a:lnTo>
                    <a:pt x="133" y="25"/>
                  </a:lnTo>
                  <a:lnTo>
                    <a:pt x="133" y="26"/>
                  </a:lnTo>
                  <a:lnTo>
                    <a:pt x="128" y="26"/>
                  </a:lnTo>
                  <a:lnTo>
                    <a:pt x="123" y="27"/>
                  </a:lnTo>
                  <a:lnTo>
                    <a:pt x="121" y="28"/>
                  </a:lnTo>
                  <a:lnTo>
                    <a:pt x="118" y="32"/>
                  </a:lnTo>
                  <a:lnTo>
                    <a:pt x="117" y="35"/>
                  </a:lnTo>
                  <a:lnTo>
                    <a:pt x="117" y="39"/>
                  </a:lnTo>
                  <a:lnTo>
                    <a:pt x="117" y="43"/>
                  </a:lnTo>
                  <a:lnTo>
                    <a:pt x="119" y="47"/>
                  </a:lnTo>
                  <a:lnTo>
                    <a:pt x="121" y="49"/>
                  </a:lnTo>
                  <a:lnTo>
                    <a:pt x="125" y="49"/>
                  </a:lnTo>
                  <a:lnTo>
                    <a:pt x="128" y="49"/>
                  </a:lnTo>
                  <a:lnTo>
                    <a:pt x="131" y="47"/>
                  </a:lnTo>
                  <a:lnTo>
                    <a:pt x="134" y="44"/>
                  </a:lnTo>
                  <a:lnTo>
                    <a:pt x="134" y="49"/>
                  </a:lnTo>
                  <a:lnTo>
                    <a:pt x="140" y="49"/>
                  </a:lnTo>
                  <a:lnTo>
                    <a:pt x="140" y="44"/>
                  </a:lnTo>
                  <a:lnTo>
                    <a:pt x="139" y="40"/>
                  </a:lnTo>
                  <a:lnTo>
                    <a:pt x="139" y="27"/>
                  </a:lnTo>
                  <a:close/>
                  <a:moveTo>
                    <a:pt x="133" y="36"/>
                  </a:moveTo>
                  <a:lnTo>
                    <a:pt x="133" y="36"/>
                  </a:lnTo>
                  <a:lnTo>
                    <a:pt x="133" y="37"/>
                  </a:lnTo>
                  <a:lnTo>
                    <a:pt x="133" y="39"/>
                  </a:lnTo>
                  <a:lnTo>
                    <a:pt x="131" y="41"/>
                  </a:lnTo>
                  <a:lnTo>
                    <a:pt x="130" y="42"/>
                  </a:lnTo>
                  <a:lnTo>
                    <a:pt x="127" y="43"/>
                  </a:lnTo>
                  <a:lnTo>
                    <a:pt x="126" y="42"/>
                  </a:lnTo>
                  <a:lnTo>
                    <a:pt x="123" y="41"/>
                  </a:lnTo>
                  <a:lnTo>
                    <a:pt x="123" y="37"/>
                  </a:lnTo>
                  <a:lnTo>
                    <a:pt x="125" y="35"/>
                  </a:lnTo>
                  <a:lnTo>
                    <a:pt x="126" y="33"/>
                  </a:lnTo>
                  <a:lnTo>
                    <a:pt x="129" y="32"/>
                  </a:lnTo>
                  <a:lnTo>
                    <a:pt x="133" y="32"/>
                  </a:lnTo>
                  <a:lnTo>
                    <a:pt x="133" y="36"/>
                  </a:lnTo>
                  <a:close/>
                  <a:moveTo>
                    <a:pt x="147" y="14"/>
                  </a:moveTo>
                  <a:lnTo>
                    <a:pt x="147" y="49"/>
                  </a:lnTo>
                  <a:lnTo>
                    <a:pt x="154" y="49"/>
                  </a:lnTo>
                  <a:lnTo>
                    <a:pt x="154" y="34"/>
                  </a:lnTo>
                  <a:lnTo>
                    <a:pt x="166" y="34"/>
                  </a:lnTo>
                  <a:lnTo>
                    <a:pt x="166" y="49"/>
                  </a:lnTo>
                  <a:lnTo>
                    <a:pt x="172" y="49"/>
                  </a:lnTo>
                  <a:lnTo>
                    <a:pt x="172" y="14"/>
                  </a:lnTo>
                  <a:lnTo>
                    <a:pt x="166" y="14"/>
                  </a:lnTo>
                  <a:lnTo>
                    <a:pt x="166" y="27"/>
                  </a:lnTo>
                  <a:lnTo>
                    <a:pt x="154" y="27"/>
                  </a:lnTo>
                  <a:lnTo>
                    <a:pt x="154" y="14"/>
                  </a:lnTo>
                  <a:lnTo>
                    <a:pt x="147" y="14"/>
                  </a:lnTo>
                  <a:close/>
                  <a:moveTo>
                    <a:pt x="193" y="12"/>
                  </a:moveTo>
                  <a:lnTo>
                    <a:pt x="193" y="12"/>
                  </a:lnTo>
                  <a:lnTo>
                    <a:pt x="187" y="14"/>
                  </a:lnTo>
                  <a:lnTo>
                    <a:pt x="183" y="18"/>
                  </a:lnTo>
                  <a:lnTo>
                    <a:pt x="179" y="24"/>
                  </a:lnTo>
                  <a:lnTo>
                    <a:pt x="178" y="32"/>
                  </a:lnTo>
                  <a:lnTo>
                    <a:pt x="179" y="39"/>
                  </a:lnTo>
                  <a:lnTo>
                    <a:pt x="183" y="44"/>
                  </a:lnTo>
                  <a:lnTo>
                    <a:pt x="186" y="48"/>
                  </a:lnTo>
                  <a:lnTo>
                    <a:pt x="192" y="49"/>
                  </a:lnTo>
                  <a:lnTo>
                    <a:pt x="196" y="49"/>
                  </a:lnTo>
                  <a:lnTo>
                    <a:pt x="200" y="47"/>
                  </a:lnTo>
                  <a:lnTo>
                    <a:pt x="203" y="43"/>
                  </a:lnTo>
                  <a:lnTo>
                    <a:pt x="205" y="37"/>
                  </a:lnTo>
                  <a:lnTo>
                    <a:pt x="207" y="31"/>
                  </a:lnTo>
                  <a:lnTo>
                    <a:pt x="205" y="24"/>
                  </a:lnTo>
                  <a:lnTo>
                    <a:pt x="203" y="18"/>
                  </a:lnTo>
                  <a:lnTo>
                    <a:pt x="199" y="14"/>
                  </a:lnTo>
                  <a:lnTo>
                    <a:pt x="195" y="14"/>
                  </a:lnTo>
                  <a:lnTo>
                    <a:pt x="193" y="12"/>
                  </a:lnTo>
                  <a:close/>
                  <a:moveTo>
                    <a:pt x="193" y="19"/>
                  </a:moveTo>
                  <a:lnTo>
                    <a:pt x="193" y="19"/>
                  </a:lnTo>
                  <a:lnTo>
                    <a:pt x="195" y="20"/>
                  </a:lnTo>
                  <a:lnTo>
                    <a:pt x="197" y="23"/>
                  </a:lnTo>
                  <a:lnTo>
                    <a:pt x="199" y="27"/>
                  </a:lnTo>
                  <a:lnTo>
                    <a:pt x="199" y="31"/>
                  </a:lnTo>
                  <a:lnTo>
                    <a:pt x="199" y="37"/>
                  </a:lnTo>
                  <a:lnTo>
                    <a:pt x="196" y="41"/>
                  </a:lnTo>
                  <a:lnTo>
                    <a:pt x="194" y="42"/>
                  </a:lnTo>
                  <a:lnTo>
                    <a:pt x="192" y="43"/>
                  </a:lnTo>
                  <a:lnTo>
                    <a:pt x="189" y="42"/>
                  </a:lnTo>
                  <a:lnTo>
                    <a:pt x="187" y="40"/>
                  </a:lnTo>
                  <a:lnTo>
                    <a:pt x="186" y="35"/>
                  </a:lnTo>
                  <a:lnTo>
                    <a:pt x="185" y="31"/>
                  </a:lnTo>
                  <a:lnTo>
                    <a:pt x="186" y="27"/>
                  </a:lnTo>
                  <a:lnTo>
                    <a:pt x="187" y="23"/>
                  </a:lnTo>
                  <a:lnTo>
                    <a:pt x="189" y="20"/>
                  </a:lnTo>
                  <a:lnTo>
                    <a:pt x="193" y="19"/>
                  </a:lnTo>
                  <a:close/>
                  <a:moveTo>
                    <a:pt x="210" y="26"/>
                  </a:moveTo>
                  <a:lnTo>
                    <a:pt x="210" y="33"/>
                  </a:lnTo>
                  <a:lnTo>
                    <a:pt x="225" y="33"/>
                  </a:lnTo>
                  <a:lnTo>
                    <a:pt x="225" y="26"/>
                  </a:lnTo>
                  <a:lnTo>
                    <a:pt x="210" y="26"/>
                  </a:lnTo>
                  <a:close/>
                  <a:moveTo>
                    <a:pt x="16" y="68"/>
                  </a:moveTo>
                  <a:lnTo>
                    <a:pt x="16" y="73"/>
                  </a:lnTo>
                  <a:lnTo>
                    <a:pt x="12" y="74"/>
                  </a:lnTo>
                  <a:lnTo>
                    <a:pt x="7" y="76"/>
                  </a:lnTo>
                  <a:lnTo>
                    <a:pt x="4" y="80"/>
                  </a:lnTo>
                  <a:lnTo>
                    <a:pt x="1" y="86"/>
                  </a:lnTo>
                  <a:lnTo>
                    <a:pt x="0" y="94"/>
                  </a:lnTo>
                  <a:lnTo>
                    <a:pt x="1" y="102"/>
                  </a:lnTo>
                  <a:lnTo>
                    <a:pt x="4" y="108"/>
                  </a:lnTo>
                  <a:lnTo>
                    <a:pt x="7" y="113"/>
                  </a:lnTo>
                  <a:lnTo>
                    <a:pt x="12" y="115"/>
                  </a:lnTo>
                  <a:lnTo>
                    <a:pt x="16" y="116"/>
                  </a:lnTo>
                  <a:lnTo>
                    <a:pt x="16" y="121"/>
                  </a:lnTo>
                  <a:lnTo>
                    <a:pt x="23" y="121"/>
                  </a:lnTo>
                  <a:lnTo>
                    <a:pt x="23" y="116"/>
                  </a:lnTo>
                  <a:lnTo>
                    <a:pt x="29" y="115"/>
                  </a:lnTo>
                  <a:lnTo>
                    <a:pt x="33" y="113"/>
                  </a:lnTo>
                  <a:lnTo>
                    <a:pt x="37" y="108"/>
                  </a:lnTo>
                  <a:lnTo>
                    <a:pt x="39" y="102"/>
                  </a:lnTo>
                  <a:lnTo>
                    <a:pt x="40" y="94"/>
                  </a:lnTo>
                  <a:lnTo>
                    <a:pt x="39" y="86"/>
                  </a:lnTo>
                  <a:lnTo>
                    <a:pt x="37" y="80"/>
                  </a:lnTo>
                  <a:lnTo>
                    <a:pt x="32" y="76"/>
                  </a:lnTo>
                  <a:lnTo>
                    <a:pt x="29" y="73"/>
                  </a:lnTo>
                  <a:lnTo>
                    <a:pt x="23" y="73"/>
                  </a:lnTo>
                  <a:lnTo>
                    <a:pt x="23" y="68"/>
                  </a:lnTo>
                  <a:lnTo>
                    <a:pt x="16" y="68"/>
                  </a:lnTo>
                  <a:close/>
                  <a:moveTo>
                    <a:pt x="16" y="109"/>
                  </a:moveTo>
                  <a:lnTo>
                    <a:pt x="16" y="109"/>
                  </a:lnTo>
                  <a:lnTo>
                    <a:pt x="13" y="108"/>
                  </a:lnTo>
                  <a:lnTo>
                    <a:pt x="11" y="106"/>
                  </a:lnTo>
                  <a:lnTo>
                    <a:pt x="8" y="101"/>
                  </a:lnTo>
                  <a:lnTo>
                    <a:pt x="7" y="94"/>
                  </a:lnTo>
                  <a:lnTo>
                    <a:pt x="8" y="89"/>
                  </a:lnTo>
                  <a:lnTo>
                    <a:pt x="9" y="84"/>
                  </a:lnTo>
                  <a:lnTo>
                    <a:pt x="12" y="81"/>
                  </a:lnTo>
                  <a:lnTo>
                    <a:pt x="14" y="80"/>
                  </a:lnTo>
                  <a:lnTo>
                    <a:pt x="16" y="78"/>
                  </a:lnTo>
                  <a:lnTo>
                    <a:pt x="16" y="109"/>
                  </a:lnTo>
                  <a:close/>
                  <a:moveTo>
                    <a:pt x="23" y="78"/>
                  </a:moveTo>
                  <a:lnTo>
                    <a:pt x="23" y="78"/>
                  </a:lnTo>
                  <a:lnTo>
                    <a:pt x="27" y="80"/>
                  </a:lnTo>
                  <a:lnTo>
                    <a:pt x="30" y="82"/>
                  </a:lnTo>
                  <a:lnTo>
                    <a:pt x="32" y="86"/>
                  </a:lnTo>
                  <a:lnTo>
                    <a:pt x="32" y="94"/>
                  </a:lnTo>
                  <a:lnTo>
                    <a:pt x="32" y="101"/>
                  </a:lnTo>
                  <a:lnTo>
                    <a:pt x="30" y="106"/>
                  </a:lnTo>
                  <a:lnTo>
                    <a:pt x="27" y="109"/>
                  </a:lnTo>
                  <a:lnTo>
                    <a:pt x="23" y="109"/>
                  </a:lnTo>
                  <a:lnTo>
                    <a:pt x="23" y="78"/>
                  </a:lnTo>
                  <a:close/>
                  <a:moveTo>
                    <a:pt x="46" y="133"/>
                  </a:moveTo>
                  <a:lnTo>
                    <a:pt x="53" y="133"/>
                  </a:lnTo>
                  <a:lnTo>
                    <a:pt x="53" y="115"/>
                  </a:lnTo>
                  <a:lnTo>
                    <a:pt x="55" y="117"/>
                  </a:lnTo>
                  <a:lnTo>
                    <a:pt x="57" y="118"/>
                  </a:lnTo>
                  <a:lnTo>
                    <a:pt x="61" y="119"/>
                  </a:lnTo>
                  <a:lnTo>
                    <a:pt x="64" y="118"/>
                  </a:lnTo>
                  <a:lnTo>
                    <a:pt x="68" y="116"/>
                  </a:lnTo>
                  <a:lnTo>
                    <a:pt x="71" y="113"/>
                  </a:lnTo>
                  <a:lnTo>
                    <a:pt x="73" y="107"/>
                  </a:lnTo>
                  <a:lnTo>
                    <a:pt x="73" y="100"/>
                  </a:lnTo>
                  <a:lnTo>
                    <a:pt x="72" y="93"/>
                  </a:lnTo>
                  <a:lnTo>
                    <a:pt x="70" y="88"/>
                  </a:lnTo>
                  <a:lnTo>
                    <a:pt x="66" y="84"/>
                  </a:lnTo>
                  <a:lnTo>
                    <a:pt x="62" y="83"/>
                  </a:lnTo>
                  <a:lnTo>
                    <a:pt x="58" y="83"/>
                  </a:lnTo>
                  <a:lnTo>
                    <a:pt x="56" y="84"/>
                  </a:lnTo>
                  <a:lnTo>
                    <a:pt x="54" y="86"/>
                  </a:lnTo>
                  <a:lnTo>
                    <a:pt x="52" y="89"/>
                  </a:lnTo>
                  <a:lnTo>
                    <a:pt x="52" y="83"/>
                  </a:lnTo>
                  <a:lnTo>
                    <a:pt x="46" y="83"/>
                  </a:lnTo>
                  <a:lnTo>
                    <a:pt x="46" y="89"/>
                  </a:lnTo>
                  <a:lnTo>
                    <a:pt x="46" y="96"/>
                  </a:lnTo>
                  <a:lnTo>
                    <a:pt x="46" y="133"/>
                  </a:lnTo>
                  <a:close/>
                  <a:moveTo>
                    <a:pt x="53" y="99"/>
                  </a:moveTo>
                  <a:lnTo>
                    <a:pt x="53" y="99"/>
                  </a:lnTo>
                  <a:lnTo>
                    <a:pt x="53" y="98"/>
                  </a:lnTo>
                  <a:lnTo>
                    <a:pt x="53" y="97"/>
                  </a:lnTo>
                  <a:lnTo>
                    <a:pt x="54" y="93"/>
                  </a:lnTo>
                  <a:lnTo>
                    <a:pt x="56" y="91"/>
                  </a:lnTo>
                  <a:lnTo>
                    <a:pt x="60" y="90"/>
                  </a:lnTo>
                  <a:lnTo>
                    <a:pt x="63" y="91"/>
                  </a:lnTo>
                  <a:lnTo>
                    <a:pt x="64" y="93"/>
                  </a:lnTo>
                  <a:lnTo>
                    <a:pt x="66" y="97"/>
                  </a:lnTo>
                  <a:lnTo>
                    <a:pt x="66" y="101"/>
                  </a:lnTo>
                  <a:lnTo>
                    <a:pt x="65" y="107"/>
                  </a:lnTo>
                  <a:lnTo>
                    <a:pt x="63" y="112"/>
                  </a:lnTo>
                  <a:lnTo>
                    <a:pt x="62" y="113"/>
                  </a:lnTo>
                  <a:lnTo>
                    <a:pt x="60" y="113"/>
                  </a:lnTo>
                  <a:lnTo>
                    <a:pt x="56" y="112"/>
                  </a:lnTo>
                  <a:lnTo>
                    <a:pt x="54" y="109"/>
                  </a:lnTo>
                  <a:lnTo>
                    <a:pt x="53" y="106"/>
                  </a:lnTo>
                  <a:lnTo>
                    <a:pt x="53" y="105"/>
                  </a:lnTo>
                  <a:lnTo>
                    <a:pt x="53" y="104"/>
                  </a:lnTo>
                  <a:lnTo>
                    <a:pt x="53" y="99"/>
                  </a:lnTo>
                  <a:close/>
                  <a:moveTo>
                    <a:pt x="101" y="98"/>
                  </a:moveTo>
                  <a:lnTo>
                    <a:pt x="101" y="98"/>
                  </a:lnTo>
                  <a:lnTo>
                    <a:pt x="101" y="92"/>
                  </a:lnTo>
                  <a:lnTo>
                    <a:pt x="98" y="88"/>
                  </a:lnTo>
                  <a:lnTo>
                    <a:pt x="95" y="84"/>
                  </a:lnTo>
                  <a:lnTo>
                    <a:pt x="93" y="83"/>
                  </a:lnTo>
                  <a:lnTo>
                    <a:pt x="89" y="83"/>
                  </a:lnTo>
                  <a:lnTo>
                    <a:pt x="86" y="83"/>
                  </a:lnTo>
                  <a:lnTo>
                    <a:pt x="82" y="84"/>
                  </a:lnTo>
                  <a:lnTo>
                    <a:pt x="79" y="85"/>
                  </a:lnTo>
                  <a:lnTo>
                    <a:pt x="81" y="91"/>
                  </a:lnTo>
                  <a:lnTo>
                    <a:pt x="84" y="90"/>
                  </a:lnTo>
                  <a:lnTo>
                    <a:pt x="86" y="89"/>
                  </a:lnTo>
                  <a:lnTo>
                    <a:pt x="88" y="89"/>
                  </a:lnTo>
                  <a:lnTo>
                    <a:pt x="91" y="90"/>
                  </a:lnTo>
                  <a:lnTo>
                    <a:pt x="93" y="91"/>
                  </a:lnTo>
                  <a:lnTo>
                    <a:pt x="94" y="93"/>
                  </a:lnTo>
                  <a:lnTo>
                    <a:pt x="94" y="96"/>
                  </a:lnTo>
                  <a:lnTo>
                    <a:pt x="89" y="96"/>
                  </a:lnTo>
                  <a:lnTo>
                    <a:pt x="85" y="97"/>
                  </a:lnTo>
                  <a:lnTo>
                    <a:pt x="82" y="99"/>
                  </a:lnTo>
                  <a:lnTo>
                    <a:pt x="79" y="101"/>
                  </a:lnTo>
                  <a:lnTo>
                    <a:pt x="78" y="105"/>
                  </a:lnTo>
                  <a:lnTo>
                    <a:pt x="78" y="109"/>
                  </a:lnTo>
                  <a:lnTo>
                    <a:pt x="78" y="113"/>
                  </a:lnTo>
                  <a:lnTo>
                    <a:pt x="80" y="116"/>
                  </a:lnTo>
                  <a:lnTo>
                    <a:pt x="82" y="118"/>
                  </a:lnTo>
                  <a:lnTo>
                    <a:pt x="86" y="119"/>
                  </a:lnTo>
                  <a:lnTo>
                    <a:pt x="89" y="118"/>
                  </a:lnTo>
                  <a:lnTo>
                    <a:pt x="93" y="117"/>
                  </a:lnTo>
                  <a:lnTo>
                    <a:pt x="95" y="115"/>
                  </a:lnTo>
                  <a:lnTo>
                    <a:pt x="95" y="118"/>
                  </a:lnTo>
                  <a:lnTo>
                    <a:pt x="102" y="118"/>
                  </a:lnTo>
                  <a:lnTo>
                    <a:pt x="102" y="115"/>
                  </a:lnTo>
                  <a:lnTo>
                    <a:pt x="101" y="110"/>
                  </a:lnTo>
                  <a:lnTo>
                    <a:pt x="101" y="98"/>
                  </a:lnTo>
                  <a:close/>
                  <a:moveTo>
                    <a:pt x="94" y="106"/>
                  </a:moveTo>
                  <a:lnTo>
                    <a:pt x="94" y="106"/>
                  </a:lnTo>
                  <a:lnTo>
                    <a:pt x="94" y="107"/>
                  </a:lnTo>
                  <a:lnTo>
                    <a:pt x="94" y="108"/>
                  </a:lnTo>
                  <a:lnTo>
                    <a:pt x="93" y="110"/>
                  </a:lnTo>
                  <a:lnTo>
                    <a:pt x="91" y="113"/>
                  </a:lnTo>
                  <a:lnTo>
                    <a:pt x="88" y="113"/>
                  </a:lnTo>
                  <a:lnTo>
                    <a:pt x="87" y="113"/>
                  </a:lnTo>
                  <a:lnTo>
                    <a:pt x="85" y="110"/>
                  </a:lnTo>
                  <a:lnTo>
                    <a:pt x="85" y="108"/>
                  </a:lnTo>
                  <a:lnTo>
                    <a:pt x="86" y="105"/>
                  </a:lnTo>
                  <a:lnTo>
                    <a:pt x="87" y="102"/>
                  </a:lnTo>
                  <a:lnTo>
                    <a:pt x="90" y="101"/>
                  </a:lnTo>
                  <a:lnTo>
                    <a:pt x="94" y="101"/>
                  </a:lnTo>
                  <a:lnTo>
                    <a:pt x="94" y="106"/>
                  </a:lnTo>
                  <a:close/>
                  <a:moveTo>
                    <a:pt x="109" y="83"/>
                  </a:moveTo>
                  <a:lnTo>
                    <a:pt x="109" y="118"/>
                  </a:lnTo>
                  <a:lnTo>
                    <a:pt x="115" y="118"/>
                  </a:lnTo>
                  <a:lnTo>
                    <a:pt x="115" y="104"/>
                  </a:lnTo>
                  <a:lnTo>
                    <a:pt x="127" y="104"/>
                  </a:lnTo>
                  <a:lnTo>
                    <a:pt x="127" y="118"/>
                  </a:lnTo>
                  <a:lnTo>
                    <a:pt x="134" y="118"/>
                  </a:lnTo>
                  <a:lnTo>
                    <a:pt x="134" y="83"/>
                  </a:lnTo>
                  <a:lnTo>
                    <a:pt x="127" y="83"/>
                  </a:lnTo>
                  <a:lnTo>
                    <a:pt x="127" y="97"/>
                  </a:lnTo>
                  <a:lnTo>
                    <a:pt x="115" y="97"/>
                  </a:lnTo>
                  <a:lnTo>
                    <a:pt x="115" y="83"/>
                  </a:lnTo>
                  <a:lnTo>
                    <a:pt x="109" y="83"/>
                  </a:lnTo>
                  <a:close/>
                  <a:moveTo>
                    <a:pt x="142" y="83"/>
                  </a:moveTo>
                  <a:lnTo>
                    <a:pt x="142" y="118"/>
                  </a:lnTo>
                  <a:lnTo>
                    <a:pt x="148" y="118"/>
                  </a:lnTo>
                  <a:lnTo>
                    <a:pt x="148" y="104"/>
                  </a:lnTo>
                  <a:lnTo>
                    <a:pt x="150" y="104"/>
                  </a:lnTo>
                  <a:lnTo>
                    <a:pt x="152" y="105"/>
                  </a:lnTo>
                  <a:lnTo>
                    <a:pt x="154" y="107"/>
                  </a:lnTo>
                  <a:lnTo>
                    <a:pt x="156" y="112"/>
                  </a:lnTo>
                  <a:lnTo>
                    <a:pt x="158" y="115"/>
                  </a:lnTo>
                  <a:lnTo>
                    <a:pt x="159" y="118"/>
                  </a:lnTo>
                  <a:lnTo>
                    <a:pt x="167" y="118"/>
                  </a:lnTo>
                  <a:lnTo>
                    <a:pt x="166" y="115"/>
                  </a:lnTo>
                  <a:lnTo>
                    <a:pt x="164" y="112"/>
                  </a:lnTo>
                  <a:lnTo>
                    <a:pt x="163" y="109"/>
                  </a:lnTo>
                  <a:lnTo>
                    <a:pt x="161" y="104"/>
                  </a:lnTo>
                  <a:lnTo>
                    <a:pt x="159" y="100"/>
                  </a:lnTo>
                  <a:lnTo>
                    <a:pt x="155" y="99"/>
                  </a:lnTo>
                  <a:lnTo>
                    <a:pt x="167" y="83"/>
                  </a:lnTo>
                  <a:lnTo>
                    <a:pt x="158" y="83"/>
                  </a:lnTo>
                  <a:lnTo>
                    <a:pt x="150" y="98"/>
                  </a:lnTo>
                  <a:lnTo>
                    <a:pt x="148" y="98"/>
                  </a:lnTo>
                  <a:lnTo>
                    <a:pt x="148" y="83"/>
                  </a:lnTo>
                  <a:lnTo>
                    <a:pt x="142" y="83"/>
                  </a:lnTo>
                  <a:close/>
                  <a:moveTo>
                    <a:pt x="177" y="118"/>
                  </a:moveTo>
                  <a:lnTo>
                    <a:pt x="177" y="83"/>
                  </a:lnTo>
                  <a:lnTo>
                    <a:pt x="170" y="83"/>
                  </a:lnTo>
                  <a:lnTo>
                    <a:pt x="170" y="118"/>
                  </a:lnTo>
                  <a:lnTo>
                    <a:pt x="177" y="118"/>
                  </a:lnTo>
                  <a:close/>
                  <a:moveTo>
                    <a:pt x="174" y="69"/>
                  </a:moveTo>
                  <a:lnTo>
                    <a:pt x="174" y="69"/>
                  </a:lnTo>
                  <a:lnTo>
                    <a:pt x="171" y="69"/>
                  </a:lnTo>
                  <a:lnTo>
                    <a:pt x="170" y="72"/>
                  </a:lnTo>
                  <a:lnTo>
                    <a:pt x="170" y="74"/>
                  </a:lnTo>
                  <a:lnTo>
                    <a:pt x="170" y="76"/>
                  </a:lnTo>
                  <a:lnTo>
                    <a:pt x="171" y="77"/>
                  </a:lnTo>
                  <a:lnTo>
                    <a:pt x="174" y="78"/>
                  </a:lnTo>
                  <a:lnTo>
                    <a:pt x="176" y="77"/>
                  </a:lnTo>
                  <a:lnTo>
                    <a:pt x="177" y="76"/>
                  </a:lnTo>
                  <a:lnTo>
                    <a:pt x="178" y="74"/>
                  </a:lnTo>
                  <a:lnTo>
                    <a:pt x="177" y="72"/>
                  </a:lnTo>
                  <a:lnTo>
                    <a:pt x="176" y="69"/>
                  </a:lnTo>
                  <a:lnTo>
                    <a:pt x="174" y="69"/>
                  </a:lnTo>
                  <a:close/>
                  <a:moveTo>
                    <a:pt x="185" y="118"/>
                  </a:moveTo>
                  <a:lnTo>
                    <a:pt x="185" y="118"/>
                  </a:lnTo>
                  <a:lnTo>
                    <a:pt x="187" y="118"/>
                  </a:lnTo>
                  <a:lnTo>
                    <a:pt x="191" y="118"/>
                  </a:lnTo>
                  <a:lnTo>
                    <a:pt x="194" y="119"/>
                  </a:lnTo>
                  <a:lnTo>
                    <a:pt x="197" y="118"/>
                  </a:lnTo>
                  <a:lnTo>
                    <a:pt x="201" y="118"/>
                  </a:lnTo>
                  <a:lnTo>
                    <a:pt x="204" y="117"/>
                  </a:lnTo>
                  <a:lnTo>
                    <a:pt x="207" y="115"/>
                  </a:lnTo>
                  <a:lnTo>
                    <a:pt x="209" y="113"/>
                  </a:lnTo>
                  <a:lnTo>
                    <a:pt x="210" y="108"/>
                  </a:lnTo>
                  <a:lnTo>
                    <a:pt x="209" y="105"/>
                  </a:lnTo>
                  <a:lnTo>
                    <a:pt x="207" y="101"/>
                  </a:lnTo>
                  <a:lnTo>
                    <a:pt x="203" y="100"/>
                  </a:lnTo>
                  <a:lnTo>
                    <a:pt x="205" y="98"/>
                  </a:lnTo>
                  <a:lnTo>
                    <a:pt x="208" y="96"/>
                  </a:lnTo>
                  <a:lnTo>
                    <a:pt x="209" y="92"/>
                  </a:lnTo>
                  <a:lnTo>
                    <a:pt x="208" y="89"/>
                  </a:lnTo>
                  <a:lnTo>
                    <a:pt x="207" y="86"/>
                  </a:lnTo>
                  <a:lnTo>
                    <a:pt x="203" y="84"/>
                  </a:lnTo>
                  <a:lnTo>
                    <a:pt x="201" y="83"/>
                  </a:lnTo>
                  <a:lnTo>
                    <a:pt x="197" y="83"/>
                  </a:lnTo>
                  <a:lnTo>
                    <a:pt x="195" y="83"/>
                  </a:lnTo>
                  <a:lnTo>
                    <a:pt x="192" y="83"/>
                  </a:lnTo>
                  <a:lnTo>
                    <a:pt x="189" y="83"/>
                  </a:lnTo>
                  <a:lnTo>
                    <a:pt x="187" y="83"/>
                  </a:lnTo>
                  <a:lnTo>
                    <a:pt x="185" y="84"/>
                  </a:lnTo>
                  <a:lnTo>
                    <a:pt x="185" y="118"/>
                  </a:lnTo>
                  <a:close/>
                  <a:moveTo>
                    <a:pt x="192" y="89"/>
                  </a:moveTo>
                  <a:lnTo>
                    <a:pt x="192" y="89"/>
                  </a:lnTo>
                  <a:lnTo>
                    <a:pt x="194" y="89"/>
                  </a:lnTo>
                  <a:lnTo>
                    <a:pt x="195" y="89"/>
                  </a:lnTo>
                  <a:lnTo>
                    <a:pt x="199" y="89"/>
                  </a:lnTo>
                  <a:lnTo>
                    <a:pt x="200" y="90"/>
                  </a:lnTo>
                  <a:lnTo>
                    <a:pt x="201" y="91"/>
                  </a:lnTo>
                  <a:lnTo>
                    <a:pt x="202" y="93"/>
                  </a:lnTo>
                  <a:lnTo>
                    <a:pt x="201" y="96"/>
                  </a:lnTo>
                  <a:lnTo>
                    <a:pt x="199" y="97"/>
                  </a:lnTo>
                  <a:lnTo>
                    <a:pt x="195" y="98"/>
                  </a:lnTo>
                  <a:lnTo>
                    <a:pt x="192" y="98"/>
                  </a:lnTo>
                  <a:lnTo>
                    <a:pt x="192" y="89"/>
                  </a:lnTo>
                  <a:close/>
                  <a:moveTo>
                    <a:pt x="192" y="102"/>
                  </a:moveTo>
                  <a:lnTo>
                    <a:pt x="195" y="102"/>
                  </a:lnTo>
                  <a:lnTo>
                    <a:pt x="199" y="104"/>
                  </a:lnTo>
                  <a:lnTo>
                    <a:pt x="202" y="105"/>
                  </a:lnTo>
                  <a:lnTo>
                    <a:pt x="202" y="108"/>
                  </a:lnTo>
                  <a:lnTo>
                    <a:pt x="202" y="110"/>
                  </a:lnTo>
                  <a:lnTo>
                    <a:pt x="200" y="113"/>
                  </a:lnTo>
                  <a:lnTo>
                    <a:pt x="197" y="113"/>
                  </a:lnTo>
                  <a:lnTo>
                    <a:pt x="195" y="114"/>
                  </a:lnTo>
                  <a:lnTo>
                    <a:pt x="194" y="114"/>
                  </a:lnTo>
                  <a:lnTo>
                    <a:pt x="193" y="114"/>
                  </a:lnTo>
                  <a:lnTo>
                    <a:pt x="192" y="113"/>
                  </a:lnTo>
                  <a:lnTo>
                    <a:pt x="192" y="102"/>
                  </a:lnTo>
                  <a:close/>
                  <a:moveTo>
                    <a:pt x="235" y="110"/>
                  </a:moveTo>
                  <a:lnTo>
                    <a:pt x="235" y="110"/>
                  </a:lnTo>
                  <a:lnTo>
                    <a:pt x="233" y="112"/>
                  </a:lnTo>
                  <a:lnTo>
                    <a:pt x="229" y="113"/>
                  </a:lnTo>
                  <a:lnTo>
                    <a:pt x="226" y="112"/>
                  </a:lnTo>
                  <a:lnTo>
                    <a:pt x="224" y="109"/>
                  </a:lnTo>
                  <a:lnTo>
                    <a:pt x="221" y="106"/>
                  </a:lnTo>
                  <a:lnTo>
                    <a:pt x="221" y="101"/>
                  </a:lnTo>
                  <a:lnTo>
                    <a:pt x="221" y="97"/>
                  </a:lnTo>
                  <a:lnTo>
                    <a:pt x="224" y="93"/>
                  </a:lnTo>
                  <a:lnTo>
                    <a:pt x="226" y="91"/>
                  </a:lnTo>
                  <a:lnTo>
                    <a:pt x="229" y="90"/>
                  </a:lnTo>
                  <a:lnTo>
                    <a:pt x="233" y="90"/>
                  </a:lnTo>
                  <a:lnTo>
                    <a:pt x="235" y="91"/>
                  </a:lnTo>
                  <a:lnTo>
                    <a:pt x="236" y="84"/>
                  </a:lnTo>
                  <a:lnTo>
                    <a:pt x="234" y="83"/>
                  </a:lnTo>
                  <a:lnTo>
                    <a:pt x="232" y="83"/>
                  </a:lnTo>
                  <a:lnTo>
                    <a:pt x="229" y="83"/>
                  </a:lnTo>
                  <a:lnTo>
                    <a:pt x="226" y="83"/>
                  </a:lnTo>
                  <a:lnTo>
                    <a:pt x="223" y="84"/>
                  </a:lnTo>
                  <a:lnTo>
                    <a:pt x="220" y="85"/>
                  </a:lnTo>
                  <a:lnTo>
                    <a:pt x="218" y="88"/>
                  </a:lnTo>
                  <a:lnTo>
                    <a:pt x="215" y="94"/>
                  </a:lnTo>
                  <a:lnTo>
                    <a:pt x="213" y="101"/>
                  </a:lnTo>
                  <a:lnTo>
                    <a:pt x="215" y="109"/>
                  </a:lnTo>
                  <a:lnTo>
                    <a:pt x="218" y="114"/>
                  </a:lnTo>
                  <a:lnTo>
                    <a:pt x="223" y="118"/>
                  </a:lnTo>
                  <a:lnTo>
                    <a:pt x="228" y="119"/>
                  </a:lnTo>
                  <a:lnTo>
                    <a:pt x="232" y="119"/>
                  </a:lnTo>
                  <a:lnTo>
                    <a:pt x="234" y="118"/>
                  </a:lnTo>
                  <a:lnTo>
                    <a:pt x="236" y="117"/>
                  </a:lnTo>
                  <a:lnTo>
                    <a:pt x="235" y="110"/>
                  </a:lnTo>
                  <a:close/>
                  <a:moveTo>
                    <a:pt x="241" y="83"/>
                  </a:moveTo>
                  <a:lnTo>
                    <a:pt x="241" y="118"/>
                  </a:lnTo>
                  <a:lnTo>
                    <a:pt x="245" y="118"/>
                  </a:lnTo>
                  <a:lnTo>
                    <a:pt x="250" y="118"/>
                  </a:lnTo>
                  <a:lnTo>
                    <a:pt x="253" y="118"/>
                  </a:lnTo>
                  <a:lnTo>
                    <a:pt x="257" y="118"/>
                  </a:lnTo>
                  <a:lnTo>
                    <a:pt x="260" y="117"/>
                  </a:lnTo>
                  <a:lnTo>
                    <a:pt x="262" y="115"/>
                  </a:lnTo>
                  <a:lnTo>
                    <a:pt x="265" y="112"/>
                  </a:lnTo>
                  <a:lnTo>
                    <a:pt x="266" y="106"/>
                  </a:lnTo>
                  <a:lnTo>
                    <a:pt x="266" y="101"/>
                  </a:lnTo>
                  <a:lnTo>
                    <a:pt x="264" y="98"/>
                  </a:lnTo>
                  <a:lnTo>
                    <a:pt x="260" y="96"/>
                  </a:lnTo>
                  <a:lnTo>
                    <a:pt x="257" y="94"/>
                  </a:lnTo>
                  <a:lnTo>
                    <a:pt x="253" y="94"/>
                  </a:lnTo>
                  <a:lnTo>
                    <a:pt x="251" y="94"/>
                  </a:lnTo>
                  <a:lnTo>
                    <a:pt x="250" y="94"/>
                  </a:lnTo>
                  <a:lnTo>
                    <a:pt x="249" y="94"/>
                  </a:lnTo>
                  <a:lnTo>
                    <a:pt x="249" y="83"/>
                  </a:lnTo>
                  <a:lnTo>
                    <a:pt x="241" y="83"/>
                  </a:lnTo>
                  <a:close/>
                  <a:moveTo>
                    <a:pt x="249" y="100"/>
                  </a:moveTo>
                  <a:lnTo>
                    <a:pt x="249" y="100"/>
                  </a:lnTo>
                  <a:lnTo>
                    <a:pt x="250" y="100"/>
                  </a:lnTo>
                  <a:lnTo>
                    <a:pt x="251" y="100"/>
                  </a:lnTo>
                  <a:lnTo>
                    <a:pt x="254" y="100"/>
                  </a:lnTo>
                  <a:lnTo>
                    <a:pt x="257" y="101"/>
                  </a:lnTo>
                  <a:lnTo>
                    <a:pt x="258" y="104"/>
                  </a:lnTo>
                  <a:lnTo>
                    <a:pt x="259" y="107"/>
                  </a:lnTo>
                  <a:lnTo>
                    <a:pt x="258" y="109"/>
                  </a:lnTo>
                  <a:lnTo>
                    <a:pt x="257" y="112"/>
                  </a:lnTo>
                  <a:lnTo>
                    <a:pt x="254" y="113"/>
                  </a:lnTo>
                  <a:lnTo>
                    <a:pt x="251" y="113"/>
                  </a:lnTo>
                  <a:lnTo>
                    <a:pt x="250" y="113"/>
                  </a:lnTo>
                  <a:lnTo>
                    <a:pt x="249" y="113"/>
                  </a:lnTo>
                  <a:lnTo>
                    <a:pt x="249" y="100"/>
                  </a:lnTo>
                  <a:close/>
                  <a:moveTo>
                    <a:pt x="271" y="83"/>
                  </a:moveTo>
                  <a:lnTo>
                    <a:pt x="271" y="118"/>
                  </a:lnTo>
                  <a:lnTo>
                    <a:pt x="278" y="118"/>
                  </a:lnTo>
                  <a:lnTo>
                    <a:pt x="278" y="104"/>
                  </a:lnTo>
                  <a:lnTo>
                    <a:pt x="279" y="104"/>
                  </a:lnTo>
                  <a:lnTo>
                    <a:pt x="283" y="105"/>
                  </a:lnTo>
                  <a:lnTo>
                    <a:pt x="285" y="107"/>
                  </a:lnTo>
                  <a:lnTo>
                    <a:pt x="287" y="112"/>
                  </a:lnTo>
                  <a:lnTo>
                    <a:pt x="289" y="115"/>
                  </a:lnTo>
                  <a:lnTo>
                    <a:pt x="290" y="118"/>
                  </a:lnTo>
                  <a:lnTo>
                    <a:pt x="297" y="118"/>
                  </a:lnTo>
                  <a:lnTo>
                    <a:pt x="295" y="115"/>
                  </a:lnTo>
                  <a:lnTo>
                    <a:pt x="294" y="112"/>
                  </a:lnTo>
                  <a:lnTo>
                    <a:pt x="294" y="109"/>
                  </a:lnTo>
                  <a:lnTo>
                    <a:pt x="292" y="104"/>
                  </a:lnTo>
                  <a:lnTo>
                    <a:pt x="289" y="100"/>
                  </a:lnTo>
                  <a:lnTo>
                    <a:pt x="285" y="99"/>
                  </a:lnTo>
                  <a:lnTo>
                    <a:pt x="297" y="83"/>
                  </a:lnTo>
                  <a:lnTo>
                    <a:pt x="289" y="83"/>
                  </a:lnTo>
                  <a:lnTo>
                    <a:pt x="279" y="98"/>
                  </a:lnTo>
                  <a:lnTo>
                    <a:pt x="278" y="98"/>
                  </a:lnTo>
                  <a:lnTo>
                    <a:pt x="278" y="83"/>
                  </a:lnTo>
                  <a:lnTo>
                    <a:pt x="271" y="83"/>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49" name="Freeform 122">
              <a:extLst>
                <a:ext uri="{FF2B5EF4-FFF2-40B4-BE49-F238E27FC236}">
                  <a16:creationId xmlns:a16="http://schemas.microsoft.com/office/drawing/2014/main" id="{50ABEE15-EECE-3B68-E91D-675F07AD705B}"/>
                </a:ext>
              </a:extLst>
            </p:cNvPr>
            <p:cNvSpPr>
              <a:spLocks/>
            </p:cNvSpPr>
            <p:nvPr/>
          </p:nvSpPr>
          <p:spPr bwMode="auto">
            <a:xfrm>
              <a:off x="3627693" y="1114069"/>
              <a:ext cx="37551" cy="32325"/>
            </a:xfrm>
            <a:custGeom>
              <a:avLst/>
              <a:gdLst>
                <a:gd name="T0" fmla="*/ 20638 w 28"/>
                <a:gd name="T1" fmla="*/ 44450 h 28"/>
                <a:gd name="T2" fmla="*/ 20638 w 28"/>
                <a:gd name="T3" fmla="*/ 44450 h 28"/>
                <a:gd name="T4" fmla="*/ 30163 w 28"/>
                <a:gd name="T5" fmla="*/ 42863 h 28"/>
                <a:gd name="T6" fmla="*/ 36513 w 28"/>
                <a:gd name="T7" fmla="*/ 39688 h 28"/>
                <a:gd name="T8" fmla="*/ 42863 w 28"/>
                <a:gd name="T9" fmla="*/ 30163 h 28"/>
                <a:gd name="T10" fmla="*/ 44450 w 28"/>
                <a:gd name="T11" fmla="*/ 23813 h 28"/>
                <a:gd name="T12" fmla="*/ 44450 w 28"/>
                <a:gd name="T13" fmla="*/ 23813 h 28"/>
                <a:gd name="T14" fmla="*/ 42863 w 28"/>
                <a:gd name="T15" fmla="*/ 14288 h 28"/>
                <a:gd name="T16" fmla="*/ 36513 w 28"/>
                <a:gd name="T17" fmla="*/ 6350 h 28"/>
                <a:gd name="T18" fmla="*/ 30163 w 28"/>
                <a:gd name="T19" fmla="*/ 1588 h 28"/>
                <a:gd name="T20" fmla="*/ 20638 w 28"/>
                <a:gd name="T21" fmla="*/ 0 h 28"/>
                <a:gd name="T22" fmla="*/ 20638 w 28"/>
                <a:gd name="T23" fmla="*/ 0 h 28"/>
                <a:gd name="T24" fmla="*/ 12700 w 28"/>
                <a:gd name="T25" fmla="*/ 1588 h 28"/>
                <a:gd name="T26" fmla="*/ 4763 w 28"/>
                <a:gd name="T27" fmla="*/ 6350 h 28"/>
                <a:gd name="T28" fmla="*/ 1588 w 28"/>
                <a:gd name="T29" fmla="*/ 14288 h 28"/>
                <a:gd name="T30" fmla="*/ 0 w 28"/>
                <a:gd name="T31" fmla="*/ 23813 h 28"/>
                <a:gd name="T32" fmla="*/ 0 w 28"/>
                <a:gd name="T33" fmla="*/ 23813 h 28"/>
                <a:gd name="T34" fmla="*/ 1588 w 28"/>
                <a:gd name="T35" fmla="*/ 30163 h 28"/>
                <a:gd name="T36" fmla="*/ 4763 w 28"/>
                <a:gd name="T37" fmla="*/ 39688 h 28"/>
                <a:gd name="T38" fmla="*/ 12700 w 28"/>
                <a:gd name="T39" fmla="*/ 42863 h 28"/>
                <a:gd name="T40" fmla="*/ 20638 w 28"/>
                <a:gd name="T41" fmla="*/ 44450 h 28"/>
                <a:gd name="T42" fmla="*/ 20638 w 28"/>
                <a:gd name="T43" fmla="*/ 4445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28">
                  <a:moveTo>
                    <a:pt x="13" y="28"/>
                  </a:moveTo>
                  <a:lnTo>
                    <a:pt x="13" y="28"/>
                  </a:lnTo>
                  <a:lnTo>
                    <a:pt x="19" y="27"/>
                  </a:lnTo>
                  <a:lnTo>
                    <a:pt x="23" y="25"/>
                  </a:lnTo>
                  <a:lnTo>
                    <a:pt x="27" y="19"/>
                  </a:lnTo>
                  <a:lnTo>
                    <a:pt x="28" y="15"/>
                  </a:lnTo>
                  <a:lnTo>
                    <a:pt x="27" y="9"/>
                  </a:lnTo>
                  <a:lnTo>
                    <a:pt x="23" y="4"/>
                  </a:lnTo>
                  <a:lnTo>
                    <a:pt x="19" y="1"/>
                  </a:lnTo>
                  <a:lnTo>
                    <a:pt x="13" y="0"/>
                  </a:lnTo>
                  <a:lnTo>
                    <a:pt x="8" y="1"/>
                  </a:lnTo>
                  <a:lnTo>
                    <a:pt x="3" y="4"/>
                  </a:lnTo>
                  <a:lnTo>
                    <a:pt x="1" y="9"/>
                  </a:lnTo>
                  <a:lnTo>
                    <a:pt x="0" y="15"/>
                  </a:lnTo>
                  <a:lnTo>
                    <a:pt x="1" y="19"/>
                  </a:lnTo>
                  <a:lnTo>
                    <a:pt x="3" y="25"/>
                  </a:lnTo>
                  <a:lnTo>
                    <a:pt x="8" y="27"/>
                  </a:lnTo>
                  <a:lnTo>
                    <a:pt x="13" y="28"/>
                  </a:lnTo>
                  <a:close/>
                </a:path>
              </a:pathLst>
            </a:custGeom>
            <a:solidFill>
              <a:srgbClr val="FEFEFE"/>
            </a:solidFill>
            <a:ln w="12700">
              <a:solidFill>
                <a:schemeClr val="tx1"/>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50" name="Freeform 123">
              <a:extLst>
                <a:ext uri="{FF2B5EF4-FFF2-40B4-BE49-F238E27FC236}">
                  <a16:creationId xmlns:a16="http://schemas.microsoft.com/office/drawing/2014/main" id="{25B19AEB-5F35-365F-2EA1-4E6C73491D96}"/>
                </a:ext>
              </a:extLst>
            </p:cNvPr>
            <p:cNvSpPr>
              <a:spLocks/>
            </p:cNvSpPr>
            <p:nvPr/>
          </p:nvSpPr>
          <p:spPr bwMode="auto">
            <a:xfrm>
              <a:off x="3634399" y="1122149"/>
              <a:ext cx="21458" cy="16163"/>
            </a:xfrm>
            <a:custGeom>
              <a:avLst/>
              <a:gdLst>
                <a:gd name="T0" fmla="*/ 12700 w 16"/>
                <a:gd name="T1" fmla="*/ 22225 h 14"/>
                <a:gd name="T2" fmla="*/ 12700 w 16"/>
                <a:gd name="T3" fmla="*/ 22225 h 14"/>
                <a:gd name="T4" fmla="*/ 19050 w 16"/>
                <a:gd name="T5" fmla="*/ 22225 h 14"/>
                <a:gd name="T6" fmla="*/ 22225 w 16"/>
                <a:gd name="T7" fmla="*/ 19050 h 14"/>
                <a:gd name="T8" fmla="*/ 25400 w 16"/>
                <a:gd name="T9" fmla="*/ 15875 h 14"/>
                <a:gd name="T10" fmla="*/ 25400 w 16"/>
                <a:gd name="T11" fmla="*/ 12700 h 14"/>
                <a:gd name="T12" fmla="*/ 25400 w 16"/>
                <a:gd name="T13" fmla="*/ 12700 h 14"/>
                <a:gd name="T14" fmla="*/ 25400 w 16"/>
                <a:gd name="T15" fmla="*/ 6350 h 14"/>
                <a:gd name="T16" fmla="*/ 22225 w 16"/>
                <a:gd name="T17" fmla="*/ 3175 h 14"/>
                <a:gd name="T18" fmla="*/ 19050 w 16"/>
                <a:gd name="T19" fmla="*/ 0 h 14"/>
                <a:gd name="T20" fmla="*/ 12700 w 16"/>
                <a:gd name="T21" fmla="*/ 0 h 14"/>
                <a:gd name="T22" fmla="*/ 12700 w 16"/>
                <a:gd name="T23" fmla="*/ 0 h 14"/>
                <a:gd name="T24" fmla="*/ 9525 w 16"/>
                <a:gd name="T25" fmla="*/ 0 h 14"/>
                <a:gd name="T26" fmla="*/ 6350 w 16"/>
                <a:gd name="T27" fmla="*/ 3175 h 14"/>
                <a:gd name="T28" fmla="*/ 1588 w 16"/>
                <a:gd name="T29" fmla="*/ 6350 h 14"/>
                <a:gd name="T30" fmla="*/ 0 w 16"/>
                <a:gd name="T31" fmla="*/ 12700 h 14"/>
                <a:gd name="T32" fmla="*/ 0 w 16"/>
                <a:gd name="T33" fmla="*/ 12700 h 14"/>
                <a:gd name="T34" fmla="*/ 1588 w 16"/>
                <a:gd name="T35" fmla="*/ 15875 h 14"/>
                <a:gd name="T36" fmla="*/ 6350 w 16"/>
                <a:gd name="T37" fmla="*/ 19050 h 14"/>
                <a:gd name="T38" fmla="*/ 9525 w 16"/>
                <a:gd name="T39" fmla="*/ 22225 h 14"/>
                <a:gd name="T40" fmla="*/ 12700 w 16"/>
                <a:gd name="T41" fmla="*/ 22225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4">
                  <a:moveTo>
                    <a:pt x="8" y="14"/>
                  </a:moveTo>
                  <a:lnTo>
                    <a:pt x="8" y="14"/>
                  </a:lnTo>
                  <a:lnTo>
                    <a:pt x="12" y="14"/>
                  </a:lnTo>
                  <a:lnTo>
                    <a:pt x="14" y="12"/>
                  </a:lnTo>
                  <a:lnTo>
                    <a:pt x="16" y="10"/>
                  </a:lnTo>
                  <a:lnTo>
                    <a:pt x="16" y="8"/>
                  </a:lnTo>
                  <a:lnTo>
                    <a:pt x="16" y="4"/>
                  </a:lnTo>
                  <a:lnTo>
                    <a:pt x="14" y="2"/>
                  </a:lnTo>
                  <a:lnTo>
                    <a:pt x="12" y="0"/>
                  </a:lnTo>
                  <a:lnTo>
                    <a:pt x="8" y="0"/>
                  </a:lnTo>
                  <a:lnTo>
                    <a:pt x="6" y="0"/>
                  </a:lnTo>
                  <a:lnTo>
                    <a:pt x="4" y="2"/>
                  </a:lnTo>
                  <a:lnTo>
                    <a:pt x="1" y="4"/>
                  </a:lnTo>
                  <a:lnTo>
                    <a:pt x="0" y="8"/>
                  </a:lnTo>
                  <a:lnTo>
                    <a:pt x="1" y="10"/>
                  </a:lnTo>
                  <a:lnTo>
                    <a:pt x="4" y="12"/>
                  </a:lnTo>
                  <a:lnTo>
                    <a:pt x="6" y="14"/>
                  </a:lnTo>
                  <a:lnTo>
                    <a:pt x="8" y="14"/>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sp>
          <p:nvSpPr>
            <p:cNvPr id="151" name="Freeform 124">
              <a:extLst>
                <a:ext uri="{FF2B5EF4-FFF2-40B4-BE49-F238E27FC236}">
                  <a16:creationId xmlns:a16="http://schemas.microsoft.com/office/drawing/2014/main" id="{1E3ED9F5-D27F-B137-CBB3-3C89CFFCF347}"/>
                </a:ext>
              </a:extLst>
            </p:cNvPr>
            <p:cNvSpPr>
              <a:spLocks noEditPoints="1"/>
            </p:cNvSpPr>
            <p:nvPr/>
          </p:nvSpPr>
          <p:spPr bwMode="auto">
            <a:xfrm>
              <a:off x="3570036" y="1162556"/>
              <a:ext cx="189096" cy="76196"/>
            </a:xfrm>
            <a:custGeom>
              <a:avLst/>
              <a:gdLst>
                <a:gd name="T0" fmla="*/ 15875 w 141"/>
                <a:gd name="T1" fmla="*/ 60326 h 66"/>
                <a:gd name="T2" fmla="*/ 25400 w 141"/>
                <a:gd name="T3" fmla="*/ 61913 h 66"/>
                <a:gd name="T4" fmla="*/ 34925 w 141"/>
                <a:gd name="T5" fmla="*/ 73026 h 66"/>
                <a:gd name="T6" fmla="*/ 39688 w 141"/>
                <a:gd name="T7" fmla="*/ 88901 h 66"/>
                <a:gd name="T8" fmla="*/ 60325 w 141"/>
                <a:gd name="T9" fmla="*/ 103188 h 66"/>
                <a:gd name="T10" fmla="*/ 55563 w 141"/>
                <a:gd name="T11" fmla="*/ 82551 h 66"/>
                <a:gd name="T12" fmla="*/ 47625 w 141"/>
                <a:gd name="T13" fmla="*/ 63501 h 66"/>
                <a:gd name="T14" fmla="*/ 38100 w 141"/>
                <a:gd name="T15" fmla="*/ 50800 h 66"/>
                <a:gd name="T16" fmla="*/ 42863 w 141"/>
                <a:gd name="T17" fmla="*/ 1588 h 66"/>
                <a:gd name="T18" fmla="*/ 0 w 141"/>
                <a:gd name="T19" fmla="*/ 1588 h 66"/>
                <a:gd name="T20" fmla="*/ 87313 w 141"/>
                <a:gd name="T21" fmla="*/ 103188 h 66"/>
                <a:gd name="T22" fmla="*/ 98425 w 141"/>
                <a:gd name="T23" fmla="*/ 79376 h 66"/>
                <a:gd name="T24" fmla="*/ 104775 w 141"/>
                <a:gd name="T25" fmla="*/ 60326 h 66"/>
                <a:gd name="T26" fmla="*/ 111125 w 141"/>
                <a:gd name="T27" fmla="*/ 44450 h 66"/>
                <a:gd name="T28" fmla="*/ 111125 w 141"/>
                <a:gd name="T29" fmla="*/ 53976 h 66"/>
                <a:gd name="T30" fmla="*/ 109538 w 141"/>
                <a:gd name="T31" fmla="*/ 68263 h 66"/>
                <a:gd name="T32" fmla="*/ 123825 w 141"/>
                <a:gd name="T33" fmla="*/ 28575 h 66"/>
                <a:gd name="T34" fmla="*/ 88900 w 141"/>
                <a:gd name="T35" fmla="*/ 73026 h 66"/>
                <a:gd name="T36" fmla="*/ 84138 w 141"/>
                <a:gd name="T37" fmla="*/ 87313 h 66"/>
                <a:gd name="T38" fmla="*/ 84138 w 141"/>
                <a:gd name="T39" fmla="*/ 76201 h 66"/>
                <a:gd name="T40" fmla="*/ 84138 w 141"/>
                <a:gd name="T41" fmla="*/ 28575 h 66"/>
                <a:gd name="T42" fmla="*/ 153988 w 141"/>
                <a:gd name="T43" fmla="*/ 28575 h 66"/>
                <a:gd name="T44" fmla="*/ 153988 w 141"/>
                <a:gd name="T45" fmla="*/ 103188 h 66"/>
                <a:gd name="T46" fmla="*/ 139700 w 141"/>
                <a:gd name="T47" fmla="*/ 15875 h 66"/>
                <a:gd name="T48" fmla="*/ 142875 w 141"/>
                <a:gd name="T49" fmla="*/ 9525 h 66"/>
                <a:gd name="T50" fmla="*/ 139700 w 141"/>
                <a:gd name="T51" fmla="*/ 0 h 66"/>
                <a:gd name="T52" fmla="*/ 133350 w 141"/>
                <a:gd name="T53" fmla="*/ 0 h 66"/>
                <a:gd name="T54" fmla="*/ 127000 w 141"/>
                <a:gd name="T55" fmla="*/ 9525 h 66"/>
                <a:gd name="T56" fmla="*/ 130175 w 141"/>
                <a:gd name="T57" fmla="*/ 15875 h 66"/>
                <a:gd name="T58" fmla="*/ 160338 w 141"/>
                <a:gd name="T59" fmla="*/ 17463 h 66"/>
                <a:gd name="T60" fmla="*/ 166688 w 141"/>
                <a:gd name="T61" fmla="*/ 12700 h 66"/>
                <a:gd name="T62" fmla="*/ 166688 w 141"/>
                <a:gd name="T63" fmla="*/ 3175 h 66"/>
                <a:gd name="T64" fmla="*/ 160338 w 141"/>
                <a:gd name="T65" fmla="*/ 0 h 66"/>
                <a:gd name="T66" fmla="*/ 152400 w 141"/>
                <a:gd name="T67" fmla="*/ 3175 h 66"/>
                <a:gd name="T68" fmla="*/ 152400 w 141"/>
                <a:gd name="T69" fmla="*/ 12700 h 66"/>
                <a:gd name="T70" fmla="*/ 160338 w 141"/>
                <a:gd name="T71" fmla="*/ 17463 h 66"/>
                <a:gd name="T72" fmla="*/ 176213 w 141"/>
                <a:gd name="T73" fmla="*/ 104776 h 66"/>
                <a:gd name="T74" fmla="*/ 190500 w 141"/>
                <a:gd name="T75" fmla="*/ 104776 h 66"/>
                <a:gd name="T76" fmla="*/ 203200 w 141"/>
                <a:gd name="T77" fmla="*/ 103188 h 66"/>
                <a:gd name="T78" fmla="*/ 217488 w 141"/>
                <a:gd name="T79" fmla="*/ 98426 h 66"/>
                <a:gd name="T80" fmla="*/ 223838 w 141"/>
                <a:gd name="T81" fmla="*/ 82551 h 66"/>
                <a:gd name="T82" fmla="*/ 215900 w 141"/>
                <a:gd name="T83" fmla="*/ 66676 h 66"/>
                <a:gd name="T84" fmla="*/ 207963 w 141"/>
                <a:gd name="T85" fmla="*/ 63501 h 66"/>
                <a:gd name="T86" fmla="*/ 219075 w 141"/>
                <a:gd name="T87" fmla="*/ 55563 h 66"/>
                <a:gd name="T88" fmla="*/ 219075 w 141"/>
                <a:gd name="T89" fmla="*/ 39688 h 66"/>
                <a:gd name="T90" fmla="*/ 211138 w 141"/>
                <a:gd name="T91" fmla="*/ 33338 h 66"/>
                <a:gd name="T92" fmla="*/ 198438 w 141"/>
                <a:gd name="T93" fmla="*/ 28575 h 66"/>
                <a:gd name="T94" fmla="*/ 187325 w 141"/>
                <a:gd name="T95" fmla="*/ 28575 h 66"/>
                <a:gd name="T96" fmla="*/ 176213 w 141"/>
                <a:gd name="T97" fmla="*/ 30163 h 66"/>
                <a:gd name="T98" fmla="*/ 185738 w 141"/>
                <a:gd name="T99" fmla="*/ 41275 h 66"/>
                <a:gd name="T100" fmla="*/ 192088 w 141"/>
                <a:gd name="T101" fmla="*/ 41275 h 66"/>
                <a:gd name="T102" fmla="*/ 203200 w 141"/>
                <a:gd name="T103" fmla="*/ 42863 h 66"/>
                <a:gd name="T104" fmla="*/ 204788 w 141"/>
                <a:gd name="T105" fmla="*/ 52388 h 66"/>
                <a:gd name="T106" fmla="*/ 200025 w 141"/>
                <a:gd name="T107" fmla="*/ 57151 h 66"/>
                <a:gd name="T108" fmla="*/ 185738 w 141"/>
                <a:gd name="T109" fmla="*/ 41275 h 66"/>
                <a:gd name="T110" fmla="*/ 200025 w 141"/>
                <a:gd name="T111" fmla="*/ 73026 h 66"/>
                <a:gd name="T112" fmla="*/ 206375 w 141"/>
                <a:gd name="T113" fmla="*/ 77788 h 66"/>
                <a:gd name="T114" fmla="*/ 206375 w 141"/>
                <a:gd name="T115" fmla="*/ 87313 h 66"/>
                <a:gd name="T116" fmla="*/ 198438 w 141"/>
                <a:gd name="T117" fmla="*/ 92076 h 66"/>
                <a:gd name="T118" fmla="*/ 190500 w 141"/>
                <a:gd name="T119" fmla="*/ 92076 h 66"/>
                <a:gd name="T120" fmla="*/ 185738 w 141"/>
                <a:gd name="T121" fmla="*/ 69851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 h="66">
                  <a:moveTo>
                    <a:pt x="0" y="1"/>
                  </a:moveTo>
                  <a:lnTo>
                    <a:pt x="0" y="65"/>
                  </a:lnTo>
                  <a:lnTo>
                    <a:pt x="10" y="65"/>
                  </a:lnTo>
                  <a:lnTo>
                    <a:pt x="10" y="38"/>
                  </a:lnTo>
                  <a:lnTo>
                    <a:pt x="12" y="38"/>
                  </a:lnTo>
                  <a:lnTo>
                    <a:pt x="16" y="39"/>
                  </a:lnTo>
                  <a:lnTo>
                    <a:pt x="20" y="41"/>
                  </a:lnTo>
                  <a:lnTo>
                    <a:pt x="22" y="46"/>
                  </a:lnTo>
                  <a:lnTo>
                    <a:pt x="23" y="51"/>
                  </a:lnTo>
                  <a:lnTo>
                    <a:pt x="25" y="56"/>
                  </a:lnTo>
                  <a:lnTo>
                    <a:pt x="27" y="60"/>
                  </a:lnTo>
                  <a:lnTo>
                    <a:pt x="28" y="65"/>
                  </a:lnTo>
                  <a:lnTo>
                    <a:pt x="38" y="65"/>
                  </a:lnTo>
                  <a:lnTo>
                    <a:pt x="36" y="59"/>
                  </a:lnTo>
                  <a:lnTo>
                    <a:pt x="35" y="52"/>
                  </a:lnTo>
                  <a:lnTo>
                    <a:pt x="32" y="46"/>
                  </a:lnTo>
                  <a:lnTo>
                    <a:pt x="30" y="40"/>
                  </a:lnTo>
                  <a:lnTo>
                    <a:pt x="28" y="35"/>
                  </a:lnTo>
                  <a:lnTo>
                    <a:pt x="24" y="32"/>
                  </a:lnTo>
                  <a:lnTo>
                    <a:pt x="20" y="30"/>
                  </a:lnTo>
                  <a:lnTo>
                    <a:pt x="38" y="1"/>
                  </a:lnTo>
                  <a:lnTo>
                    <a:pt x="27" y="1"/>
                  </a:lnTo>
                  <a:lnTo>
                    <a:pt x="11" y="28"/>
                  </a:lnTo>
                  <a:lnTo>
                    <a:pt x="10" y="28"/>
                  </a:lnTo>
                  <a:lnTo>
                    <a:pt x="10" y="1"/>
                  </a:lnTo>
                  <a:lnTo>
                    <a:pt x="0" y="1"/>
                  </a:lnTo>
                  <a:close/>
                  <a:moveTo>
                    <a:pt x="44" y="18"/>
                  </a:moveTo>
                  <a:lnTo>
                    <a:pt x="44" y="65"/>
                  </a:lnTo>
                  <a:lnTo>
                    <a:pt x="55" y="65"/>
                  </a:lnTo>
                  <a:lnTo>
                    <a:pt x="59" y="58"/>
                  </a:lnTo>
                  <a:lnTo>
                    <a:pt x="62" y="50"/>
                  </a:lnTo>
                  <a:lnTo>
                    <a:pt x="64" y="42"/>
                  </a:lnTo>
                  <a:lnTo>
                    <a:pt x="66" y="38"/>
                  </a:lnTo>
                  <a:lnTo>
                    <a:pt x="68" y="34"/>
                  </a:lnTo>
                  <a:lnTo>
                    <a:pt x="70" y="28"/>
                  </a:lnTo>
                  <a:lnTo>
                    <a:pt x="70" y="34"/>
                  </a:lnTo>
                  <a:lnTo>
                    <a:pt x="70" y="40"/>
                  </a:lnTo>
                  <a:lnTo>
                    <a:pt x="69" y="43"/>
                  </a:lnTo>
                  <a:lnTo>
                    <a:pt x="69" y="49"/>
                  </a:lnTo>
                  <a:lnTo>
                    <a:pt x="69" y="65"/>
                  </a:lnTo>
                  <a:lnTo>
                    <a:pt x="78" y="65"/>
                  </a:lnTo>
                  <a:lnTo>
                    <a:pt x="78" y="18"/>
                  </a:lnTo>
                  <a:lnTo>
                    <a:pt x="66" y="18"/>
                  </a:lnTo>
                  <a:lnTo>
                    <a:pt x="57" y="41"/>
                  </a:lnTo>
                  <a:lnTo>
                    <a:pt x="56" y="46"/>
                  </a:lnTo>
                  <a:lnTo>
                    <a:pt x="54" y="49"/>
                  </a:lnTo>
                  <a:lnTo>
                    <a:pt x="53" y="55"/>
                  </a:lnTo>
                  <a:lnTo>
                    <a:pt x="53" y="48"/>
                  </a:lnTo>
                  <a:lnTo>
                    <a:pt x="53" y="42"/>
                  </a:lnTo>
                  <a:lnTo>
                    <a:pt x="53" y="35"/>
                  </a:lnTo>
                  <a:lnTo>
                    <a:pt x="53" y="18"/>
                  </a:lnTo>
                  <a:lnTo>
                    <a:pt x="44" y="18"/>
                  </a:lnTo>
                  <a:close/>
                  <a:moveTo>
                    <a:pt x="97" y="65"/>
                  </a:moveTo>
                  <a:lnTo>
                    <a:pt x="97" y="18"/>
                  </a:lnTo>
                  <a:lnTo>
                    <a:pt x="88" y="18"/>
                  </a:lnTo>
                  <a:lnTo>
                    <a:pt x="88" y="65"/>
                  </a:lnTo>
                  <a:lnTo>
                    <a:pt x="97" y="65"/>
                  </a:lnTo>
                  <a:close/>
                  <a:moveTo>
                    <a:pt x="86" y="11"/>
                  </a:moveTo>
                  <a:lnTo>
                    <a:pt x="86" y="11"/>
                  </a:lnTo>
                  <a:lnTo>
                    <a:pt x="88" y="10"/>
                  </a:lnTo>
                  <a:lnTo>
                    <a:pt x="89" y="8"/>
                  </a:lnTo>
                  <a:lnTo>
                    <a:pt x="90" y="6"/>
                  </a:lnTo>
                  <a:lnTo>
                    <a:pt x="89" y="2"/>
                  </a:lnTo>
                  <a:lnTo>
                    <a:pt x="88" y="0"/>
                  </a:lnTo>
                  <a:lnTo>
                    <a:pt x="86" y="0"/>
                  </a:lnTo>
                  <a:lnTo>
                    <a:pt x="84" y="0"/>
                  </a:lnTo>
                  <a:lnTo>
                    <a:pt x="81" y="2"/>
                  </a:lnTo>
                  <a:lnTo>
                    <a:pt x="80" y="6"/>
                  </a:lnTo>
                  <a:lnTo>
                    <a:pt x="81" y="8"/>
                  </a:lnTo>
                  <a:lnTo>
                    <a:pt x="82" y="10"/>
                  </a:lnTo>
                  <a:lnTo>
                    <a:pt x="86" y="11"/>
                  </a:lnTo>
                  <a:close/>
                  <a:moveTo>
                    <a:pt x="101" y="11"/>
                  </a:moveTo>
                  <a:lnTo>
                    <a:pt x="101" y="11"/>
                  </a:lnTo>
                  <a:lnTo>
                    <a:pt x="103" y="10"/>
                  </a:lnTo>
                  <a:lnTo>
                    <a:pt x="105" y="8"/>
                  </a:lnTo>
                  <a:lnTo>
                    <a:pt x="105" y="6"/>
                  </a:lnTo>
                  <a:lnTo>
                    <a:pt x="105" y="2"/>
                  </a:lnTo>
                  <a:lnTo>
                    <a:pt x="103" y="0"/>
                  </a:lnTo>
                  <a:lnTo>
                    <a:pt x="101" y="0"/>
                  </a:lnTo>
                  <a:lnTo>
                    <a:pt x="98" y="0"/>
                  </a:lnTo>
                  <a:lnTo>
                    <a:pt x="96" y="2"/>
                  </a:lnTo>
                  <a:lnTo>
                    <a:pt x="96" y="6"/>
                  </a:lnTo>
                  <a:lnTo>
                    <a:pt x="96" y="8"/>
                  </a:lnTo>
                  <a:lnTo>
                    <a:pt x="98" y="10"/>
                  </a:lnTo>
                  <a:lnTo>
                    <a:pt x="101" y="11"/>
                  </a:lnTo>
                  <a:close/>
                  <a:moveTo>
                    <a:pt x="107" y="65"/>
                  </a:moveTo>
                  <a:lnTo>
                    <a:pt x="107" y="65"/>
                  </a:lnTo>
                  <a:lnTo>
                    <a:pt x="111" y="66"/>
                  </a:lnTo>
                  <a:lnTo>
                    <a:pt x="115" y="66"/>
                  </a:lnTo>
                  <a:lnTo>
                    <a:pt x="120" y="66"/>
                  </a:lnTo>
                  <a:lnTo>
                    <a:pt x="123" y="66"/>
                  </a:lnTo>
                  <a:lnTo>
                    <a:pt x="128" y="65"/>
                  </a:lnTo>
                  <a:lnTo>
                    <a:pt x="133" y="64"/>
                  </a:lnTo>
                  <a:lnTo>
                    <a:pt x="137" y="62"/>
                  </a:lnTo>
                  <a:lnTo>
                    <a:pt x="139" y="57"/>
                  </a:lnTo>
                  <a:lnTo>
                    <a:pt x="141" y="52"/>
                  </a:lnTo>
                  <a:lnTo>
                    <a:pt x="139" y="47"/>
                  </a:lnTo>
                  <a:lnTo>
                    <a:pt x="136" y="42"/>
                  </a:lnTo>
                  <a:lnTo>
                    <a:pt x="131" y="41"/>
                  </a:lnTo>
                  <a:lnTo>
                    <a:pt x="131" y="40"/>
                  </a:lnTo>
                  <a:lnTo>
                    <a:pt x="135" y="39"/>
                  </a:lnTo>
                  <a:lnTo>
                    <a:pt x="138" y="35"/>
                  </a:lnTo>
                  <a:lnTo>
                    <a:pt x="139" y="30"/>
                  </a:lnTo>
                  <a:lnTo>
                    <a:pt x="138" y="25"/>
                  </a:lnTo>
                  <a:lnTo>
                    <a:pt x="136" y="22"/>
                  </a:lnTo>
                  <a:lnTo>
                    <a:pt x="133" y="21"/>
                  </a:lnTo>
                  <a:lnTo>
                    <a:pt x="129" y="18"/>
                  </a:lnTo>
                  <a:lnTo>
                    <a:pt x="125" y="18"/>
                  </a:lnTo>
                  <a:lnTo>
                    <a:pt x="121" y="18"/>
                  </a:lnTo>
                  <a:lnTo>
                    <a:pt x="118" y="18"/>
                  </a:lnTo>
                  <a:lnTo>
                    <a:pt x="114" y="18"/>
                  </a:lnTo>
                  <a:lnTo>
                    <a:pt x="111" y="19"/>
                  </a:lnTo>
                  <a:lnTo>
                    <a:pt x="107" y="19"/>
                  </a:lnTo>
                  <a:lnTo>
                    <a:pt x="107" y="65"/>
                  </a:lnTo>
                  <a:close/>
                  <a:moveTo>
                    <a:pt x="117" y="26"/>
                  </a:moveTo>
                  <a:lnTo>
                    <a:pt x="117" y="26"/>
                  </a:lnTo>
                  <a:lnTo>
                    <a:pt x="119" y="26"/>
                  </a:lnTo>
                  <a:lnTo>
                    <a:pt x="121" y="26"/>
                  </a:lnTo>
                  <a:lnTo>
                    <a:pt x="126" y="26"/>
                  </a:lnTo>
                  <a:lnTo>
                    <a:pt x="128" y="27"/>
                  </a:lnTo>
                  <a:lnTo>
                    <a:pt x="129" y="28"/>
                  </a:lnTo>
                  <a:lnTo>
                    <a:pt x="130" y="32"/>
                  </a:lnTo>
                  <a:lnTo>
                    <a:pt x="129" y="33"/>
                  </a:lnTo>
                  <a:lnTo>
                    <a:pt x="128" y="35"/>
                  </a:lnTo>
                  <a:lnTo>
                    <a:pt x="126" y="36"/>
                  </a:lnTo>
                  <a:lnTo>
                    <a:pt x="121" y="38"/>
                  </a:lnTo>
                  <a:lnTo>
                    <a:pt x="117" y="38"/>
                  </a:lnTo>
                  <a:lnTo>
                    <a:pt x="117" y="26"/>
                  </a:lnTo>
                  <a:close/>
                  <a:moveTo>
                    <a:pt x="117" y="44"/>
                  </a:moveTo>
                  <a:lnTo>
                    <a:pt x="121" y="44"/>
                  </a:lnTo>
                  <a:lnTo>
                    <a:pt x="126" y="46"/>
                  </a:lnTo>
                  <a:lnTo>
                    <a:pt x="130" y="48"/>
                  </a:lnTo>
                  <a:lnTo>
                    <a:pt x="130" y="49"/>
                  </a:lnTo>
                  <a:lnTo>
                    <a:pt x="131" y="51"/>
                  </a:lnTo>
                  <a:lnTo>
                    <a:pt x="130" y="55"/>
                  </a:lnTo>
                  <a:lnTo>
                    <a:pt x="128" y="57"/>
                  </a:lnTo>
                  <a:lnTo>
                    <a:pt x="125" y="58"/>
                  </a:lnTo>
                  <a:lnTo>
                    <a:pt x="121" y="58"/>
                  </a:lnTo>
                  <a:lnTo>
                    <a:pt x="120" y="58"/>
                  </a:lnTo>
                  <a:lnTo>
                    <a:pt x="119" y="58"/>
                  </a:lnTo>
                  <a:lnTo>
                    <a:pt x="117" y="58"/>
                  </a:lnTo>
                  <a:lnTo>
                    <a:pt x="117" y="44"/>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6377">
                <a:defRPr/>
              </a:pPr>
              <a:endParaRPr lang="ru-RU" sz="549" dirty="0">
                <a:solidFill>
                  <a:schemeClr val="tx1">
                    <a:lumMod val="85000"/>
                    <a:lumOff val="15000"/>
                  </a:schemeClr>
                </a:solidFill>
                <a:latin typeface="Calibri" panose="020F0502020204030204"/>
              </a:endParaRPr>
            </a:p>
          </p:txBody>
        </p:sp>
      </p:grpSp>
      <p:sp>
        <p:nvSpPr>
          <p:cNvPr id="152" name="TextBox 151">
            <a:extLst>
              <a:ext uri="{FF2B5EF4-FFF2-40B4-BE49-F238E27FC236}">
                <a16:creationId xmlns:a16="http://schemas.microsoft.com/office/drawing/2014/main" id="{46303922-416F-DB76-F5A7-A7AF4DECB643}"/>
              </a:ext>
            </a:extLst>
          </p:cNvPr>
          <p:cNvSpPr txBox="1">
            <a:spLocks/>
          </p:cNvSpPr>
          <p:nvPr/>
        </p:nvSpPr>
        <p:spPr>
          <a:xfrm>
            <a:off x="4777720" y="3040248"/>
            <a:ext cx="3354630"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189" indent="-228189" defTabSz="912800">
              <a:spcBef>
                <a:spcPts val="299"/>
              </a:spcBef>
              <a:spcAft>
                <a:spcPts val="299"/>
              </a:spcAft>
              <a:buClr>
                <a:srgbClr val="FFFFFF"/>
              </a:buClr>
              <a:buFont typeface="Wingdings" panose="05000000000000000000" pitchFamily="2" charset="2"/>
              <a:buChar char="§"/>
              <a:defRPr/>
            </a:pPr>
            <a:r>
              <a:rPr lang="en-US" sz="1500" b="1" dirty="0">
                <a:solidFill>
                  <a:srgbClr val="002922"/>
                </a:solidFill>
                <a:latin typeface="Montserrat 1 Bold" panose="020B0604020202020204" charset="-52"/>
                <a:cs typeface="Calibri" panose="020F0502020204030204" pitchFamily="34" charset="0"/>
              </a:rPr>
              <a:t>Growth of loan portfolio </a:t>
            </a:r>
            <a:r>
              <a:rPr lang="en-US" sz="1500" dirty="0">
                <a:solidFill>
                  <a:schemeClr val="tx1">
                    <a:lumMod val="85000"/>
                    <a:lumOff val="15000"/>
                  </a:schemeClr>
                </a:solidFill>
                <a:latin typeface="Montserrat" panose="00000500000000000000" pitchFamily="2" charset="-52"/>
                <a:cs typeface="Calibri" panose="020F0502020204030204" pitchFamily="34" charset="0"/>
              </a:rPr>
              <a:t>of business clients during 2022-2024</a:t>
            </a:r>
            <a:endParaRPr lang="uk-UA" sz="1500" dirty="0">
              <a:solidFill>
                <a:schemeClr val="tx1">
                  <a:lumMod val="85000"/>
                  <a:lumOff val="15000"/>
                </a:schemeClr>
              </a:solidFill>
              <a:latin typeface="Montserrat" panose="00000500000000000000" pitchFamily="2" charset="-52"/>
              <a:cs typeface="Calibri" panose="020F0502020204030204" pitchFamily="34" charset="0"/>
            </a:endParaRPr>
          </a:p>
          <a:p>
            <a:pPr marL="228189" indent="-228189" defTabSz="912800">
              <a:spcBef>
                <a:spcPts val="299"/>
              </a:spcBef>
              <a:spcAft>
                <a:spcPts val="299"/>
              </a:spcAft>
              <a:buClr>
                <a:srgbClr val="FFFFFF"/>
              </a:buClr>
              <a:buFont typeface="Wingdings" panose="05000000000000000000" pitchFamily="2" charset="2"/>
              <a:buChar char="§"/>
              <a:defRPr/>
            </a:pPr>
            <a:endParaRPr lang="uk-UA" sz="1500" b="1" dirty="0">
              <a:solidFill>
                <a:schemeClr val="tx1">
                  <a:lumMod val="85000"/>
                  <a:lumOff val="15000"/>
                </a:schemeClr>
              </a:solidFill>
              <a:latin typeface="Montserrat" panose="00000500000000000000" pitchFamily="2" charset="-52"/>
              <a:cs typeface="Calibri" panose="020F0502020204030204" pitchFamily="34" charset="0"/>
            </a:endParaRPr>
          </a:p>
        </p:txBody>
      </p:sp>
      <p:sp>
        <p:nvSpPr>
          <p:cNvPr id="153" name="TextBox 152">
            <a:extLst>
              <a:ext uri="{FF2B5EF4-FFF2-40B4-BE49-F238E27FC236}">
                <a16:creationId xmlns:a16="http://schemas.microsoft.com/office/drawing/2014/main" id="{417CD585-0990-BCF9-30CD-96836EDE1021}"/>
              </a:ext>
            </a:extLst>
          </p:cNvPr>
          <p:cNvSpPr txBox="1">
            <a:spLocks/>
          </p:cNvSpPr>
          <p:nvPr/>
        </p:nvSpPr>
        <p:spPr>
          <a:xfrm>
            <a:off x="4732627" y="5033017"/>
            <a:ext cx="3241425"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189" indent="-228189" defTabSz="912800">
              <a:spcBef>
                <a:spcPts val="299"/>
              </a:spcBef>
              <a:spcAft>
                <a:spcPts val="299"/>
              </a:spcAft>
              <a:buClr>
                <a:srgbClr val="FFFFFF"/>
              </a:buClr>
              <a:buFont typeface="Wingdings" panose="05000000000000000000" pitchFamily="2" charset="2"/>
              <a:buChar char="§"/>
              <a:defRPr/>
            </a:pPr>
            <a:r>
              <a:rPr lang="en-US" sz="1597" b="1" dirty="0">
                <a:solidFill>
                  <a:srgbClr val="002922"/>
                </a:solidFill>
                <a:latin typeface="Montserrat 1 Bold" panose="020B0604020202020204" charset="-52"/>
                <a:cs typeface="Calibri" panose="020F0502020204030204" pitchFamily="34" charset="0"/>
              </a:rPr>
              <a:t>By amount of cooperation with IFIs </a:t>
            </a:r>
            <a:r>
              <a:rPr lang="en-US" sz="1597" dirty="0">
                <a:solidFill>
                  <a:schemeClr val="tx1">
                    <a:lumMod val="85000"/>
                    <a:lumOff val="15000"/>
                  </a:schemeClr>
                </a:solidFill>
                <a:latin typeface="Montserrat" panose="00000500000000000000" pitchFamily="2" charset="-52"/>
                <a:cs typeface="Calibri" panose="020F0502020204030204" pitchFamily="34" charset="0"/>
              </a:rPr>
              <a:t>within risk sharing and grant facilities</a:t>
            </a:r>
            <a:endParaRPr lang="uk-UA" sz="1597" dirty="0">
              <a:solidFill>
                <a:schemeClr val="tx1">
                  <a:lumMod val="85000"/>
                  <a:lumOff val="15000"/>
                </a:schemeClr>
              </a:solidFill>
              <a:latin typeface="Montserrat" panose="00000500000000000000" pitchFamily="2" charset="-52"/>
              <a:cs typeface="Calibri" panose="020F0502020204030204" pitchFamily="34" charset="0"/>
            </a:endParaRPr>
          </a:p>
        </p:txBody>
      </p:sp>
      <p:sp>
        <p:nvSpPr>
          <p:cNvPr id="2" name="TextBox 1">
            <a:extLst>
              <a:ext uri="{FF2B5EF4-FFF2-40B4-BE49-F238E27FC236}">
                <a16:creationId xmlns:a16="http://schemas.microsoft.com/office/drawing/2014/main" id="{100CDD2A-BB2D-6633-0E87-A1C8C55FC1CC}"/>
              </a:ext>
            </a:extLst>
          </p:cNvPr>
          <p:cNvSpPr txBox="1">
            <a:spLocks/>
          </p:cNvSpPr>
          <p:nvPr/>
        </p:nvSpPr>
        <p:spPr>
          <a:xfrm>
            <a:off x="4740407" y="4529698"/>
            <a:ext cx="3241425"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189" indent="-228189" defTabSz="912800">
              <a:spcBef>
                <a:spcPts val="299"/>
              </a:spcBef>
              <a:spcAft>
                <a:spcPts val="299"/>
              </a:spcAft>
              <a:buClr>
                <a:srgbClr val="FFFFFF"/>
              </a:buClr>
              <a:buFont typeface="Wingdings" panose="05000000000000000000" pitchFamily="2" charset="2"/>
              <a:buChar char="§"/>
              <a:defRPr/>
            </a:pPr>
            <a:r>
              <a:rPr lang="en-US" sz="1597" b="1" dirty="0">
                <a:solidFill>
                  <a:srgbClr val="002922"/>
                </a:solidFill>
                <a:latin typeface="Montserrat 1 Bold" panose="020B0604020202020204" charset="-52"/>
                <a:cs typeface="Calibri" panose="020F0502020204030204" pitchFamily="34" charset="0"/>
              </a:rPr>
              <a:t>Support to SMEs </a:t>
            </a:r>
            <a:r>
              <a:rPr lang="en-US" sz="1597" dirty="0">
                <a:solidFill>
                  <a:schemeClr val="tx1">
                    <a:lumMod val="85000"/>
                    <a:lumOff val="15000"/>
                  </a:schemeClr>
                </a:solidFill>
                <a:latin typeface="Montserrat" panose="00000500000000000000" pitchFamily="2" charset="-52"/>
                <a:cs typeface="Calibri" panose="020F0502020204030204" pitchFamily="34" charset="0"/>
              </a:rPr>
              <a:t>near front line</a:t>
            </a:r>
            <a:endParaRPr lang="uk-UA" sz="1597" dirty="0">
              <a:solidFill>
                <a:schemeClr val="tx1">
                  <a:lumMod val="85000"/>
                  <a:lumOff val="15000"/>
                </a:schemeClr>
              </a:solidFill>
              <a:latin typeface="Montserrat" panose="00000500000000000000" pitchFamily="2" charset="-52"/>
              <a:cs typeface="Calibri" panose="020F0502020204030204" pitchFamily="34" charset="0"/>
            </a:endParaRPr>
          </a:p>
        </p:txBody>
      </p:sp>
      <p:pic>
        <p:nvPicPr>
          <p:cNvPr id="6" name="Рисунок 5">
            <a:extLst>
              <a:ext uri="{FF2B5EF4-FFF2-40B4-BE49-F238E27FC236}">
                <a16:creationId xmlns:a16="http://schemas.microsoft.com/office/drawing/2014/main" id="{AB029D5C-328E-C1A0-AA55-4ED190A0D008}"/>
              </a:ext>
            </a:extLst>
          </p:cNvPr>
          <p:cNvPicPr>
            <a:picLocks noChangeAspect="1"/>
          </p:cNvPicPr>
          <p:nvPr/>
        </p:nvPicPr>
        <p:blipFill>
          <a:blip r:embed="rId3"/>
          <a:stretch>
            <a:fillRect/>
          </a:stretch>
        </p:blipFill>
        <p:spPr>
          <a:xfrm>
            <a:off x="325016" y="5598354"/>
            <a:ext cx="1030542" cy="1038593"/>
          </a:xfrm>
          <a:prstGeom prst="rect">
            <a:avLst/>
          </a:prstGeom>
        </p:spPr>
      </p:pic>
      <p:sp>
        <p:nvSpPr>
          <p:cNvPr id="154" name="TextBox 153">
            <a:extLst>
              <a:ext uri="{FF2B5EF4-FFF2-40B4-BE49-F238E27FC236}">
                <a16:creationId xmlns:a16="http://schemas.microsoft.com/office/drawing/2014/main" id="{69DA7FE8-AF0C-AC76-A9D0-FEDB2E662B12}"/>
              </a:ext>
            </a:extLst>
          </p:cNvPr>
          <p:cNvSpPr txBox="1">
            <a:spLocks/>
          </p:cNvSpPr>
          <p:nvPr/>
        </p:nvSpPr>
        <p:spPr>
          <a:xfrm>
            <a:off x="8507414" y="4050200"/>
            <a:ext cx="3351233" cy="583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299"/>
              </a:spcBef>
              <a:spcAft>
                <a:spcPts val="299"/>
              </a:spcAft>
              <a:buClr>
                <a:srgbClr val="FFFFFF"/>
              </a:buClr>
              <a:buSzPct val="100000"/>
              <a:defRPr/>
            </a:pP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USD</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 </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382</a:t>
            </a:r>
            <a:r>
              <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 </a:t>
            </a:r>
            <a:r>
              <a:rPr lang="en-US"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rPr>
              <a:t>million </a:t>
            </a:r>
            <a:endParaRPr lang="uk-UA" sz="2995" b="1" dirty="0">
              <a:solidFill>
                <a:schemeClr val="tx1">
                  <a:lumMod val="85000"/>
                  <a:lumOff val="15000"/>
                </a:schemeClr>
              </a:solidFill>
              <a:latin typeface="Montserrat 2 Ultra-Bold" panose="020B0604020202020204" charset="-52"/>
              <a:ea typeface="Tahoma" panose="020B0604030504040204" pitchFamily="34" charset="0"/>
              <a:cs typeface="Tahoma" panose="020B0604030504040204" pitchFamily="34" charset="0"/>
              <a:sym typeface="Georgia" panose="02040502050405020303" pitchFamily="18" charset="0"/>
            </a:endParaRPr>
          </a:p>
        </p:txBody>
      </p:sp>
      <p:sp>
        <p:nvSpPr>
          <p:cNvPr id="155" name="TextBox 154">
            <a:extLst>
              <a:ext uri="{FF2B5EF4-FFF2-40B4-BE49-F238E27FC236}">
                <a16:creationId xmlns:a16="http://schemas.microsoft.com/office/drawing/2014/main" id="{7D372D6F-E968-B70F-4A7B-91C120442F10}"/>
              </a:ext>
            </a:extLst>
          </p:cNvPr>
          <p:cNvSpPr txBox="1">
            <a:spLocks/>
          </p:cNvSpPr>
          <p:nvPr/>
        </p:nvSpPr>
        <p:spPr>
          <a:xfrm>
            <a:off x="8499198" y="4489957"/>
            <a:ext cx="3574795" cy="43008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2800">
              <a:spcBef>
                <a:spcPts val="0"/>
              </a:spcBef>
              <a:spcAft>
                <a:spcPts val="0"/>
              </a:spcAft>
              <a:buClr>
                <a:srgbClr val="FFFFFF"/>
              </a:buClr>
              <a:defRPr/>
            </a:pPr>
            <a:r>
              <a:rPr lang="en-US" sz="1597" dirty="0">
                <a:solidFill>
                  <a:srgbClr val="CADB3E"/>
                </a:solidFill>
                <a:latin typeface="Montserrat 1 Bold" panose="020B0604020202020204" charset="-52"/>
                <a:cs typeface="Calibri" panose="020F0502020204030204" pitchFamily="34" charset="0"/>
              </a:rPr>
              <a:t>Profit before tax</a:t>
            </a:r>
            <a:r>
              <a:rPr lang="uk-UA" sz="1597" dirty="0">
                <a:solidFill>
                  <a:srgbClr val="CADB3E"/>
                </a:solidFill>
                <a:latin typeface="Montserrat 1 Bold" panose="020B0604020202020204" charset="-52"/>
                <a:cs typeface="Calibri" panose="020F0502020204030204" pitchFamily="34" charset="0"/>
              </a:rPr>
              <a:t> </a:t>
            </a:r>
            <a:r>
              <a:rPr lang="en-US" sz="1597" dirty="0">
                <a:solidFill>
                  <a:srgbClr val="CADB3E"/>
                </a:solidFill>
                <a:latin typeface="Montserrat 1 Bold" panose="020B0604020202020204" charset="-52"/>
                <a:cs typeface="Calibri" panose="020F0502020204030204" pitchFamily="34" charset="0"/>
              </a:rPr>
              <a:t>in</a:t>
            </a:r>
            <a:r>
              <a:rPr lang="uk-UA" sz="1597" dirty="0">
                <a:solidFill>
                  <a:srgbClr val="CADB3E"/>
                </a:solidFill>
                <a:latin typeface="Montserrat 1 Bold" panose="020B0604020202020204" charset="-52"/>
                <a:cs typeface="Calibri" panose="020F0502020204030204" pitchFamily="34" charset="0"/>
              </a:rPr>
              <a:t> </a:t>
            </a:r>
            <a:r>
              <a:rPr lang="en-US" sz="1597" dirty="0">
                <a:solidFill>
                  <a:srgbClr val="CADB3E"/>
                </a:solidFill>
                <a:latin typeface="Montserrat 1 Bold" panose="020B0604020202020204" charset="-52"/>
                <a:cs typeface="Calibri" panose="020F0502020204030204" pitchFamily="34" charset="0"/>
              </a:rPr>
              <a:t>January – August </a:t>
            </a:r>
            <a:r>
              <a:rPr lang="uk-UA" sz="1597" dirty="0">
                <a:solidFill>
                  <a:srgbClr val="CADB3E"/>
                </a:solidFill>
                <a:latin typeface="Montserrat 1 Bold" panose="020B0604020202020204" charset="-52"/>
                <a:cs typeface="Calibri" panose="020F0502020204030204" pitchFamily="34" charset="0"/>
              </a:rPr>
              <a:t>202</a:t>
            </a:r>
            <a:r>
              <a:rPr lang="en-US" sz="1597" dirty="0">
                <a:solidFill>
                  <a:srgbClr val="CADB3E"/>
                </a:solidFill>
                <a:latin typeface="Montserrat 1 Bold" panose="020B0604020202020204" charset="-52"/>
                <a:cs typeface="Calibri" panose="020F0502020204030204" pitchFamily="34" charset="0"/>
              </a:rPr>
              <a:t>5</a:t>
            </a:r>
            <a:endParaRPr lang="uk-UA" sz="1597" dirty="0">
              <a:solidFill>
                <a:srgbClr val="CADB3E"/>
              </a:solidFill>
              <a:latin typeface="Montserrat 1 Bold" panose="020B0604020202020204" charset="-52"/>
              <a:cs typeface="Calibri" panose="020F0502020204030204" pitchFamily="34" charset="0"/>
            </a:endParaRPr>
          </a:p>
        </p:txBody>
      </p:sp>
      <p:pic>
        <p:nvPicPr>
          <p:cNvPr id="166" name="Рисунок 165">
            <a:extLst>
              <a:ext uri="{FF2B5EF4-FFF2-40B4-BE49-F238E27FC236}">
                <a16:creationId xmlns:a16="http://schemas.microsoft.com/office/drawing/2014/main" id="{36A78142-F0E4-601B-DD6D-C8682C834E7D}"/>
              </a:ext>
            </a:extLst>
          </p:cNvPr>
          <p:cNvPicPr>
            <a:picLocks noChangeAspect="1"/>
          </p:cNvPicPr>
          <p:nvPr/>
        </p:nvPicPr>
        <p:blipFill>
          <a:blip r:embed="rId4"/>
          <a:stretch>
            <a:fillRect/>
          </a:stretch>
        </p:blipFill>
        <p:spPr>
          <a:xfrm>
            <a:off x="9086850" y="242326"/>
            <a:ext cx="1530458" cy="592435"/>
          </a:xfrm>
          <a:prstGeom prst="rect">
            <a:avLst/>
          </a:prstGeom>
        </p:spPr>
      </p:pic>
      <p:pic>
        <p:nvPicPr>
          <p:cNvPr id="167" name="Рисунок 166">
            <a:extLst>
              <a:ext uri="{FF2B5EF4-FFF2-40B4-BE49-F238E27FC236}">
                <a16:creationId xmlns:a16="http://schemas.microsoft.com/office/drawing/2014/main" id="{9DB70C8E-F4B4-DD8B-B0D5-4F75127D2D6F}"/>
              </a:ext>
            </a:extLst>
          </p:cNvPr>
          <p:cNvPicPr>
            <a:picLocks noChangeAspect="1"/>
          </p:cNvPicPr>
          <p:nvPr/>
        </p:nvPicPr>
        <p:blipFill>
          <a:blip r:embed="rId5"/>
          <a:stretch>
            <a:fillRect/>
          </a:stretch>
        </p:blipFill>
        <p:spPr>
          <a:xfrm>
            <a:off x="10751865" y="242326"/>
            <a:ext cx="1154385" cy="576965"/>
          </a:xfrm>
          <a:prstGeom prst="rect">
            <a:avLst/>
          </a:prstGeom>
        </p:spPr>
      </p:pic>
      <p:pic>
        <p:nvPicPr>
          <p:cNvPr id="3" name="Рисунок 2">
            <a:extLst>
              <a:ext uri="{FF2B5EF4-FFF2-40B4-BE49-F238E27FC236}">
                <a16:creationId xmlns:a16="http://schemas.microsoft.com/office/drawing/2014/main" id="{FA0CA1ED-A460-A793-0E3A-42878CDC6E92}"/>
              </a:ext>
            </a:extLst>
          </p:cNvPr>
          <p:cNvPicPr>
            <a:picLocks noChangeAspect="1"/>
          </p:cNvPicPr>
          <p:nvPr/>
        </p:nvPicPr>
        <p:blipFill>
          <a:blip r:embed="rId6"/>
          <a:stretch>
            <a:fillRect/>
          </a:stretch>
        </p:blipFill>
        <p:spPr>
          <a:xfrm>
            <a:off x="170688" y="91529"/>
            <a:ext cx="831850" cy="831850"/>
          </a:xfrm>
          <a:prstGeom prst="rect">
            <a:avLst/>
          </a:prstGeom>
        </p:spPr>
      </p:pic>
    </p:spTree>
    <p:extLst>
      <p:ext uri="{BB962C8B-B14F-4D97-AF65-F5344CB8AC3E}">
        <p14:creationId xmlns:p14="http://schemas.microsoft.com/office/powerpoint/2010/main" val="841716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BTCOqpeTc.h4opgyLXxI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881F9D5F6B14B9A1F303ADA637ABA" ma:contentTypeVersion="13" ma:contentTypeDescription="Create a new document." ma:contentTypeScope="" ma:versionID="b8683522652a7b4eaed4a8acbab4780a">
  <xsd:schema xmlns:xsd="http://www.w3.org/2001/XMLSchema" xmlns:xs="http://www.w3.org/2001/XMLSchema" xmlns:p="http://schemas.microsoft.com/office/2006/metadata/properties" xmlns:ns2="0a2f277f-7aa6-4006-b768-079b8d4e4e22" xmlns:ns3="714c3ea8-c7a3-4d66-8a68-fd73cac9f802" targetNamespace="http://schemas.microsoft.com/office/2006/metadata/properties" ma:root="true" ma:fieldsID="cf7a0df7fdcea080318868d3a01520c5" ns2:_="" ns3:_="">
    <xsd:import namespace="0a2f277f-7aa6-4006-b768-079b8d4e4e22"/>
    <xsd:import namespace="714c3ea8-c7a3-4d66-8a68-fd73cac9f8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f277f-7aa6-4006-b768-079b8d4e4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a5a27-2f9a-487f-83fe-96275197ec9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4c3ea8-c7a3-4d66-8a68-fd73cac9f8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fde572-f472-4ebf-b303-b0397da73feb}" ma:internalName="TaxCatchAll" ma:showField="CatchAllData" ma:web="714c3ea8-c7a3-4d66-8a68-fd73cac9f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2f277f-7aa6-4006-b768-079b8d4e4e22">
      <Terms xmlns="http://schemas.microsoft.com/office/infopath/2007/PartnerControls"/>
    </lcf76f155ced4ddcb4097134ff3c332f>
    <TaxCatchAll xmlns="714c3ea8-c7a3-4d66-8a68-fd73cac9f802" xsi:nil="true"/>
  </documentManagement>
</p:properties>
</file>

<file path=customXml/itemProps1.xml><?xml version="1.0" encoding="utf-8"?>
<ds:datastoreItem xmlns:ds="http://schemas.openxmlformats.org/officeDocument/2006/customXml" ds:itemID="{6E7165D8-10E3-4EB7-A619-ABC614F366D5}"/>
</file>

<file path=customXml/itemProps2.xml><?xml version="1.0" encoding="utf-8"?>
<ds:datastoreItem xmlns:ds="http://schemas.openxmlformats.org/officeDocument/2006/customXml" ds:itemID="{45045066-06EF-4CA3-A525-94F36C495EAA}"/>
</file>

<file path=customXml/itemProps3.xml><?xml version="1.0" encoding="utf-8"?>
<ds:datastoreItem xmlns:ds="http://schemas.openxmlformats.org/officeDocument/2006/customXml" ds:itemID="{CE8CA10A-AC51-446E-B879-8CE8F4F0C362}"/>
</file>

<file path=docProps/app.xml><?xml version="1.0" encoding="utf-8"?>
<Properties xmlns="http://schemas.openxmlformats.org/officeDocument/2006/extended-properties" xmlns:vt="http://schemas.openxmlformats.org/officeDocument/2006/docPropsVTypes">
  <TotalTime>962</TotalTime>
  <Words>3397</Words>
  <Application>Microsoft Office PowerPoint</Application>
  <PresentationFormat>Довільний</PresentationFormat>
  <Paragraphs>463</Paragraphs>
  <Slides>28</Slides>
  <Notes>15</Notes>
  <HiddenSlides>0</HiddenSlides>
  <MMClips>0</MMClips>
  <ScaleCrop>false</ScaleCrop>
  <HeadingPairs>
    <vt:vector size="8" baseType="variant">
      <vt:variant>
        <vt:lpstr>Використані шрифти</vt:lpstr>
      </vt:variant>
      <vt:variant>
        <vt:i4>15</vt:i4>
      </vt:variant>
      <vt:variant>
        <vt:lpstr>Тема</vt:lpstr>
      </vt:variant>
      <vt:variant>
        <vt:i4>1</vt:i4>
      </vt:variant>
      <vt:variant>
        <vt:lpstr>Вбудовані сервери OLE</vt:lpstr>
      </vt:variant>
      <vt:variant>
        <vt:i4>2</vt:i4>
      </vt:variant>
      <vt:variant>
        <vt:lpstr>Заголовки слайдів</vt:lpstr>
      </vt:variant>
      <vt:variant>
        <vt:i4>28</vt:i4>
      </vt:variant>
    </vt:vector>
  </HeadingPairs>
  <TitlesOfParts>
    <vt:vector size="46" baseType="lpstr">
      <vt:lpstr>Montserrat</vt:lpstr>
      <vt:lpstr>Aptos</vt:lpstr>
      <vt:lpstr>Arial Black</vt:lpstr>
      <vt:lpstr>Arial</vt:lpstr>
      <vt:lpstr>Montserrat 2 Bold</vt:lpstr>
      <vt:lpstr>Montserrat 1 Bold</vt:lpstr>
      <vt:lpstr>Wingdings</vt:lpstr>
      <vt:lpstr>Montserrat 1 Semi-Bold</vt:lpstr>
      <vt:lpstr>Montserrat 2</vt:lpstr>
      <vt:lpstr>Montserrat 2 Heavy</vt:lpstr>
      <vt:lpstr>Segoe UI</vt:lpstr>
      <vt:lpstr>Montserrat 1</vt:lpstr>
      <vt:lpstr>Calibri</vt:lpstr>
      <vt:lpstr>Montserrat 2 Ultra-Bold</vt:lpstr>
      <vt:lpstr>Arial Narrow</vt:lpstr>
      <vt:lpstr>Office Theme</vt:lpstr>
      <vt:lpstr>Слайд think-cell</vt:lpstr>
      <vt:lpstr>think-cell Slide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SWEDISH COMPANIES  OPERATING IN UKRAINE</vt:lpstr>
      <vt:lpstr>INVESTMENTS OPPORTUNITIES IN UKRAINE</vt:lpstr>
      <vt:lpstr>BANKING SYSTEM  SUPPORT FOR INVESTORS</vt:lpstr>
      <vt:lpstr>BUILDING THE FUTURE  TOGETHER</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dc:title>
  <dc:creator>Думанчук Вадим Анатолійович</dc:creator>
  <cp:lastModifiedBy>Думанчук Вадим Анатолійович</cp:lastModifiedBy>
  <cp:revision>14</cp:revision>
  <dcterms:created xsi:type="dcterms:W3CDTF">2006-08-16T00:00:00Z</dcterms:created>
  <dcterms:modified xsi:type="dcterms:W3CDTF">2025-10-09T14:31:13Z</dcterms:modified>
  <dc:identifier>DAG0_khHiHo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0x010100C28881F9D5F6B14B9A1F303ADA637ABA</vt:lpwstr>
  </property>
</Properties>
</file>