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Layouts/slideLayout10.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notesSlides/notesSlide1.xml" ContentType="application/vnd.openxmlformats-officedocument.presentationml.notesSlide+xml"/>
  <Override PartName="/ppt/slideLayouts/slideLayout9.xml" ContentType="application/vnd.openxmlformats-officedocument.presentationml.slideLayout+xml"/>
  <Override PartName="/ppt/notesSlides/notesSlide2.xml" ContentType="application/vnd.openxmlformats-officedocument.presentationml.notesSlide+xml"/>
  <Override PartName="/ppt/slideLayouts/slideLayout8.xml" ContentType="application/vnd.openxmlformats-officedocument.presentationml.slideLayout+xml"/>
  <Override PartName="/ppt/notesSlides/notesSlide3.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notesSlides/notesSlide4.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handoutMasterIdLst>
    <p:handoutMasterId r:id="rId17"/>
  </p:handoutMasterIdLst>
  <p:sldIdLst>
    <p:sldId id="274" r:id="rId2"/>
    <p:sldId id="257" r:id="rId3"/>
    <p:sldId id="259" r:id="rId4"/>
    <p:sldId id="262" r:id="rId5"/>
    <p:sldId id="264" r:id="rId6"/>
    <p:sldId id="270" r:id="rId7"/>
    <p:sldId id="335" r:id="rId8"/>
    <p:sldId id="357" r:id="rId9"/>
    <p:sldId id="358" r:id="rId10"/>
    <p:sldId id="584" r:id="rId11"/>
    <p:sldId id="539" r:id="rId12"/>
    <p:sldId id="2007579004" r:id="rId13"/>
    <p:sldId id="2007579005" r:id="rId14"/>
    <p:sldId id="275" r:id="rId15"/>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99"/>
    <a:srgbClr val="99CCFF"/>
    <a:srgbClr val="CCECFF"/>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38" autoAdjust="0"/>
    <p:restoredTop sz="87562" autoAdjust="0"/>
  </p:normalViewPr>
  <p:slideViewPr>
    <p:cSldViewPr snapToGrid="0" snapToObjects="1">
      <p:cViewPr varScale="1">
        <p:scale>
          <a:sx n="90" d="100"/>
          <a:sy n="90" d="100"/>
        </p:scale>
        <p:origin x="2200" y="192"/>
      </p:cViewPr>
      <p:guideLst>
        <p:guide orient="horz" pos="2160"/>
        <p:guide pos="2880"/>
      </p:guideLst>
    </p:cSldViewPr>
  </p:slideViewPr>
  <p:notesTextViewPr>
    <p:cViewPr>
      <p:scale>
        <a:sx n="100" d="100"/>
        <a:sy n="100" d="100"/>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8F5-4F94-BFFF-92195CF0AB5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8F5-4F94-BFFF-92195CF0AB5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8F5-4F94-BFFF-92195CF0AB5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8F5-4F94-BFFF-92195CF0AB56}"/>
              </c:ext>
            </c:extLst>
          </c:dPt>
          <c:cat>
            <c:strRef>
              <c:f>Blad1!$A$2:$A$5</c:f>
              <c:strCache>
                <c:ptCount val="4"/>
                <c:pt idx="0">
                  <c:v>Nordion Energi</c:v>
                </c:pt>
                <c:pt idx="1">
                  <c:v>Energigas Sverige</c:v>
                </c:pt>
                <c:pt idx="2">
                  <c:v>Svenska kraftnät</c:v>
                </c:pt>
                <c:pt idx="3">
                  <c:v>Energiföretagen</c:v>
                </c:pt>
              </c:strCache>
            </c:strRef>
          </c:cat>
          <c:val>
            <c:numRef>
              <c:f>Blad1!$B$2:$B$5</c:f>
              <c:numCache>
                <c:formatCode>0%</c:formatCode>
                <c:ptCount val="4"/>
                <c:pt idx="0">
                  <c:v>0.15</c:v>
                </c:pt>
                <c:pt idx="1">
                  <c:v>0.15</c:v>
                </c:pt>
                <c:pt idx="2">
                  <c:v>0.2</c:v>
                </c:pt>
                <c:pt idx="3">
                  <c:v>0.5</c:v>
                </c:pt>
              </c:numCache>
            </c:numRef>
          </c:val>
          <c:extLst>
            <c:ext xmlns:c16="http://schemas.microsoft.com/office/drawing/2014/chart" uri="{C3380CC4-5D6E-409C-BE32-E72D297353CC}">
              <c16:uniqueId val="{00000008-58F5-4F94-BFFF-92195CF0AB5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002D14-6DB5-E84E-A481-648B7E829B2A}"/>
              </a:ext>
            </a:extLst>
          </p:cNvPr>
          <p:cNvSpPr>
            <a:spLocks noGrp="1"/>
          </p:cNvSpPr>
          <p:nvPr>
            <p:ph type="hdr" sz="quarter"/>
          </p:nvPr>
        </p:nvSpPr>
        <p:spPr>
          <a:xfrm>
            <a:off x="0" y="1"/>
            <a:ext cx="2945659" cy="498056"/>
          </a:xfrm>
          <a:prstGeom prst="rect">
            <a:avLst/>
          </a:prstGeom>
        </p:spPr>
        <p:txBody>
          <a:bodyPr vert="horz" lIns="91440" tIns="45720" rIns="91440" bIns="45720" rtlCol="0"/>
          <a:lstStyle>
            <a:lvl1pPr algn="l">
              <a:defRPr sz="1200"/>
            </a:lvl1pPr>
          </a:lstStyle>
          <a:p>
            <a:endParaRPr lang="sv-SE"/>
          </a:p>
        </p:txBody>
      </p:sp>
      <p:sp>
        <p:nvSpPr>
          <p:cNvPr id="3" name="Date Placeholder 2">
            <a:extLst>
              <a:ext uri="{FF2B5EF4-FFF2-40B4-BE49-F238E27FC236}">
                <a16:creationId xmlns:a16="http://schemas.microsoft.com/office/drawing/2014/main" id="{EAC4FDF9-AF50-3549-B49D-D0503FDE6D15}"/>
              </a:ext>
            </a:extLst>
          </p:cNvPr>
          <p:cNvSpPr>
            <a:spLocks noGrp="1"/>
          </p:cNvSpPr>
          <p:nvPr>
            <p:ph type="dt" sz="quarter" idx="1"/>
          </p:nvPr>
        </p:nvSpPr>
        <p:spPr>
          <a:xfrm>
            <a:off x="3850443" y="1"/>
            <a:ext cx="2945659" cy="498056"/>
          </a:xfrm>
          <a:prstGeom prst="rect">
            <a:avLst/>
          </a:prstGeom>
        </p:spPr>
        <p:txBody>
          <a:bodyPr vert="horz" lIns="91440" tIns="45720" rIns="91440" bIns="45720" rtlCol="0"/>
          <a:lstStyle>
            <a:lvl1pPr algn="r">
              <a:defRPr sz="1200"/>
            </a:lvl1pPr>
          </a:lstStyle>
          <a:p>
            <a:fld id="{4FABF4C5-10C5-1B41-BE7F-3D45347ECA1F}" type="datetimeFigureOut">
              <a:rPr lang="sv-SE" smtClean="0"/>
              <a:t>2025-05-08</a:t>
            </a:fld>
            <a:endParaRPr lang="sv-SE"/>
          </a:p>
        </p:txBody>
      </p:sp>
      <p:sp>
        <p:nvSpPr>
          <p:cNvPr id="4" name="Footer Placeholder 3">
            <a:extLst>
              <a:ext uri="{FF2B5EF4-FFF2-40B4-BE49-F238E27FC236}">
                <a16:creationId xmlns:a16="http://schemas.microsoft.com/office/drawing/2014/main" id="{513D7738-293E-1345-B93C-396D546D979F}"/>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5" name="Slide Number Placeholder 4">
            <a:extLst>
              <a:ext uri="{FF2B5EF4-FFF2-40B4-BE49-F238E27FC236}">
                <a16:creationId xmlns:a16="http://schemas.microsoft.com/office/drawing/2014/main" id="{AA23A97C-9C76-6A4C-A858-7849A9F4C3F4}"/>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8DE8AACE-8F24-5B4A-8BBE-27A276E68F02}" type="slidenum">
              <a:rPr lang="sv-SE" smtClean="0"/>
              <a:t>‹#›</a:t>
            </a:fld>
            <a:endParaRPr lang="sv-SE"/>
          </a:p>
        </p:txBody>
      </p:sp>
    </p:spTree>
    <p:extLst>
      <p:ext uri="{BB962C8B-B14F-4D97-AF65-F5344CB8AC3E}">
        <p14:creationId xmlns:p14="http://schemas.microsoft.com/office/powerpoint/2010/main" val="26597521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7A000C71-98F5-024D-BFD8-ABA8A2D54028}" type="datetimeFigureOut">
              <a:rPr lang="en-US" smtClean="0"/>
              <a:t>5/8/25</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B04F66E-2343-AF43-B8E8-1702B30A1A1C}" type="slidenum">
              <a:rPr lang="en-US" smtClean="0"/>
              <a:t>‹#›</a:t>
            </a:fld>
            <a:endParaRPr lang="en-US"/>
          </a:p>
        </p:txBody>
      </p:sp>
    </p:spTree>
    <p:extLst>
      <p:ext uri="{BB962C8B-B14F-4D97-AF65-F5344CB8AC3E}">
        <p14:creationId xmlns:p14="http://schemas.microsoft.com/office/powerpoint/2010/main" val="14698671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Located</a:t>
            </a:r>
            <a:r>
              <a:rPr lang="fr-FR" dirty="0"/>
              <a:t> in the </a:t>
            </a:r>
            <a:r>
              <a:rPr lang="fr-FR" dirty="0" err="1"/>
              <a:t>Eastern</a:t>
            </a:r>
            <a:r>
              <a:rPr lang="fr-FR" dirty="0"/>
              <a:t> part of Europe</a:t>
            </a:r>
          </a:p>
          <a:p>
            <a:r>
              <a:rPr lang="fr-FR" dirty="0" err="1"/>
              <a:t>Sweden</a:t>
            </a:r>
            <a:r>
              <a:rPr lang="fr-FR" dirty="0"/>
              <a:t>, </a:t>
            </a:r>
            <a:r>
              <a:rPr lang="fr-FR" dirty="0" err="1"/>
              <a:t>Bielorussia</a:t>
            </a:r>
            <a:r>
              <a:rPr lang="fr-FR" dirty="0"/>
              <a:t>, Ukraine, Georgia, </a:t>
            </a:r>
            <a:r>
              <a:rPr lang="fr-FR" dirty="0" err="1"/>
              <a:t>Lativia</a:t>
            </a:r>
            <a:endParaRPr lang="fr-FR" dirty="0"/>
          </a:p>
        </p:txBody>
      </p:sp>
      <p:sp>
        <p:nvSpPr>
          <p:cNvPr id="4" name="Slide Number Placeholder 3"/>
          <p:cNvSpPr>
            <a:spLocks noGrp="1"/>
          </p:cNvSpPr>
          <p:nvPr>
            <p:ph type="sldNum" sz="quarter" idx="5"/>
          </p:nvPr>
        </p:nvSpPr>
        <p:spPr/>
        <p:txBody>
          <a:bodyPr/>
          <a:lstStyle/>
          <a:p>
            <a:fld id="{AB04F66E-2343-AF43-B8E8-1702B30A1A1C}" type="slidenum">
              <a:rPr lang="en-US" smtClean="0"/>
              <a:t>7</a:t>
            </a:fld>
            <a:endParaRPr lang="en-US"/>
          </a:p>
        </p:txBody>
      </p:sp>
    </p:spTree>
    <p:extLst>
      <p:ext uri="{BB962C8B-B14F-4D97-AF65-F5344CB8AC3E}">
        <p14:creationId xmlns:p14="http://schemas.microsoft.com/office/powerpoint/2010/main" val="2781632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en"/>
              <a:t>We initiate research and development – identify current research areas and describe what needs to be done, how it should be done and how it can be financed. Here we offer both early feasibility study and program development.</a:t>
            </a:r>
          </a:p>
          <a:p>
            <a:pPr marL="171450" indent="-171450">
              <a:buFont typeface="Arial" panose="020B0604020202020204" pitchFamily="34" charset="0"/>
              <a:buChar char="•"/>
            </a:pPr>
            <a:r>
              <a:rPr lang="en"/>
              <a:t>We coordinate research and development – drive a research programme forward, including through calls for proposals and communication with applicants, contract writing, financial administration, follow-up and dissemination of results.</a:t>
            </a:r>
          </a:p>
          <a:p>
            <a:pPr marL="171450" indent="-171450">
              <a:buFont typeface="Arial" panose="020B0604020202020204" pitchFamily="34" charset="0"/>
              <a:buChar char="•"/>
            </a:pPr>
            <a:r>
              <a:rPr lang="en"/>
              <a:t>We offer specialist services in the energy field – we carry out consultancy work ourselves. This can involve surveys and analyses, evaluations, standardisation work, contract training and carrying out communication activities. </a:t>
            </a:r>
          </a:p>
          <a:p>
            <a:pPr marL="171450" indent="-171450">
              <a:buFont typeface="Arial" panose="020B0604020202020204" pitchFamily="34" charset="0"/>
              <a:buChar char="•"/>
            </a:pPr>
            <a:r>
              <a:rPr lang="en"/>
              <a:t>We disseminate results – reach out through strategic research communication and dissemination of results in various channels and via national and international arenas.</a:t>
            </a:r>
          </a:p>
          <a:p>
            <a:pPr marL="171450" indent="-171450">
              <a:buFont typeface="Arial" panose="020B0604020202020204" pitchFamily="34" charset="0"/>
              <a:buChar char="•"/>
            </a:pPr>
            <a:r>
              <a:rPr lang="en"/>
              <a:t>We collaborate both nationally and internationally – a large international network of people, organisations and business contacts.</a:t>
            </a:r>
          </a:p>
        </p:txBody>
      </p:sp>
      <p:sp>
        <p:nvSpPr>
          <p:cNvPr id="4" name="Platshållare för bildnummer 3"/>
          <p:cNvSpPr>
            <a:spLocks noGrp="1"/>
          </p:cNvSpPr>
          <p:nvPr>
            <p:ph type="sldNum" sz="quarter" idx="5"/>
          </p:nvPr>
        </p:nvSpPr>
        <p:spPr/>
        <p:txBody>
          <a:bodyPr/>
          <a:lstStyle/>
          <a:p>
            <a:fld id="{FDA8186A-2A54-4CBE-A16B-8E7CDD180889}" type="slidenum">
              <a:rPr lang="sv-SE" smtClean="0"/>
              <a:t>10</a:t>
            </a:fld>
            <a:endParaRPr lang="sv-SE"/>
          </a:p>
        </p:txBody>
      </p:sp>
    </p:spTree>
    <p:extLst>
      <p:ext uri="{BB962C8B-B14F-4D97-AF65-F5344CB8AC3E}">
        <p14:creationId xmlns:p14="http://schemas.microsoft.com/office/powerpoint/2010/main" val="1852795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
              <a:t>Our six research areas: Hydropower, Heating and cooling, Nuclear power, Security of electricity supply, Energy systems and Solar and wind</a:t>
            </a:r>
          </a:p>
          <a:p>
            <a:r>
              <a:rPr lang="en"/>
              <a:t>Owners: </a:t>
            </a:r>
            <a:r>
              <a:rPr lang="en" b="0" i="0">
                <a:solidFill>
                  <a:srgbClr val="3C3C3B"/>
                </a:solidFill>
                <a:effectLst/>
                <a:latin typeface="myriad-pro"/>
              </a:rPr>
              <a:t>Energiföretagen Sverige, Svenska kraftnät, Energigas Sverige and Nordion Energi. </a:t>
            </a:r>
          </a:p>
          <a:p>
            <a:endParaRPr lang="sv-SE">
              <a:solidFill>
                <a:srgbClr val="FF0000"/>
              </a:solidFill>
            </a:endParaRPr>
          </a:p>
          <a:p>
            <a:r>
              <a:rPr lang="en">
                <a:solidFill>
                  <a:srgbClr val="FF0000"/>
                </a:solidFill>
              </a:rPr>
              <a:t>The research coordinator Energiforsk initiates, coordinates and conducts research and analysis in the energy field. We develop and disseminate new knowledge to contribute to a robust and sustainable energy system (that enables climate transition).</a:t>
            </a:r>
            <a:endParaRPr lang="sv-SE" b="0" i="0">
              <a:solidFill>
                <a:srgbClr val="3C3C3B"/>
              </a:solidFill>
              <a:effectLst/>
              <a:latin typeface="myriad-pro"/>
            </a:endParaRPr>
          </a:p>
          <a:p>
            <a:endParaRPr lang="sv-SE"/>
          </a:p>
        </p:txBody>
      </p:sp>
      <p:sp>
        <p:nvSpPr>
          <p:cNvPr id="4" name="Platshållare för bildnummer 3"/>
          <p:cNvSpPr>
            <a:spLocks noGrp="1"/>
          </p:cNvSpPr>
          <p:nvPr>
            <p:ph type="sldNum" sz="quarter" idx="5"/>
          </p:nvPr>
        </p:nvSpPr>
        <p:spPr/>
        <p:txBody>
          <a:bodyPr/>
          <a:lstStyle/>
          <a:p>
            <a:fld id="{FDA8186A-2A54-4CBE-A16B-8E7CDD180889}" type="slidenum">
              <a:rPr lang="sv-SE" smtClean="0"/>
              <a:t>11</a:t>
            </a:fld>
            <a:endParaRPr lang="sv-SE"/>
          </a:p>
        </p:txBody>
      </p:sp>
    </p:spTree>
    <p:extLst>
      <p:ext uri="{BB962C8B-B14F-4D97-AF65-F5344CB8AC3E}">
        <p14:creationId xmlns:p14="http://schemas.microsoft.com/office/powerpoint/2010/main" val="1729136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anteckningar 1">
            <a:extLst>
              <a:ext uri="{FF2B5EF4-FFF2-40B4-BE49-F238E27FC236}">
                <a16:creationId xmlns:a16="http://schemas.microsoft.com/office/drawing/2014/main" id="{868D7BB3-4EE9-24FF-49D3-C7B0D83ACD13}"/>
              </a:ext>
            </a:extLst>
          </p:cNvPr>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42914420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alphaModFix amt="9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488576"/>
            <a:ext cx="7772400" cy="1470025"/>
          </a:xfrm>
        </p:spPr>
        <p:txBody>
          <a:bodyPr anchor="b">
            <a:normAutofit/>
          </a:bodyPr>
          <a:lstStyle>
            <a:lvl1pPr algn="l">
              <a:defRPr sz="3600">
                <a:latin typeface="Helvetica"/>
                <a:cs typeface="Helvetica"/>
              </a:defRPr>
            </a:lvl1pPr>
          </a:lstStyle>
          <a:p>
            <a:r>
              <a:rPr lang="lv-LV" dirty="0"/>
              <a:t>Title of the presentation</a:t>
            </a:r>
            <a:endParaRPr lang="en-GB" dirty="0"/>
          </a:p>
        </p:txBody>
      </p:sp>
      <p:sp>
        <p:nvSpPr>
          <p:cNvPr id="3" name="Subtitle 2"/>
          <p:cNvSpPr>
            <a:spLocks noGrp="1"/>
          </p:cNvSpPr>
          <p:nvPr>
            <p:ph type="subTitle" idx="1" hasCustomPrompt="1"/>
          </p:nvPr>
        </p:nvSpPr>
        <p:spPr>
          <a:xfrm>
            <a:off x="685800" y="4079208"/>
            <a:ext cx="7772400" cy="846627"/>
          </a:xfrm>
        </p:spPr>
        <p:txBody>
          <a:bodyPr anchor="t">
            <a:normAutofit/>
          </a:bodyPr>
          <a:lstStyle>
            <a:lvl1pPr marL="0" indent="0" algn="l">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t>
            </a:r>
            <a:r>
              <a:rPr lang="lv-LV" dirty="0"/>
              <a:t>ame, surname, affiliation </a:t>
            </a:r>
            <a:endParaRPr lang="en-GB" dirty="0"/>
          </a:p>
        </p:txBody>
      </p:sp>
      <p:sp>
        <p:nvSpPr>
          <p:cNvPr id="4" name="Date Placeholder 3"/>
          <p:cNvSpPr>
            <a:spLocks noGrp="1"/>
          </p:cNvSpPr>
          <p:nvPr>
            <p:ph type="dt" sz="half" idx="10"/>
          </p:nvPr>
        </p:nvSpPr>
        <p:spPr/>
        <p:txBody>
          <a:bodyPr/>
          <a:lstStyle/>
          <a:p>
            <a:fld id="{20FE0450-C04C-41E5-A378-395714CC6752}" type="datetime1">
              <a:rPr lang="en-US" smtClean="0"/>
              <a:t>5/8/25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ED9643-D1BD-A746-BD8C-9831B2F675BC}" type="slidenum">
              <a:rPr lang="en-GB" smtClean="0"/>
              <a:t>‹#›</a:t>
            </a:fld>
            <a:endParaRPr lang="en-GB"/>
          </a:p>
        </p:txBody>
      </p:sp>
    </p:spTree>
    <p:extLst>
      <p:ext uri="{BB962C8B-B14F-4D97-AF65-F5344CB8AC3E}">
        <p14:creationId xmlns:p14="http://schemas.microsoft.com/office/powerpoint/2010/main" val="2313343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ENEA Szczecin">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6530056" y="6477980"/>
            <a:ext cx="974323" cy="243496"/>
          </a:xfrm>
        </p:spPr>
        <p:txBody>
          <a:bodyPr/>
          <a:lstStyle/>
          <a:p>
            <a:fld id="{3ED750BD-FCDD-450C-BE1B-E665BF62BD9A}" type="datetime1">
              <a:rPr lang="en-US" smtClean="0"/>
              <a:t>5/8/25</a:t>
            </a:fld>
            <a:endParaRPr lang="en-GB"/>
          </a:p>
        </p:txBody>
      </p:sp>
      <p:sp>
        <p:nvSpPr>
          <p:cNvPr id="9" name="Footer Placeholder 4"/>
          <p:cNvSpPr>
            <a:spLocks noGrp="1"/>
          </p:cNvSpPr>
          <p:nvPr>
            <p:ph type="ftr" sz="quarter" idx="11"/>
          </p:nvPr>
        </p:nvSpPr>
        <p:spPr>
          <a:xfrm>
            <a:off x="2822420" y="6477985"/>
            <a:ext cx="3553683" cy="243497"/>
          </a:xfrm>
        </p:spPr>
        <p:txBody>
          <a:bodyPr/>
          <a:lstStyle/>
          <a:p>
            <a:endParaRPr lang="en-GB"/>
          </a:p>
        </p:txBody>
      </p:sp>
      <p:sp>
        <p:nvSpPr>
          <p:cNvPr id="10" name="Slide Number Placeholder 5"/>
          <p:cNvSpPr>
            <a:spLocks noGrp="1"/>
          </p:cNvSpPr>
          <p:nvPr>
            <p:ph type="sldNum" sz="quarter" idx="12"/>
          </p:nvPr>
        </p:nvSpPr>
        <p:spPr>
          <a:xfrm>
            <a:off x="7684679" y="6477985"/>
            <a:ext cx="896493" cy="243495"/>
          </a:xfrm>
        </p:spPr>
        <p:txBody>
          <a:bodyPr/>
          <a:lstStyle/>
          <a:p>
            <a:fld id="{56ED9643-D1BD-A746-BD8C-9831B2F675BC}" type="slidenum">
              <a:rPr lang="en-GB" smtClean="0"/>
              <a:t>‹#›</a:t>
            </a:fld>
            <a:endParaRPr lang="en-GB"/>
          </a:p>
        </p:txBody>
      </p:sp>
      <p:cxnSp>
        <p:nvCxnSpPr>
          <p:cNvPr id="11" name="Straight Connector 10"/>
          <p:cNvCxnSpPr/>
          <p:nvPr userDrawn="1"/>
        </p:nvCxnSpPr>
        <p:spPr>
          <a:xfrm flipH="1" flipV="1">
            <a:off x="555960" y="6232723"/>
            <a:ext cx="8025214" cy="25655"/>
          </a:xfrm>
          <a:prstGeom prst="line">
            <a:avLst/>
          </a:prstGeom>
          <a:ln w="28575" cmpd="sng">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FREE Network logo cmyk.ai"/>
          <p:cNvPicPr>
            <a:picLocks noChangeAspect="1"/>
          </p:cNvPicPr>
          <p:nvPr userDrawn="1"/>
        </p:nvPicPr>
        <p:blipFill rotWithShape="1">
          <a:blip r:embed="rId2" cstate="hqprint">
            <a:extLst>
              <a:ext uri="{28A0092B-C50C-407E-A947-70E740481C1C}">
                <a14:useLocalDpi xmlns:a14="http://schemas.microsoft.com/office/drawing/2010/main"/>
              </a:ext>
            </a:extLst>
          </a:blip>
          <a:srcRect l="8876" t="17137" r="8907" b="17833"/>
          <a:stretch/>
        </p:blipFill>
        <p:spPr>
          <a:xfrm>
            <a:off x="555960" y="6287348"/>
            <a:ext cx="1522368" cy="449383"/>
          </a:xfrm>
          <a:prstGeom prst="rect">
            <a:avLst/>
          </a:prstGeom>
        </p:spPr>
      </p:pic>
      <p:pic>
        <p:nvPicPr>
          <p:cNvPr id="14" name="Picture 13" descr="FREE Network Partner Logos.pdf"/>
          <p:cNvPicPr>
            <a:picLocks noChangeAspect="1"/>
          </p:cNvPicPr>
          <p:nvPr userDrawn="1"/>
        </p:nvPicPr>
        <p:blipFill rotWithShape="1">
          <a:blip r:embed="rId3" cstate="hqprint">
            <a:extLst>
              <a:ext uri="{28A0092B-C50C-407E-A947-70E740481C1C}">
                <a14:useLocalDpi xmlns:a14="http://schemas.microsoft.com/office/drawing/2010/main"/>
              </a:ext>
            </a:extLst>
          </a:blip>
          <a:srcRect l="54251" t="66573" r="23906" b="16758"/>
          <a:stretch/>
        </p:blipFill>
        <p:spPr>
          <a:xfrm>
            <a:off x="504647" y="410490"/>
            <a:ext cx="4137413" cy="2232017"/>
          </a:xfrm>
          <a:prstGeom prst="rect">
            <a:avLst/>
          </a:prstGeom>
        </p:spPr>
      </p:pic>
      <p:sp>
        <p:nvSpPr>
          <p:cNvPr id="18" name="Text Placeholder 2"/>
          <p:cNvSpPr>
            <a:spLocks noGrp="1"/>
          </p:cNvSpPr>
          <p:nvPr>
            <p:ph type="body" idx="1"/>
          </p:nvPr>
        </p:nvSpPr>
        <p:spPr>
          <a:xfrm>
            <a:off x="555960" y="4561487"/>
            <a:ext cx="8025214" cy="1500187"/>
          </a:xfrm>
        </p:spPr>
        <p:txBody>
          <a:bodyPr anchor="t"/>
          <a:lstStyle>
            <a:lvl1pPr marL="0" indent="0" algn="l">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dirty="0"/>
              <a:t>Click to edit Master text styles</a:t>
            </a:r>
          </a:p>
        </p:txBody>
      </p:sp>
      <p:sp>
        <p:nvSpPr>
          <p:cNvPr id="19" name="Title 1"/>
          <p:cNvSpPr>
            <a:spLocks noGrp="1"/>
          </p:cNvSpPr>
          <p:nvPr>
            <p:ph type="title"/>
          </p:nvPr>
        </p:nvSpPr>
        <p:spPr>
          <a:xfrm>
            <a:off x="555960" y="3873962"/>
            <a:ext cx="8025214" cy="612249"/>
          </a:xfrm>
        </p:spPr>
        <p:txBody>
          <a:bodyPr anchor="t">
            <a:normAutofit/>
          </a:bodyPr>
          <a:lstStyle>
            <a:lvl1pPr algn="l">
              <a:defRPr sz="3600" b="0" cap="none"/>
            </a:lvl1pPr>
          </a:lstStyle>
          <a:p>
            <a:r>
              <a:rPr lang="lv-LV" dirty="0"/>
              <a:t>Click to edit Master title style</a:t>
            </a:r>
            <a:endParaRPr lang="en-GB" dirty="0"/>
          </a:p>
        </p:txBody>
      </p:sp>
    </p:spTree>
    <p:extLst>
      <p:ext uri="{BB962C8B-B14F-4D97-AF65-F5344CB8AC3E}">
        <p14:creationId xmlns:p14="http://schemas.microsoft.com/office/powerpoint/2010/main" val="3684589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SET-PI Tbilisi">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6530056" y="6477980"/>
            <a:ext cx="974323" cy="243496"/>
          </a:xfrm>
        </p:spPr>
        <p:txBody>
          <a:bodyPr/>
          <a:lstStyle/>
          <a:p>
            <a:fld id="{F48ECEFB-FA61-4C32-BBF1-281496424870}" type="datetime1">
              <a:rPr lang="en-US" smtClean="0"/>
              <a:t>5/8/25</a:t>
            </a:fld>
            <a:endParaRPr lang="en-GB"/>
          </a:p>
        </p:txBody>
      </p:sp>
      <p:sp>
        <p:nvSpPr>
          <p:cNvPr id="9" name="Footer Placeholder 4"/>
          <p:cNvSpPr>
            <a:spLocks noGrp="1"/>
          </p:cNvSpPr>
          <p:nvPr>
            <p:ph type="ftr" sz="quarter" idx="11"/>
          </p:nvPr>
        </p:nvSpPr>
        <p:spPr>
          <a:xfrm>
            <a:off x="2822420" y="6477985"/>
            <a:ext cx="3553683" cy="243497"/>
          </a:xfrm>
        </p:spPr>
        <p:txBody>
          <a:bodyPr/>
          <a:lstStyle/>
          <a:p>
            <a:endParaRPr lang="en-GB"/>
          </a:p>
        </p:txBody>
      </p:sp>
      <p:sp>
        <p:nvSpPr>
          <p:cNvPr id="10" name="Slide Number Placeholder 5"/>
          <p:cNvSpPr>
            <a:spLocks noGrp="1"/>
          </p:cNvSpPr>
          <p:nvPr>
            <p:ph type="sldNum" sz="quarter" idx="12"/>
          </p:nvPr>
        </p:nvSpPr>
        <p:spPr>
          <a:xfrm>
            <a:off x="7684679" y="6477985"/>
            <a:ext cx="896493" cy="243495"/>
          </a:xfrm>
        </p:spPr>
        <p:txBody>
          <a:bodyPr/>
          <a:lstStyle/>
          <a:p>
            <a:fld id="{56ED9643-D1BD-A746-BD8C-9831B2F675BC}" type="slidenum">
              <a:rPr lang="en-GB" smtClean="0"/>
              <a:t>‹#›</a:t>
            </a:fld>
            <a:endParaRPr lang="en-GB"/>
          </a:p>
        </p:txBody>
      </p:sp>
      <p:cxnSp>
        <p:nvCxnSpPr>
          <p:cNvPr id="11" name="Straight Connector 10"/>
          <p:cNvCxnSpPr/>
          <p:nvPr userDrawn="1"/>
        </p:nvCxnSpPr>
        <p:spPr>
          <a:xfrm flipH="1" flipV="1">
            <a:off x="555960" y="6232723"/>
            <a:ext cx="8025214" cy="25655"/>
          </a:xfrm>
          <a:prstGeom prst="line">
            <a:avLst/>
          </a:prstGeom>
          <a:ln w="28575" cmpd="sng">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FREE Network logo cmyk.ai"/>
          <p:cNvPicPr>
            <a:picLocks noChangeAspect="1"/>
          </p:cNvPicPr>
          <p:nvPr userDrawn="1"/>
        </p:nvPicPr>
        <p:blipFill rotWithShape="1">
          <a:blip r:embed="rId2" cstate="hqprint">
            <a:extLst>
              <a:ext uri="{28A0092B-C50C-407E-A947-70E740481C1C}">
                <a14:useLocalDpi xmlns:a14="http://schemas.microsoft.com/office/drawing/2010/main"/>
              </a:ext>
            </a:extLst>
          </a:blip>
          <a:srcRect l="8876" t="17137" r="8907" b="17833"/>
          <a:stretch/>
        </p:blipFill>
        <p:spPr>
          <a:xfrm>
            <a:off x="555960" y="6287348"/>
            <a:ext cx="1522368" cy="449383"/>
          </a:xfrm>
          <a:prstGeom prst="rect">
            <a:avLst/>
          </a:prstGeom>
        </p:spPr>
      </p:pic>
      <p:pic>
        <p:nvPicPr>
          <p:cNvPr id="14" name="Picture 13" descr="FREE Network Partner Logos.pdf"/>
          <p:cNvPicPr>
            <a:picLocks noChangeAspect="1"/>
          </p:cNvPicPr>
          <p:nvPr userDrawn="1"/>
        </p:nvPicPr>
        <p:blipFill rotWithShape="1">
          <a:blip r:embed="rId3" cstate="hqprint">
            <a:extLst>
              <a:ext uri="{28A0092B-C50C-407E-A947-70E740481C1C}">
                <a14:useLocalDpi xmlns:a14="http://schemas.microsoft.com/office/drawing/2010/main"/>
              </a:ext>
            </a:extLst>
          </a:blip>
          <a:srcRect l="27183" t="66159" r="50974" b="17172"/>
          <a:stretch/>
        </p:blipFill>
        <p:spPr>
          <a:xfrm>
            <a:off x="581621" y="359178"/>
            <a:ext cx="4137413" cy="2232017"/>
          </a:xfrm>
          <a:prstGeom prst="rect">
            <a:avLst/>
          </a:prstGeom>
        </p:spPr>
      </p:pic>
      <p:sp>
        <p:nvSpPr>
          <p:cNvPr id="18" name="Text Placeholder 2"/>
          <p:cNvSpPr>
            <a:spLocks noGrp="1"/>
          </p:cNvSpPr>
          <p:nvPr>
            <p:ph type="body" idx="1"/>
          </p:nvPr>
        </p:nvSpPr>
        <p:spPr>
          <a:xfrm>
            <a:off x="555960" y="4561487"/>
            <a:ext cx="8025214" cy="1500187"/>
          </a:xfrm>
        </p:spPr>
        <p:txBody>
          <a:bodyPr anchor="t"/>
          <a:lstStyle>
            <a:lvl1pPr marL="0" indent="0" algn="l">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dirty="0"/>
              <a:t>Click to edit Master text styles</a:t>
            </a:r>
          </a:p>
        </p:txBody>
      </p:sp>
      <p:sp>
        <p:nvSpPr>
          <p:cNvPr id="19" name="Title 1"/>
          <p:cNvSpPr>
            <a:spLocks noGrp="1"/>
          </p:cNvSpPr>
          <p:nvPr>
            <p:ph type="title"/>
          </p:nvPr>
        </p:nvSpPr>
        <p:spPr>
          <a:xfrm>
            <a:off x="555960" y="3873962"/>
            <a:ext cx="8025214" cy="612249"/>
          </a:xfrm>
        </p:spPr>
        <p:txBody>
          <a:bodyPr anchor="t">
            <a:normAutofit/>
          </a:bodyPr>
          <a:lstStyle>
            <a:lvl1pPr algn="l">
              <a:defRPr sz="3600" b="0" cap="none"/>
            </a:lvl1pPr>
          </a:lstStyle>
          <a:p>
            <a:r>
              <a:rPr lang="lv-LV" dirty="0"/>
              <a:t>Click to edit Master title style</a:t>
            </a:r>
            <a:endParaRPr lang="en-GB" dirty="0"/>
          </a:p>
        </p:txBody>
      </p:sp>
    </p:spTree>
    <p:extLst>
      <p:ext uri="{BB962C8B-B14F-4D97-AF65-F5344CB8AC3E}">
        <p14:creationId xmlns:p14="http://schemas.microsoft.com/office/powerpoint/2010/main" val="961707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SE Kiev">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6530056" y="6477980"/>
            <a:ext cx="974323" cy="243496"/>
          </a:xfrm>
        </p:spPr>
        <p:txBody>
          <a:bodyPr/>
          <a:lstStyle/>
          <a:p>
            <a:fld id="{3C0D4DC9-1C89-4BE1-88AC-740F11B861B7}" type="datetime1">
              <a:rPr lang="en-US" smtClean="0"/>
              <a:t>5/8/25</a:t>
            </a:fld>
            <a:endParaRPr lang="en-GB"/>
          </a:p>
        </p:txBody>
      </p:sp>
      <p:sp>
        <p:nvSpPr>
          <p:cNvPr id="9" name="Footer Placeholder 4"/>
          <p:cNvSpPr>
            <a:spLocks noGrp="1"/>
          </p:cNvSpPr>
          <p:nvPr>
            <p:ph type="ftr" sz="quarter" idx="11"/>
          </p:nvPr>
        </p:nvSpPr>
        <p:spPr>
          <a:xfrm>
            <a:off x="2822420" y="6477985"/>
            <a:ext cx="3553683" cy="243497"/>
          </a:xfrm>
        </p:spPr>
        <p:txBody>
          <a:bodyPr/>
          <a:lstStyle/>
          <a:p>
            <a:endParaRPr lang="en-GB"/>
          </a:p>
        </p:txBody>
      </p:sp>
      <p:sp>
        <p:nvSpPr>
          <p:cNvPr id="10" name="Slide Number Placeholder 5"/>
          <p:cNvSpPr>
            <a:spLocks noGrp="1"/>
          </p:cNvSpPr>
          <p:nvPr>
            <p:ph type="sldNum" sz="quarter" idx="12"/>
          </p:nvPr>
        </p:nvSpPr>
        <p:spPr>
          <a:xfrm>
            <a:off x="7684679" y="6477985"/>
            <a:ext cx="896493" cy="243495"/>
          </a:xfrm>
        </p:spPr>
        <p:txBody>
          <a:bodyPr/>
          <a:lstStyle/>
          <a:p>
            <a:fld id="{56ED9643-D1BD-A746-BD8C-9831B2F675BC}" type="slidenum">
              <a:rPr lang="en-GB" smtClean="0"/>
              <a:t>‹#›</a:t>
            </a:fld>
            <a:endParaRPr lang="en-GB"/>
          </a:p>
        </p:txBody>
      </p:sp>
      <p:cxnSp>
        <p:nvCxnSpPr>
          <p:cNvPr id="11" name="Straight Connector 10"/>
          <p:cNvCxnSpPr/>
          <p:nvPr userDrawn="1"/>
        </p:nvCxnSpPr>
        <p:spPr>
          <a:xfrm flipH="1" flipV="1">
            <a:off x="555960" y="6232723"/>
            <a:ext cx="8025214" cy="25655"/>
          </a:xfrm>
          <a:prstGeom prst="line">
            <a:avLst/>
          </a:prstGeom>
          <a:ln w="28575" cmpd="sng">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FREE Network logo cmyk.ai"/>
          <p:cNvPicPr>
            <a:picLocks noChangeAspect="1"/>
          </p:cNvPicPr>
          <p:nvPr userDrawn="1"/>
        </p:nvPicPr>
        <p:blipFill rotWithShape="1">
          <a:blip r:embed="rId2" cstate="hqprint">
            <a:extLst>
              <a:ext uri="{28A0092B-C50C-407E-A947-70E740481C1C}">
                <a14:useLocalDpi xmlns:a14="http://schemas.microsoft.com/office/drawing/2010/main"/>
              </a:ext>
            </a:extLst>
          </a:blip>
          <a:srcRect l="8876" t="17137" r="8907" b="17833"/>
          <a:stretch/>
        </p:blipFill>
        <p:spPr>
          <a:xfrm>
            <a:off x="555960" y="6287348"/>
            <a:ext cx="1522368" cy="449383"/>
          </a:xfrm>
          <a:prstGeom prst="rect">
            <a:avLst/>
          </a:prstGeom>
        </p:spPr>
      </p:pic>
      <p:pic>
        <p:nvPicPr>
          <p:cNvPr id="14" name="Picture 13" descr="FREE Network Partner Logos.pdf"/>
          <p:cNvPicPr>
            <a:picLocks noChangeAspect="1"/>
          </p:cNvPicPr>
          <p:nvPr userDrawn="1"/>
        </p:nvPicPr>
        <p:blipFill rotWithShape="1">
          <a:blip r:embed="rId3" cstate="hqprint">
            <a:extLst>
              <a:ext uri="{28A0092B-C50C-407E-A947-70E740481C1C}">
                <a14:useLocalDpi xmlns:a14="http://schemas.microsoft.com/office/drawing/2010/main"/>
              </a:ext>
            </a:extLst>
          </a:blip>
          <a:srcRect l="77144" t="66382" r="1013" b="16949"/>
          <a:stretch/>
        </p:blipFill>
        <p:spPr>
          <a:xfrm>
            <a:off x="568792" y="384834"/>
            <a:ext cx="4137413" cy="2232017"/>
          </a:xfrm>
          <a:prstGeom prst="rect">
            <a:avLst/>
          </a:prstGeom>
        </p:spPr>
      </p:pic>
      <p:sp>
        <p:nvSpPr>
          <p:cNvPr id="23" name="Text Placeholder 2"/>
          <p:cNvSpPr>
            <a:spLocks noGrp="1"/>
          </p:cNvSpPr>
          <p:nvPr>
            <p:ph type="body" idx="1"/>
          </p:nvPr>
        </p:nvSpPr>
        <p:spPr>
          <a:xfrm>
            <a:off x="555960" y="4561487"/>
            <a:ext cx="8025214" cy="1500187"/>
          </a:xfrm>
        </p:spPr>
        <p:txBody>
          <a:bodyPr anchor="t"/>
          <a:lstStyle>
            <a:lvl1pPr marL="0" indent="0" algn="l">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dirty="0"/>
              <a:t>Click to edit Master text styles</a:t>
            </a:r>
          </a:p>
        </p:txBody>
      </p:sp>
      <p:sp>
        <p:nvSpPr>
          <p:cNvPr id="24" name="Title 1"/>
          <p:cNvSpPr>
            <a:spLocks noGrp="1"/>
          </p:cNvSpPr>
          <p:nvPr>
            <p:ph type="title"/>
          </p:nvPr>
        </p:nvSpPr>
        <p:spPr>
          <a:xfrm>
            <a:off x="555960" y="3873962"/>
            <a:ext cx="8025214" cy="612249"/>
          </a:xfrm>
        </p:spPr>
        <p:txBody>
          <a:bodyPr anchor="t">
            <a:normAutofit/>
          </a:bodyPr>
          <a:lstStyle>
            <a:lvl1pPr algn="l">
              <a:defRPr sz="3600" b="0" cap="none"/>
            </a:lvl1pPr>
          </a:lstStyle>
          <a:p>
            <a:r>
              <a:rPr lang="lv-LV" dirty="0"/>
              <a:t>Click to edit Master title style</a:t>
            </a:r>
            <a:endParaRPr lang="en-GB" dirty="0"/>
          </a:p>
        </p:txBody>
      </p:sp>
    </p:spTree>
    <p:extLst>
      <p:ext uri="{BB962C8B-B14F-4D97-AF65-F5344CB8AC3E}">
        <p14:creationId xmlns:p14="http://schemas.microsoft.com/office/powerpoint/2010/main" val="2603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85800" y="2488576"/>
            <a:ext cx="7772400" cy="1470025"/>
          </a:xfrm>
        </p:spPr>
        <p:txBody>
          <a:bodyPr anchor="b">
            <a:normAutofit/>
          </a:bodyPr>
          <a:lstStyle>
            <a:lvl1pPr algn="ctr">
              <a:defRPr sz="3600" baseline="0">
                <a:latin typeface="Helvetica"/>
                <a:cs typeface="Helvetica"/>
              </a:defRPr>
            </a:lvl1pPr>
          </a:lstStyle>
          <a:p>
            <a:r>
              <a:rPr lang="lv-LV" dirty="0"/>
              <a:t>Click here to add title</a:t>
            </a:r>
            <a:endParaRPr lang="en-GB" dirty="0"/>
          </a:p>
        </p:txBody>
      </p:sp>
      <p:sp>
        <p:nvSpPr>
          <p:cNvPr id="8" name="Date Placeholder 3"/>
          <p:cNvSpPr>
            <a:spLocks noGrp="1"/>
          </p:cNvSpPr>
          <p:nvPr>
            <p:ph type="dt" sz="half" idx="10"/>
          </p:nvPr>
        </p:nvSpPr>
        <p:spPr>
          <a:xfrm>
            <a:off x="6530056" y="6477980"/>
            <a:ext cx="974323" cy="243496"/>
          </a:xfrm>
        </p:spPr>
        <p:txBody>
          <a:bodyPr/>
          <a:lstStyle/>
          <a:p>
            <a:fld id="{BD369EA5-F3D0-442B-B56F-645735524CD6}" type="datetime1">
              <a:rPr lang="en-US" smtClean="0"/>
              <a:t>5/8/25</a:t>
            </a:fld>
            <a:endParaRPr lang="en-GB"/>
          </a:p>
        </p:txBody>
      </p:sp>
      <p:sp>
        <p:nvSpPr>
          <p:cNvPr id="9" name="Footer Placeholder 4"/>
          <p:cNvSpPr>
            <a:spLocks noGrp="1"/>
          </p:cNvSpPr>
          <p:nvPr>
            <p:ph type="ftr" sz="quarter" idx="11"/>
          </p:nvPr>
        </p:nvSpPr>
        <p:spPr>
          <a:xfrm>
            <a:off x="2822420" y="6477985"/>
            <a:ext cx="3553683" cy="243497"/>
          </a:xfrm>
        </p:spPr>
        <p:txBody>
          <a:bodyPr/>
          <a:lstStyle/>
          <a:p>
            <a:endParaRPr lang="en-GB"/>
          </a:p>
        </p:txBody>
      </p:sp>
      <p:sp>
        <p:nvSpPr>
          <p:cNvPr id="10" name="Slide Number Placeholder 5"/>
          <p:cNvSpPr>
            <a:spLocks noGrp="1"/>
          </p:cNvSpPr>
          <p:nvPr>
            <p:ph type="sldNum" sz="quarter" idx="12"/>
          </p:nvPr>
        </p:nvSpPr>
        <p:spPr>
          <a:xfrm>
            <a:off x="7684679" y="6477985"/>
            <a:ext cx="896493" cy="243495"/>
          </a:xfrm>
        </p:spPr>
        <p:txBody>
          <a:bodyPr/>
          <a:lstStyle/>
          <a:p>
            <a:fld id="{56ED9643-D1BD-A746-BD8C-9831B2F675BC}" type="slidenum">
              <a:rPr lang="en-GB" smtClean="0"/>
              <a:t>‹#›</a:t>
            </a:fld>
            <a:endParaRPr lang="en-GB"/>
          </a:p>
        </p:txBody>
      </p:sp>
      <p:pic>
        <p:nvPicPr>
          <p:cNvPr id="11" name="Picture 10" descr="FREE Network secondary cmyk.ai"/>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96408" y="341806"/>
            <a:ext cx="3956739" cy="2172420"/>
          </a:xfrm>
          <a:prstGeom prst="rect">
            <a:avLst/>
          </a:prstGeom>
        </p:spPr>
      </p:pic>
    </p:spTree>
    <p:extLst>
      <p:ext uri="{BB962C8B-B14F-4D97-AF65-F5344CB8AC3E}">
        <p14:creationId xmlns:p14="http://schemas.microsoft.com/office/powerpoint/2010/main" val="31554488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lv-LV"/>
              <a:t>Click to edit Master title style</a:t>
            </a:r>
            <a:endParaRPr lang="en-GB"/>
          </a:p>
        </p:txBody>
      </p:sp>
      <p:sp>
        <p:nvSpPr>
          <p:cNvPr id="3" name="Text Placeholder 2"/>
          <p:cNvSpPr>
            <a:spLocks noGrp="1"/>
          </p:cNvSpPr>
          <p:nvPr>
            <p:ph type="body" idx="1"/>
          </p:nvPr>
        </p:nvSpPr>
        <p:spPr>
          <a:xfrm>
            <a:off x="555961" y="1269941"/>
            <a:ext cx="3941429" cy="904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Click to edit Master text styles</a:t>
            </a:r>
          </a:p>
        </p:txBody>
      </p:sp>
      <p:sp>
        <p:nvSpPr>
          <p:cNvPr id="4" name="Content Placeholder 3"/>
          <p:cNvSpPr>
            <a:spLocks noGrp="1"/>
          </p:cNvSpPr>
          <p:nvPr>
            <p:ph sz="half" idx="2"/>
          </p:nvPr>
        </p:nvSpPr>
        <p:spPr>
          <a:xfrm>
            <a:off x="555960" y="2174875"/>
            <a:ext cx="394142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v-LV" dirty="0"/>
              <a:t>Click to edit Master text styles</a:t>
            </a:r>
          </a:p>
          <a:p>
            <a:pPr lvl="1"/>
            <a:r>
              <a:rPr lang="lv-LV" dirty="0"/>
              <a:t>Second level</a:t>
            </a:r>
          </a:p>
          <a:p>
            <a:pPr lvl="2"/>
            <a:r>
              <a:rPr lang="lv-LV" dirty="0"/>
              <a:t>Third level</a:t>
            </a:r>
          </a:p>
          <a:p>
            <a:pPr lvl="3"/>
            <a:r>
              <a:rPr lang="lv-LV" dirty="0"/>
              <a:t>Fourth level</a:t>
            </a:r>
          </a:p>
          <a:p>
            <a:pPr lvl="4"/>
            <a:r>
              <a:rPr lang="lv-LV" dirty="0"/>
              <a:t>Fifth level</a:t>
            </a:r>
            <a:endParaRPr lang="en-GB" dirty="0"/>
          </a:p>
        </p:txBody>
      </p:sp>
      <p:sp>
        <p:nvSpPr>
          <p:cNvPr id="5" name="Text Placeholder 4"/>
          <p:cNvSpPr>
            <a:spLocks noGrp="1"/>
          </p:cNvSpPr>
          <p:nvPr>
            <p:ph type="body" sz="quarter" idx="3"/>
          </p:nvPr>
        </p:nvSpPr>
        <p:spPr>
          <a:xfrm>
            <a:off x="4645025" y="1269941"/>
            <a:ext cx="3936147" cy="904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dirty="0"/>
              <a:t>Click to edit Master text styles</a:t>
            </a:r>
          </a:p>
        </p:txBody>
      </p:sp>
      <p:sp>
        <p:nvSpPr>
          <p:cNvPr id="6" name="Content Placeholder 5"/>
          <p:cNvSpPr>
            <a:spLocks noGrp="1"/>
          </p:cNvSpPr>
          <p:nvPr>
            <p:ph sz="quarter" idx="4"/>
          </p:nvPr>
        </p:nvSpPr>
        <p:spPr>
          <a:xfrm>
            <a:off x="4645026" y="2174875"/>
            <a:ext cx="393614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v-LV" dirty="0"/>
              <a:t>Click to edit Master text styles</a:t>
            </a:r>
          </a:p>
          <a:p>
            <a:pPr lvl="1"/>
            <a:r>
              <a:rPr lang="lv-LV" dirty="0"/>
              <a:t>Second level</a:t>
            </a:r>
          </a:p>
          <a:p>
            <a:pPr lvl="2"/>
            <a:r>
              <a:rPr lang="lv-LV" dirty="0"/>
              <a:t>Third level</a:t>
            </a:r>
          </a:p>
          <a:p>
            <a:pPr lvl="3"/>
            <a:r>
              <a:rPr lang="lv-LV" dirty="0"/>
              <a:t>Fourth level</a:t>
            </a:r>
          </a:p>
          <a:p>
            <a:pPr lvl="4"/>
            <a:r>
              <a:rPr lang="lv-LV" dirty="0"/>
              <a:t>Fifth level</a:t>
            </a:r>
            <a:endParaRPr lang="en-GB" dirty="0"/>
          </a:p>
        </p:txBody>
      </p:sp>
      <p:sp>
        <p:nvSpPr>
          <p:cNvPr id="7" name="Date Placeholder 6"/>
          <p:cNvSpPr>
            <a:spLocks noGrp="1"/>
          </p:cNvSpPr>
          <p:nvPr>
            <p:ph type="dt" sz="half" idx="10"/>
          </p:nvPr>
        </p:nvSpPr>
        <p:spPr/>
        <p:txBody>
          <a:bodyPr/>
          <a:lstStyle/>
          <a:p>
            <a:fld id="{14108FEC-7132-46A6-B6F9-AB1C4C0D6285}" type="datetime1">
              <a:rPr lang="en-US" smtClean="0"/>
              <a:t>5/8/25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6ED9643-D1BD-A746-BD8C-9831B2F675BC}" type="slidenum">
              <a:rPr lang="en-GB" smtClean="0"/>
              <a:t>‹#›</a:t>
            </a:fld>
            <a:endParaRPr lang="en-GB"/>
          </a:p>
        </p:txBody>
      </p:sp>
      <p:cxnSp>
        <p:nvCxnSpPr>
          <p:cNvPr id="10" name="Straight Connector 9"/>
          <p:cNvCxnSpPr/>
          <p:nvPr userDrawn="1"/>
        </p:nvCxnSpPr>
        <p:spPr>
          <a:xfrm flipH="1" flipV="1">
            <a:off x="555960" y="6232723"/>
            <a:ext cx="8025214" cy="25655"/>
          </a:xfrm>
          <a:prstGeom prst="line">
            <a:avLst/>
          </a:prstGeom>
          <a:ln w="28575"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H="1" flipV="1">
            <a:off x="555960" y="1116019"/>
            <a:ext cx="8025214" cy="25655"/>
          </a:xfrm>
          <a:prstGeom prst="line">
            <a:avLst/>
          </a:prstGeom>
          <a:ln w="28575"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FREE Network logo cmyk.ai"/>
          <p:cNvPicPr>
            <a:picLocks noChangeAspect="1"/>
          </p:cNvPicPr>
          <p:nvPr userDrawn="1"/>
        </p:nvPicPr>
        <p:blipFill rotWithShape="1">
          <a:blip r:embed="rId2" cstate="hqprint">
            <a:extLst>
              <a:ext uri="{28A0092B-C50C-407E-A947-70E740481C1C}">
                <a14:useLocalDpi xmlns:a14="http://schemas.microsoft.com/office/drawing/2010/main"/>
              </a:ext>
            </a:extLst>
          </a:blip>
          <a:srcRect l="8876" t="17137" r="8907" b="17833"/>
          <a:stretch/>
        </p:blipFill>
        <p:spPr>
          <a:xfrm>
            <a:off x="555960" y="6287348"/>
            <a:ext cx="1522368" cy="449383"/>
          </a:xfrm>
          <a:prstGeom prst="rect">
            <a:avLst/>
          </a:prstGeom>
        </p:spPr>
      </p:pic>
    </p:spTree>
    <p:extLst>
      <p:ext uri="{BB962C8B-B14F-4D97-AF65-F5344CB8AC3E}">
        <p14:creationId xmlns:p14="http://schemas.microsoft.com/office/powerpoint/2010/main" val="42491646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Click to edit Master title style</a:t>
            </a:r>
            <a:endParaRPr lang="en-GB"/>
          </a:p>
        </p:txBody>
      </p:sp>
      <p:sp>
        <p:nvSpPr>
          <p:cNvPr id="3" name="Date Placeholder 2"/>
          <p:cNvSpPr>
            <a:spLocks noGrp="1"/>
          </p:cNvSpPr>
          <p:nvPr>
            <p:ph type="dt" sz="half" idx="10"/>
          </p:nvPr>
        </p:nvSpPr>
        <p:spPr/>
        <p:txBody>
          <a:bodyPr/>
          <a:lstStyle/>
          <a:p>
            <a:fld id="{567D632D-098E-4E82-89C8-43C0EAB86E49}" type="datetime1">
              <a:rPr lang="en-US" smtClean="0"/>
              <a:t>5/8/25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6ED9643-D1BD-A746-BD8C-9831B2F675BC}" type="slidenum">
              <a:rPr lang="en-GB" smtClean="0"/>
              <a:t>‹#›</a:t>
            </a:fld>
            <a:endParaRPr lang="en-GB"/>
          </a:p>
        </p:txBody>
      </p:sp>
      <p:cxnSp>
        <p:nvCxnSpPr>
          <p:cNvPr id="10" name="Straight Connector 9"/>
          <p:cNvCxnSpPr/>
          <p:nvPr userDrawn="1"/>
        </p:nvCxnSpPr>
        <p:spPr>
          <a:xfrm flipH="1" flipV="1">
            <a:off x="555960" y="6232723"/>
            <a:ext cx="8025214" cy="25655"/>
          </a:xfrm>
          <a:prstGeom prst="line">
            <a:avLst/>
          </a:prstGeom>
          <a:ln w="28575"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H="1" flipV="1">
            <a:off x="555960" y="1116019"/>
            <a:ext cx="8025214" cy="25655"/>
          </a:xfrm>
          <a:prstGeom prst="line">
            <a:avLst/>
          </a:prstGeom>
          <a:ln w="28575"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FREE Network logo cmyk.ai"/>
          <p:cNvPicPr>
            <a:picLocks noChangeAspect="1"/>
          </p:cNvPicPr>
          <p:nvPr userDrawn="1"/>
        </p:nvPicPr>
        <p:blipFill rotWithShape="1">
          <a:blip r:embed="rId2" cstate="hqprint">
            <a:extLst>
              <a:ext uri="{28A0092B-C50C-407E-A947-70E740481C1C}">
                <a14:useLocalDpi xmlns:a14="http://schemas.microsoft.com/office/drawing/2010/main"/>
              </a:ext>
            </a:extLst>
          </a:blip>
          <a:srcRect l="8876" t="17137" r="8907" b="17833"/>
          <a:stretch/>
        </p:blipFill>
        <p:spPr>
          <a:xfrm>
            <a:off x="555960" y="6287348"/>
            <a:ext cx="1522368" cy="449383"/>
          </a:xfrm>
          <a:prstGeom prst="rect">
            <a:avLst/>
          </a:prstGeom>
        </p:spPr>
      </p:pic>
    </p:spTree>
    <p:extLst>
      <p:ext uri="{BB962C8B-B14F-4D97-AF65-F5344CB8AC3E}">
        <p14:creationId xmlns:p14="http://schemas.microsoft.com/office/powerpoint/2010/main" val="3438812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Click to edit Master title style</a:t>
            </a:r>
            <a:endParaRPr lang="en-GB"/>
          </a:p>
        </p:txBody>
      </p:sp>
      <p:sp>
        <p:nvSpPr>
          <p:cNvPr id="3" name="Date Placeholder 2"/>
          <p:cNvSpPr>
            <a:spLocks noGrp="1"/>
          </p:cNvSpPr>
          <p:nvPr>
            <p:ph type="dt" sz="half" idx="10"/>
          </p:nvPr>
        </p:nvSpPr>
        <p:spPr/>
        <p:txBody>
          <a:bodyPr/>
          <a:lstStyle/>
          <a:p>
            <a:fld id="{C557BB8C-3837-414E-B25C-97F7315D7217}" type="datetime1">
              <a:rPr lang="en-US" smtClean="0"/>
              <a:t>5/8/25</a:t>
            </a:fld>
            <a:endParaRPr lang="en-GB"/>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56ED9643-D1BD-A746-BD8C-9831B2F675BC}" type="slidenum">
              <a:rPr lang="en-GB" smtClean="0"/>
              <a:t>‹#›</a:t>
            </a:fld>
            <a:endParaRPr lang="en-GB"/>
          </a:p>
        </p:txBody>
      </p:sp>
      <p:cxnSp>
        <p:nvCxnSpPr>
          <p:cNvPr id="6" name="Straight Connector 5"/>
          <p:cNvCxnSpPr/>
          <p:nvPr userDrawn="1"/>
        </p:nvCxnSpPr>
        <p:spPr>
          <a:xfrm flipH="1" flipV="1">
            <a:off x="555960" y="6232723"/>
            <a:ext cx="8025214" cy="25655"/>
          </a:xfrm>
          <a:prstGeom prst="line">
            <a:avLst/>
          </a:prstGeom>
          <a:ln w="28575" cmpd="sng">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7" name="Picture 6" descr="FREE Network logo cmyk.ai"/>
          <p:cNvPicPr>
            <a:picLocks noChangeAspect="1"/>
          </p:cNvPicPr>
          <p:nvPr userDrawn="1"/>
        </p:nvPicPr>
        <p:blipFill rotWithShape="1">
          <a:blip r:embed="rId2" cstate="hqprint">
            <a:extLst>
              <a:ext uri="{28A0092B-C50C-407E-A947-70E740481C1C}">
                <a14:useLocalDpi xmlns:a14="http://schemas.microsoft.com/office/drawing/2010/main"/>
              </a:ext>
            </a:extLst>
          </a:blip>
          <a:srcRect l="8876" t="17137" r="8907" b="17833"/>
          <a:stretch/>
        </p:blipFill>
        <p:spPr>
          <a:xfrm>
            <a:off x="555960" y="6287348"/>
            <a:ext cx="1522368" cy="449383"/>
          </a:xfrm>
          <a:prstGeom prst="rect">
            <a:avLst/>
          </a:prstGeom>
        </p:spPr>
      </p:pic>
    </p:spTree>
    <p:extLst>
      <p:ext uri="{BB962C8B-B14F-4D97-AF65-F5344CB8AC3E}">
        <p14:creationId xmlns:p14="http://schemas.microsoft.com/office/powerpoint/2010/main" val="1700476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Click to edit Master title style</a:t>
            </a:r>
            <a:endParaRPr lang="en-GB"/>
          </a:p>
        </p:txBody>
      </p:sp>
      <p:sp>
        <p:nvSpPr>
          <p:cNvPr id="3" name="Date Placeholder 2"/>
          <p:cNvSpPr>
            <a:spLocks noGrp="1"/>
          </p:cNvSpPr>
          <p:nvPr>
            <p:ph type="dt" sz="half" idx="10"/>
          </p:nvPr>
        </p:nvSpPr>
        <p:spPr/>
        <p:txBody>
          <a:bodyPr/>
          <a:lstStyle/>
          <a:p>
            <a:fld id="{E8964B24-D05C-415C-A719-76745AC96D32}" type="datetime1">
              <a:rPr lang="en-US" smtClean="0"/>
              <a:t>5/8/25</a:t>
            </a:fld>
            <a:endParaRPr lang="en-GB"/>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56ED9643-D1BD-A746-BD8C-9831B2F675BC}" type="slidenum">
              <a:rPr lang="en-GB" smtClean="0"/>
              <a:t>‹#›</a:t>
            </a:fld>
            <a:endParaRPr lang="en-GB"/>
          </a:p>
        </p:txBody>
      </p:sp>
    </p:spTree>
    <p:extLst>
      <p:ext uri="{BB962C8B-B14F-4D97-AF65-F5344CB8AC3E}">
        <p14:creationId xmlns:p14="http://schemas.microsoft.com/office/powerpoint/2010/main" val="272572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0"/>
            </a:lvl1pPr>
          </a:lstStyle>
          <a:p>
            <a:r>
              <a:rPr lang="lv-LV" dirty="0"/>
              <a:t>Click to edit Master title style</a:t>
            </a:r>
            <a:endParaRPr lang="en-GB" dirty="0"/>
          </a:p>
        </p:txBody>
      </p:sp>
      <p:sp>
        <p:nvSpPr>
          <p:cNvPr id="3" name="Content Placeholder 2"/>
          <p:cNvSpPr>
            <a:spLocks noGrp="1"/>
          </p:cNvSpPr>
          <p:nvPr>
            <p:ph idx="1"/>
          </p:nvPr>
        </p:nvSpPr>
        <p:spPr>
          <a:xfrm>
            <a:off x="3575050" y="273056"/>
            <a:ext cx="5111750" cy="5853113"/>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lv-LV" dirty="0"/>
              <a:t>Click to edit Master text styles</a:t>
            </a:r>
          </a:p>
          <a:p>
            <a:pPr lvl="1"/>
            <a:r>
              <a:rPr lang="lv-LV" dirty="0"/>
              <a:t>Second level</a:t>
            </a:r>
          </a:p>
          <a:p>
            <a:pPr lvl="2"/>
            <a:r>
              <a:rPr lang="lv-LV" dirty="0"/>
              <a:t>Third level</a:t>
            </a:r>
          </a:p>
          <a:p>
            <a:pPr lvl="3"/>
            <a:r>
              <a:rPr lang="lv-LV" dirty="0"/>
              <a:t>Fourth level</a:t>
            </a:r>
          </a:p>
          <a:p>
            <a:pPr lvl="4"/>
            <a:r>
              <a:rPr lang="lv-LV" dirty="0"/>
              <a:t>Fifth level</a:t>
            </a:r>
            <a:endParaRPr lang="en-GB" dirty="0"/>
          </a:p>
        </p:txBody>
      </p:sp>
      <p:sp>
        <p:nvSpPr>
          <p:cNvPr id="4" name="Text Placeholder 3"/>
          <p:cNvSpPr>
            <a:spLocks noGrp="1"/>
          </p:cNvSpPr>
          <p:nvPr>
            <p:ph type="body" sz="half" idx="2"/>
          </p:nvPr>
        </p:nvSpPr>
        <p:spPr>
          <a:xfrm>
            <a:off x="457202" y="1435103"/>
            <a:ext cx="3008313" cy="4691063"/>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dirty="0"/>
              <a:t>Click to edit Master text styles</a:t>
            </a:r>
          </a:p>
        </p:txBody>
      </p:sp>
      <p:sp>
        <p:nvSpPr>
          <p:cNvPr id="5" name="Date Placeholder 4"/>
          <p:cNvSpPr>
            <a:spLocks noGrp="1"/>
          </p:cNvSpPr>
          <p:nvPr>
            <p:ph type="dt" sz="half" idx="10"/>
          </p:nvPr>
        </p:nvSpPr>
        <p:spPr/>
        <p:txBody>
          <a:bodyPr/>
          <a:lstStyle/>
          <a:p>
            <a:fld id="{7E4C4A04-AF9E-43F7-BA69-ACC0D35A6E38}" type="datetime1">
              <a:rPr lang="en-US" smtClean="0"/>
              <a:t>5/8/25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ED9643-D1BD-A746-BD8C-9831B2F675BC}" type="slidenum">
              <a:rPr lang="en-GB" smtClean="0"/>
              <a:t>‹#›</a:t>
            </a:fld>
            <a:endParaRPr lang="en-GB"/>
          </a:p>
        </p:txBody>
      </p:sp>
      <p:cxnSp>
        <p:nvCxnSpPr>
          <p:cNvPr id="9" name="Straight Connector 8"/>
          <p:cNvCxnSpPr/>
          <p:nvPr userDrawn="1"/>
        </p:nvCxnSpPr>
        <p:spPr>
          <a:xfrm flipH="1" flipV="1">
            <a:off x="555960" y="6232723"/>
            <a:ext cx="8025214" cy="25655"/>
          </a:xfrm>
          <a:prstGeom prst="line">
            <a:avLst/>
          </a:prstGeom>
          <a:ln w="28575" cmpd="sng">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FREE Network logo cmyk.ai"/>
          <p:cNvPicPr>
            <a:picLocks noChangeAspect="1"/>
          </p:cNvPicPr>
          <p:nvPr userDrawn="1"/>
        </p:nvPicPr>
        <p:blipFill rotWithShape="1">
          <a:blip r:embed="rId2" cstate="hqprint">
            <a:extLst>
              <a:ext uri="{28A0092B-C50C-407E-A947-70E740481C1C}">
                <a14:useLocalDpi xmlns:a14="http://schemas.microsoft.com/office/drawing/2010/main"/>
              </a:ext>
            </a:extLst>
          </a:blip>
          <a:srcRect l="8876" t="17137" r="8907" b="17833"/>
          <a:stretch/>
        </p:blipFill>
        <p:spPr>
          <a:xfrm>
            <a:off x="555960" y="6287348"/>
            <a:ext cx="1522368" cy="449383"/>
          </a:xfrm>
          <a:prstGeom prst="rect">
            <a:avLst/>
          </a:prstGeom>
        </p:spPr>
      </p:pic>
    </p:spTree>
    <p:extLst>
      <p:ext uri="{BB962C8B-B14F-4D97-AF65-F5344CB8AC3E}">
        <p14:creationId xmlns:p14="http://schemas.microsoft.com/office/powerpoint/2010/main" val="66687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lv-LV" dirty="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Click to edit Master text styles</a:t>
            </a:r>
          </a:p>
        </p:txBody>
      </p:sp>
      <p:sp>
        <p:nvSpPr>
          <p:cNvPr id="5" name="Date Placeholder 4"/>
          <p:cNvSpPr>
            <a:spLocks noGrp="1"/>
          </p:cNvSpPr>
          <p:nvPr>
            <p:ph type="dt" sz="half" idx="10"/>
          </p:nvPr>
        </p:nvSpPr>
        <p:spPr/>
        <p:txBody>
          <a:bodyPr/>
          <a:lstStyle/>
          <a:p>
            <a:fld id="{C482027F-A0A1-4712-A992-955A868F5C11}" type="datetime1">
              <a:rPr lang="en-US" smtClean="0"/>
              <a:t>5/8/25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ED9643-D1BD-A746-BD8C-9831B2F675BC}" type="slidenum">
              <a:rPr lang="en-GB" smtClean="0"/>
              <a:t>‹#›</a:t>
            </a:fld>
            <a:endParaRPr lang="en-GB"/>
          </a:p>
        </p:txBody>
      </p:sp>
      <p:cxnSp>
        <p:nvCxnSpPr>
          <p:cNvPr id="9" name="Straight Connector 8"/>
          <p:cNvCxnSpPr/>
          <p:nvPr userDrawn="1"/>
        </p:nvCxnSpPr>
        <p:spPr>
          <a:xfrm flipH="1" flipV="1">
            <a:off x="555960" y="6232723"/>
            <a:ext cx="8025214" cy="25655"/>
          </a:xfrm>
          <a:prstGeom prst="line">
            <a:avLst/>
          </a:prstGeom>
          <a:ln w="28575" cmpd="sng">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FREE Network logo cmyk.ai"/>
          <p:cNvPicPr>
            <a:picLocks noChangeAspect="1"/>
          </p:cNvPicPr>
          <p:nvPr userDrawn="1"/>
        </p:nvPicPr>
        <p:blipFill rotWithShape="1">
          <a:blip r:embed="rId2" cstate="hqprint">
            <a:extLst>
              <a:ext uri="{28A0092B-C50C-407E-A947-70E740481C1C}">
                <a14:useLocalDpi xmlns:a14="http://schemas.microsoft.com/office/drawing/2010/main"/>
              </a:ext>
            </a:extLst>
          </a:blip>
          <a:srcRect l="8876" t="17137" r="8907" b="17833"/>
          <a:stretch/>
        </p:blipFill>
        <p:spPr>
          <a:xfrm>
            <a:off x="555960" y="6287348"/>
            <a:ext cx="1522368" cy="449383"/>
          </a:xfrm>
          <a:prstGeom prst="rect">
            <a:avLst/>
          </a:prstGeom>
        </p:spPr>
      </p:pic>
    </p:spTree>
    <p:extLst>
      <p:ext uri="{BB962C8B-B14F-4D97-AF65-F5344CB8AC3E}">
        <p14:creationId xmlns:p14="http://schemas.microsoft.com/office/powerpoint/2010/main" val="874500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a:cs typeface="Helvetica"/>
              </a:defRPr>
            </a:lvl1pPr>
          </a:lstStyle>
          <a:p>
            <a:r>
              <a:rPr lang="lv-LV" dirty="0"/>
              <a:t>Click to edit Master title style</a:t>
            </a:r>
            <a:endParaRPr lang="en-GB" dirty="0"/>
          </a:p>
        </p:txBody>
      </p:sp>
      <p:sp>
        <p:nvSpPr>
          <p:cNvPr id="3" name="Content Placeholder 2"/>
          <p:cNvSpPr>
            <a:spLocks noGrp="1"/>
          </p:cNvSpPr>
          <p:nvPr>
            <p:ph idx="1"/>
          </p:nvPr>
        </p:nvSpPr>
        <p:spPr/>
        <p:txBody>
          <a:bodyPr/>
          <a:lstStyle>
            <a:lvl1pPr>
              <a:defRPr sz="2400"/>
            </a:lvl1pPr>
            <a:lvl2pPr>
              <a:defRPr sz="2000"/>
            </a:lvl2pPr>
            <a:lvl3pPr>
              <a:defRPr sz="1800"/>
            </a:lvl3pPr>
            <a:lvl4pPr>
              <a:defRPr sz="1600"/>
            </a:lvl4pPr>
          </a:lstStyle>
          <a:p>
            <a:pPr lvl="0"/>
            <a:r>
              <a:rPr lang="lv-LV" dirty="0"/>
              <a:t>Click to edit Master text styles</a:t>
            </a:r>
          </a:p>
          <a:p>
            <a:pPr lvl="1"/>
            <a:r>
              <a:rPr lang="lv-LV" dirty="0"/>
              <a:t>Second level</a:t>
            </a:r>
          </a:p>
          <a:p>
            <a:pPr lvl="2"/>
            <a:r>
              <a:rPr lang="lv-LV" dirty="0"/>
              <a:t>Third level</a:t>
            </a:r>
          </a:p>
          <a:p>
            <a:pPr lvl="3"/>
            <a:r>
              <a:rPr lang="lv-LV" dirty="0"/>
              <a:t>Fourth level</a:t>
            </a:r>
          </a:p>
          <a:p>
            <a:pPr lvl="4"/>
            <a:r>
              <a:rPr lang="lv-LV" dirty="0"/>
              <a:t>Fifth level</a:t>
            </a:r>
            <a:endParaRPr lang="en-GB" dirty="0"/>
          </a:p>
        </p:txBody>
      </p:sp>
      <p:sp>
        <p:nvSpPr>
          <p:cNvPr id="4" name="Date Placeholder 3"/>
          <p:cNvSpPr>
            <a:spLocks noGrp="1"/>
          </p:cNvSpPr>
          <p:nvPr>
            <p:ph type="dt" sz="half" idx="10"/>
          </p:nvPr>
        </p:nvSpPr>
        <p:spPr>
          <a:xfrm>
            <a:off x="4023715" y="6452323"/>
            <a:ext cx="2133600" cy="243496"/>
          </a:xfrm>
        </p:spPr>
        <p:txBody>
          <a:bodyPr/>
          <a:lstStyle/>
          <a:p>
            <a:fld id="{0E6B9D11-6108-4747-A120-3F218E539DF8}" type="datetime1">
              <a:rPr lang="en-US" smtClean="0"/>
              <a:t>5/8/25</a:t>
            </a:fld>
            <a:endParaRPr lang="en-GB" dirty="0"/>
          </a:p>
        </p:txBody>
      </p:sp>
      <p:sp>
        <p:nvSpPr>
          <p:cNvPr id="5" name="Footer Placeholder 4"/>
          <p:cNvSpPr>
            <a:spLocks noGrp="1"/>
          </p:cNvSpPr>
          <p:nvPr>
            <p:ph type="ftr" sz="quarter" idx="11"/>
          </p:nvPr>
        </p:nvSpPr>
        <p:spPr>
          <a:xfrm>
            <a:off x="2123526" y="6452330"/>
            <a:ext cx="1763718" cy="243495"/>
          </a:xfrm>
        </p:spPr>
        <p:txBody>
          <a:bodyPr/>
          <a:lstStyle/>
          <a:p>
            <a:endParaRPr lang="en-GB" dirty="0"/>
          </a:p>
        </p:txBody>
      </p:sp>
      <p:sp>
        <p:nvSpPr>
          <p:cNvPr id="6" name="Slide Number Placeholder 5"/>
          <p:cNvSpPr>
            <a:spLocks noGrp="1"/>
          </p:cNvSpPr>
          <p:nvPr>
            <p:ph type="sldNum" sz="quarter" idx="12"/>
          </p:nvPr>
        </p:nvSpPr>
        <p:spPr>
          <a:xfrm>
            <a:off x="6424910" y="6452323"/>
            <a:ext cx="2133600" cy="243496"/>
          </a:xfrm>
        </p:spPr>
        <p:txBody>
          <a:bodyPr/>
          <a:lstStyle/>
          <a:p>
            <a:fld id="{56ED9643-D1BD-A746-BD8C-9831B2F675BC}" type="slidenum">
              <a:rPr lang="en-GB" smtClean="0"/>
              <a:t>‹#›</a:t>
            </a:fld>
            <a:endParaRPr lang="en-GB" dirty="0"/>
          </a:p>
        </p:txBody>
      </p:sp>
      <p:cxnSp>
        <p:nvCxnSpPr>
          <p:cNvPr id="13" name="Straight Connector 12"/>
          <p:cNvCxnSpPr/>
          <p:nvPr userDrawn="1"/>
        </p:nvCxnSpPr>
        <p:spPr>
          <a:xfrm flipH="1" flipV="1">
            <a:off x="555960" y="6232723"/>
            <a:ext cx="8025214" cy="25655"/>
          </a:xfrm>
          <a:prstGeom prst="line">
            <a:avLst/>
          </a:prstGeom>
          <a:ln w="28575"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flipV="1">
            <a:off x="555960" y="1116019"/>
            <a:ext cx="8025214" cy="25655"/>
          </a:xfrm>
          <a:prstGeom prst="line">
            <a:avLst/>
          </a:prstGeom>
          <a:ln w="285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0968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GB"/>
          </a:p>
        </p:txBody>
      </p:sp>
      <p:sp>
        <p:nvSpPr>
          <p:cNvPr id="4" name="Date Placeholder 3"/>
          <p:cNvSpPr>
            <a:spLocks noGrp="1"/>
          </p:cNvSpPr>
          <p:nvPr>
            <p:ph type="dt" sz="half" idx="10"/>
          </p:nvPr>
        </p:nvSpPr>
        <p:spPr/>
        <p:txBody>
          <a:bodyPr/>
          <a:lstStyle/>
          <a:p>
            <a:fld id="{6CD31C10-E2EA-40BD-9965-C32BC0C3C49F}" type="datetime1">
              <a:rPr lang="en-US" smtClean="0"/>
              <a:t>5/8/25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ED9643-D1BD-A746-BD8C-9831B2F675BC}" type="slidenum">
              <a:rPr lang="en-GB" smtClean="0"/>
              <a:t>‹#›</a:t>
            </a:fld>
            <a:endParaRPr lang="en-GB"/>
          </a:p>
        </p:txBody>
      </p:sp>
      <p:cxnSp>
        <p:nvCxnSpPr>
          <p:cNvPr id="8" name="Straight Connector 7"/>
          <p:cNvCxnSpPr/>
          <p:nvPr userDrawn="1"/>
        </p:nvCxnSpPr>
        <p:spPr>
          <a:xfrm flipH="1" flipV="1">
            <a:off x="555960" y="6232723"/>
            <a:ext cx="8025214" cy="25655"/>
          </a:xfrm>
          <a:prstGeom prst="line">
            <a:avLst/>
          </a:prstGeom>
          <a:ln w="28575"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flipH="1" flipV="1">
            <a:off x="555960" y="1116019"/>
            <a:ext cx="8025214" cy="25655"/>
          </a:xfrm>
          <a:prstGeom prst="line">
            <a:avLst/>
          </a:prstGeom>
          <a:ln w="28575"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0" name="Picture 9" descr="FREE Network logo cmyk.ai"/>
          <p:cNvPicPr>
            <a:picLocks noChangeAspect="1"/>
          </p:cNvPicPr>
          <p:nvPr userDrawn="1"/>
        </p:nvPicPr>
        <p:blipFill rotWithShape="1">
          <a:blip r:embed="rId2" cstate="hqprint">
            <a:extLst>
              <a:ext uri="{28A0092B-C50C-407E-A947-70E740481C1C}">
                <a14:useLocalDpi xmlns:a14="http://schemas.microsoft.com/office/drawing/2010/main"/>
              </a:ext>
            </a:extLst>
          </a:blip>
          <a:srcRect l="8876" t="17137" r="8907" b="17833"/>
          <a:stretch/>
        </p:blipFill>
        <p:spPr>
          <a:xfrm>
            <a:off x="555960" y="6287348"/>
            <a:ext cx="1522368" cy="449383"/>
          </a:xfrm>
          <a:prstGeom prst="rect">
            <a:avLst/>
          </a:prstGeom>
        </p:spPr>
      </p:pic>
    </p:spTree>
    <p:extLst>
      <p:ext uri="{BB962C8B-B14F-4D97-AF65-F5344CB8AC3E}">
        <p14:creationId xmlns:p14="http://schemas.microsoft.com/office/powerpoint/2010/main" val="500829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1308429"/>
            <a:ext cx="1951772" cy="4817739"/>
          </a:xfrm>
        </p:spPr>
        <p:txBody>
          <a:bodyPr vert="eaVert"/>
          <a:lstStyle/>
          <a:p>
            <a:r>
              <a:rPr lang="lv-LV" dirty="0"/>
              <a:t>Click to edit Master title style</a:t>
            </a:r>
            <a:endParaRPr lang="en-GB" dirty="0"/>
          </a:p>
        </p:txBody>
      </p:sp>
      <p:sp>
        <p:nvSpPr>
          <p:cNvPr id="3" name="Vertical Text Placeholder 2"/>
          <p:cNvSpPr>
            <a:spLocks noGrp="1"/>
          </p:cNvSpPr>
          <p:nvPr>
            <p:ph type="body" orient="vert" idx="1"/>
          </p:nvPr>
        </p:nvSpPr>
        <p:spPr>
          <a:xfrm>
            <a:off x="555960" y="1308429"/>
            <a:ext cx="5921040" cy="4817739"/>
          </a:xfrm>
        </p:spPr>
        <p:txBody>
          <a:bodyPr vert="eaVert"/>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GB"/>
          </a:p>
        </p:txBody>
      </p:sp>
      <p:sp>
        <p:nvSpPr>
          <p:cNvPr id="4" name="Date Placeholder 3"/>
          <p:cNvSpPr>
            <a:spLocks noGrp="1"/>
          </p:cNvSpPr>
          <p:nvPr>
            <p:ph type="dt" sz="half" idx="10"/>
          </p:nvPr>
        </p:nvSpPr>
        <p:spPr/>
        <p:txBody>
          <a:bodyPr/>
          <a:lstStyle/>
          <a:p>
            <a:fld id="{FCF65F17-AC60-4E38-B6C5-F3925D5DD632}" type="datetime1">
              <a:rPr lang="en-US" smtClean="0"/>
              <a:t>5/8/25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ED9643-D1BD-A746-BD8C-9831B2F675BC}" type="slidenum">
              <a:rPr lang="en-GB" smtClean="0"/>
              <a:t>‹#›</a:t>
            </a:fld>
            <a:endParaRPr lang="en-GB"/>
          </a:p>
        </p:txBody>
      </p:sp>
      <p:cxnSp>
        <p:nvCxnSpPr>
          <p:cNvPr id="8" name="Straight Connector 7"/>
          <p:cNvCxnSpPr/>
          <p:nvPr userDrawn="1"/>
        </p:nvCxnSpPr>
        <p:spPr>
          <a:xfrm flipH="1" flipV="1">
            <a:off x="555960" y="6232723"/>
            <a:ext cx="8025214" cy="25655"/>
          </a:xfrm>
          <a:prstGeom prst="line">
            <a:avLst/>
          </a:prstGeom>
          <a:ln w="28575"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flipH="1" flipV="1">
            <a:off x="555960" y="1116019"/>
            <a:ext cx="8025214" cy="25655"/>
          </a:xfrm>
          <a:prstGeom prst="line">
            <a:avLst/>
          </a:prstGeom>
          <a:ln w="28575"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0" name="Picture 9" descr="FREE Network logo cmyk.ai"/>
          <p:cNvPicPr>
            <a:picLocks noChangeAspect="1"/>
          </p:cNvPicPr>
          <p:nvPr userDrawn="1"/>
        </p:nvPicPr>
        <p:blipFill rotWithShape="1">
          <a:blip r:embed="rId2" cstate="hqprint">
            <a:extLst>
              <a:ext uri="{28A0092B-C50C-407E-A947-70E740481C1C}">
                <a14:useLocalDpi xmlns:a14="http://schemas.microsoft.com/office/drawing/2010/main"/>
              </a:ext>
            </a:extLst>
          </a:blip>
          <a:srcRect l="8876" t="17137" r="8907" b="17833"/>
          <a:stretch/>
        </p:blipFill>
        <p:spPr>
          <a:xfrm>
            <a:off x="555960" y="6287348"/>
            <a:ext cx="1522368" cy="449383"/>
          </a:xfrm>
          <a:prstGeom prst="rect">
            <a:avLst/>
          </a:prstGeom>
        </p:spPr>
      </p:pic>
    </p:spTree>
    <p:extLst>
      <p:ext uri="{BB962C8B-B14F-4D97-AF65-F5344CB8AC3E}">
        <p14:creationId xmlns:p14="http://schemas.microsoft.com/office/powerpoint/2010/main" val="15409157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Rubrikbild">
    <p:spTree>
      <p:nvGrpSpPr>
        <p:cNvPr id="1" name=""/>
        <p:cNvGrpSpPr/>
        <p:nvPr/>
      </p:nvGrpSpPr>
      <p:grpSpPr>
        <a:xfrm>
          <a:off x="0" y="0"/>
          <a:ext cx="0" cy="0"/>
          <a:chOff x="0" y="0"/>
          <a:chExt cx="0" cy="0"/>
        </a:xfrm>
      </p:grpSpPr>
      <p:sp>
        <p:nvSpPr>
          <p:cNvPr id="8" name="Platshållare för bild 7">
            <a:extLst>
              <a:ext uri="{FF2B5EF4-FFF2-40B4-BE49-F238E27FC236}">
                <a16:creationId xmlns:a16="http://schemas.microsoft.com/office/drawing/2014/main" id="{9A79DEDF-023F-2850-6688-F63331DC91B2}"/>
              </a:ext>
            </a:extLst>
          </p:cNvPr>
          <p:cNvSpPr>
            <a:spLocks noGrp="1"/>
          </p:cNvSpPr>
          <p:nvPr>
            <p:ph type="pic" sz="quarter" idx="13"/>
          </p:nvPr>
        </p:nvSpPr>
        <p:spPr>
          <a:xfrm>
            <a:off x="0" y="0"/>
            <a:ext cx="9144000" cy="6858000"/>
          </a:xfrm>
          <a:custGeom>
            <a:avLst/>
            <a:gdLst>
              <a:gd name="connsiteX0" fmla="*/ 541283 w 12192000"/>
              <a:gd name="connsiteY0" fmla="*/ 3757448 h 6858000"/>
              <a:gd name="connsiteX1" fmla="*/ 541283 w 12192000"/>
              <a:gd name="connsiteY1" fmla="*/ 6216869 h 6858000"/>
              <a:gd name="connsiteX2" fmla="*/ 5165834 w 12192000"/>
              <a:gd name="connsiteY2" fmla="*/ 6216869 h 6858000"/>
              <a:gd name="connsiteX3" fmla="*/ 5165834 w 12192000"/>
              <a:gd name="connsiteY3" fmla="*/ 3757448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541283" y="3757448"/>
                </a:moveTo>
                <a:lnTo>
                  <a:pt x="541283" y="6216869"/>
                </a:lnTo>
                <a:lnTo>
                  <a:pt x="5165834" y="6216869"/>
                </a:lnTo>
                <a:lnTo>
                  <a:pt x="5165834" y="3757448"/>
                </a:lnTo>
                <a:close/>
                <a:moveTo>
                  <a:pt x="0" y="0"/>
                </a:moveTo>
                <a:lnTo>
                  <a:pt x="12192000" y="0"/>
                </a:lnTo>
                <a:lnTo>
                  <a:pt x="12192000" y="6858000"/>
                </a:lnTo>
                <a:lnTo>
                  <a:pt x="0" y="6858000"/>
                </a:lnTo>
                <a:close/>
              </a:path>
            </a:pathLst>
          </a:custGeom>
        </p:spPr>
        <p:txBody>
          <a:bodyPr wrap="square" tIns="216000" rIns="90000">
            <a:noAutofit/>
          </a:bodyPr>
          <a:lstStyle>
            <a:lvl1pPr marL="0" indent="0" algn="ctr">
              <a:buNone/>
              <a:defRPr sz="1350"/>
            </a:lvl1pPr>
          </a:lstStyle>
          <a:p>
            <a:r>
              <a:rPr lang="en"/>
              <a:t>Click the icon to add an image</a:t>
            </a:r>
          </a:p>
        </p:txBody>
      </p:sp>
      <p:sp>
        <p:nvSpPr>
          <p:cNvPr id="2" name="Rubrik 1">
            <a:extLst>
              <a:ext uri="{FF2B5EF4-FFF2-40B4-BE49-F238E27FC236}">
                <a16:creationId xmlns:a16="http://schemas.microsoft.com/office/drawing/2014/main" id="{F73DCDCC-B3A8-67B5-9C06-28292F850B78}"/>
              </a:ext>
            </a:extLst>
          </p:cNvPr>
          <p:cNvSpPr>
            <a:spLocks noGrp="1"/>
          </p:cNvSpPr>
          <p:nvPr>
            <p:ph type="ctrTitle"/>
          </p:nvPr>
        </p:nvSpPr>
        <p:spPr>
          <a:xfrm>
            <a:off x="603914" y="4035188"/>
            <a:ext cx="3104865" cy="957832"/>
          </a:xfrm>
        </p:spPr>
        <p:txBody>
          <a:bodyPr anchor="b"/>
          <a:lstStyle>
            <a:lvl1pPr algn="l">
              <a:defRPr sz="2250"/>
            </a:lvl1pPr>
          </a:lstStyle>
          <a:p>
            <a:r>
              <a:rPr lang="en"/>
              <a:t>Click here to change the heading style template</a:t>
            </a:r>
          </a:p>
        </p:txBody>
      </p:sp>
      <p:sp>
        <p:nvSpPr>
          <p:cNvPr id="3" name="Underrubrik 2">
            <a:extLst>
              <a:ext uri="{FF2B5EF4-FFF2-40B4-BE49-F238E27FC236}">
                <a16:creationId xmlns:a16="http://schemas.microsoft.com/office/drawing/2014/main" id="{82C7AE60-6DC2-2DCA-4D35-E4A90FD05552}"/>
              </a:ext>
            </a:extLst>
          </p:cNvPr>
          <p:cNvSpPr>
            <a:spLocks noGrp="1"/>
          </p:cNvSpPr>
          <p:nvPr>
            <p:ph type="subTitle" idx="1"/>
          </p:nvPr>
        </p:nvSpPr>
        <p:spPr>
          <a:xfrm>
            <a:off x="610738" y="5186150"/>
            <a:ext cx="3104865" cy="868908"/>
          </a:xfrm>
        </p:spPr>
        <p:txBody>
          <a:bodyPr/>
          <a:lstStyle>
            <a:lvl1pPr marL="0" indent="0" algn="l">
              <a:buNone/>
              <a:defRPr sz="1350" b="0" i="1"/>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
              <a:t>Click here to change subheading style template</a:t>
            </a:r>
          </a:p>
        </p:txBody>
      </p:sp>
      <p:sp>
        <p:nvSpPr>
          <p:cNvPr id="9" name="Platshållare för text 14">
            <a:extLst>
              <a:ext uri="{FF2B5EF4-FFF2-40B4-BE49-F238E27FC236}">
                <a16:creationId xmlns:a16="http://schemas.microsoft.com/office/drawing/2014/main" id="{0DA02765-95CD-3A12-971C-4B4470AB8F85}"/>
              </a:ext>
            </a:extLst>
          </p:cNvPr>
          <p:cNvSpPr>
            <a:spLocks noGrp="1"/>
          </p:cNvSpPr>
          <p:nvPr>
            <p:ph type="body" sz="quarter" idx="14" hasCustomPrompt="1"/>
          </p:nvPr>
        </p:nvSpPr>
        <p:spPr>
          <a:xfrm>
            <a:off x="7322400" y="6166801"/>
            <a:ext cx="1422900" cy="422817"/>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34947043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ild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B57F9F4-6916-4D13-A00A-4D5DCB2503B8}"/>
              </a:ext>
            </a:extLst>
          </p:cNvPr>
          <p:cNvSpPr>
            <a:spLocks noGrp="1"/>
          </p:cNvSpPr>
          <p:nvPr>
            <p:ph type="title"/>
          </p:nvPr>
        </p:nvSpPr>
        <p:spPr>
          <a:xfrm>
            <a:off x="3248733" y="365126"/>
            <a:ext cx="5532112" cy="1104284"/>
          </a:xfrm>
        </p:spPr>
        <p:txBody>
          <a:bodyPr/>
          <a:lstStyle/>
          <a:p>
            <a:r>
              <a:rPr lang="en"/>
              <a:t>Click here to change the heading style template</a:t>
            </a:r>
          </a:p>
        </p:txBody>
      </p:sp>
      <p:sp>
        <p:nvSpPr>
          <p:cNvPr id="3" name="Platshållare för innehåll 2">
            <a:extLst>
              <a:ext uri="{FF2B5EF4-FFF2-40B4-BE49-F238E27FC236}">
                <a16:creationId xmlns:a16="http://schemas.microsoft.com/office/drawing/2014/main" id="{5D7FC54B-AF11-455B-95F9-FCFADBC1C82F}"/>
              </a:ext>
            </a:extLst>
          </p:cNvPr>
          <p:cNvSpPr>
            <a:spLocks noGrp="1"/>
          </p:cNvSpPr>
          <p:nvPr>
            <p:ph sz="half" idx="1"/>
          </p:nvPr>
        </p:nvSpPr>
        <p:spPr>
          <a:xfrm>
            <a:off x="3235572" y="1773374"/>
            <a:ext cx="5589695" cy="4351338"/>
          </a:xfrm>
        </p:spPr>
        <p:txBody>
          <a:bodyPr/>
          <a:lstStyle>
            <a:lvl1pPr>
              <a:spcBef>
                <a:spcPts val="1425"/>
              </a:spcBef>
              <a:defRPr b="0"/>
            </a:lvl1pPr>
            <a:lvl2pPr marL="345600" indent="-172641">
              <a:defRPr sz="1500"/>
            </a:lvl2pPr>
            <a:lvl3pPr>
              <a:defRPr sz="1200"/>
            </a:lvl3pPr>
            <a:lvl4pPr>
              <a:defRPr sz="1200"/>
            </a:lvl4pPr>
            <a:lvl5pPr>
              <a:defRPr sz="1200"/>
            </a:lvl5pPr>
          </a:lstStyle>
          <a:p>
            <a:pPr lvl="0"/>
            <a:r>
              <a:rPr lang="en"/>
              <a:t>Click here to change the format of the background text</a:t>
            </a:r>
          </a:p>
          <a:p>
            <a:pPr lvl="1"/>
            <a:r>
              <a:rPr lang="en"/>
              <a:t>Level Two</a:t>
            </a:r>
          </a:p>
        </p:txBody>
      </p:sp>
      <p:sp>
        <p:nvSpPr>
          <p:cNvPr id="5" name="Platshållare för datum 4">
            <a:extLst>
              <a:ext uri="{FF2B5EF4-FFF2-40B4-BE49-F238E27FC236}">
                <a16:creationId xmlns:a16="http://schemas.microsoft.com/office/drawing/2014/main" id="{EE80D452-6FFC-472E-9251-F1E174412D05}"/>
              </a:ext>
            </a:extLst>
          </p:cNvPr>
          <p:cNvSpPr>
            <a:spLocks noGrp="1"/>
          </p:cNvSpPr>
          <p:nvPr>
            <p:ph type="dt" sz="half" idx="10"/>
          </p:nvPr>
        </p:nvSpPr>
        <p:spPr/>
        <p:txBody>
          <a:bodyPr/>
          <a:lstStyle/>
          <a:p>
            <a:fld id="{5A43CB6F-7F5E-4C80-91A1-5E5347DD04BC}" type="datetimeFigureOut">
              <a:rPr lang="sv-SE" smtClean="0"/>
              <a:t>2025-05-08</a:t>
            </a:fld>
            <a:endParaRPr lang="sv-SE"/>
          </a:p>
        </p:txBody>
      </p:sp>
      <p:sp>
        <p:nvSpPr>
          <p:cNvPr id="6" name="Platshållare för sidfot 5">
            <a:extLst>
              <a:ext uri="{FF2B5EF4-FFF2-40B4-BE49-F238E27FC236}">
                <a16:creationId xmlns:a16="http://schemas.microsoft.com/office/drawing/2014/main" id="{DF2B2B3C-BAA0-4B4F-BB5E-8B17D6A238A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9AE381EC-5F93-4821-99FB-E0A59494B015}"/>
              </a:ext>
            </a:extLst>
          </p:cNvPr>
          <p:cNvSpPr>
            <a:spLocks noGrp="1"/>
          </p:cNvSpPr>
          <p:nvPr>
            <p:ph type="sldNum" sz="quarter" idx="12"/>
          </p:nvPr>
        </p:nvSpPr>
        <p:spPr/>
        <p:txBody>
          <a:bodyPr/>
          <a:lstStyle/>
          <a:p>
            <a:fld id="{F978C2CE-2F76-45D4-B316-83FDDAA778AE}" type="slidenum">
              <a:rPr lang="sv-SE" smtClean="0"/>
              <a:t>‹#›</a:t>
            </a:fld>
            <a:endParaRPr lang="sv-SE"/>
          </a:p>
        </p:txBody>
      </p:sp>
      <p:sp>
        <p:nvSpPr>
          <p:cNvPr id="12" name="Platshållare för bild 11">
            <a:extLst>
              <a:ext uri="{FF2B5EF4-FFF2-40B4-BE49-F238E27FC236}">
                <a16:creationId xmlns:a16="http://schemas.microsoft.com/office/drawing/2014/main" id="{013C33E7-8A2D-4027-8E0B-F2718C6760FD}"/>
              </a:ext>
            </a:extLst>
          </p:cNvPr>
          <p:cNvSpPr>
            <a:spLocks noGrp="1"/>
          </p:cNvSpPr>
          <p:nvPr>
            <p:ph type="pic" sz="quarter" idx="13"/>
          </p:nvPr>
        </p:nvSpPr>
        <p:spPr>
          <a:xfrm>
            <a:off x="1" y="0"/>
            <a:ext cx="2813447" cy="6858000"/>
          </a:xfrm>
        </p:spPr>
        <p:txBody>
          <a:bodyPr/>
          <a:lstStyle/>
          <a:p>
            <a:r>
              <a:rPr lang="en"/>
              <a:t>Click the icon to add an image</a:t>
            </a:r>
          </a:p>
        </p:txBody>
      </p:sp>
    </p:spTree>
    <p:extLst>
      <p:ext uri="{BB962C8B-B14F-4D97-AF65-F5344CB8AC3E}">
        <p14:creationId xmlns:p14="http://schemas.microsoft.com/office/powerpoint/2010/main" val="5903684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12 delar">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EE80D452-6FFC-472E-9251-F1E174412D05}"/>
              </a:ext>
            </a:extLst>
          </p:cNvPr>
          <p:cNvSpPr>
            <a:spLocks noGrp="1"/>
          </p:cNvSpPr>
          <p:nvPr>
            <p:ph type="dt" sz="half" idx="10"/>
          </p:nvPr>
        </p:nvSpPr>
        <p:spPr/>
        <p:txBody>
          <a:bodyPr/>
          <a:lstStyle/>
          <a:p>
            <a:fld id="{5A43CB6F-7F5E-4C80-91A1-5E5347DD04BC}" type="datetimeFigureOut">
              <a:rPr lang="sv-SE" smtClean="0"/>
              <a:t>2025-05-08</a:t>
            </a:fld>
            <a:endParaRPr lang="sv-SE"/>
          </a:p>
        </p:txBody>
      </p:sp>
      <p:sp>
        <p:nvSpPr>
          <p:cNvPr id="6" name="Platshållare för sidfot 5">
            <a:extLst>
              <a:ext uri="{FF2B5EF4-FFF2-40B4-BE49-F238E27FC236}">
                <a16:creationId xmlns:a16="http://schemas.microsoft.com/office/drawing/2014/main" id="{DF2B2B3C-BAA0-4B4F-BB5E-8B17D6A238A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9AE381EC-5F93-4821-99FB-E0A59494B015}"/>
              </a:ext>
            </a:extLst>
          </p:cNvPr>
          <p:cNvSpPr>
            <a:spLocks noGrp="1"/>
          </p:cNvSpPr>
          <p:nvPr>
            <p:ph type="sldNum" sz="quarter" idx="12"/>
          </p:nvPr>
        </p:nvSpPr>
        <p:spPr/>
        <p:txBody>
          <a:bodyPr/>
          <a:lstStyle/>
          <a:p>
            <a:fld id="{F978C2CE-2F76-45D4-B316-83FDDAA778AE}" type="slidenum">
              <a:rPr lang="sv-SE" smtClean="0"/>
              <a:t>‹#›</a:t>
            </a:fld>
            <a:endParaRPr lang="sv-SE"/>
          </a:p>
        </p:txBody>
      </p:sp>
      <p:sp>
        <p:nvSpPr>
          <p:cNvPr id="11" name="Platshållare för innehåll 10">
            <a:extLst>
              <a:ext uri="{FF2B5EF4-FFF2-40B4-BE49-F238E27FC236}">
                <a16:creationId xmlns:a16="http://schemas.microsoft.com/office/drawing/2014/main" id="{885897C5-3436-450D-8E3F-A1BFF3922ABE}"/>
              </a:ext>
            </a:extLst>
          </p:cNvPr>
          <p:cNvSpPr>
            <a:spLocks noGrp="1"/>
          </p:cNvSpPr>
          <p:nvPr>
            <p:ph sz="quarter" idx="13" hasCustomPrompt="1"/>
          </p:nvPr>
        </p:nvSpPr>
        <p:spPr>
          <a:xfrm>
            <a:off x="419100" y="558800"/>
            <a:ext cx="2022348" cy="1766888"/>
          </a:xfrm>
          <a:solidFill>
            <a:schemeClr val="accent2"/>
          </a:solidFill>
        </p:spPr>
        <p:txBody>
          <a:bodyPr lIns="180000" tIns="180000" rIns="180000" bIns="180000" anchor="ctr" anchorCtr="0">
            <a:normAutofit/>
          </a:bodyPr>
          <a:lstStyle>
            <a:lvl1pPr marL="0" indent="0" algn="ctr">
              <a:buNone/>
              <a:defRPr sz="1050" b="1">
                <a:solidFill>
                  <a:schemeClr val="bg1"/>
                </a:solidFill>
              </a:defRPr>
            </a:lvl1pPr>
          </a:lstStyle>
          <a:p>
            <a:pPr lvl="0"/>
            <a:r>
              <a:rPr lang="en"/>
              <a:t>Write text or insert object/image here</a:t>
            </a:r>
          </a:p>
        </p:txBody>
      </p:sp>
      <p:sp>
        <p:nvSpPr>
          <p:cNvPr id="12" name="Platshållare för innehåll 10">
            <a:extLst>
              <a:ext uri="{FF2B5EF4-FFF2-40B4-BE49-F238E27FC236}">
                <a16:creationId xmlns:a16="http://schemas.microsoft.com/office/drawing/2014/main" id="{A9667B96-B100-4098-BB66-F1D1DB853C67}"/>
              </a:ext>
            </a:extLst>
          </p:cNvPr>
          <p:cNvSpPr>
            <a:spLocks noGrp="1"/>
          </p:cNvSpPr>
          <p:nvPr>
            <p:ph sz="quarter" idx="14" hasCustomPrompt="1"/>
          </p:nvPr>
        </p:nvSpPr>
        <p:spPr>
          <a:xfrm>
            <a:off x="2532670" y="558800"/>
            <a:ext cx="2022348" cy="1766888"/>
          </a:xfrm>
          <a:solidFill>
            <a:schemeClr val="accent2"/>
          </a:solidFill>
        </p:spPr>
        <p:txBody>
          <a:bodyPr lIns="180000" tIns="180000" rIns="180000" bIns="180000" anchor="ctr" anchorCtr="0">
            <a:normAutofit/>
          </a:bodyPr>
          <a:lstStyle>
            <a:lvl1pPr marL="0" indent="0" algn="ctr">
              <a:buNone/>
              <a:defRPr sz="1050" b="1">
                <a:solidFill>
                  <a:schemeClr val="bg1"/>
                </a:solidFill>
              </a:defRPr>
            </a:lvl1pPr>
          </a:lstStyle>
          <a:p>
            <a:pPr lvl="0"/>
            <a:r>
              <a:rPr lang="en"/>
              <a:t>Write text or insert object/image here</a:t>
            </a:r>
          </a:p>
        </p:txBody>
      </p:sp>
      <p:sp>
        <p:nvSpPr>
          <p:cNvPr id="13" name="Platshållare för innehåll 10">
            <a:extLst>
              <a:ext uri="{FF2B5EF4-FFF2-40B4-BE49-F238E27FC236}">
                <a16:creationId xmlns:a16="http://schemas.microsoft.com/office/drawing/2014/main" id="{266DD907-8746-47DE-B9C7-E98A6FB1AC16}"/>
              </a:ext>
            </a:extLst>
          </p:cNvPr>
          <p:cNvSpPr>
            <a:spLocks noGrp="1"/>
          </p:cNvSpPr>
          <p:nvPr>
            <p:ph sz="quarter" idx="15" hasCustomPrompt="1"/>
          </p:nvPr>
        </p:nvSpPr>
        <p:spPr>
          <a:xfrm>
            <a:off x="4646240" y="558800"/>
            <a:ext cx="2022348" cy="1766888"/>
          </a:xfrm>
          <a:solidFill>
            <a:schemeClr val="accent2"/>
          </a:solidFill>
        </p:spPr>
        <p:txBody>
          <a:bodyPr lIns="180000" tIns="180000" rIns="180000" bIns="180000" anchor="ctr" anchorCtr="0">
            <a:normAutofit/>
          </a:bodyPr>
          <a:lstStyle>
            <a:lvl1pPr marL="0" indent="0" algn="ctr">
              <a:buNone/>
              <a:defRPr sz="1050" b="1">
                <a:solidFill>
                  <a:schemeClr val="bg1"/>
                </a:solidFill>
              </a:defRPr>
            </a:lvl1pPr>
          </a:lstStyle>
          <a:p>
            <a:pPr lvl="0"/>
            <a:r>
              <a:rPr lang="en"/>
              <a:t>Write text or insert object/image here</a:t>
            </a:r>
          </a:p>
        </p:txBody>
      </p:sp>
      <p:sp>
        <p:nvSpPr>
          <p:cNvPr id="14" name="Platshållare för innehåll 10">
            <a:extLst>
              <a:ext uri="{FF2B5EF4-FFF2-40B4-BE49-F238E27FC236}">
                <a16:creationId xmlns:a16="http://schemas.microsoft.com/office/drawing/2014/main" id="{1A75F0A9-0396-4D01-B782-A7CEDFABCB5F}"/>
              </a:ext>
            </a:extLst>
          </p:cNvPr>
          <p:cNvSpPr>
            <a:spLocks noGrp="1"/>
          </p:cNvSpPr>
          <p:nvPr>
            <p:ph sz="quarter" idx="16" hasCustomPrompt="1"/>
          </p:nvPr>
        </p:nvSpPr>
        <p:spPr>
          <a:xfrm>
            <a:off x="6759810" y="558800"/>
            <a:ext cx="2022348" cy="1766888"/>
          </a:xfrm>
          <a:solidFill>
            <a:schemeClr val="accent2"/>
          </a:solidFill>
        </p:spPr>
        <p:txBody>
          <a:bodyPr lIns="180000" tIns="180000" rIns="180000" bIns="180000" anchor="ctr" anchorCtr="0">
            <a:normAutofit/>
          </a:bodyPr>
          <a:lstStyle>
            <a:lvl1pPr marL="0" indent="0" algn="ctr">
              <a:buNone/>
              <a:defRPr sz="1050" b="1">
                <a:solidFill>
                  <a:schemeClr val="bg1"/>
                </a:solidFill>
              </a:defRPr>
            </a:lvl1pPr>
          </a:lstStyle>
          <a:p>
            <a:pPr lvl="0"/>
            <a:r>
              <a:rPr lang="en"/>
              <a:t>Write text or insert object/image here</a:t>
            </a:r>
          </a:p>
        </p:txBody>
      </p:sp>
      <p:sp>
        <p:nvSpPr>
          <p:cNvPr id="15" name="Platshållare för innehåll 10">
            <a:extLst>
              <a:ext uri="{FF2B5EF4-FFF2-40B4-BE49-F238E27FC236}">
                <a16:creationId xmlns:a16="http://schemas.microsoft.com/office/drawing/2014/main" id="{278ECF0C-0B3B-48CD-ABB6-677B61E46053}"/>
              </a:ext>
            </a:extLst>
          </p:cNvPr>
          <p:cNvSpPr>
            <a:spLocks noGrp="1"/>
          </p:cNvSpPr>
          <p:nvPr>
            <p:ph sz="quarter" idx="17" hasCustomPrompt="1"/>
          </p:nvPr>
        </p:nvSpPr>
        <p:spPr>
          <a:xfrm>
            <a:off x="419100" y="2424176"/>
            <a:ext cx="2022348" cy="1766888"/>
          </a:xfrm>
          <a:solidFill>
            <a:schemeClr val="accent2"/>
          </a:solidFill>
        </p:spPr>
        <p:txBody>
          <a:bodyPr lIns="180000" tIns="180000" rIns="180000" bIns="180000" anchor="ctr" anchorCtr="0">
            <a:normAutofit/>
          </a:bodyPr>
          <a:lstStyle>
            <a:lvl1pPr marL="0" indent="0" algn="ctr">
              <a:buNone/>
              <a:defRPr sz="1050" b="1">
                <a:solidFill>
                  <a:schemeClr val="bg1"/>
                </a:solidFill>
              </a:defRPr>
            </a:lvl1pPr>
          </a:lstStyle>
          <a:p>
            <a:pPr lvl="0"/>
            <a:r>
              <a:rPr lang="en"/>
              <a:t>Write text or insert object/image here</a:t>
            </a:r>
          </a:p>
        </p:txBody>
      </p:sp>
      <p:sp>
        <p:nvSpPr>
          <p:cNvPr id="16" name="Platshållare för innehåll 10">
            <a:extLst>
              <a:ext uri="{FF2B5EF4-FFF2-40B4-BE49-F238E27FC236}">
                <a16:creationId xmlns:a16="http://schemas.microsoft.com/office/drawing/2014/main" id="{A8BA206C-C6CE-462D-95F6-2ABABDEC732E}"/>
              </a:ext>
            </a:extLst>
          </p:cNvPr>
          <p:cNvSpPr>
            <a:spLocks noGrp="1"/>
          </p:cNvSpPr>
          <p:nvPr>
            <p:ph sz="quarter" idx="18" hasCustomPrompt="1"/>
          </p:nvPr>
        </p:nvSpPr>
        <p:spPr>
          <a:xfrm>
            <a:off x="2532670" y="2424176"/>
            <a:ext cx="2022348" cy="1766888"/>
          </a:xfrm>
          <a:solidFill>
            <a:schemeClr val="accent2"/>
          </a:solidFill>
        </p:spPr>
        <p:txBody>
          <a:bodyPr lIns="180000" tIns="180000" rIns="180000" bIns="180000" anchor="ctr" anchorCtr="0">
            <a:normAutofit/>
          </a:bodyPr>
          <a:lstStyle>
            <a:lvl1pPr marL="0" indent="0" algn="ctr">
              <a:buNone/>
              <a:defRPr sz="1050" b="1">
                <a:solidFill>
                  <a:schemeClr val="bg1"/>
                </a:solidFill>
              </a:defRPr>
            </a:lvl1pPr>
          </a:lstStyle>
          <a:p>
            <a:pPr lvl="0"/>
            <a:r>
              <a:rPr lang="en"/>
              <a:t>Write text or insert object/image here</a:t>
            </a:r>
          </a:p>
        </p:txBody>
      </p:sp>
      <p:sp>
        <p:nvSpPr>
          <p:cNvPr id="17" name="Platshållare för innehåll 10">
            <a:extLst>
              <a:ext uri="{FF2B5EF4-FFF2-40B4-BE49-F238E27FC236}">
                <a16:creationId xmlns:a16="http://schemas.microsoft.com/office/drawing/2014/main" id="{92C06390-1E4C-4FB9-AF3D-BC94D712E25F}"/>
              </a:ext>
            </a:extLst>
          </p:cNvPr>
          <p:cNvSpPr>
            <a:spLocks noGrp="1"/>
          </p:cNvSpPr>
          <p:nvPr>
            <p:ph sz="quarter" idx="19" hasCustomPrompt="1"/>
          </p:nvPr>
        </p:nvSpPr>
        <p:spPr>
          <a:xfrm>
            <a:off x="4646240" y="2424176"/>
            <a:ext cx="2022348" cy="1766888"/>
          </a:xfrm>
          <a:solidFill>
            <a:schemeClr val="accent2"/>
          </a:solidFill>
        </p:spPr>
        <p:txBody>
          <a:bodyPr lIns="180000" tIns="180000" rIns="180000" bIns="180000" anchor="ctr" anchorCtr="0">
            <a:normAutofit/>
          </a:bodyPr>
          <a:lstStyle>
            <a:lvl1pPr marL="0" indent="0" algn="ctr">
              <a:buNone/>
              <a:defRPr sz="1050" b="1">
                <a:solidFill>
                  <a:schemeClr val="bg1"/>
                </a:solidFill>
              </a:defRPr>
            </a:lvl1pPr>
          </a:lstStyle>
          <a:p>
            <a:pPr lvl="0"/>
            <a:r>
              <a:rPr lang="en"/>
              <a:t>Write text or insert object/image here</a:t>
            </a:r>
          </a:p>
        </p:txBody>
      </p:sp>
      <p:sp>
        <p:nvSpPr>
          <p:cNvPr id="18" name="Platshållare för innehåll 10">
            <a:extLst>
              <a:ext uri="{FF2B5EF4-FFF2-40B4-BE49-F238E27FC236}">
                <a16:creationId xmlns:a16="http://schemas.microsoft.com/office/drawing/2014/main" id="{90B0F4C3-FE70-431D-BEE7-34503D0666C1}"/>
              </a:ext>
            </a:extLst>
          </p:cNvPr>
          <p:cNvSpPr>
            <a:spLocks noGrp="1"/>
          </p:cNvSpPr>
          <p:nvPr>
            <p:ph sz="quarter" idx="20" hasCustomPrompt="1"/>
          </p:nvPr>
        </p:nvSpPr>
        <p:spPr>
          <a:xfrm>
            <a:off x="6759810" y="2424176"/>
            <a:ext cx="2022348" cy="1766888"/>
          </a:xfrm>
          <a:solidFill>
            <a:schemeClr val="accent2"/>
          </a:solidFill>
        </p:spPr>
        <p:txBody>
          <a:bodyPr lIns="180000" tIns="180000" rIns="180000" bIns="180000" anchor="ctr" anchorCtr="0">
            <a:normAutofit/>
          </a:bodyPr>
          <a:lstStyle>
            <a:lvl1pPr marL="0" indent="0" algn="ctr">
              <a:buNone/>
              <a:defRPr sz="1050" b="1">
                <a:solidFill>
                  <a:schemeClr val="bg1"/>
                </a:solidFill>
              </a:defRPr>
            </a:lvl1pPr>
          </a:lstStyle>
          <a:p>
            <a:pPr lvl="0"/>
            <a:r>
              <a:rPr lang="en"/>
              <a:t>Write text or insert object/image here</a:t>
            </a:r>
          </a:p>
        </p:txBody>
      </p:sp>
      <p:sp>
        <p:nvSpPr>
          <p:cNvPr id="19" name="Platshållare för innehåll 10">
            <a:extLst>
              <a:ext uri="{FF2B5EF4-FFF2-40B4-BE49-F238E27FC236}">
                <a16:creationId xmlns:a16="http://schemas.microsoft.com/office/drawing/2014/main" id="{74A98576-00AC-4A6B-8616-DCB9B7B3ADBA}"/>
              </a:ext>
            </a:extLst>
          </p:cNvPr>
          <p:cNvSpPr>
            <a:spLocks noGrp="1"/>
          </p:cNvSpPr>
          <p:nvPr>
            <p:ph sz="quarter" idx="21" hasCustomPrompt="1"/>
          </p:nvPr>
        </p:nvSpPr>
        <p:spPr>
          <a:xfrm>
            <a:off x="419100" y="4289552"/>
            <a:ext cx="2022348" cy="1766888"/>
          </a:xfrm>
          <a:solidFill>
            <a:schemeClr val="accent2"/>
          </a:solidFill>
        </p:spPr>
        <p:txBody>
          <a:bodyPr lIns="180000" tIns="180000" rIns="180000" bIns="180000" anchor="ctr" anchorCtr="0">
            <a:normAutofit/>
          </a:bodyPr>
          <a:lstStyle>
            <a:lvl1pPr marL="0" indent="0" algn="ctr">
              <a:buNone/>
              <a:defRPr sz="1050" b="1">
                <a:solidFill>
                  <a:schemeClr val="bg1"/>
                </a:solidFill>
              </a:defRPr>
            </a:lvl1pPr>
          </a:lstStyle>
          <a:p>
            <a:pPr lvl="0"/>
            <a:r>
              <a:rPr lang="en"/>
              <a:t>Write text or insert object/image here</a:t>
            </a:r>
          </a:p>
        </p:txBody>
      </p:sp>
      <p:sp>
        <p:nvSpPr>
          <p:cNvPr id="20" name="Platshållare för innehåll 10">
            <a:extLst>
              <a:ext uri="{FF2B5EF4-FFF2-40B4-BE49-F238E27FC236}">
                <a16:creationId xmlns:a16="http://schemas.microsoft.com/office/drawing/2014/main" id="{A7F870F3-33F3-47E1-A25F-E020D0AE9BC7}"/>
              </a:ext>
            </a:extLst>
          </p:cNvPr>
          <p:cNvSpPr>
            <a:spLocks noGrp="1"/>
          </p:cNvSpPr>
          <p:nvPr>
            <p:ph sz="quarter" idx="22" hasCustomPrompt="1"/>
          </p:nvPr>
        </p:nvSpPr>
        <p:spPr>
          <a:xfrm>
            <a:off x="2532670" y="4289552"/>
            <a:ext cx="2022348" cy="1766888"/>
          </a:xfrm>
          <a:solidFill>
            <a:schemeClr val="accent2"/>
          </a:solidFill>
        </p:spPr>
        <p:txBody>
          <a:bodyPr lIns="180000" tIns="180000" rIns="180000" bIns="180000" anchor="ctr" anchorCtr="0">
            <a:normAutofit/>
          </a:bodyPr>
          <a:lstStyle>
            <a:lvl1pPr marL="0" indent="0" algn="ctr">
              <a:buNone/>
              <a:defRPr sz="1050" b="1">
                <a:solidFill>
                  <a:schemeClr val="bg1"/>
                </a:solidFill>
              </a:defRPr>
            </a:lvl1pPr>
          </a:lstStyle>
          <a:p>
            <a:pPr lvl="0"/>
            <a:r>
              <a:rPr lang="en"/>
              <a:t>Write text or insert object/image here</a:t>
            </a:r>
          </a:p>
        </p:txBody>
      </p:sp>
      <p:sp>
        <p:nvSpPr>
          <p:cNvPr id="21" name="Platshållare för innehåll 10">
            <a:extLst>
              <a:ext uri="{FF2B5EF4-FFF2-40B4-BE49-F238E27FC236}">
                <a16:creationId xmlns:a16="http://schemas.microsoft.com/office/drawing/2014/main" id="{D977D1F7-4843-403D-9027-8195DBAFF718}"/>
              </a:ext>
            </a:extLst>
          </p:cNvPr>
          <p:cNvSpPr>
            <a:spLocks noGrp="1"/>
          </p:cNvSpPr>
          <p:nvPr>
            <p:ph sz="quarter" idx="23" hasCustomPrompt="1"/>
          </p:nvPr>
        </p:nvSpPr>
        <p:spPr>
          <a:xfrm>
            <a:off x="4646240" y="4289552"/>
            <a:ext cx="2022348" cy="1766888"/>
          </a:xfrm>
          <a:solidFill>
            <a:schemeClr val="accent2"/>
          </a:solidFill>
        </p:spPr>
        <p:txBody>
          <a:bodyPr lIns="180000" tIns="180000" rIns="180000" bIns="180000" anchor="ctr" anchorCtr="0">
            <a:normAutofit/>
          </a:bodyPr>
          <a:lstStyle>
            <a:lvl1pPr marL="0" indent="0" algn="ctr">
              <a:buNone/>
              <a:defRPr sz="1050" b="1">
                <a:solidFill>
                  <a:schemeClr val="bg1"/>
                </a:solidFill>
              </a:defRPr>
            </a:lvl1pPr>
          </a:lstStyle>
          <a:p>
            <a:pPr lvl="0"/>
            <a:r>
              <a:rPr lang="en"/>
              <a:t>Write text or insert object/image here</a:t>
            </a:r>
          </a:p>
        </p:txBody>
      </p:sp>
      <p:sp>
        <p:nvSpPr>
          <p:cNvPr id="22" name="Platshållare för innehåll 10">
            <a:extLst>
              <a:ext uri="{FF2B5EF4-FFF2-40B4-BE49-F238E27FC236}">
                <a16:creationId xmlns:a16="http://schemas.microsoft.com/office/drawing/2014/main" id="{4676519C-367A-45E6-A583-FBB6D6EC5FA3}"/>
              </a:ext>
            </a:extLst>
          </p:cNvPr>
          <p:cNvSpPr>
            <a:spLocks noGrp="1"/>
          </p:cNvSpPr>
          <p:nvPr>
            <p:ph sz="quarter" idx="24" hasCustomPrompt="1"/>
          </p:nvPr>
        </p:nvSpPr>
        <p:spPr>
          <a:xfrm>
            <a:off x="6759810" y="4289552"/>
            <a:ext cx="2022348" cy="1766888"/>
          </a:xfrm>
          <a:solidFill>
            <a:schemeClr val="accent2"/>
          </a:solidFill>
        </p:spPr>
        <p:txBody>
          <a:bodyPr lIns="180000" tIns="180000" rIns="180000" bIns="180000" anchor="ctr" anchorCtr="0">
            <a:normAutofit/>
          </a:bodyPr>
          <a:lstStyle>
            <a:lvl1pPr marL="0" indent="0" algn="ctr">
              <a:buNone/>
              <a:defRPr sz="1050" b="1">
                <a:solidFill>
                  <a:schemeClr val="bg1"/>
                </a:solidFill>
              </a:defRPr>
            </a:lvl1pPr>
          </a:lstStyle>
          <a:p>
            <a:pPr lvl="0"/>
            <a:r>
              <a:rPr lang="en"/>
              <a:t>Write text or insert object/image here</a:t>
            </a:r>
          </a:p>
        </p:txBody>
      </p:sp>
    </p:spTree>
    <p:extLst>
      <p:ext uri="{BB962C8B-B14F-4D97-AF65-F5344CB8AC3E}">
        <p14:creationId xmlns:p14="http://schemas.microsoft.com/office/powerpoint/2010/main" val="18708177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34D2179-FCCF-B1B8-EAB9-A5F71E3288D7}"/>
              </a:ext>
            </a:extLst>
          </p:cNvPr>
          <p:cNvSpPr>
            <a:spLocks noGrp="1"/>
          </p:cNvSpPr>
          <p:nvPr>
            <p:ph type="title"/>
          </p:nvPr>
        </p:nvSpPr>
        <p:spPr>
          <a:xfrm>
            <a:off x="3248731" y="365126"/>
            <a:ext cx="5532113" cy="1104284"/>
          </a:xfrm>
        </p:spPr>
        <p:txBody>
          <a:bodyPr anchor="b"/>
          <a:lstStyle>
            <a:lvl1pPr>
              <a:defRPr sz="2400"/>
            </a:lvl1pPr>
          </a:lstStyle>
          <a:p>
            <a:r>
              <a:rPr lang="en"/>
              <a:t>Click here to change the heading style template</a:t>
            </a:r>
          </a:p>
        </p:txBody>
      </p:sp>
      <p:sp>
        <p:nvSpPr>
          <p:cNvPr id="3" name="Platshållare för bild 2">
            <a:extLst>
              <a:ext uri="{FF2B5EF4-FFF2-40B4-BE49-F238E27FC236}">
                <a16:creationId xmlns:a16="http://schemas.microsoft.com/office/drawing/2014/main" id="{10416851-B67D-76D1-7CC5-BF7B75E15A13}"/>
              </a:ext>
            </a:extLst>
          </p:cNvPr>
          <p:cNvSpPr>
            <a:spLocks noGrp="1"/>
          </p:cNvSpPr>
          <p:nvPr>
            <p:ph type="pic" idx="1"/>
          </p:nvPr>
        </p:nvSpPr>
        <p:spPr>
          <a:xfrm>
            <a:off x="1" y="-1"/>
            <a:ext cx="2813447" cy="6858000"/>
          </a:xfrm>
        </p:spPr>
        <p:txBody>
          <a:bodyPr tIns="216000"/>
          <a:lstStyle>
            <a:lvl1pPr marL="0" indent="0" algn="ctr">
              <a:buNone/>
              <a:defRPr sz="13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
              <a:t>Click the icon to add an image</a:t>
            </a:r>
          </a:p>
        </p:txBody>
      </p:sp>
      <p:sp>
        <p:nvSpPr>
          <p:cNvPr id="4" name="Platshållare för text 3">
            <a:extLst>
              <a:ext uri="{FF2B5EF4-FFF2-40B4-BE49-F238E27FC236}">
                <a16:creationId xmlns:a16="http://schemas.microsoft.com/office/drawing/2014/main" id="{6C4295EB-E08A-CAA7-BC0F-1302F0DFCCCF}"/>
              </a:ext>
            </a:extLst>
          </p:cNvPr>
          <p:cNvSpPr>
            <a:spLocks noGrp="1"/>
          </p:cNvSpPr>
          <p:nvPr>
            <p:ph type="body" sz="half" idx="2"/>
          </p:nvPr>
        </p:nvSpPr>
        <p:spPr>
          <a:xfrm>
            <a:off x="3235572" y="1773374"/>
            <a:ext cx="5589694" cy="435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
              <a:t>Click here to change the format of the background text</a:t>
            </a:r>
          </a:p>
        </p:txBody>
      </p:sp>
    </p:spTree>
    <p:extLst>
      <p:ext uri="{BB962C8B-B14F-4D97-AF65-F5344CB8AC3E}">
        <p14:creationId xmlns:p14="http://schemas.microsoft.com/office/powerpoint/2010/main" val="2219678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5960" y="3861140"/>
            <a:ext cx="8025214" cy="612249"/>
          </a:xfrm>
        </p:spPr>
        <p:txBody>
          <a:bodyPr anchor="t">
            <a:normAutofit/>
          </a:bodyPr>
          <a:lstStyle>
            <a:lvl1pPr algn="l">
              <a:defRPr sz="3600" b="0" cap="none"/>
            </a:lvl1pPr>
          </a:lstStyle>
          <a:p>
            <a:r>
              <a:rPr lang="lv-LV" dirty="0"/>
              <a:t>Click to edit Master title style</a:t>
            </a:r>
            <a:endParaRPr lang="en-GB" dirty="0"/>
          </a:p>
        </p:txBody>
      </p:sp>
      <p:sp>
        <p:nvSpPr>
          <p:cNvPr id="3" name="Text Placeholder 2"/>
          <p:cNvSpPr>
            <a:spLocks noGrp="1"/>
          </p:cNvSpPr>
          <p:nvPr>
            <p:ph type="body" idx="1"/>
          </p:nvPr>
        </p:nvSpPr>
        <p:spPr>
          <a:xfrm>
            <a:off x="555960" y="4561487"/>
            <a:ext cx="8025214" cy="1500187"/>
          </a:xfrm>
        </p:spPr>
        <p:txBody>
          <a:bodyPr anchor="t"/>
          <a:lstStyle>
            <a:lvl1pPr marL="0" indent="0" algn="l">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dirty="0"/>
              <a:t>Click to edit Master text styles</a:t>
            </a:r>
          </a:p>
        </p:txBody>
      </p:sp>
      <p:sp>
        <p:nvSpPr>
          <p:cNvPr id="4" name="Date Placeholder 3"/>
          <p:cNvSpPr>
            <a:spLocks noGrp="1"/>
          </p:cNvSpPr>
          <p:nvPr>
            <p:ph type="dt" sz="half" idx="10"/>
          </p:nvPr>
        </p:nvSpPr>
        <p:spPr/>
        <p:txBody>
          <a:bodyPr/>
          <a:lstStyle/>
          <a:p>
            <a:fld id="{FE10814B-7FE3-4F75-86FE-DE54A82447C3}" type="datetime1">
              <a:rPr lang="en-US" smtClean="0"/>
              <a:t>5/8/25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ED9643-D1BD-A746-BD8C-9831B2F675BC}" type="slidenum">
              <a:rPr lang="en-GB" smtClean="0"/>
              <a:t>‹#›</a:t>
            </a:fld>
            <a:endParaRPr lang="en-GB"/>
          </a:p>
        </p:txBody>
      </p:sp>
      <p:cxnSp>
        <p:nvCxnSpPr>
          <p:cNvPr id="8" name="Straight Connector 7"/>
          <p:cNvCxnSpPr/>
          <p:nvPr userDrawn="1"/>
        </p:nvCxnSpPr>
        <p:spPr>
          <a:xfrm flipH="1" flipV="1">
            <a:off x="555960" y="6232723"/>
            <a:ext cx="8025214" cy="25655"/>
          </a:xfrm>
          <a:prstGeom prst="line">
            <a:avLst/>
          </a:prstGeom>
          <a:ln w="28575" cmpd="sng">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10" name="Picture 9" descr="FREE Network logo cmyk.ai"/>
          <p:cNvPicPr>
            <a:picLocks noChangeAspect="1"/>
          </p:cNvPicPr>
          <p:nvPr userDrawn="1"/>
        </p:nvPicPr>
        <p:blipFill rotWithShape="1">
          <a:blip r:embed="rId2" cstate="hqprint">
            <a:extLst>
              <a:ext uri="{28A0092B-C50C-407E-A947-70E740481C1C}">
                <a14:useLocalDpi xmlns:a14="http://schemas.microsoft.com/office/drawing/2010/main"/>
              </a:ext>
            </a:extLst>
          </a:blip>
          <a:srcRect l="8876" t="17137" r="8907" b="17833"/>
          <a:stretch/>
        </p:blipFill>
        <p:spPr>
          <a:xfrm>
            <a:off x="555960" y="6287348"/>
            <a:ext cx="1522368" cy="449383"/>
          </a:xfrm>
          <a:prstGeom prst="rect">
            <a:avLst/>
          </a:prstGeom>
        </p:spPr>
      </p:pic>
    </p:spTree>
    <p:extLst>
      <p:ext uri="{BB962C8B-B14F-4D97-AF65-F5344CB8AC3E}">
        <p14:creationId xmlns:p14="http://schemas.microsoft.com/office/powerpoint/2010/main" val="2877078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Click to edit Master title style</a:t>
            </a:r>
            <a:endParaRPr lang="en-GB"/>
          </a:p>
        </p:txBody>
      </p:sp>
      <p:sp>
        <p:nvSpPr>
          <p:cNvPr id="3" name="Content Placeholder 2"/>
          <p:cNvSpPr>
            <a:spLocks noGrp="1"/>
          </p:cNvSpPr>
          <p:nvPr>
            <p:ph sz="half" idx="1"/>
          </p:nvPr>
        </p:nvSpPr>
        <p:spPr>
          <a:xfrm>
            <a:off x="555960" y="1282770"/>
            <a:ext cx="3939840" cy="4843395"/>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lv-LV" dirty="0"/>
              <a:t>Click to edit Master text styles</a:t>
            </a:r>
          </a:p>
          <a:p>
            <a:pPr lvl="1"/>
            <a:r>
              <a:rPr lang="lv-LV" dirty="0"/>
              <a:t>Second level</a:t>
            </a:r>
          </a:p>
          <a:p>
            <a:pPr lvl="2"/>
            <a:r>
              <a:rPr lang="lv-LV" dirty="0"/>
              <a:t>Third level</a:t>
            </a:r>
          </a:p>
          <a:p>
            <a:pPr lvl="3"/>
            <a:r>
              <a:rPr lang="lv-LV" dirty="0"/>
              <a:t>Fourth level</a:t>
            </a:r>
          </a:p>
          <a:p>
            <a:pPr lvl="4"/>
            <a:r>
              <a:rPr lang="lv-LV" dirty="0"/>
              <a:t>Fifth level</a:t>
            </a:r>
            <a:endParaRPr lang="en-GB" dirty="0"/>
          </a:p>
        </p:txBody>
      </p:sp>
      <p:sp>
        <p:nvSpPr>
          <p:cNvPr id="4" name="Content Placeholder 3"/>
          <p:cNvSpPr>
            <a:spLocks noGrp="1"/>
          </p:cNvSpPr>
          <p:nvPr>
            <p:ph sz="half" idx="2"/>
          </p:nvPr>
        </p:nvSpPr>
        <p:spPr>
          <a:xfrm>
            <a:off x="4648202" y="1282770"/>
            <a:ext cx="3932973" cy="4843395"/>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lv-LV" dirty="0"/>
              <a:t>Click to edit Master text styles</a:t>
            </a:r>
          </a:p>
          <a:p>
            <a:pPr lvl="1"/>
            <a:r>
              <a:rPr lang="lv-LV" dirty="0"/>
              <a:t>Second level</a:t>
            </a:r>
          </a:p>
          <a:p>
            <a:pPr lvl="2"/>
            <a:r>
              <a:rPr lang="lv-LV" dirty="0"/>
              <a:t>Third level</a:t>
            </a:r>
          </a:p>
          <a:p>
            <a:pPr lvl="3"/>
            <a:r>
              <a:rPr lang="lv-LV" dirty="0"/>
              <a:t>Fourth level</a:t>
            </a:r>
          </a:p>
          <a:p>
            <a:pPr lvl="4"/>
            <a:r>
              <a:rPr lang="lv-LV" dirty="0"/>
              <a:t>Fifth level</a:t>
            </a:r>
            <a:endParaRPr lang="en-GB" dirty="0"/>
          </a:p>
        </p:txBody>
      </p:sp>
      <p:sp>
        <p:nvSpPr>
          <p:cNvPr id="5" name="Date Placeholder 4"/>
          <p:cNvSpPr>
            <a:spLocks noGrp="1"/>
          </p:cNvSpPr>
          <p:nvPr>
            <p:ph type="dt" sz="half" idx="10"/>
          </p:nvPr>
        </p:nvSpPr>
        <p:spPr/>
        <p:txBody>
          <a:bodyPr/>
          <a:lstStyle/>
          <a:p>
            <a:fld id="{628E98FD-4683-4CB8-8A68-334B851F2F0C}" type="datetime1">
              <a:rPr lang="en-US" smtClean="0"/>
              <a:t>5/8/25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ED9643-D1BD-A746-BD8C-9831B2F675BC}" type="slidenum">
              <a:rPr lang="en-GB" smtClean="0"/>
              <a:t>‹#›</a:t>
            </a:fld>
            <a:endParaRPr lang="en-GB"/>
          </a:p>
        </p:txBody>
      </p:sp>
      <p:cxnSp>
        <p:nvCxnSpPr>
          <p:cNvPr id="8" name="Straight Connector 7"/>
          <p:cNvCxnSpPr/>
          <p:nvPr userDrawn="1"/>
        </p:nvCxnSpPr>
        <p:spPr>
          <a:xfrm flipH="1" flipV="1">
            <a:off x="555960" y="6232723"/>
            <a:ext cx="8025214" cy="25655"/>
          </a:xfrm>
          <a:prstGeom prst="line">
            <a:avLst/>
          </a:prstGeom>
          <a:ln w="28575"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flipH="1" flipV="1">
            <a:off x="555960" y="1116019"/>
            <a:ext cx="8025214" cy="25655"/>
          </a:xfrm>
          <a:prstGeom prst="line">
            <a:avLst/>
          </a:prstGeom>
          <a:ln w="28575"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0" name="Picture 9" descr="FREE Network logo cmyk.ai"/>
          <p:cNvPicPr>
            <a:picLocks noChangeAspect="1"/>
          </p:cNvPicPr>
          <p:nvPr userDrawn="1"/>
        </p:nvPicPr>
        <p:blipFill rotWithShape="1">
          <a:blip r:embed="rId2" cstate="hqprint">
            <a:extLst>
              <a:ext uri="{28A0092B-C50C-407E-A947-70E740481C1C}">
                <a14:useLocalDpi xmlns:a14="http://schemas.microsoft.com/office/drawing/2010/main"/>
              </a:ext>
            </a:extLst>
          </a:blip>
          <a:srcRect l="8876" t="17137" r="8907" b="17833"/>
          <a:stretch/>
        </p:blipFill>
        <p:spPr>
          <a:xfrm>
            <a:off x="555960" y="6287348"/>
            <a:ext cx="1522368" cy="449383"/>
          </a:xfrm>
          <a:prstGeom prst="rect">
            <a:avLst/>
          </a:prstGeom>
        </p:spPr>
      </p:pic>
    </p:spTree>
    <p:extLst>
      <p:ext uri="{BB962C8B-B14F-4D97-AF65-F5344CB8AC3E}">
        <p14:creationId xmlns:p14="http://schemas.microsoft.com/office/powerpoint/2010/main" val="2314224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Click to edit Master title style</a:t>
            </a:r>
            <a:endParaRPr lang="en-GB"/>
          </a:p>
        </p:txBody>
      </p:sp>
      <p:sp>
        <p:nvSpPr>
          <p:cNvPr id="3" name="Date Placeholder 2"/>
          <p:cNvSpPr>
            <a:spLocks noGrp="1"/>
          </p:cNvSpPr>
          <p:nvPr>
            <p:ph type="dt" sz="half" idx="10"/>
          </p:nvPr>
        </p:nvSpPr>
        <p:spPr/>
        <p:txBody>
          <a:bodyPr/>
          <a:lstStyle/>
          <a:p>
            <a:fld id="{E3BF7823-982B-41B1-AAAB-7186187EF0D8}" type="datetime1">
              <a:rPr lang="en-US" smtClean="0"/>
              <a:t>5/8/25</a:t>
            </a:fld>
            <a:endParaRPr lang="en-GB"/>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56ED9643-D1BD-A746-BD8C-9831B2F675BC}" type="slidenum">
              <a:rPr lang="en-GB" smtClean="0"/>
              <a:t>‹#›</a:t>
            </a:fld>
            <a:endParaRPr lang="en-GB"/>
          </a:p>
        </p:txBody>
      </p:sp>
    </p:spTree>
    <p:extLst>
      <p:ext uri="{BB962C8B-B14F-4D97-AF65-F5344CB8AC3E}">
        <p14:creationId xmlns:p14="http://schemas.microsoft.com/office/powerpoint/2010/main" val="1109415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TE Stockholm">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6530056" y="6477980"/>
            <a:ext cx="974323" cy="243496"/>
          </a:xfrm>
        </p:spPr>
        <p:txBody>
          <a:bodyPr/>
          <a:lstStyle/>
          <a:p>
            <a:fld id="{EB203F46-931A-4019-8D39-E12A3453D285}" type="datetime1">
              <a:rPr lang="en-US" smtClean="0"/>
              <a:t>5/8/25</a:t>
            </a:fld>
            <a:endParaRPr lang="en-GB"/>
          </a:p>
        </p:txBody>
      </p:sp>
      <p:sp>
        <p:nvSpPr>
          <p:cNvPr id="9" name="Footer Placeholder 4"/>
          <p:cNvSpPr>
            <a:spLocks noGrp="1"/>
          </p:cNvSpPr>
          <p:nvPr>
            <p:ph type="ftr" sz="quarter" idx="11"/>
          </p:nvPr>
        </p:nvSpPr>
        <p:spPr>
          <a:xfrm>
            <a:off x="2822420" y="6477985"/>
            <a:ext cx="3553683" cy="243497"/>
          </a:xfrm>
        </p:spPr>
        <p:txBody>
          <a:bodyPr/>
          <a:lstStyle/>
          <a:p>
            <a:endParaRPr lang="en-GB"/>
          </a:p>
        </p:txBody>
      </p:sp>
      <p:sp>
        <p:nvSpPr>
          <p:cNvPr id="10" name="Slide Number Placeholder 5"/>
          <p:cNvSpPr>
            <a:spLocks noGrp="1"/>
          </p:cNvSpPr>
          <p:nvPr>
            <p:ph type="sldNum" sz="quarter" idx="12"/>
          </p:nvPr>
        </p:nvSpPr>
        <p:spPr>
          <a:xfrm>
            <a:off x="7684679" y="6477985"/>
            <a:ext cx="896493" cy="243495"/>
          </a:xfrm>
        </p:spPr>
        <p:txBody>
          <a:bodyPr/>
          <a:lstStyle/>
          <a:p>
            <a:fld id="{56ED9643-D1BD-A746-BD8C-9831B2F675BC}" type="slidenum">
              <a:rPr lang="en-GB" smtClean="0"/>
              <a:t>‹#›</a:t>
            </a:fld>
            <a:endParaRPr lang="en-GB"/>
          </a:p>
        </p:txBody>
      </p:sp>
      <p:cxnSp>
        <p:nvCxnSpPr>
          <p:cNvPr id="11" name="Straight Connector 10"/>
          <p:cNvCxnSpPr/>
          <p:nvPr userDrawn="1"/>
        </p:nvCxnSpPr>
        <p:spPr>
          <a:xfrm flipH="1" flipV="1">
            <a:off x="555960" y="6232723"/>
            <a:ext cx="8025214" cy="25655"/>
          </a:xfrm>
          <a:prstGeom prst="line">
            <a:avLst/>
          </a:prstGeom>
          <a:ln w="28575" cmpd="sng">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FREE Network logo cmyk.ai"/>
          <p:cNvPicPr>
            <a:picLocks noChangeAspect="1"/>
          </p:cNvPicPr>
          <p:nvPr userDrawn="1"/>
        </p:nvPicPr>
        <p:blipFill rotWithShape="1">
          <a:blip r:embed="rId2" cstate="hqprint">
            <a:extLst>
              <a:ext uri="{28A0092B-C50C-407E-A947-70E740481C1C}">
                <a14:useLocalDpi xmlns:a14="http://schemas.microsoft.com/office/drawing/2010/main"/>
              </a:ext>
            </a:extLst>
          </a:blip>
          <a:srcRect l="8876" t="17137" r="8907" b="17833"/>
          <a:stretch/>
        </p:blipFill>
        <p:spPr>
          <a:xfrm>
            <a:off x="555960" y="6287348"/>
            <a:ext cx="1522368" cy="449383"/>
          </a:xfrm>
          <a:prstGeom prst="rect">
            <a:avLst/>
          </a:prstGeom>
        </p:spPr>
      </p:pic>
      <p:pic>
        <p:nvPicPr>
          <p:cNvPr id="16" name="Picture 15" descr="FREE Network Partner Logos.pdf"/>
          <p:cNvPicPr>
            <a:picLocks noChangeAspect="1"/>
          </p:cNvPicPr>
          <p:nvPr userDrawn="1"/>
        </p:nvPicPr>
        <p:blipFill rotWithShape="1">
          <a:blip r:embed="rId3" cstate="hqprint">
            <a:extLst>
              <a:ext uri="{28A0092B-C50C-407E-A947-70E740481C1C}">
                <a14:useLocalDpi xmlns:a14="http://schemas.microsoft.com/office/drawing/2010/main"/>
              </a:ext>
            </a:extLst>
          </a:blip>
          <a:srcRect l="4674" t="25157" r="73483" b="58174"/>
          <a:stretch/>
        </p:blipFill>
        <p:spPr>
          <a:xfrm>
            <a:off x="568792" y="384834"/>
            <a:ext cx="4137413" cy="2232017"/>
          </a:xfrm>
          <a:prstGeom prst="rect">
            <a:avLst/>
          </a:prstGeom>
        </p:spPr>
      </p:pic>
      <p:sp>
        <p:nvSpPr>
          <p:cNvPr id="19" name="Title 1"/>
          <p:cNvSpPr>
            <a:spLocks noGrp="1"/>
          </p:cNvSpPr>
          <p:nvPr>
            <p:ph type="title"/>
          </p:nvPr>
        </p:nvSpPr>
        <p:spPr>
          <a:xfrm>
            <a:off x="555960" y="3873962"/>
            <a:ext cx="8025214" cy="612249"/>
          </a:xfrm>
        </p:spPr>
        <p:txBody>
          <a:bodyPr anchor="t">
            <a:normAutofit/>
          </a:bodyPr>
          <a:lstStyle>
            <a:lvl1pPr algn="l">
              <a:defRPr sz="3600" b="0" cap="none"/>
            </a:lvl1pPr>
          </a:lstStyle>
          <a:p>
            <a:r>
              <a:rPr lang="lv-LV" dirty="0"/>
              <a:t>Click to edit Master title style</a:t>
            </a:r>
            <a:endParaRPr lang="en-GB" dirty="0"/>
          </a:p>
        </p:txBody>
      </p:sp>
      <p:sp>
        <p:nvSpPr>
          <p:cNvPr id="20" name="Text Placeholder 2"/>
          <p:cNvSpPr>
            <a:spLocks noGrp="1"/>
          </p:cNvSpPr>
          <p:nvPr>
            <p:ph type="body" idx="1"/>
          </p:nvPr>
        </p:nvSpPr>
        <p:spPr>
          <a:xfrm>
            <a:off x="555960" y="4561487"/>
            <a:ext cx="8025214" cy="1500187"/>
          </a:xfrm>
        </p:spPr>
        <p:txBody>
          <a:bodyPr anchor="t"/>
          <a:lstStyle>
            <a:lvl1pPr marL="0" indent="0" algn="l">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dirty="0"/>
              <a:t>Click to edit Master text styles</a:t>
            </a:r>
          </a:p>
        </p:txBody>
      </p:sp>
    </p:spTree>
    <p:extLst>
      <p:ext uri="{BB962C8B-B14F-4D97-AF65-F5344CB8AC3E}">
        <p14:creationId xmlns:p14="http://schemas.microsoft.com/office/powerpoint/2010/main" val="3446987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CEPS Riga">
    <p:spTree>
      <p:nvGrpSpPr>
        <p:cNvPr id="1" name=""/>
        <p:cNvGrpSpPr/>
        <p:nvPr/>
      </p:nvGrpSpPr>
      <p:grpSpPr>
        <a:xfrm>
          <a:off x="0" y="0"/>
          <a:ext cx="0" cy="0"/>
          <a:chOff x="0" y="0"/>
          <a:chExt cx="0" cy="0"/>
        </a:xfrm>
      </p:grpSpPr>
      <p:sp>
        <p:nvSpPr>
          <p:cNvPr id="11" name="Date Placeholder 3"/>
          <p:cNvSpPr>
            <a:spLocks noGrp="1"/>
          </p:cNvSpPr>
          <p:nvPr>
            <p:ph type="dt" sz="half" idx="10"/>
          </p:nvPr>
        </p:nvSpPr>
        <p:spPr>
          <a:xfrm>
            <a:off x="6530056" y="6477980"/>
            <a:ext cx="974323" cy="243496"/>
          </a:xfrm>
        </p:spPr>
        <p:txBody>
          <a:bodyPr/>
          <a:lstStyle/>
          <a:p>
            <a:fld id="{05BE2B8D-FCD0-46C8-910C-A85AFFC56EB6}" type="datetime1">
              <a:rPr lang="en-US" smtClean="0"/>
              <a:t>5/8/25</a:t>
            </a:fld>
            <a:endParaRPr lang="en-GB"/>
          </a:p>
        </p:txBody>
      </p:sp>
      <p:sp>
        <p:nvSpPr>
          <p:cNvPr id="12" name="Footer Placeholder 4"/>
          <p:cNvSpPr>
            <a:spLocks noGrp="1"/>
          </p:cNvSpPr>
          <p:nvPr>
            <p:ph type="ftr" sz="quarter" idx="11"/>
          </p:nvPr>
        </p:nvSpPr>
        <p:spPr>
          <a:xfrm>
            <a:off x="2822420" y="6477985"/>
            <a:ext cx="3553683" cy="243497"/>
          </a:xfrm>
        </p:spPr>
        <p:txBody>
          <a:bodyPr/>
          <a:lstStyle/>
          <a:p>
            <a:endParaRPr lang="en-GB"/>
          </a:p>
        </p:txBody>
      </p:sp>
      <p:sp>
        <p:nvSpPr>
          <p:cNvPr id="13" name="Slide Number Placeholder 5"/>
          <p:cNvSpPr>
            <a:spLocks noGrp="1"/>
          </p:cNvSpPr>
          <p:nvPr>
            <p:ph type="sldNum" sz="quarter" idx="12"/>
          </p:nvPr>
        </p:nvSpPr>
        <p:spPr>
          <a:xfrm>
            <a:off x="7684679" y="6477985"/>
            <a:ext cx="896493" cy="243495"/>
          </a:xfrm>
        </p:spPr>
        <p:txBody>
          <a:bodyPr/>
          <a:lstStyle/>
          <a:p>
            <a:fld id="{56ED9643-D1BD-A746-BD8C-9831B2F675BC}" type="slidenum">
              <a:rPr lang="en-GB" smtClean="0"/>
              <a:t>‹#›</a:t>
            </a:fld>
            <a:endParaRPr lang="en-GB"/>
          </a:p>
        </p:txBody>
      </p:sp>
      <p:cxnSp>
        <p:nvCxnSpPr>
          <p:cNvPr id="14" name="Straight Connector 13"/>
          <p:cNvCxnSpPr/>
          <p:nvPr userDrawn="1"/>
        </p:nvCxnSpPr>
        <p:spPr>
          <a:xfrm flipH="1" flipV="1">
            <a:off x="555960" y="6232723"/>
            <a:ext cx="8025214" cy="25655"/>
          </a:xfrm>
          <a:prstGeom prst="line">
            <a:avLst/>
          </a:prstGeom>
          <a:ln w="28575" cmpd="sng">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16" name="Picture 15" descr="FREE Network logo cmyk.ai"/>
          <p:cNvPicPr>
            <a:picLocks noChangeAspect="1"/>
          </p:cNvPicPr>
          <p:nvPr userDrawn="1"/>
        </p:nvPicPr>
        <p:blipFill rotWithShape="1">
          <a:blip r:embed="rId2" cstate="hqprint">
            <a:extLst>
              <a:ext uri="{28A0092B-C50C-407E-A947-70E740481C1C}">
                <a14:useLocalDpi xmlns:a14="http://schemas.microsoft.com/office/drawing/2010/main"/>
              </a:ext>
            </a:extLst>
          </a:blip>
          <a:srcRect l="8876" t="17137" r="8907" b="17833"/>
          <a:stretch/>
        </p:blipFill>
        <p:spPr>
          <a:xfrm>
            <a:off x="555960" y="6287348"/>
            <a:ext cx="1522368" cy="449383"/>
          </a:xfrm>
          <a:prstGeom prst="rect">
            <a:avLst/>
          </a:prstGeom>
        </p:spPr>
      </p:pic>
      <p:pic>
        <p:nvPicPr>
          <p:cNvPr id="17" name="Picture 16" descr="FREE Network Partner Logos.pdf"/>
          <p:cNvPicPr>
            <a:picLocks noChangeAspect="1"/>
          </p:cNvPicPr>
          <p:nvPr userDrawn="1"/>
        </p:nvPicPr>
        <p:blipFill rotWithShape="1">
          <a:blip r:embed="rId3" cstate="hqprint">
            <a:extLst>
              <a:ext uri="{28A0092B-C50C-407E-A947-70E740481C1C}">
                <a14:useLocalDpi xmlns:a14="http://schemas.microsoft.com/office/drawing/2010/main"/>
              </a:ext>
            </a:extLst>
          </a:blip>
          <a:srcRect l="27093" t="24870" r="51064" b="58461"/>
          <a:stretch/>
        </p:blipFill>
        <p:spPr>
          <a:xfrm>
            <a:off x="555963" y="346350"/>
            <a:ext cx="4137413" cy="2232017"/>
          </a:xfrm>
          <a:prstGeom prst="rect">
            <a:avLst/>
          </a:prstGeom>
        </p:spPr>
      </p:pic>
      <p:sp>
        <p:nvSpPr>
          <p:cNvPr id="25" name="Text Placeholder 2"/>
          <p:cNvSpPr>
            <a:spLocks noGrp="1"/>
          </p:cNvSpPr>
          <p:nvPr>
            <p:ph type="body" idx="1"/>
          </p:nvPr>
        </p:nvSpPr>
        <p:spPr>
          <a:xfrm>
            <a:off x="555960" y="4561487"/>
            <a:ext cx="8025214" cy="1500187"/>
          </a:xfrm>
        </p:spPr>
        <p:txBody>
          <a:bodyPr anchor="t"/>
          <a:lstStyle>
            <a:lvl1pPr marL="0" indent="0" algn="l">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dirty="0"/>
              <a:t>Click to edit Master text styles</a:t>
            </a:r>
          </a:p>
        </p:txBody>
      </p:sp>
      <p:sp>
        <p:nvSpPr>
          <p:cNvPr id="27" name="Title 1"/>
          <p:cNvSpPr>
            <a:spLocks noGrp="1"/>
          </p:cNvSpPr>
          <p:nvPr>
            <p:ph type="title"/>
          </p:nvPr>
        </p:nvSpPr>
        <p:spPr>
          <a:xfrm>
            <a:off x="555960" y="3873962"/>
            <a:ext cx="8025214" cy="612249"/>
          </a:xfrm>
        </p:spPr>
        <p:txBody>
          <a:bodyPr anchor="t">
            <a:normAutofit/>
          </a:bodyPr>
          <a:lstStyle>
            <a:lvl1pPr algn="l">
              <a:defRPr sz="3600" b="0" cap="none"/>
            </a:lvl1pPr>
          </a:lstStyle>
          <a:p>
            <a:r>
              <a:rPr lang="lv-LV" dirty="0"/>
              <a:t>Click to edit Master title style</a:t>
            </a:r>
            <a:endParaRPr lang="en-GB" dirty="0"/>
          </a:p>
        </p:txBody>
      </p:sp>
    </p:spTree>
    <p:extLst>
      <p:ext uri="{BB962C8B-B14F-4D97-AF65-F5344CB8AC3E}">
        <p14:creationId xmlns:p14="http://schemas.microsoft.com/office/powerpoint/2010/main" val="1550234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ROC Minsk">
    <p:spTree>
      <p:nvGrpSpPr>
        <p:cNvPr id="1" name=""/>
        <p:cNvGrpSpPr/>
        <p:nvPr/>
      </p:nvGrpSpPr>
      <p:grpSpPr>
        <a:xfrm>
          <a:off x="0" y="0"/>
          <a:ext cx="0" cy="0"/>
          <a:chOff x="0" y="0"/>
          <a:chExt cx="0" cy="0"/>
        </a:xfrm>
      </p:grpSpPr>
      <p:sp>
        <p:nvSpPr>
          <p:cNvPr id="9" name="Date Placeholder 3"/>
          <p:cNvSpPr>
            <a:spLocks noGrp="1"/>
          </p:cNvSpPr>
          <p:nvPr>
            <p:ph type="dt" sz="half" idx="10"/>
          </p:nvPr>
        </p:nvSpPr>
        <p:spPr>
          <a:xfrm>
            <a:off x="6530056" y="6477980"/>
            <a:ext cx="974323" cy="243496"/>
          </a:xfrm>
        </p:spPr>
        <p:txBody>
          <a:bodyPr/>
          <a:lstStyle/>
          <a:p>
            <a:fld id="{105861E3-9B81-496C-B52F-C1C91F9C8133}" type="datetime1">
              <a:rPr lang="en-US" smtClean="0"/>
              <a:t>5/8/25</a:t>
            </a:fld>
            <a:endParaRPr lang="en-GB"/>
          </a:p>
        </p:txBody>
      </p:sp>
      <p:sp>
        <p:nvSpPr>
          <p:cNvPr id="10" name="Footer Placeholder 4"/>
          <p:cNvSpPr>
            <a:spLocks noGrp="1"/>
          </p:cNvSpPr>
          <p:nvPr>
            <p:ph type="ftr" sz="quarter" idx="11"/>
          </p:nvPr>
        </p:nvSpPr>
        <p:spPr>
          <a:xfrm>
            <a:off x="2822420" y="6477985"/>
            <a:ext cx="3553683" cy="243497"/>
          </a:xfrm>
        </p:spPr>
        <p:txBody>
          <a:bodyPr/>
          <a:lstStyle/>
          <a:p>
            <a:endParaRPr lang="en-GB"/>
          </a:p>
        </p:txBody>
      </p:sp>
      <p:sp>
        <p:nvSpPr>
          <p:cNvPr id="11" name="Slide Number Placeholder 5"/>
          <p:cNvSpPr>
            <a:spLocks noGrp="1"/>
          </p:cNvSpPr>
          <p:nvPr>
            <p:ph type="sldNum" sz="quarter" idx="12"/>
          </p:nvPr>
        </p:nvSpPr>
        <p:spPr>
          <a:xfrm>
            <a:off x="7684679" y="6477985"/>
            <a:ext cx="896493" cy="243495"/>
          </a:xfrm>
        </p:spPr>
        <p:txBody>
          <a:bodyPr/>
          <a:lstStyle/>
          <a:p>
            <a:fld id="{56ED9643-D1BD-A746-BD8C-9831B2F675BC}" type="slidenum">
              <a:rPr lang="en-GB" smtClean="0"/>
              <a:t>‹#›</a:t>
            </a:fld>
            <a:endParaRPr lang="en-GB"/>
          </a:p>
        </p:txBody>
      </p:sp>
      <p:cxnSp>
        <p:nvCxnSpPr>
          <p:cNvPr id="12" name="Straight Connector 11"/>
          <p:cNvCxnSpPr/>
          <p:nvPr userDrawn="1"/>
        </p:nvCxnSpPr>
        <p:spPr>
          <a:xfrm flipH="1" flipV="1">
            <a:off x="555960" y="6232723"/>
            <a:ext cx="8025214" cy="25655"/>
          </a:xfrm>
          <a:prstGeom prst="line">
            <a:avLst/>
          </a:prstGeom>
          <a:ln w="28575" cmpd="sng">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FREE Network logo cmyk.ai"/>
          <p:cNvPicPr>
            <a:picLocks noChangeAspect="1"/>
          </p:cNvPicPr>
          <p:nvPr userDrawn="1"/>
        </p:nvPicPr>
        <p:blipFill rotWithShape="1">
          <a:blip r:embed="rId2" cstate="hqprint">
            <a:extLst>
              <a:ext uri="{28A0092B-C50C-407E-A947-70E740481C1C}">
                <a14:useLocalDpi xmlns:a14="http://schemas.microsoft.com/office/drawing/2010/main"/>
              </a:ext>
            </a:extLst>
          </a:blip>
          <a:srcRect l="8876" t="17137" r="8907" b="17833"/>
          <a:stretch/>
        </p:blipFill>
        <p:spPr>
          <a:xfrm>
            <a:off x="555960" y="6287348"/>
            <a:ext cx="1522368" cy="449383"/>
          </a:xfrm>
          <a:prstGeom prst="rect">
            <a:avLst/>
          </a:prstGeom>
        </p:spPr>
      </p:pic>
      <p:pic>
        <p:nvPicPr>
          <p:cNvPr id="15" name="Picture 14" descr="FREE Network Partner Logos.pdf"/>
          <p:cNvPicPr>
            <a:picLocks noChangeAspect="1"/>
          </p:cNvPicPr>
          <p:nvPr userDrawn="1"/>
        </p:nvPicPr>
        <p:blipFill rotWithShape="1">
          <a:blip r:embed="rId3" cstate="hqprint">
            <a:extLst>
              <a:ext uri="{28A0092B-C50C-407E-A947-70E740481C1C}">
                <a14:useLocalDpi xmlns:a14="http://schemas.microsoft.com/office/drawing/2010/main"/>
              </a:ext>
            </a:extLst>
          </a:blip>
          <a:srcRect l="54593" t="24869" r="23564" b="58462"/>
          <a:stretch/>
        </p:blipFill>
        <p:spPr>
          <a:xfrm>
            <a:off x="555963" y="346350"/>
            <a:ext cx="4137413" cy="2232017"/>
          </a:xfrm>
          <a:prstGeom prst="rect">
            <a:avLst/>
          </a:prstGeom>
        </p:spPr>
      </p:pic>
      <p:sp>
        <p:nvSpPr>
          <p:cNvPr id="19" name="Text Placeholder 2"/>
          <p:cNvSpPr>
            <a:spLocks noGrp="1"/>
          </p:cNvSpPr>
          <p:nvPr>
            <p:ph type="body" idx="1"/>
          </p:nvPr>
        </p:nvSpPr>
        <p:spPr>
          <a:xfrm>
            <a:off x="555960" y="4561487"/>
            <a:ext cx="8025214" cy="1500187"/>
          </a:xfrm>
        </p:spPr>
        <p:txBody>
          <a:bodyPr anchor="t"/>
          <a:lstStyle>
            <a:lvl1pPr marL="0" indent="0" algn="l">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dirty="0"/>
              <a:t>Click to edit Master text styles</a:t>
            </a:r>
          </a:p>
        </p:txBody>
      </p:sp>
      <p:sp>
        <p:nvSpPr>
          <p:cNvPr id="20" name="Title 1"/>
          <p:cNvSpPr>
            <a:spLocks noGrp="1"/>
          </p:cNvSpPr>
          <p:nvPr>
            <p:ph type="title"/>
          </p:nvPr>
        </p:nvSpPr>
        <p:spPr>
          <a:xfrm>
            <a:off x="555960" y="3873962"/>
            <a:ext cx="8025214" cy="612249"/>
          </a:xfrm>
        </p:spPr>
        <p:txBody>
          <a:bodyPr anchor="t">
            <a:normAutofit/>
          </a:bodyPr>
          <a:lstStyle>
            <a:lvl1pPr algn="l">
              <a:defRPr sz="3600" b="0" cap="none"/>
            </a:lvl1pPr>
          </a:lstStyle>
          <a:p>
            <a:r>
              <a:rPr lang="lv-LV" dirty="0"/>
              <a:t>Click to edit Master title style</a:t>
            </a:r>
            <a:endParaRPr lang="en-GB" dirty="0"/>
          </a:p>
        </p:txBody>
      </p:sp>
    </p:spTree>
    <p:extLst>
      <p:ext uri="{BB962C8B-B14F-4D97-AF65-F5344CB8AC3E}">
        <p14:creationId xmlns:p14="http://schemas.microsoft.com/office/powerpoint/2010/main" val="3315680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EFIR Moscow">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6530056" y="6477980"/>
            <a:ext cx="974323" cy="243496"/>
          </a:xfrm>
        </p:spPr>
        <p:txBody>
          <a:bodyPr/>
          <a:lstStyle/>
          <a:p>
            <a:fld id="{B99A2E7E-6DC2-423C-8C15-33731927B594}" type="datetime1">
              <a:rPr lang="en-US" smtClean="0"/>
              <a:t>5/8/25</a:t>
            </a:fld>
            <a:endParaRPr lang="en-GB"/>
          </a:p>
        </p:txBody>
      </p:sp>
      <p:sp>
        <p:nvSpPr>
          <p:cNvPr id="9" name="Footer Placeholder 4"/>
          <p:cNvSpPr>
            <a:spLocks noGrp="1"/>
          </p:cNvSpPr>
          <p:nvPr>
            <p:ph type="ftr" sz="quarter" idx="11"/>
          </p:nvPr>
        </p:nvSpPr>
        <p:spPr>
          <a:xfrm>
            <a:off x="2822420" y="6477985"/>
            <a:ext cx="3553683" cy="243497"/>
          </a:xfrm>
        </p:spPr>
        <p:txBody>
          <a:bodyPr/>
          <a:lstStyle/>
          <a:p>
            <a:endParaRPr lang="en-GB"/>
          </a:p>
        </p:txBody>
      </p:sp>
      <p:sp>
        <p:nvSpPr>
          <p:cNvPr id="10" name="Slide Number Placeholder 5"/>
          <p:cNvSpPr>
            <a:spLocks noGrp="1"/>
          </p:cNvSpPr>
          <p:nvPr>
            <p:ph type="sldNum" sz="quarter" idx="12"/>
          </p:nvPr>
        </p:nvSpPr>
        <p:spPr>
          <a:xfrm>
            <a:off x="7684679" y="6477985"/>
            <a:ext cx="896493" cy="243495"/>
          </a:xfrm>
        </p:spPr>
        <p:txBody>
          <a:bodyPr/>
          <a:lstStyle/>
          <a:p>
            <a:fld id="{56ED9643-D1BD-A746-BD8C-9831B2F675BC}" type="slidenum">
              <a:rPr lang="en-GB" smtClean="0"/>
              <a:t>‹#›</a:t>
            </a:fld>
            <a:endParaRPr lang="en-GB"/>
          </a:p>
        </p:txBody>
      </p:sp>
      <p:cxnSp>
        <p:nvCxnSpPr>
          <p:cNvPr id="11" name="Straight Connector 10"/>
          <p:cNvCxnSpPr/>
          <p:nvPr userDrawn="1"/>
        </p:nvCxnSpPr>
        <p:spPr>
          <a:xfrm flipH="1" flipV="1">
            <a:off x="555960" y="6232723"/>
            <a:ext cx="8025214" cy="25655"/>
          </a:xfrm>
          <a:prstGeom prst="line">
            <a:avLst/>
          </a:prstGeom>
          <a:ln w="28575" cmpd="sng">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FREE Network logo cmyk.ai"/>
          <p:cNvPicPr>
            <a:picLocks noChangeAspect="1"/>
          </p:cNvPicPr>
          <p:nvPr userDrawn="1"/>
        </p:nvPicPr>
        <p:blipFill rotWithShape="1">
          <a:blip r:embed="rId2" cstate="hqprint">
            <a:extLst>
              <a:ext uri="{28A0092B-C50C-407E-A947-70E740481C1C}">
                <a14:useLocalDpi xmlns:a14="http://schemas.microsoft.com/office/drawing/2010/main"/>
              </a:ext>
            </a:extLst>
          </a:blip>
          <a:srcRect l="8876" t="17137" r="8907" b="17833"/>
          <a:stretch/>
        </p:blipFill>
        <p:spPr>
          <a:xfrm>
            <a:off x="555960" y="6287348"/>
            <a:ext cx="1522368" cy="449383"/>
          </a:xfrm>
          <a:prstGeom prst="rect">
            <a:avLst/>
          </a:prstGeom>
        </p:spPr>
      </p:pic>
      <p:pic>
        <p:nvPicPr>
          <p:cNvPr id="14" name="Picture 13" descr="FREE Network Partner Logos.pdf"/>
          <p:cNvPicPr>
            <a:picLocks noChangeAspect="1"/>
          </p:cNvPicPr>
          <p:nvPr userDrawn="1"/>
        </p:nvPicPr>
        <p:blipFill rotWithShape="1">
          <a:blip r:embed="rId3" cstate="hqprint">
            <a:extLst>
              <a:ext uri="{28A0092B-C50C-407E-A947-70E740481C1C}">
                <a14:useLocalDpi xmlns:a14="http://schemas.microsoft.com/office/drawing/2010/main"/>
              </a:ext>
            </a:extLst>
          </a:blip>
          <a:srcRect l="77145" t="25061" r="1012" b="58270"/>
          <a:stretch/>
        </p:blipFill>
        <p:spPr>
          <a:xfrm>
            <a:off x="568792" y="372006"/>
            <a:ext cx="4137413" cy="2232017"/>
          </a:xfrm>
          <a:prstGeom prst="rect">
            <a:avLst/>
          </a:prstGeom>
        </p:spPr>
      </p:pic>
      <p:sp>
        <p:nvSpPr>
          <p:cNvPr id="18" name="Text Placeholder 2"/>
          <p:cNvSpPr>
            <a:spLocks noGrp="1"/>
          </p:cNvSpPr>
          <p:nvPr>
            <p:ph type="body" idx="1"/>
          </p:nvPr>
        </p:nvSpPr>
        <p:spPr>
          <a:xfrm>
            <a:off x="555960" y="4561487"/>
            <a:ext cx="8025214" cy="1500187"/>
          </a:xfrm>
        </p:spPr>
        <p:txBody>
          <a:bodyPr anchor="t"/>
          <a:lstStyle>
            <a:lvl1pPr marL="0" indent="0" algn="l">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dirty="0"/>
              <a:t>Click to edit Master text styles</a:t>
            </a:r>
          </a:p>
        </p:txBody>
      </p:sp>
      <p:sp>
        <p:nvSpPr>
          <p:cNvPr id="19" name="Title 1"/>
          <p:cNvSpPr>
            <a:spLocks noGrp="1"/>
          </p:cNvSpPr>
          <p:nvPr>
            <p:ph type="title"/>
          </p:nvPr>
        </p:nvSpPr>
        <p:spPr>
          <a:xfrm>
            <a:off x="555960" y="3873962"/>
            <a:ext cx="8025214" cy="612249"/>
          </a:xfrm>
        </p:spPr>
        <p:txBody>
          <a:bodyPr anchor="t">
            <a:normAutofit/>
          </a:bodyPr>
          <a:lstStyle>
            <a:lvl1pPr algn="l">
              <a:defRPr sz="3600" b="0" cap="none"/>
            </a:lvl1pPr>
          </a:lstStyle>
          <a:p>
            <a:r>
              <a:rPr lang="lv-LV" dirty="0"/>
              <a:t>Click to edit Master title style</a:t>
            </a:r>
            <a:endParaRPr lang="en-GB" dirty="0"/>
          </a:p>
        </p:txBody>
      </p:sp>
    </p:spTree>
    <p:extLst>
      <p:ext uri="{BB962C8B-B14F-4D97-AF65-F5344CB8AC3E}">
        <p14:creationId xmlns:p14="http://schemas.microsoft.com/office/powerpoint/2010/main" val="1908635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5960" y="274643"/>
            <a:ext cx="8025214" cy="738749"/>
          </a:xfrm>
          <a:prstGeom prst="rect">
            <a:avLst/>
          </a:prstGeom>
        </p:spPr>
        <p:txBody>
          <a:bodyPr vert="horz" lIns="91440" tIns="45720" rIns="91440" bIns="45720" rtlCol="0" anchor="ctr">
            <a:normAutofit/>
          </a:bodyPr>
          <a:lstStyle/>
          <a:p>
            <a:r>
              <a:rPr lang="lv-LV" dirty="0"/>
              <a:t>Click to edit Master title style</a:t>
            </a:r>
            <a:endParaRPr lang="en-GB" dirty="0"/>
          </a:p>
        </p:txBody>
      </p:sp>
      <p:sp>
        <p:nvSpPr>
          <p:cNvPr id="3" name="Text Placeholder 2"/>
          <p:cNvSpPr>
            <a:spLocks noGrp="1"/>
          </p:cNvSpPr>
          <p:nvPr>
            <p:ph type="body" idx="1"/>
          </p:nvPr>
        </p:nvSpPr>
        <p:spPr>
          <a:xfrm>
            <a:off x="557511" y="1244286"/>
            <a:ext cx="8025214" cy="4881878"/>
          </a:xfrm>
          <a:prstGeom prst="rect">
            <a:avLst/>
          </a:prstGeom>
        </p:spPr>
        <p:txBody>
          <a:bodyPr vert="horz" lIns="91440" tIns="45720" rIns="91440" bIns="45720" rtlCol="0">
            <a:normAutofit/>
          </a:bodyPr>
          <a:lstStyle/>
          <a:p>
            <a:pPr lvl="0"/>
            <a:r>
              <a:rPr lang="lv-LV" dirty="0"/>
              <a:t>Click to edit Master text styles</a:t>
            </a:r>
          </a:p>
          <a:p>
            <a:pPr lvl="1"/>
            <a:r>
              <a:rPr lang="lv-LV" dirty="0"/>
              <a:t>Second level</a:t>
            </a:r>
          </a:p>
          <a:p>
            <a:pPr lvl="2"/>
            <a:r>
              <a:rPr lang="lv-LV" dirty="0"/>
              <a:t>Third level</a:t>
            </a:r>
          </a:p>
          <a:p>
            <a:pPr lvl="3"/>
            <a:r>
              <a:rPr lang="lv-LV" dirty="0"/>
              <a:t>Fourth level</a:t>
            </a:r>
          </a:p>
          <a:p>
            <a:pPr lvl="4"/>
            <a:r>
              <a:rPr lang="lv-LV" dirty="0"/>
              <a:t>Fifth level</a:t>
            </a:r>
            <a:endParaRPr lang="en-GB" dirty="0"/>
          </a:p>
        </p:txBody>
      </p:sp>
      <p:sp>
        <p:nvSpPr>
          <p:cNvPr id="4" name="Date Placeholder 3"/>
          <p:cNvSpPr>
            <a:spLocks noGrp="1"/>
          </p:cNvSpPr>
          <p:nvPr>
            <p:ph type="dt" sz="half" idx="2"/>
          </p:nvPr>
        </p:nvSpPr>
        <p:spPr>
          <a:xfrm>
            <a:off x="6530056" y="6477980"/>
            <a:ext cx="974323" cy="243496"/>
          </a:xfrm>
          <a:prstGeom prst="rect">
            <a:avLst/>
          </a:prstGeom>
        </p:spPr>
        <p:txBody>
          <a:bodyPr vert="horz" lIns="91440" tIns="45720" rIns="91440" bIns="45720" rtlCol="0" anchor="ctr"/>
          <a:lstStyle>
            <a:lvl1pPr algn="l">
              <a:defRPr sz="1200">
                <a:solidFill>
                  <a:schemeClr val="tx1">
                    <a:tint val="75000"/>
                  </a:schemeClr>
                </a:solidFill>
              </a:defRPr>
            </a:lvl1pPr>
          </a:lstStyle>
          <a:p>
            <a:fld id="{AFAE7473-B107-4131-9136-93A82D6506DF}" type="datetime1">
              <a:rPr lang="en-US" smtClean="0"/>
              <a:t>5/8/25</a:t>
            </a:fld>
            <a:endParaRPr lang="en-GB"/>
          </a:p>
        </p:txBody>
      </p:sp>
      <p:sp>
        <p:nvSpPr>
          <p:cNvPr id="5" name="Footer Placeholder 4"/>
          <p:cNvSpPr>
            <a:spLocks noGrp="1"/>
          </p:cNvSpPr>
          <p:nvPr>
            <p:ph type="ftr" sz="quarter" idx="3"/>
          </p:nvPr>
        </p:nvSpPr>
        <p:spPr>
          <a:xfrm>
            <a:off x="2822420" y="6477985"/>
            <a:ext cx="3553683" cy="24349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7684679" y="6477985"/>
            <a:ext cx="896493" cy="243495"/>
          </a:xfrm>
          <a:prstGeom prst="rect">
            <a:avLst/>
          </a:prstGeom>
        </p:spPr>
        <p:txBody>
          <a:bodyPr vert="horz" lIns="91440" tIns="45720" rIns="91440" bIns="45720" rtlCol="0" anchor="ctr"/>
          <a:lstStyle>
            <a:lvl1pPr algn="r">
              <a:defRPr sz="1200">
                <a:solidFill>
                  <a:schemeClr val="tx1">
                    <a:tint val="75000"/>
                  </a:schemeClr>
                </a:solidFill>
              </a:defRPr>
            </a:lvl1pPr>
          </a:lstStyle>
          <a:p>
            <a:fld id="{56ED9643-D1BD-A746-BD8C-9831B2F675BC}" type="slidenum">
              <a:rPr lang="en-GB" smtClean="0"/>
              <a:t>‹#›</a:t>
            </a:fld>
            <a:endParaRPr lang="en-GB"/>
          </a:p>
        </p:txBody>
      </p:sp>
    </p:spTree>
    <p:extLst>
      <p:ext uri="{BB962C8B-B14F-4D97-AF65-F5344CB8AC3E}">
        <p14:creationId xmlns:p14="http://schemas.microsoft.com/office/powerpoint/2010/main" val="1701021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3" r:id="rId5"/>
    <p:sldLayoutId id="2147483662" r:id="rId6"/>
    <p:sldLayoutId id="2147483655" r:id="rId7"/>
    <p:sldLayoutId id="2147483664" r:id="rId8"/>
    <p:sldLayoutId id="2147483665" r:id="rId9"/>
    <p:sldLayoutId id="2147483668" r:id="rId10"/>
    <p:sldLayoutId id="2147483666" r:id="rId11"/>
    <p:sldLayoutId id="2147483667" r:id="rId12"/>
    <p:sldLayoutId id="2147483669" r:id="rId13"/>
    <p:sldLayoutId id="2147483653" r:id="rId14"/>
    <p:sldLayoutId id="2147483654" r:id="rId15"/>
    <p:sldLayoutId id="2147483660" r:id="rId16"/>
    <p:sldLayoutId id="2147483661" r:id="rId17"/>
    <p:sldLayoutId id="2147483656" r:id="rId18"/>
    <p:sldLayoutId id="2147483657" r:id="rId19"/>
    <p:sldLayoutId id="2147483658" r:id="rId20"/>
    <p:sldLayoutId id="2147483659" r:id="rId21"/>
    <p:sldLayoutId id="2147483670" r:id="rId22"/>
    <p:sldLayoutId id="2147483671" r:id="rId23"/>
    <p:sldLayoutId id="2147483672" r:id="rId24"/>
    <p:sldLayoutId id="2147483673" r:id="rId25"/>
  </p:sldLayoutIdLst>
  <p:hf hdr="0" ftr="0" dt="0"/>
  <p:txStyles>
    <p:titleStyle>
      <a:lvl1pPr algn="ctr" defTabSz="457200" rtl="0" eaLnBrk="1" latinLnBrk="0" hangingPunct="1">
        <a:spcBef>
          <a:spcPct val="0"/>
        </a:spcBef>
        <a:buNone/>
        <a:defRPr sz="3200" kern="1200">
          <a:solidFill>
            <a:schemeClr val="tx1"/>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2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hyperlink" Target="https://energiforsk.se/program/energiforsks-ai-kluster/" TargetMode="External"/><Relationship Id="rId2" Type="http://schemas.openxmlformats.org/officeDocument/2006/relationships/image" Target="../media/image24.jpg"/><Relationship Id="rId1" Type="http://schemas.openxmlformats.org/officeDocument/2006/relationships/slideLayout" Target="../slideLayouts/slideLayout25.xml"/><Relationship Id="rId4" Type="http://schemas.openxmlformats.org/officeDocument/2006/relationships/hyperlink" Target="https://energiforsk.se/evenemang/kommande/"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9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15340" y="2178853"/>
            <a:ext cx="6899563" cy="1656877"/>
          </a:xfrm>
        </p:spPr>
        <p:txBody>
          <a:bodyPr>
            <a:normAutofit/>
          </a:bodyPr>
          <a:lstStyle/>
          <a:p>
            <a:pPr algn="ctr"/>
            <a:r>
              <a:rPr lang="en-US" dirty="0"/>
              <a:t>"AI and the Future of Energy" – Introduction</a:t>
            </a:r>
          </a:p>
        </p:txBody>
      </p:sp>
      <p:pic>
        <p:nvPicPr>
          <p:cNvPr id="4" name="Picture 3" descr="Blå pos.eps"/>
          <p:cNvPicPr>
            <a:picLocks noChangeAspect="1"/>
          </p:cNvPicPr>
          <p:nvPr/>
        </p:nvPicPr>
        <p:blipFill rotWithShape="1">
          <a:blip r:embed="rId3" cstate="hqprint">
            <a:extLst>
              <a:ext uri="{28A0092B-C50C-407E-A947-70E740481C1C}">
                <a14:useLocalDpi xmlns:a14="http://schemas.microsoft.com/office/drawing/2010/main"/>
              </a:ext>
            </a:extLst>
          </a:blip>
          <a:srcRect t="9980" b="15937"/>
          <a:stretch/>
        </p:blipFill>
        <p:spPr>
          <a:xfrm>
            <a:off x="3274444" y="24335"/>
            <a:ext cx="2463388" cy="1844231"/>
          </a:xfrm>
          <a:prstGeom prst="rect">
            <a:avLst/>
          </a:prstGeom>
        </p:spPr>
      </p:pic>
      <p:sp>
        <p:nvSpPr>
          <p:cNvPr id="5" name="Subtitle 2">
            <a:extLst>
              <a:ext uri="{FF2B5EF4-FFF2-40B4-BE49-F238E27FC236}">
                <a16:creationId xmlns:a16="http://schemas.microsoft.com/office/drawing/2014/main" id="{B7ACEEDE-3C2E-1744-A7E7-56C620CEB670}"/>
              </a:ext>
            </a:extLst>
          </p:cNvPr>
          <p:cNvSpPr>
            <a:spLocks noGrp="1"/>
          </p:cNvSpPr>
          <p:nvPr>
            <p:ph type="subTitle" idx="1"/>
          </p:nvPr>
        </p:nvSpPr>
        <p:spPr>
          <a:xfrm>
            <a:off x="844664" y="4165659"/>
            <a:ext cx="7322949" cy="638952"/>
          </a:xfrm>
        </p:spPr>
        <p:txBody>
          <a:bodyPr>
            <a:normAutofit/>
          </a:bodyPr>
          <a:lstStyle/>
          <a:p>
            <a:pPr algn="ctr"/>
            <a:r>
              <a:rPr lang="sv-SE" sz="1900" dirty="0">
                <a:solidFill>
                  <a:schemeClr val="accent3">
                    <a:lumMod val="50000"/>
                  </a:schemeClr>
                </a:solidFill>
                <a:latin typeface="Helvetica" panose="020B0604020202020204" pitchFamily="34" charset="0"/>
                <a:cs typeface="Helvetica" panose="020B0604020202020204" pitchFamily="34" charset="0"/>
              </a:rPr>
              <a:t>SITE-</a:t>
            </a:r>
            <a:r>
              <a:rPr lang="sv-SE" sz="1900" dirty="0" err="1">
                <a:solidFill>
                  <a:schemeClr val="accent3">
                    <a:lumMod val="50000"/>
                  </a:schemeClr>
                </a:solidFill>
                <a:latin typeface="Helvetica" panose="020B0604020202020204" pitchFamily="34" charset="0"/>
                <a:cs typeface="Helvetica" panose="020B0604020202020204" pitchFamily="34" charset="0"/>
              </a:rPr>
              <a:t>Energiforsk</a:t>
            </a:r>
            <a:r>
              <a:rPr lang="sv-SE" sz="1900" dirty="0">
                <a:solidFill>
                  <a:schemeClr val="accent3">
                    <a:lumMod val="50000"/>
                  </a:schemeClr>
                </a:solidFill>
                <a:latin typeface="Helvetica" panose="020B0604020202020204" pitchFamily="34" charset="0"/>
                <a:cs typeface="Helvetica" panose="020B0604020202020204" pitchFamily="34" charset="0"/>
              </a:rPr>
              <a:t> ENERGY TALK 2025</a:t>
            </a:r>
            <a:endParaRPr lang="en-GB" sz="1900" dirty="0">
              <a:solidFill>
                <a:schemeClr val="accent3">
                  <a:lumMod val="50000"/>
                </a:schemeClr>
              </a:solidFill>
              <a:latin typeface="Helvetica" panose="020B0604020202020204" pitchFamily="34" charset="0"/>
              <a:cs typeface="Helvetica" panose="020B0604020202020204" pitchFamily="34" charset="0"/>
            </a:endParaRPr>
          </a:p>
        </p:txBody>
      </p:sp>
      <p:sp>
        <p:nvSpPr>
          <p:cNvPr id="3" name="Slide Number Placeholder 2">
            <a:extLst>
              <a:ext uri="{FF2B5EF4-FFF2-40B4-BE49-F238E27FC236}">
                <a16:creationId xmlns:a16="http://schemas.microsoft.com/office/drawing/2014/main" id="{CF2A8067-3144-4B29-AD0F-EA821F5600EA}"/>
              </a:ext>
            </a:extLst>
          </p:cNvPr>
          <p:cNvSpPr>
            <a:spLocks noGrp="1"/>
          </p:cNvSpPr>
          <p:nvPr>
            <p:ph type="sldNum" sz="quarter" idx="12"/>
          </p:nvPr>
        </p:nvSpPr>
        <p:spPr/>
        <p:txBody>
          <a:bodyPr/>
          <a:lstStyle/>
          <a:p>
            <a:fld id="{56ED9643-D1BD-A746-BD8C-9831B2F675BC}" type="slidenum">
              <a:rPr lang="en-GB" smtClean="0"/>
              <a:t>1</a:t>
            </a:fld>
            <a:endParaRPr lang="en-GB" dirty="0"/>
          </a:p>
        </p:txBody>
      </p:sp>
    </p:spTree>
    <p:extLst>
      <p:ext uri="{BB962C8B-B14F-4D97-AF65-F5344CB8AC3E}">
        <p14:creationId xmlns:p14="http://schemas.microsoft.com/office/powerpoint/2010/main" val="1795713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0D992F-CD67-4CB6-B6A0-B1F7F9AA06C6}"/>
              </a:ext>
            </a:extLst>
          </p:cNvPr>
          <p:cNvSpPr>
            <a:spLocks noGrp="1"/>
          </p:cNvSpPr>
          <p:nvPr>
            <p:ph type="title"/>
          </p:nvPr>
        </p:nvSpPr>
        <p:spPr>
          <a:xfrm>
            <a:off x="3248733" y="1131095"/>
            <a:ext cx="5532112" cy="828213"/>
          </a:xfrm>
        </p:spPr>
        <p:txBody>
          <a:bodyPr vert="horz" lIns="0" tIns="0" rIns="0" bIns="0" rtlCol="0" anchor="b" anchorCtr="0">
            <a:normAutofit/>
          </a:bodyPr>
          <a:lstStyle/>
          <a:p>
            <a:r>
              <a:rPr lang="en" kern="1200">
                <a:latin typeface="+mj-lt"/>
                <a:ea typeface="+mj-ea"/>
                <a:cs typeface="+mj-cs"/>
              </a:rPr>
              <a:t>This is Energiforsk</a:t>
            </a:r>
          </a:p>
        </p:txBody>
      </p:sp>
      <p:sp>
        <p:nvSpPr>
          <p:cNvPr id="7" name="Platshållare för innehåll 6">
            <a:extLst>
              <a:ext uri="{FF2B5EF4-FFF2-40B4-BE49-F238E27FC236}">
                <a16:creationId xmlns:a16="http://schemas.microsoft.com/office/drawing/2014/main" id="{C98905E3-3548-4886-B452-722FA9229F95}"/>
              </a:ext>
            </a:extLst>
          </p:cNvPr>
          <p:cNvSpPr txBox="1">
            <a:spLocks/>
          </p:cNvSpPr>
          <p:nvPr/>
        </p:nvSpPr>
        <p:spPr>
          <a:xfrm>
            <a:off x="3235572" y="2187280"/>
            <a:ext cx="5451228" cy="3263504"/>
          </a:xfrm>
          <a:prstGeom prst="rect">
            <a:avLst/>
          </a:prstGeom>
        </p:spPr>
        <p:txBody>
          <a:bodyPr vert="horz" lIns="0" tIns="0" rIns="0" bIns="0" rtlCol="0" anchor="t">
            <a:normAutofit/>
          </a:bodyPr>
          <a:lstStyle>
            <a:defPPr>
              <a:defRPr lang="sv-SE"/>
            </a:defPPr>
            <a:lvl1pPr marL="0" algn="l" defTabSz="457200" rtl="0" eaLnBrk="1" latinLnBrk="0" hangingPunct="1">
              <a:defRPr sz="1200" b="1" kern="1200">
                <a:solidFill>
                  <a:srgbClr val="F7B24B"/>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defTabSz="685800">
              <a:lnSpc>
                <a:spcPct val="90000"/>
              </a:lnSpc>
              <a:spcAft>
                <a:spcPts val="450"/>
              </a:spcAft>
              <a:buFont typeface="Arial" panose="020B0604020202020204" pitchFamily="34" charset="0"/>
              <a:buChar char="•"/>
            </a:pPr>
            <a:r>
              <a:rPr lang="en" sz="1950" b="0" dirty="0">
                <a:solidFill>
                  <a:schemeClr val="tx1"/>
                </a:solidFill>
                <a:latin typeface="+mn-lt"/>
                <a:cs typeface="+mn-cs"/>
              </a:rPr>
              <a:t>Politically neutral</a:t>
            </a:r>
          </a:p>
          <a:p>
            <a:pPr marL="342900" indent="-342900" defTabSz="685800">
              <a:lnSpc>
                <a:spcPct val="90000"/>
              </a:lnSpc>
              <a:spcAft>
                <a:spcPts val="450"/>
              </a:spcAft>
              <a:buFont typeface="Arial" panose="020B0604020202020204" pitchFamily="34" charset="0"/>
              <a:buChar char="•"/>
            </a:pPr>
            <a:r>
              <a:rPr lang="en" sz="1950" b="0" dirty="0">
                <a:solidFill>
                  <a:schemeClr val="tx1"/>
                </a:solidFill>
                <a:latin typeface="+mn-lt"/>
                <a:cs typeface="+mn-cs"/>
              </a:rPr>
              <a:t>Non-profit company </a:t>
            </a:r>
          </a:p>
          <a:p>
            <a:pPr marL="342900" indent="-342900" defTabSz="685800">
              <a:lnSpc>
                <a:spcPct val="90000"/>
              </a:lnSpc>
              <a:spcAft>
                <a:spcPts val="450"/>
              </a:spcAft>
              <a:buFont typeface="Arial" panose="020B0604020202020204" pitchFamily="34" charset="0"/>
              <a:buChar char="•"/>
            </a:pPr>
            <a:r>
              <a:rPr lang="en" sz="1950" b="0" dirty="0">
                <a:solidFill>
                  <a:schemeClr val="tx1"/>
                </a:solidFill>
                <a:latin typeface="+mn-lt"/>
                <a:cs typeface="+mn-cs"/>
              </a:rPr>
              <a:t>Four owners</a:t>
            </a:r>
          </a:p>
        </p:txBody>
      </p:sp>
      <p:pic>
        <p:nvPicPr>
          <p:cNvPr id="5" name="Platshållare för innehåll 6">
            <a:extLst>
              <a:ext uri="{FF2B5EF4-FFF2-40B4-BE49-F238E27FC236}">
                <a16:creationId xmlns:a16="http://schemas.microsoft.com/office/drawing/2014/main" id="{2143FE8B-2C3E-4964-9391-B811E75C84D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857250"/>
            <a:ext cx="2828925" cy="5143500"/>
          </a:xfrm>
          <a:prstGeom prst="rect">
            <a:avLst/>
          </a:prstGeom>
          <a:noFill/>
        </p:spPr>
      </p:pic>
      <p:graphicFrame>
        <p:nvGraphicFramePr>
          <p:cNvPr id="8" name="Platshållare för innehåll 4">
            <a:extLst>
              <a:ext uri="{FF2B5EF4-FFF2-40B4-BE49-F238E27FC236}">
                <a16:creationId xmlns:a16="http://schemas.microsoft.com/office/drawing/2014/main" id="{B2852769-DA29-A21E-F9A5-00E244918C3D}"/>
              </a:ext>
            </a:extLst>
          </p:cNvPr>
          <p:cNvGraphicFramePr>
            <a:graphicFrameLocks/>
          </p:cNvGraphicFramePr>
          <p:nvPr/>
        </p:nvGraphicFramePr>
        <p:xfrm>
          <a:off x="3668618" y="3221229"/>
          <a:ext cx="3280272" cy="191547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02413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latshållare för innehåll 14" descr="A picture showing grass, trees, outdoors, forest&#10;&#10;Auto-generated description">
            <a:extLst>
              <a:ext uri="{FF2B5EF4-FFF2-40B4-BE49-F238E27FC236}">
                <a16:creationId xmlns:a16="http://schemas.microsoft.com/office/drawing/2014/main" id="{0780C99F-9316-4278-A742-CED0BBA06E93}"/>
              </a:ext>
            </a:extLst>
          </p:cNvPr>
          <p:cNvPicPr>
            <a:picLocks noGrp="1" noChangeAspect="1"/>
          </p:cNvPicPr>
          <p:nvPr>
            <p:ph sz="quarter" idx="13"/>
          </p:nvPr>
        </p:nvPicPr>
        <p:blipFill rotWithShape="1">
          <a:blip r:embed="rId3" cstate="print">
            <a:extLst>
              <a:ext uri="{28A0092B-C50C-407E-A947-70E740481C1C}">
                <a14:useLocalDpi xmlns:a14="http://schemas.microsoft.com/office/drawing/2010/main"/>
              </a:ext>
            </a:extLst>
          </a:blip>
          <a:srcRect/>
          <a:stretch/>
        </p:blipFill>
        <p:spPr>
          <a:xfrm>
            <a:off x="419100" y="1276350"/>
            <a:ext cx="2022349" cy="1325167"/>
          </a:xfrm>
          <a:solidFill>
            <a:schemeClr val="bg2"/>
          </a:solidFill>
        </p:spPr>
      </p:pic>
      <p:sp>
        <p:nvSpPr>
          <p:cNvPr id="3" name="Platshållare för innehåll 2">
            <a:extLst>
              <a:ext uri="{FF2B5EF4-FFF2-40B4-BE49-F238E27FC236}">
                <a16:creationId xmlns:a16="http://schemas.microsoft.com/office/drawing/2014/main" id="{24DC5D72-7336-4A5C-8A1A-2427ABDC6DB8}"/>
              </a:ext>
            </a:extLst>
          </p:cNvPr>
          <p:cNvSpPr>
            <a:spLocks noGrp="1"/>
          </p:cNvSpPr>
          <p:nvPr>
            <p:ph sz="quarter" idx="14"/>
          </p:nvPr>
        </p:nvSpPr>
        <p:spPr>
          <a:solidFill>
            <a:schemeClr val="accent2"/>
          </a:solidFill>
        </p:spPr>
        <p:txBody>
          <a:bodyPr>
            <a:normAutofit/>
          </a:bodyPr>
          <a:lstStyle/>
          <a:p>
            <a:r>
              <a:rPr lang="en" sz="1800" b="0" dirty="0"/>
              <a:t>Employees</a:t>
            </a:r>
          </a:p>
          <a:p>
            <a:r>
              <a:rPr lang="en" sz="1800" b="0" dirty="0">
                <a:ea typeface="+mn-lt"/>
                <a:cs typeface="+mn-lt"/>
              </a:rPr>
              <a:t>20 </a:t>
            </a:r>
            <a:endParaRPr lang="sv-SE" dirty="0"/>
          </a:p>
        </p:txBody>
      </p:sp>
      <p:sp>
        <p:nvSpPr>
          <p:cNvPr id="4" name="Platshållare för innehåll 3">
            <a:extLst>
              <a:ext uri="{FF2B5EF4-FFF2-40B4-BE49-F238E27FC236}">
                <a16:creationId xmlns:a16="http://schemas.microsoft.com/office/drawing/2014/main" id="{BB1C868B-F708-4B29-A585-220C3B3A9BE4}"/>
              </a:ext>
            </a:extLst>
          </p:cNvPr>
          <p:cNvSpPr>
            <a:spLocks noGrp="1"/>
          </p:cNvSpPr>
          <p:nvPr>
            <p:ph sz="quarter" idx="15"/>
          </p:nvPr>
        </p:nvSpPr>
        <p:spPr>
          <a:solidFill>
            <a:schemeClr val="bg1">
              <a:lumMod val="75000"/>
            </a:schemeClr>
          </a:solidFill>
        </p:spPr>
        <p:txBody>
          <a:bodyPr vert="horz" lIns="135000" tIns="135000" rIns="135000" bIns="135000" rtlCol="0" anchor="ctr" anchorCtr="0">
            <a:normAutofit/>
          </a:bodyPr>
          <a:lstStyle/>
          <a:p>
            <a:r>
              <a:rPr lang="en" sz="1800" b="0"/>
              <a:t>Research programs</a:t>
            </a:r>
          </a:p>
          <a:p>
            <a:r>
              <a:rPr lang="en" sz="1800" b="0">
                <a:cs typeface="Calibri"/>
              </a:rPr>
              <a:t>50+</a:t>
            </a:r>
          </a:p>
        </p:txBody>
      </p:sp>
      <p:pic>
        <p:nvPicPr>
          <p:cNvPr id="23" name="Platshållare för innehåll 22" descr="An image showing text, outdoors, building, city&#10;&#10;Auto-generated description">
            <a:extLst>
              <a:ext uri="{FF2B5EF4-FFF2-40B4-BE49-F238E27FC236}">
                <a16:creationId xmlns:a16="http://schemas.microsoft.com/office/drawing/2014/main" id="{E1CC3836-5791-48B6-AF7C-D5B0EC61AAEF}"/>
              </a:ext>
            </a:extLst>
          </p:cNvPr>
          <p:cNvPicPr>
            <a:picLocks noGrp="1" noChangeAspect="1"/>
          </p:cNvPicPr>
          <p:nvPr>
            <p:ph sz="quarter" idx="16"/>
          </p:nvPr>
        </p:nvPicPr>
        <p:blipFill>
          <a:blip r:embed="rId4" cstate="print">
            <a:extLst>
              <a:ext uri="{28A0092B-C50C-407E-A947-70E740481C1C}">
                <a14:useLocalDpi xmlns:a14="http://schemas.microsoft.com/office/drawing/2010/main"/>
              </a:ext>
            </a:extLst>
          </a:blip>
          <a:stretch>
            <a:fillRect/>
          </a:stretch>
        </p:blipFill>
        <p:spPr>
          <a:xfrm>
            <a:off x="6777335" y="1276350"/>
            <a:ext cx="1987749" cy="1325166"/>
          </a:xfrm>
          <a:solidFill>
            <a:schemeClr val="bg2"/>
          </a:solidFill>
        </p:spPr>
      </p:pic>
      <p:sp>
        <p:nvSpPr>
          <p:cNvPr id="6" name="Platshållare för innehåll 5">
            <a:extLst>
              <a:ext uri="{FF2B5EF4-FFF2-40B4-BE49-F238E27FC236}">
                <a16:creationId xmlns:a16="http://schemas.microsoft.com/office/drawing/2014/main" id="{AA4B940A-9074-483E-A892-EF4F8AF5279D}"/>
              </a:ext>
            </a:extLst>
          </p:cNvPr>
          <p:cNvSpPr>
            <a:spLocks noGrp="1"/>
          </p:cNvSpPr>
          <p:nvPr>
            <p:ph sz="quarter" idx="17"/>
          </p:nvPr>
        </p:nvSpPr>
        <p:spPr>
          <a:solidFill>
            <a:schemeClr val="bg2">
              <a:lumMod val="75000"/>
            </a:schemeClr>
          </a:solidFill>
        </p:spPr>
        <p:txBody>
          <a:bodyPr vert="horz" lIns="135000" tIns="135000" rIns="135000" bIns="135000" rtlCol="0" anchor="ctr" anchorCtr="0">
            <a:normAutofit/>
          </a:bodyPr>
          <a:lstStyle/>
          <a:p>
            <a:r>
              <a:rPr lang="en" sz="1800" b="0"/>
              <a:t>Seminars/</a:t>
            </a:r>
            <a:br>
              <a:rPr lang="sv-SE" sz="1800" b="0"/>
            </a:br>
            <a:r>
              <a:rPr lang="en" sz="1800" b="0" err="1"/>
              <a:t>conferences </a:t>
            </a:r>
            <a:endParaRPr lang="sv-SE"/>
          </a:p>
          <a:p>
            <a:r>
              <a:rPr lang="en" sz="1800" b="0"/>
              <a:t>60</a:t>
            </a:r>
            <a:r>
              <a:rPr lang="en" sz="1800" b="0">
                <a:cs typeface="Calibri"/>
              </a:rPr>
              <a:t>+ per year</a:t>
            </a:r>
            <a:endParaRPr lang="sv-SE"/>
          </a:p>
        </p:txBody>
      </p:sp>
      <p:sp>
        <p:nvSpPr>
          <p:cNvPr id="7" name="Platshållare för innehåll 6">
            <a:extLst>
              <a:ext uri="{FF2B5EF4-FFF2-40B4-BE49-F238E27FC236}">
                <a16:creationId xmlns:a16="http://schemas.microsoft.com/office/drawing/2014/main" id="{86F32FD3-83D7-45C1-B206-85037A941717}"/>
              </a:ext>
            </a:extLst>
          </p:cNvPr>
          <p:cNvSpPr>
            <a:spLocks noGrp="1"/>
          </p:cNvSpPr>
          <p:nvPr>
            <p:ph sz="quarter" idx="18"/>
          </p:nvPr>
        </p:nvSpPr>
        <p:spPr/>
        <p:txBody>
          <a:bodyPr>
            <a:noAutofit/>
          </a:bodyPr>
          <a:lstStyle/>
          <a:p>
            <a:r>
              <a:rPr lang="en" sz="1800" b="0" dirty="0"/>
              <a:t>Research areas</a:t>
            </a:r>
          </a:p>
          <a:p>
            <a:r>
              <a:rPr lang="en" sz="1800" b="0" dirty="0">
                <a:cs typeface="Calibri"/>
              </a:rPr>
              <a:t>6</a:t>
            </a:r>
          </a:p>
        </p:txBody>
      </p:sp>
      <p:pic>
        <p:nvPicPr>
          <p:cNvPr id="21" name="Platshållare för innehåll 20" descr="A picture showing outdoors, wave, surfing, cloudy&#10;&#10;Auto-generated description">
            <a:extLst>
              <a:ext uri="{FF2B5EF4-FFF2-40B4-BE49-F238E27FC236}">
                <a16:creationId xmlns:a16="http://schemas.microsoft.com/office/drawing/2014/main" id="{001CE52B-293B-44EA-85BA-8D2996DAFCB6}"/>
              </a:ext>
            </a:extLst>
          </p:cNvPr>
          <p:cNvPicPr>
            <a:picLocks noGrp="1" noChangeAspect="1"/>
          </p:cNvPicPr>
          <p:nvPr>
            <p:ph sz="quarter" idx="19"/>
          </p:nvPr>
        </p:nvPicPr>
        <p:blipFill rotWithShape="1">
          <a:blip r:embed="rId5" cstate="print">
            <a:extLst>
              <a:ext uri="{28A0092B-C50C-407E-A947-70E740481C1C}">
                <a14:useLocalDpi xmlns:a14="http://schemas.microsoft.com/office/drawing/2010/main"/>
              </a:ext>
            </a:extLst>
          </a:blip>
          <a:srcRect/>
          <a:stretch/>
        </p:blipFill>
        <p:spPr>
          <a:xfrm>
            <a:off x="4646240" y="2675382"/>
            <a:ext cx="2022348" cy="1325166"/>
          </a:xfrm>
          <a:solidFill>
            <a:schemeClr val="bg2"/>
          </a:solidFill>
        </p:spPr>
      </p:pic>
      <p:sp>
        <p:nvSpPr>
          <p:cNvPr id="9" name="Platshållare för innehåll 8">
            <a:extLst>
              <a:ext uri="{FF2B5EF4-FFF2-40B4-BE49-F238E27FC236}">
                <a16:creationId xmlns:a16="http://schemas.microsoft.com/office/drawing/2014/main" id="{E98A7A72-22F0-4C8F-ADA5-86F328C5E096}"/>
              </a:ext>
            </a:extLst>
          </p:cNvPr>
          <p:cNvSpPr>
            <a:spLocks noGrp="1"/>
          </p:cNvSpPr>
          <p:nvPr>
            <p:ph sz="quarter" idx="20"/>
          </p:nvPr>
        </p:nvSpPr>
        <p:spPr/>
        <p:txBody>
          <a:bodyPr>
            <a:normAutofit/>
          </a:bodyPr>
          <a:lstStyle/>
          <a:p>
            <a:r>
              <a:rPr lang="en" sz="2100" b="0" dirty="0"/>
              <a:t>Reports</a:t>
            </a:r>
          </a:p>
          <a:p>
            <a:r>
              <a:rPr lang="en" sz="2100" b="0" dirty="0">
                <a:cs typeface="Calibri"/>
              </a:rPr>
              <a:t>100+</a:t>
            </a:r>
          </a:p>
        </p:txBody>
      </p:sp>
      <p:pic>
        <p:nvPicPr>
          <p:cNvPr id="17" name="Platshållare för innehåll 16" descr="A picture showing rock, outdoors, wall&#10;&#10;Auto-generated description">
            <a:extLst>
              <a:ext uri="{FF2B5EF4-FFF2-40B4-BE49-F238E27FC236}">
                <a16:creationId xmlns:a16="http://schemas.microsoft.com/office/drawing/2014/main" id="{C1431FA1-0BFB-4E28-B9AA-22DB70F9372B}"/>
              </a:ext>
            </a:extLst>
          </p:cNvPr>
          <p:cNvPicPr>
            <a:picLocks noGrp="1" noChangeAspect="1"/>
          </p:cNvPicPr>
          <p:nvPr>
            <p:ph sz="quarter" idx="21"/>
          </p:nvPr>
        </p:nvPicPr>
        <p:blipFill rotWithShape="1">
          <a:blip r:embed="rId6" cstate="print">
            <a:extLst>
              <a:ext uri="{28A0092B-C50C-407E-A947-70E740481C1C}">
                <a14:useLocalDpi xmlns:a14="http://schemas.microsoft.com/office/drawing/2010/main"/>
              </a:ext>
            </a:extLst>
          </a:blip>
          <a:srcRect/>
          <a:stretch/>
        </p:blipFill>
        <p:spPr>
          <a:xfrm>
            <a:off x="419100" y="4074319"/>
            <a:ext cx="2022348" cy="1325166"/>
          </a:xfrm>
          <a:solidFill>
            <a:schemeClr val="bg2"/>
          </a:solidFill>
        </p:spPr>
      </p:pic>
      <p:sp>
        <p:nvSpPr>
          <p:cNvPr id="11" name="Platshållare för innehåll 10">
            <a:extLst>
              <a:ext uri="{FF2B5EF4-FFF2-40B4-BE49-F238E27FC236}">
                <a16:creationId xmlns:a16="http://schemas.microsoft.com/office/drawing/2014/main" id="{CCA41E9F-F8F1-4F6C-BF99-B25F0CD5A702}"/>
              </a:ext>
            </a:extLst>
          </p:cNvPr>
          <p:cNvSpPr>
            <a:spLocks noGrp="1"/>
          </p:cNvSpPr>
          <p:nvPr>
            <p:ph sz="quarter" idx="22"/>
          </p:nvPr>
        </p:nvSpPr>
        <p:spPr>
          <a:solidFill>
            <a:schemeClr val="bg1">
              <a:lumMod val="65000"/>
            </a:schemeClr>
          </a:solidFill>
        </p:spPr>
        <p:txBody>
          <a:bodyPr vert="horz" lIns="135000" tIns="135000" rIns="135000" bIns="135000" rtlCol="0" anchor="ctr" anchorCtr="0">
            <a:normAutofit/>
          </a:bodyPr>
          <a:lstStyle/>
          <a:p>
            <a:r>
              <a:rPr lang="en" sz="1800" b="0" dirty="0"/>
              <a:t>Owners</a:t>
            </a:r>
          </a:p>
          <a:p>
            <a:r>
              <a:rPr lang="en" sz="1800" b="0" dirty="0">
                <a:cs typeface="Calibri"/>
              </a:rPr>
              <a:t>4</a:t>
            </a:r>
          </a:p>
        </p:txBody>
      </p:sp>
      <p:sp>
        <p:nvSpPr>
          <p:cNvPr id="12" name="Platshållare för innehåll 11">
            <a:extLst>
              <a:ext uri="{FF2B5EF4-FFF2-40B4-BE49-F238E27FC236}">
                <a16:creationId xmlns:a16="http://schemas.microsoft.com/office/drawing/2014/main" id="{BBC13855-8DD7-4922-A789-40AE5DE21D0F}"/>
              </a:ext>
            </a:extLst>
          </p:cNvPr>
          <p:cNvSpPr>
            <a:spLocks noGrp="1"/>
          </p:cNvSpPr>
          <p:nvPr>
            <p:ph sz="quarter" idx="23"/>
          </p:nvPr>
        </p:nvSpPr>
        <p:spPr/>
        <p:txBody>
          <a:bodyPr>
            <a:normAutofit/>
          </a:bodyPr>
          <a:lstStyle/>
          <a:p>
            <a:r>
              <a:rPr lang="en" sz="1800" b="0" dirty="0"/>
              <a:t>Strategic advicerary boards</a:t>
            </a:r>
          </a:p>
          <a:p>
            <a:r>
              <a:rPr lang="en" sz="1800" b="0" dirty="0">
                <a:cs typeface="Calibri"/>
              </a:rPr>
              <a:t>6</a:t>
            </a:r>
          </a:p>
        </p:txBody>
      </p:sp>
      <p:pic>
        <p:nvPicPr>
          <p:cNvPr id="27" name="Platshållare för innehåll 26">
            <a:extLst>
              <a:ext uri="{FF2B5EF4-FFF2-40B4-BE49-F238E27FC236}">
                <a16:creationId xmlns:a16="http://schemas.microsoft.com/office/drawing/2014/main" id="{EAAC94BD-4A41-48FE-B1F5-12C49844514E}"/>
              </a:ext>
            </a:extLst>
          </p:cNvPr>
          <p:cNvPicPr>
            <a:picLocks noGrp="1" noChangeAspect="1"/>
          </p:cNvPicPr>
          <p:nvPr>
            <p:ph sz="quarter" idx="24"/>
          </p:nvPr>
        </p:nvPicPr>
        <p:blipFill rotWithShape="1">
          <a:blip r:embed="rId7" cstate="print">
            <a:extLst>
              <a:ext uri="{28A0092B-C50C-407E-A947-70E740481C1C}">
                <a14:useLocalDpi xmlns:a14="http://schemas.microsoft.com/office/drawing/2010/main"/>
              </a:ext>
            </a:extLst>
          </a:blip>
          <a:srcRect/>
          <a:stretch/>
        </p:blipFill>
        <p:spPr>
          <a:xfrm>
            <a:off x="6759810" y="4074319"/>
            <a:ext cx="2022349" cy="1325166"/>
          </a:xfrm>
          <a:solidFill>
            <a:schemeClr val="bg2"/>
          </a:solidFill>
        </p:spPr>
      </p:pic>
    </p:spTree>
    <p:extLst>
      <p:ext uri="{BB962C8B-B14F-4D97-AF65-F5344CB8AC3E}">
        <p14:creationId xmlns:p14="http://schemas.microsoft.com/office/powerpoint/2010/main" val="2865320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CDCD297-FA99-D2E0-5F5C-A01E0C193B67}"/>
              </a:ext>
            </a:extLst>
          </p:cNvPr>
          <p:cNvSpPr>
            <a:spLocks noGrp="1"/>
          </p:cNvSpPr>
          <p:nvPr>
            <p:ph type="title"/>
          </p:nvPr>
        </p:nvSpPr>
        <p:spPr/>
        <p:txBody>
          <a:bodyPr/>
          <a:lstStyle/>
          <a:p>
            <a:r>
              <a:rPr lang="en"/>
              <a:t>Energy and AI</a:t>
            </a:r>
          </a:p>
        </p:txBody>
      </p:sp>
      <p:pic>
        <p:nvPicPr>
          <p:cNvPr id="6" name="Platshållare för bild 5" descr="A picture showing art, silver, light&#10;&#10;AI-generated content may be inaccurate.">
            <a:extLst>
              <a:ext uri="{FF2B5EF4-FFF2-40B4-BE49-F238E27FC236}">
                <a16:creationId xmlns:a16="http://schemas.microsoft.com/office/drawing/2014/main" id="{751A58C5-B764-9BC4-F94B-4B6B94404934}"/>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34372" r="34372"/>
          <a:stretch>
            <a:fillRect/>
          </a:stretch>
        </p:blipFill>
        <p:spPr/>
      </p:pic>
      <p:sp>
        <p:nvSpPr>
          <p:cNvPr id="4" name="Platshållare för text 3">
            <a:extLst>
              <a:ext uri="{FF2B5EF4-FFF2-40B4-BE49-F238E27FC236}">
                <a16:creationId xmlns:a16="http://schemas.microsoft.com/office/drawing/2014/main" id="{701007BD-9CEC-3938-606E-AE640546B406}"/>
              </a:ext>
            </a:extLst>
          </p:cNvPr>
          <p:cNvSpPr>
            <a:spLocks noGrp="1"/>
          </p:cNvSpPr>
          <p:nvPr>
            <p:ph type="body" sz="half" idx="2"/>
          </p:nvPr>
        </p:nvSpPr>
        <p:spPr/>
        <p:txBody>
          <a:bodyPr>
            <a:normAutofit/>
          </a:bodyPr>
          <a:lstStyle/>
          <a:p>
            <a:r>
              <a:rPr lang="en" dirty="0"/>
              <a:t>Energiforsk in collaboration with AI Sweden and Powercircle arranged a conference on 11-12 November. The conference was sold out and much appreciated.</a:t>
            </a:r>
          </a:p>
          <a:p>
            <a:r>
              <a:rPr lang="en" dirty="0"/>
              <a:t>Examples of speakers/presenters: </a:t>
            </a:r>
          </a:p>
          <a:p>
            <a:pPr marL="214313" indent="-214313">
              <a:buFontTx/>
              <a:buChar char="-"/>
            </a:pPr>
            <a:r>
              <a:rPr lang="en" dirty="0"/>
              <a:t>Markus Wråke, CEO of Energiforsk</a:t>
            </a:r>
          </a:p>
          <a:p>
            <a:pPr marL="214313" indent="-214313">
              <a:buFontTx/>
              <a:buChar char="-"/>
            </a:pPr>
            <a:r>
              <a:rPr lang="en" dirty="0"/>
              <a:t>Åsa Pettersson, CEO of Energiföretagen</a:t>
            </a:r>
          </a:p>
          <a:p>
            <a:pPr marL="214313" indent="-214313">
              <a:buFontTx/>
              <a:buChar char="-"/>
            </a:pPr>
            <a:r>
              <a:rPr lang="en" dirty="0"/>
              <a:t>Niclas Sigholm, founder of Sigholm Teck</a:t>
            </a:r>
            <a:endParaRPr lang="sv-SE" dirty="0"/>
          </a:p>
          <a:p>
            <a:pPr marL="214313" indent="-214313">
              <a:buFontTx/>
              <a:buChar char="-"/>
            </a:pPr>
            <a:r>
              <a:rPr lang="en" dirty="0"/>
              <a:t>Sandra Elvin, National Security officer Microsoft </a:t>
            </a:r>
          </a:p>
          <a:p>
            <a:pPr marL="214313" indent="-214313">
              <a:buFontTx/>
              <a:buChar char="-"/>
            </a:pPr>
            <a:r>
              <a:rPr lang="en" dirty="0"/>
              <a:t>Johanna Lakso, VD Power Circle</a:t>
            </a:r>
          </a:p>
          <a:p>
            <a:pPr marL="214313" indent="-214313">
              <a:buFontTx/>
              <a:buChar char="-"/>
            </a:pPr>
            <a:r>
              <a:rPr lang="en" dirty="0"/>
              <a:t>Martin Svensson, CEO AI Sweden and member of the government's AI commission</a:t>
            </a:r>
          </a:p>
          <a:p>
            <a:pPr marL="214313" indent="-214313">
              <a:buFontTx/>
              <a:buChar char="-"/>
            </a:pPr>
            <a:r>
              <a:rPr lang="en" dirty="0"/>
              <a:t>Ambra Sannino, VP R&amp;D Vattenfall</a:t>
            </a:r>
          </a:p>
          <a:p>
            <a:pPr marL="214313" indent="-214313">
              <a:buFontTx/>
              <a:buChar char="-"/>
            </a:pPr>
            <a:r>
              <a:rPr lang="en" dirty="0"/>
              <a:t>Jonas Birgersson, founder of Via Europa, Bredbandsbolaget, etc.</a:t>
            </a:r>
          </a:p>
          <a:p>
            <a:pPr marL="214313" indent="-214313">
              <a:buFontTx/>
              <a:buChar char="-"/>
            </a:pPr>
            <a:r>
              <a:rPr lang="en" dirty="0"/>
              <a:t>Lars Simonsson, Enterprise Architect, Göteborg Energi</a:t>
            </a:r>
          </a:p>
          <a:p>
            <a:r>
              <a:rPr lang="en" dirty="0"/>
              <a:t>And many more from energy companies, the military, start-up companies, Google, researchers, etc.</a:t>
            </a:r>
          </a:p>
          <a:p>
            <a:endParaRPr lang="sv-SE" dirty="0"/>
          </a:p>
          <a:p>
            <a:r>
              <a:rPr lang="en" sz="1350" b="1" dirty="0">
                <a:solidFill>
                  <a:srgbClr val="0070C0"/>
                </a:solidFill>
              </a:rPr>
              <a:t>That gave birth to the idea of an AI-cluster?</a:t>
            </a:r>
          </a:p>
        </p:txBody>
      </p:sp>
    </p:spTree>
    <p:extLst>
      <p:ext uri="{BB962C8B-B14F-4D97-AF65-F5344CB8AC3E}">
        <p14:creationId xmlns:p14="http://schemas.microsoft.com/office/powerpoint/2010/main" val="2190020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241346-B64B-11E4-CB72-8EB7B1046B8F}"/>
              </a:ext>
            </a:extLst>
          </p:cNvPr>
          <p:cNvSpPr>
            <a:spLocks noGrp="1"/>
          </p:cNvSpPr>
          <p:nvPr>
            <p:ph type="title"/>
          </p:nvPr>
        </p:nvSpPr>
        <p:spPr/>
        <p:txBody>
          <a:bodyPr/>
          <a:lstStyle/>
          <a:p>
            <a:r>
              <a:rPr lang="sv-SE" dirty="0" err="1"/>
              <a:t>Energiforsk’s</a:t>
            </a:r>
            <a:r>
              <a:rPr lang="sv-SE" dirty="0"/>
              <a:t> AI-cluster</a:t>
            </a:r>
          </a:p>
        </p:txBody>
      </p:sp>
      <p:pic>
        <p:nvPicPr>
          <p:cNvPr id="6" name="Platshållare för bild 5">
            <a:extLst>
              <a:ext uri="{FF2B5EF4-FFF2-40B4-BE49-F238E27FC236}">
                <a16:creationId xmlns:a16="http://schemas.microsoft.com/office/drawing/2014/main" id="{6DDBF0C4-7F0E-A12C-072B-23CA46C44C47}"/>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34924" r="34924"/>
          <a:stretch>
            <a:fillRect/>
          </a:stretch>
        </p:blipFill>
        <p:spPr/>
      </p:pic>
      <p:sp>
        <p:nvSpPr>
          <p:cNvPr id="4" name="Platshållare för text 3">
            <a:extLst>
              <a:ext uri="{FF2B5EF4-FFF2-40B4-BE49-F238E27FC236}">
                <a16:creationId xmlns:a16="http://schemas.microsoft.com/office/drawing/2014/main" id="{7192FDCF-D099-4B35-1670-47BD42B097B3}"/>
              </a:ext>
            </a:extLst>
          </p:cNvPr>
          <p:cNvSpPr>
            <a:spLocks noGrp="1"/>
          </p:cNvSpPr>
          <p:nvPr>
            <p:ph type="body" sz="half" idx="2"/>
          </p:nvPr>
        </p:nvSpPr>
        <p:spPr/>
        <p:txBody>
          <a:bodyPr/>
          <a:lstStyle/>
          <a:p>
            <a:r>
              <a:rPr lang="en-US" sz="2100" dirty="0" err="1"/>
              <a:t>Energiforsk's</a:t>
            </a:r>
            <a:r>
              <a:rPr lang="en-US" sz="2100" dirty="0"/>
              <a:t> AI cluster disseminates research results and knowledge about artificial intelligence and advanced digital solutions linked to the energy sector. Members of the cluster participate for free at our digital events, get quick access to research results on AI and great opportunities to network.</a:t>
            </a:r>
          </a:p>
          <a:p>
            <a:r>
              <a:rPr lang="sv-SE" sz="1500" dirty="0">
                <a:hlinkClick r:id="rId3"/>
              </a:rPr>
              <a:t>https://energiforsk.se/program/energiforsks-ai-kluster/</a:t>
            </a:r>
            <a:endParaRPr lang="sv-SE" sz="1500" dirty="0"/>
          </a:p>
          <a:p>
            <a:endParaRPr lang="sv-SE" sz="1500" dirty="0"/>
          </a:p>
          <a:p>
            <a:r>
              <a:rPr lang="sv-SE" sz="1500" dirty="0" err="1"/>
              <a:t>Upcoming</a:t>
            </a:r>
            <a:r>
              <a:rPr lang="sv-SE" sz="1500" dirty="0"/>
              <a:t> events (all areas)</a:t>
            </a:r>
          </a:p>
          <a:p>
            <a:r>
              <a:rPr lang="sv-SE" sz="1500" dirty="0">
                <a:hlinkClick r:id="rId4"/>
              </a:rPr>
              <a:t>https://energiforsk.se/evenemang/kommande/</a:t>
            </a:r>
            <a:endParaRPr lang="sv-SE" sz="1500" dirty="0"/>
          </a:p>
          <a:p>
            <a:endParaRPr lang="sv-SE" dirty="0"/>
          </a:p>
        </p:txBody>
      </p:sp>
    </p:spTree>
    <p:extLst>
      <p:ext uri="{BB962C8B-B14F-4D97-AF65-F5344CB8AC3E}">
        <p14:creationId xmlns:p14="http://schemas.microsoft.com/office/powerpoint/2010/main" val="1502829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AE3FE-B544-03BA-47C4-00A176AB6093}"/>
              </a:ext>
            </a:extLst>
          </p:cNvPr>
          <p:cNvSpPr>
            <a:spLocks noGrp="1"/>
          </p:cNvSpPr>
          <p:nvPr>
            <p:ph type="title"/>
          </p:nvPr>
        </p:nvSpPr>
        <p:spPr/>
        <p:txBody>
          <a:bodyPr/>
          <a:lstStyle/>
          <a:p>
            <a:r>
              <a:rPr lang="en-US" dirty="0"/>
              <a:t>Today’s Speakers</a:t>
            </a:r>
            <a:endParaRPr lang="LID4096" dirty="0"/>
          </a:p>
        </p:txBody>
      </p:sp>
      <p:sp>
        <p:nvSpPr>
          <p:cNvPr id="3" name="Content Placeholder 2">
            <a:extLst>
              <a:ext uri="{FF2B5EF4-FFF2-40B4-BE49-F238E27FC236}">
                <a16:creationId xmlns:a16="http://schemas.microsoft.com/office/drawing/2014/main" id="{B6E7B31C-4887-E663-6071-4477F37A2C61}"/>
              </a:ext>
            </a:extLst>
          </p:cNvPr>
          <p:cNvSpPr>
            <a:spLocks noGrp="1"/>
          </p:cNvSpPr>
          <p:nvPr>
            <p:ph idx="1"/>
          </p:nvPr>
        </p:nvSpPr>
        <p:spPr>
          <a:xfrm>
            <a:off x="357282" y="1244286"/>
            <a:ext cx="8459714" cy="4881878"/>
          </a:xfrm>
        </p:spPr>
        <p:txBody>
          <a:bodyPr>
            <a:normAutofit fontScale="92500"/>
          </a:bodyPr>
          <a:lstStyle/>
          <a:p>
            <a:r>
              <a:rPr lang="en-GB" b="1" dirty="0" err="1"/>
              <a:t>Dzintars</a:t>
            </a:r>
            <a:r>
              <a:rPr lang="en-GB" b="1" dirty="0"/>
              <a:t> </a:t>
            </a:r>
            <a:r>
              <a:rPr lang="en-GB" b="1" dirty="0" err="1"/>
              <a:t>Jaunziems</a:t>
            </a:r>
            <a:r>
              <a:rPr lang="en-GB" b="1" dirty="0"/>
              <a:t>, </a:t>
            </a:r>
            <a:r>
              <a:rPr lang="en-GB" sz="2200" dirty="0"/>
              <a:t>Advisor (for energy and climate policy) of </a:t>
            </a:r>
            <a:r>
              <a:rPr lang="en-GB" sz="2200" dirty="0" err="1"/>
              <a:t>Latvijas</a:t>
            </a:r>
            <a:r>
              <a:rPr lang="en-GB" sz="2200" dirty="0"/>
              <a:t> Banka, and Assistant Professor at Riga Technical University</a:t>
            </a:r>
            <a:r>
              <a:rPr lang="en-GB" dirty="0"/>
              <a:t>: </a:t>
            </a:r>
          </a:p>
          <a:p>
            <a:pPr lvl="1"/>
            <a:r>
              <a:rPr lang="en-GB" dirty="0"/>
              <a:t>"From Code to Kilowatts: AI &amp; Deep Tech in the Baltics"</a:t>
            </a:r>
          </a:p>
          <a:p>
            <a:endParaRPr lang="en-GB" dirty="0"/>
          </a:p>
          <a:p>
            <a:r>
              <a:rPr lang="en-GB" b="1" dirty="0"/>
              <a:t>Andrii </a:t>
            </a:r>
            <a:r>
              <a:rPr lang="en-GB" b="1" dirty="0" err="1"/>
              <a:t>Starzhynskyi</a:t>
            </a:r>
            <a:r>
              <a:rPr lang="en-GB" b="1" dirty="0"/>
              <a:t>, </a:t>
            </a:r>
            <a:r>
              <a:rPr lang="en-GB" sz="2200" dirty="0"/>
              <a:t>Co-founder and CEO, a-Gnostics:</a:t>
            </a:r>
            <a:endParaRPr lang="en-GB" dirty="0"/>
          </a:p>
          <a:p>
            <a:pPr lvl="1"/>
            <a:r>
              <a:rPr lang="en-GB" dirty="0"/>
              <a:t>"Powering Ukraine: AI at the Heart of Energy Innovation"</a:t>
            </a:r>
          </a:p>
          <a:p>
            <a:endParaRPr lang="en-GB" dirty="0"/>
          </a:p>
          <a:p>
            <a:r>
              <a:rPr lang="en-GB" b="1" dirty="0"/>
              <a:t>Björn Berg, </a:t>
            </a:r>
            <a:r>
              <a:rPr lang="en-GB" sz="2200" dirty="0"/>
              <a:t>CEO, </a:t>
            </a:r>
            <a:r>
              <a:rPr lang="en-GB" sz="2200" dirty="0" err="1"/>
              <a:t>Ngenic</a:t>
            </a:r>
            <a:r>
              <a:rPr lang="en-GB" sz="2200" dirty="0"/>
              <a:t>:</a:t>
            </a:r>
          </a:p>
          <a:p>
            <a:pPr lvl="1"/>
            <a:r>
              <a:rPr lang="en-GB" dirty="0"/>
              <a:t>"AI-Driven Energy Solutions in Practice“</a:t>
            </a:r>
          </a:p>
          <a:p>
            <a:pPr marL="457200" lvl="1" indent="0">
              <a:buNone/>
            </a:pPr>
            <a:endParaRPr lang="en-GB" dirty="0"/>
          </a:p>
          <a:p>
            <a:r>
              <a:rPr lang="en-GB" b="1" dirty="0"/>
              <a:t>Filip </a:t>
            </a:r>
            <a:r>
              <a:rPr lang="en-GB" b="1" dirty="0" err="1"/>
              <a:t>Kjellgren</a:t>
            </a:r>
            <a:r>
              <a:rPr lang="en-GB" b="1" dirty="0"/>
              <a:t>, </a:t>
            </a:r>
            <a:r>
              <a:rPr lang="en-GB" sz="2200" dirty="0"/>
              <a:t>Strategic Initiative Developer Energy, AI Sweden:</a:t>
            </a:r>
            <a:endParaRPr lang="en-GB" dirty="0"/>
          </a:p>
          <a:p>
            <a:pPr lvl="1"/>
            <a:r>
              <a:rPr lang="en-GB" sz="2100" dirty="0"/>
              <a:t>"Visualization as a Tool to Democratise the Energy System"</a:t>
            </a:r>
          </a:p>
          <a:p>
            <a:pPr marL="514350" indent="-457200"/>
            <a:endParaRPr lang="en-GB" sz="2800" dirty="0"/>
          </a:p>
          <a:p>
            <a:endParaRPr lang="en-GB" dirty="0"/>
          </a:p>
          <a:p>
            <a:endParaRPr lang="LID4096" dirty="0"/>
          </a:p>
        </p:txBody>
      </p:sp>
      <p:sp>
        <p:nvSpPr>
          <p:cNvPr id="4" name="Slide Number Placeholder 3">
            <a:extLst>
              <a:ext uri="{FF2B5EF4-FFF2-40B4-BE49-F238E27FC236}">
                <a16:creationId xmlns:a16="http://schemas.microsoft.com/office/drawing/2014/main" id="{35A29DB7-3493-11D3-793E-0677CCC9D366}"/>
              </a:ext>
            </a:extLst>
          </p:cNvPr>
          <p:cNvSpPr>
            <a:spLocks noGrp="1"/>
          </p:cNvSpPr>
          <p:nvPr>
            <p:ph type="sldNum" sz="quarter" idx="12"/>
          </p:nvPr>
        </p:nvSpPr>
        <p:spPr/>
        <p:txBody>
          <a:bodyPr/>
          <a:lstStyle/>
          <a:p>
            <a:fld id="{56ED9643-D1BD-A746-BD8C-9831B2F675BC}" type="slidenum">
              <a:rPr lang="en-GB" smtClean="0"/>
              <a:t>14</a:t>
            </a:fld>
            <a:endParaRPr lang="en-GB" dirty="0"/>
          </a:p>
        </p:txBody>
      </p:sp>
      <p:pic>
        <p:nvPicPr>
          <p:cNvPr id="5" name="Picture 4" descr="Blå pos.eps">
            <a:extLst>
              <a:ext uri="{FF2B5EF4-FFF2-40B4-BE49-F238E27FC236}">
                <a16:creationId xmlns:a16="http://schemas.microsoft.com/office/drawing/2014/main" id="{132B96C0-F8D9-8B76-394B-A04CEF324F47}"/>
              </a:ext>
            </a:extLst>
          </p:cNvPr>
          <p:cNvPicPr>
            <a:picLocks noChangeAspect="1"/>
          </p:cNvPicPr>
          <p:nvPr/>
        </p:nvPicPr>
        <p:blipFill rotWithShape="1">
          <a:blip r:embed="rId2">
            <a:extLst>
              <a:ext uri="{28A0092B-C50C-407E-A947-70E740481C1C}">
                <a14:useLocalDpi xmlns:a14="http://schemas.microsoft.com/office/drawing/2010/main" val="0"/>
              </a:ext>
            </a:extLst>
          </a:blip>
          <a:srcRect t="9980" b="15937"/>
          <a:stretch/>
        </p:blipFill>
        <p:spPr>
          <a:xfrm>
            <a:off x="8007555" y="6306410"/>
            <a:ext cx="736773" cy="551590"/>
          </a:xfrm>
          <a:prstGeom prst="rect">
            <a:avLst/>
          </a:prstGeom>
        </p:spPr>
      </p:pic>
    </p:spTree>
    <p:extLst>
      <p:ext uri="{BB962C8B-B14F-4D97-AF65-F5344CB8AC3E}">
        <p14:creationId xmlns:p14="http://schemas.microsoft.com/office/powerpoint/2010/main" val="3478355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The Energy Sector at a Crossroads</a:t>
            </a:r>
            <a:endParaRPr sz="3600" dirty="0"/>
          </a:p>
        </p:txBody>
      </p:sp>
      <p:sp>
        <p:nvSpPr>
          <p:cNvPr id="3" name="Content Placeholder 2"/>
          <p:cNvSpPr>
            <a:spLocks noGrp="1"/>
          </p:cNvSpPr>
          <p:nvPr>
            <p:ph idx="1"/>
          </p:nvPr>
        </p:nvSpPr>
        <p:spPr>
          <a:xfrm>
            <a:off x="332509" y="1208543"/>
            <a:ext cx="8440615" cy="5294567"/>
          </a:xfrm>
        </p:spPr>
        <p:txBody>
          <a:bodyPr>
            <a:normAutofit/>
          </a:bodyPr>
          <a:lstStyle/>
          <a:p>
            <a:r>
              <a:rPr lang="en-US" sz="2000" dirty="0"/>
              <a:t>Global energy demand will rise by 25% by 2040</a:t>
            </a:r>
          </a:p>
          <a:p>
            <a:endParaRPr lang="en-US" sz="2000" dirty="0"/>
          </a:p>
          <a:p>
            <a:r>
              <a:rPr sz="2000" dirty="0"/>
              <a:t>Energy systems are becoming more complex</a:t>
            </a:r>
            <a:endParaRPr lang="en-US" sz="2000" dirty="0"/>
          </a:p>
          <a:p>
            <a:pPr marL="0" indent="0">
              <a:buNone/>
            </a:pPr>
            <a:endParaRPr lang="sv-SE" sz="2000" dirty="0">
              <a:solidFill>
                <a:schemeClr val="tx2"/>
              </a:solidFill>
            </a:endParaRPr>
          </a:p>
          <a:p>
            <a:pPr marL="457200" lvl="1" indent="0">
              <a:buNone/>
            </a:pPr>
            <a:r>
              <a:rPr lang="en-US" sz="1800" dirty="0">
                <a:solidFill>
                  <a:schemeClr val="tx2"/>
                </a:solidFill>
              </a:rPr>
              <a:t>Decentralized</a:t>
            </a:r>
            <a:r>
              <a:rPr lang="en-US" sz="1800" dirty="0"/>
              <a:t>: Energy is increasingly generated from distributed sources like rooftop solar, wind farms, and microgrids</a:t>
            </a:r>
          </a:p>
          <a:p>
            <a:pPr marL="457200" lvl="1" indent="0">
              <a:buNone/>
            </a:pPr>
            <a:r>
              <a:rPr lang="en-US" sz="1800" dirty="0">
                <a:solidFill>
                  <a:schemeClr val="tx2"/>
                </a:solidFill>
              </a:rPr>
              <a:t>Variable</a:t>
            </a:r>
            <a:r>
              <a:rPr lang="en-US" sz="1800" dirty="0"/>
              <a:t>: Renewable energy sources such as wind and solar are intermittent, making the supply less predictable</a:t>
            </a:r>
          </a:p>
          <a:p>
            <a:pPr marL="457200" lvl="1" indent="0">
              <a:buNone/>
            </a:pPr>
            <a:r>
              <a:rPr lang="en-US" sz="1800" dirty="0">
                <a:solidFill>
                  <a:schemeClr val="tx2"/>
                </a:solidFill>
              </a:rPr>
              <a:t>Data-Intensive</a:t>
            </a:r>
            <a:r>
              <a:rPr lang="en-US" sz="1800" dirty="0"/>
              <a:t>: Smart meters, Internet-of-things devices, etc. generate massive real-time operational data.</a:t>
            </a:r>
          </a:p>
          <a:p>
            <a:pPr marL="457200" lvl="1" indent="0">
              <a:buNone/>
            </a:pPr>
            <a:endParaRPr sz="1800" dirty="0"/>
          </a:p>
          <a:p>
            <a:r>
              <a:rPr sz="2000" dirty="0"/>
              <a:t>Managing this complexity requires more than engineering — it requires intelligence</a:t>
            </a:r>
            <a:r>
              <a:rPr lang="en-GB" sz="2000" dirty="0"/>
              <a:t>:</a:t>
            </a:r>
            <a:endParaRPr lang="sv-SE" sz="2000" dirty="0"/>
          </a:p>
          <a:p>
            <a:pPr marL="0" indent="0" algn="ctr">
              <a:buNone/>
            </a:pPr>
            <a:r>
              <a:rPr lang="en-GB" sz="4000" dirty="0">
                <a:solidFill>
                  <a:srgbClr val="C00000"/>
                </a:solidFill>
              </a:rPr>
              <a:t>ARTIFICIAL INTELLIGENCE!</a:t>
            </a:r>
            <a:endParaRPr sz="4000" dirty="0">
              <a:solidFill>
                <a:srgbClr val="C00000"/>
              </a:solidFill>
            </a:endParaRPr>
          </a:p>
        </p:txBody>
      </p:sp>
      <p:pic>
        <p:nvPicPr>
          <p:cNvPr id="4" name="Picture 3" descr="Blå pos.eps">
            <a:extLst>
              <a:ext uri="{FF2B5EF4-FFF2-40B4-BE49-F238E27FC236}">
                <a16:creationId xmlns:a16="http://schemas.microsoft.com/office/drawing/2014/main" id="{0089ABA9-C028-435A-B92A-465FFAC6BE6F}"/>
              </a:ext>
            </a:extLst>
          </p:cNvPr>
          <p:cNvPicPr>
            <a:picLocks noChangeAspect="1"/>
          </p:cNvPicPr>
          <p:nvPr/>
        </p:nvPicPr>
        <p:blipFill rotWithShape="1">
          <a:blip r:embed="rId2">
            <a:extLst>
              <a:ext uri="{28A0092B-C50C-407E-A947-70E740481C1C}">
                <a14:useLocalDpi xmlns:a14="http://schemas.microsoft.com/office/drawing/2010/main" val="0"/>
              </a:ext>
            </a:extLst>
          </a:blip>
          <a:srcRect t="9980" b="15937"/>
          <a:stretch/>
        </p:blipFill>
        <p:spPr>
          <a:xfrm>
            <a:off x="8007555" y="6306410"/>
            <a:ext cx="736773" cy="5515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37989"/>
          </a:xfrm>
        </p:spPr>
        <p:txBody>
          <a:bodyPr>
            <a:normAutofit/>
          </a:bodyPr>
          <a:lstStyle/>
          <a:p>
            <a:r>
              <a:rPr lang="en-US" sz="3600" dirty="0">
                <a:effectLst/>
                <a:ea typeface="Aptos" panose="020B0004020202020204" pitchFamily="34" charset="0"/>
                <a:cs typeface="Times New Roman" panose="02020603050405020304" pitchFamily="18" charset="0"/>
              </a:rPr>
              <a:t>AI meets Energy: A Systemic Shift</a:t>
            </a:r>
            <a:endParaRPr sz="7200" dirty="0"/>
          </a:p>
        </p:txBody>
      </p:sp>
      <p:sp>
        <p:nvSpPr>
          <p:cNvPr id="3" name="Content Placeholder 2"/>
          <p:cNvSpPr>
            <a:spLocks noGrp="1"/>
          </p:cNvSpPr>
          <p:nvPr>
            <p:ph idx="1"/>
          </p:nvPr>
        </p:nvSpPr>
        <p:spPr>
          <a:xfrm>
            <a:off x="773723" y="4848248"/>
            <a:ext cx="7913077" cy="876357"/>
          </a:xfrm>
        </p:spPr>
        <p:txBody>
          <a:bodyPr>
            <a:normAutofit/>
          </a:bodyPr>
          <a:lstStyle/>
          <a:p>
            <a:r>
              <a:rPr lang="en-US" dirty="0"/>
              <a:t>AI is transforming energy systems </a:t>
            </a:r>
            <a:r>
              <a:rPr lang="en-US" dirty="0">
                <a:solidFill>
                  <a:srgbClr val="C00000"/>
                </a:solidFill>
              </a:rPr>
              <a:t>from </a:t>
            </a:r>
            <a:r>
              <a:rPr lang="en-US" i="1" dirty="0">
                <a:solidFill>
                  <a:srgbClr val="C00000"/>
                </a:solidFill>
              </a:rPr>
              <a:t>reactive infrastructures </a:t>
            </a:r>
            <a:r>
              <a:rPr lang="en-US" dirty="0">
                <a:solidFill>
                  <a:srgbClr val="C00000"/>
                </a:solidFill>
              </a:rPr>
              <a:t>into </a:t>
            </a:r>
            <a:r>
              <a:rPr lang="en-US" i="1" dirty="0">
                <a:solidFill>
                  <a:srgbClr val="C00000"/>
                </a:solidFill>
              </a:rPr>
              <a:t>adaptive, self-learning </a:t>
            </a:r>
            <a:r>
              <a:rPr lang="en-US" dirty="0"/>
              <a:t>networks.</a:t>
            </a:r>
          </a:p>
          <a:p>
            <a:endParaRPr dirty="0"/>
          </a:p>
        </p:txBody>
      </p:sp>
      <p:graphicFrame>
        <p:nvGraphicFramePr>
          <p:cNvPr id="5" name="Table 4">
            <a:extLst>
              <a:ext uri="{FF2B5EF4-FFF2-40B4-BE49-F238E27FC236}">
                <a16:creationId xmlns:a16="http://schemas.microsoft.com/office/drawing/2014/main" id="{016B2228-4C58-CC13-E331-5EACA2DB037C}"/>
              </a:ext>
            </a:extLst>
          </p:cNvPr>
          <p:cNvGraphicFramePr>
            <a:graphicFrameLocks noGrp="1"/>
          </p:cNvGraphicFramePr>
          <p:nvPr>
            <p:extLst>
              <p:ext uri="{D42A27DB-BD31-4B8C-83A1-F6EECF244321}">
                <p14:modId xmlns:p14="http://schemas.microsoft.com/office/powerpoint/2010/main" val="4083521569"/>
              </p:ext>
            </p:extLst>
          </p:nvPr>
        </p:nvGraphicFramePr>
        <p:xfrm>
          <a:off x="409241" y="2958468"/>
          <a:ext cx="8415040" cy="1949982"/>
        </p:xfrm>
        <a:graphic>
          <a:graphicData uri="http://schemas.openxmlformats.org/drawingml/2006/table">
            <a:tbl>
              <a:tblPr bandRow="1">
                <a:tableStyleId>{2D5ABB26-0587-4C30-8999-92F81FD0307C}</a:tableStyleId>
              </a:tblPr>
              <a:tblGrid>
                <a:gridCol w="2103760">
                  <a:extLst>
                    <a:ext uri="{9D8B030D-6E8A-4147-A177-3AD203B41FA5}">
                      <a16:colId xmlns:a16="http://schemas.microsoft.com/office/drawing/2014/main" val="954189688"/>
                    </a:ext>
                  </a:extLst>
                </a:gridCol>
                <a:gridCol w="2033421">
                  <a:extLst>
                    <a:ext uri="{9D8B030D-6E8A-4147-A177-3AD203B41FA5}">
                      <a16:colId xmlns:a16="http://schemas.microsoft.com/office/drawing/2014/main" val="1525787273"/>
                    </a:ext>
                  </a:extLst>
                </a:gridCol>
                <a:gridCol w="2174099">
                  <a:extLst>
                    <a:ext uri="{9D8B030D-6E8A-4147-A177-3AD203B41FA5}">
                      <a16:colId xmlns:a16="http://schemas.microsoft.com/office/drawing/2014/main" val="2628885633"/>
                    </a:ext>
                  </a:extLst>
                </a:gridCol>
                <a:gridCol w="2103760">
                  <a:extLst>
                    <a:ext uri="{9D8B030D-6E8A-4147-A177-3AD203B41FA5}">
                      <a16:colId xmlns:a16="http://schemas.microsoft.com/office/drawing/2014/main" val="2239649391"/>
                    </a:ext>
                  </a:extLst>
                </a:gridCol>
              </a:tblGrid>
              <a:tr h="364972">
                <a:tc>
                  <a:txBody>
                    <a:bodyPr/>
                    <a:lstStyle/>
                    <a:p>
                      <a:pPr algn="ctr"/>
                      <a:r>
                        <a:rPr lang="en-GB" sz="2400" dirty="0">
                          <a:solidFill>
                            <a:srgbClr val="0070C0"/>
                          </a:solidFill>
                        </a:rPr>
                        <a:t>Generation</a:t>
                      </a:r>
                      <a:endParaRPr lang="LID4096" sz="2400" dirty="0">
                        <a:solidFill>
                          <a:srgbClr val="0070C0"/>
                        </a:solidFill>
                      </a:endParaRPr>
                    </a:p>
                  </a:txBody>
                  <a:tcPr/>
                </a:tc>
                <a:tc>
                  <a:txBody>
                    <a:bodyPr/>
                    <a:lstStyle/>
                    <a:p>
                      <a:pPr algn="ctr"/>
                      <a:r>
                        <a:rPr lang="en-GB" sz="2400" dirty="0">
                          <a:solidFill>
                            <a:srgbClr val="0070C0"/>
                          </a:solidFill>
                        </a:rPr>
                        <a:t>Grids</a:t>
                      </a:r>
                      <a:endParaRPr lang="LID4096" sz="2400" dirty="0">
                        <a:solidFill>
                          <a:srgbClr val="0070C0"/>
                        </a:solidFill>
                      </a:endParaRPr>
                    </a:p>
                  </a:txBody>
                  <a:tcPr/>
                </a:tc>
                <a:tc>
                  <a:txBody>
                    <a:bodyPr/>
                    <a:lstStyle/>
                    <a:p>
                      <a:pPr algn="ctr"/>
                      <a:r>
                        <a:rPr lang="en-GB" sz="2400" dirty="0">
                          <a:solidFill>
                            <a:srgbClr val="0070C0"/>
                          </a:solidFill>
                        </a:rPr>
                        <a:t>Consumption</a:t>
                      </a:r>
                      <a:endParaRPr lang="LID4096" sz="2400" dirty="0">
                        <a:solidFill>
                          <a:srgbClr val="0070C0"/>
                        </a:solidFill>
                      </a:endParaRPr>
                    </a:p>
                  </a:txBody>
                  <a:tcPr/>
                </a:tc>
                <a:tc>
                  <a:txBody>
                    <a:bodyPr/>
                    <a:lstStyle/>
                    <a:p>
                      <a:pPr algn="ctr"/>
                      <a:r>
                        <a:rPr lang="en-GB" sz="2400" dirty="0">
                          <a:solidFill>
                            <a:srgbClr val="0070C0"/>
                          </a:solidFill>
                        </a:rPr>
                        <a:t>Markets</a:t>
                      </a:r>
                      <a:endParaRPr lang="LID4096" sz="2400" dirty="0">
                        <a:solidFill>
                          <a:srgbClr val="0070C0"/>
                        </a:solidFill>
                      </a:endParaRPr>
                    </a:p>
                  </a:txBody>
                  <a:tcPr/>
                </a:tc>
                <a:extLst>
                  <a:ext uri="{0D108BD9-81ED-4DB2-BD59-A6C34878D82A}">
                    <a16:rowId xmlns:a16="http://schemas.microsoft.com/office/drawing/2014/main" val="2167288988"/>
                  </a:ext>
                </a:extLst>
              </a:tr>
              <a:tr h="1492782">
                <a:tc>
                  <a:txBody>
                    <a:bodyPr/>
                    <a:lstStyle/>
                    <a:p>
                      <a:pPr algn="ctr"/>
                      <a:r>
                        <a:rPr lang="en-US" sz="1600" dirty="0"/>
                        <a:t>ML optimizes wind/solar using real-time forecasts</a:t>
                      </a:r>
                      <a:endParaRPr lang="LID4096" sz="16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SOs/TSOs enable load balancing, fault detection, predictive maintenance</a:t>
                      </a:r>
                    </a:p>
                    <a:p>
                      <a:pPr algn="ctr"/>
                      <a:endParaRPr lang="LID4096" sz="1600" dirty="0"/>
                    </a:p>
                  </a:txBody>
                  <a:tcPr/>
                </a:tc>
                <a:tc>
                  <a:txBody>
                    <a:bodyPr/>
                    <a:lstStyle/>
                    <a:p>
                      <a:pPr algn="ctr"/>
                      <a:r>
                        <a:rPr lang="en-GB" sz="1600" dirty="0"/>
                        <a:t>Smart systems reduce waste via user </a:t>
                      </a:r>
                      <a:r>
                        <a:rPr lang="en-GB" sz="1600" dirty="0" err="1"/>
                        <a:t>behavior</a:t>
                      </a:r>
                      <a:endParaRPr lang="LID4096" sz="1600" dirty="0"/>
                    </a:p>
                  </a:txBody>
                  <a:tcPr/>
                </a:tc>
                <a:tc>
                  <a:txBody>
                    <a:bodyPr/>
                    <a:lstStyle/>
                    <a:p>
                      <a:pPr algn="ctr"/>
                      <a:r>
                        <a:rPr lang="en-US" sz="1600" dirty="0"/>
                        <a:t>Algorithmic trading, price forecasting, demand automation</a:t>
                      </a:r>
                      <a:endParaRPr lang="LID4096" sz="1600" dirty="0"/>
                    </a:p>
                  </a:txBody>
                  <a:tcPr/>
                </a:tc>
                <a:extLst>
                  <a:ext uri="{0D108BD9-81ED-4DB2-BD59-A6C34878D82A}">
                    <a16:rowId xmlns:a16="http://schemas.microsoft.com/office/drawing/2014/main" val="3307348919"/>
                  </a:ext>
                </a:extLst>
              </a:tr>
            </a:tbl>
          </a:graphicData>
        </a:graphic>
      </p:graphicFrame>
      <p:pic>
        <p:nvPicPr>
          <p:cNvPr id="18" name="Picture 17" descr="A blue line drawing of a graph&#10;&#10;AI-generated content may be incorrect.">
            <a:extLst>
              <a:ext uri="{FF2B5EF4-FFF2-40B4-BE49-F238E27FC236}">
                <a16:creationId xmlns:a16="http://schemas.microsoft.com/office/drawing/2014/main" id="{AB798BEF-6048-9401-8520-87284CF0F8C2}"/>
              </a:ext>
            </a:extLst>
          </p:cNvPr>
          <p:cNvPicPr>
            <a:picLocks noChangeAspect="1"/>
          </p:cNvPicPr>
          <p:nvPr/>
        </p:nvPicPr>
        <p:blipFill>
          <a:blip r:embed="rId2"/>
          <a:stretch>
            <a:fillRect/>
          </a:stretch>
        </p:blipFill>
        <p:spPr>
          <a:xfrm>
            <a:off x="6926771" y="1501110"/>
            <a:ext cx="1592374" cy="1592374"/>
          </a:xfrm>
          <a:prstGeom prst="rect">
            <a:avLst/>
          </a:prstGeom>
        </p:spPr>
      </p:pic>
      <p:pic>
        <p:nvPicPr>
          <p:cNvPr id="20" name="Picture 19" descr="A blue and black sign with a house and a black background&#10;&#10;AI-generated content may be incorrect.">
            <a:extLst>
              <a:ext uri="{FF2B5EF4-FFF2-40B4-BE49-F238E27FC236}">
                <a16:creationId xmlns:a16="http://schemas.microsoft.com/office/drawing/2014/main" id="{02CD63D7-16DC-3DE2-E60C-7306EE4F84C0}"/>
              </a:ext>
            </a:extLst>
          </p:cNvPr>
          <p:cNvPicPr>
            <a:picLocks noChangeAspect="1"/>
          </p:cNvPicPr>
          <p:nvPr/>
        </p:nvPicPr>
        <p:blipFill>
          <a:blip r:embed="rId3"/>
          <a:stretch>
            <a:fillRect/>
          </a:stretch>
        </p:blipFill>
        <p:spPr>
          <a:xfrm>
            <a:off x="4887408" y="1481121"/>
            <a:ext cx="1632353" cy="1632353"/>
          </a:xfrm>
          <a:prstGeom prst="rect">
            <a:avLst/>
          </a:prstGeom>
        </p:spPr>
      </p:pic>
      <p:pic>
        <p:nvPicPr>
          <p:cNvPr id="22" name="Picture 21" descr="A blue line drawing of a power line&#10;&#10;AI-generated content may be incorrect.">
            <a:extLst>
              <a:ext uri="{FF2B5EF4-FFF2-40B4-BE49-F238E27FC236}">
                <a16:creationId xmlns:a16="http://schemas.microsoft.com/office/drawing/2014/main" id="{C9DC4B80-40EE-9634-9B2F-A53CA549089D}"/>
              </a:ext>
            </a:extLst>
          </p:cNvPr>
          <p:cNvPicPr>
            <a:picLocks noChangeAspect="1"/>
          </p:cNvPicPr>
          <p:nvPr/>
        </p:nvPicPr>
        <p:blipFill>
          <a:blip r:embed="rId4"/>
          <a:stretch>
            <a:fillRect/>
          </a:stretch>
        </p:blipFill>
        <p:spPr>
          <a:xfrm>
            <a:off x="2763791" y="1571573"/>
            <a:ext cx="1451451" cy="1451451"/>
          </a:xfrm>
          <a:prstGeom prst="rect">
            <a:avLst/>
          </a:prstGeom>
        </p:spPr>
      </p:pic>
      <p:pic>
        <p:nvPicPr>
          <p:cNvPr id="24" name="Picture 23" descr="A windmill and solar panel&#10;&#10;AI-generated content may be incorrect.">
            <a:extLst>
              <a:ext uri="{FF2B5EF4-FFF2-40B4-BE49-F238E27FC236}">
                <a16:creationId xmlns:a16="http://schemas.microsoft.com/office/drawing/2014/main" id="{681BA16D-712B-F31A-DF46-AA94DD5BDE11}"/>
              </a:ext>
            </a:extLst>
          </p:cNvPr>
          <p:cNvPicPr>
            <a:picLocks noChangeAspect="1"/>
          </p:cNvPicPr>
          <p:nvPr/>
        </p:nvPicPr>
        <p:blipFill>
          <a:blip r:embed="rId5"/>
          <a:stretch>
            <a:fillRect/>
          </a:stretch>
        </p:blipFill>
        <p:spPr>
          <a:xfrm>
            <a:off x="681479" y="1653093"/>
            <a:ext cx="1288412" cy="1288412"/>
          </a:xfrm>
          <a:prstGeom prst="rect">
            <a:avLst/>
          </a:prstGeom>
        </p:spPr>
      </p:pic>
      <p:pic>
        <p:nvPicPr>
          <p:cNvPr id="4" name="Picture 3" descr="Blå pos.eps">
            <a:extLst>
              <a:ext uri="{FF2B5EF4-FFF2-40B4-BE49-F238E27FC236}">
                <a16:creationId xmlns:a16="http://schemas.microsoft.com/office/drawing/2014/main" id="{3881DEB1-EE3B-8F85-890D-EC52036DA6E2}"/>
              </a:ext>
            </a:extLst>
          </p:cNvPr>
          <p:cNvPicPr>
            <a:picLocks noChangeAspect="1"/>
          </p:cNvPicPr>
          <p:nvPr/>
        </p:nvPicPr>
        <p:blipFill rotWithShape="1">
          <a:blip r:embed="rId6">
            <a:extLst>
              <a:ext uri="{28A0092B-C50C-407E-A947-70E740481C1C}">
                <a14:useLocalDpi xmlns:a14="http://schemas.microsoft.com/office/drawing/2010/main" val="0"/>
              </a:ext>
            </a:extLst>
          </a:blip>
          <a:srcRect t="9980" b="15937"/>
          <a:stretch/>
        </p:blipFill>
        <p:spPr>
          <a:xfrm>
            <a:off x="8007555" y="6306410"/>
            <a:ext cx="736773" cy="5515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 Data Explosion — and a Bottleneck</a:t>
            </a:r>
            <a:endParaRPr dirty="0"/>
          </a:p>
        </p:txBody>
      </p:sp>
      <p:sp>
        <p:nvSpPr>
          <p:cNvPr id="3" name="Content Placeholder 2"/>
          <p:cNvSpPr>
            <a:spLocks noGrp="1"/>
          </p:cNvSpPr>
          <p:nvPr>
            <p:ph idx="1"/>
          </p:nvPr>
        </p:nvSpPr>
        <p:spPr>
          <a:xfrm>
            <a:off x="555960" y="1483628"/>
            <a:ext cx="8026765" cy="4642535"/>
          </a:xfrm>
        </p:spPr>
        <p:txBody>
          <a:bodyPr>
            <a:normAutofit/>
          </a:bodyPr>
          <a:lstStyle/>
          <a:p>
            <a:r>
              <a:rPr lang="sv-SE" sz="2000" dirty="0"/>
              <a:t>The </a:t>
            </a:r>
            <a:r>
              <a:rPr lang="sv-SE" sz="2000" dirty="0" err="1"/>
              <a:t>prerequisite</a:t>
            </a:r>
            <a:r>
              <a:rPr lang="sv-SE" sz="2000" dirty="0"/>
              <a:t> for the </a:t>
            </a:r>
            <a:r>
              <a:rPr lang="sv-SE" sz="2000" dirty="0" err="1"/>
              <a:t>success</a:t>
            </a:r>
            <a:r>
              <a:rPr lang="sv-SE" sz="2000" dirty="0"/>
              <a:t> of </a:t>
            </a:r>
            <a:r>
              <a:rPr lang="sv-SE" sz="2000" dirty="0" err="1"/>
              <a:t>this</a:t>
            </a:r>
            <a:r>
              <a:rPr lang="sv-SE" sz="2000" dirty="0"/>
              <a:t> transformation is </a:t>
            </a:r>
            <a:r>
              <a:rPr lang="sv-SE" sz="2000" dirty="0">
                <a:solidFill>
                  <a:schemeClr val="tx2"/>
                </a:solidFill>
              </a:rPr>
              <a:t>data</a:t>
            </a:r>
          </a:p>
          <a:p>
            <a:pPr lvl="1"/>
            <a:r>
              <a:rPr lang="en-US" sz="1800" dirty="0"/>
              <a:t>The richer the data, the smarter the algorithms; the smarter the algorithms, the more value we unlock</a:t>
            </a:r>
          </a:p>
          <a:p>
            <a:pPr lvl="1"/>
            <a:endParaRPr lang="sv-SE" sz="1800" dirty="0"/>
          </a:p>
          <a:p>
            <a:r>
              <a:rPr lang="en-US" sz="2000" dirty="0"/>
              <a:t>By 2030, energy devices will generate hundreds of petabytes of data daily (IEA)</a:t>
            </a:r>
          </a:p>
          <a:p>
            <a:pPr lvl="1"/>
            <a:r>
              <a:rPr sz="1800" dirty="0"/>
              <a:t>AI converts </a:t>
            </a:r>
            <a:r>
              <a:rPr lang="sv-SE" sz="1800" dirty="0" err="1"/>
              <a:t>raw</a:t>
            </a:r>
            <a:r>
              <a:rPr lang="sv-SE" sz="1800" dirty="0"/>
              <a:t> </a:t>
            </a:r>
            <a:r>
              <a:rPr sz="1800" dirty="0"/>
              <a:t>data into fast, granular, autonomous decisions</a:t>
            </a:r>
            <a:endParaRPr lang="sv-SE" sz="1800" dirty="0"/>
          </a:p>
          <a:p>
            <a:pPr marL="457200" lvl="1" indent="0">
              <a:buNone/>
            </a:pPr>
            <a:endParaRPr sz="1800" dirty="0"/>
          </a:p>
          <a:p>
            <a:r>
              <a:rPr sz="2000" dirty="0"/>
              <a:t>Yet, most data remains </a:t>
            </a:r>
            <a:r>
              <a:rPr sz="2000" dirty="0">
                <a:solidFill>
                  <a:schemeClr val="tx2"/>
                </a:solidFill>
              </a:rPr>
              <a:t>unused </a:t>
            </a:r>
            <a:r>
              <a:rPr sz="2000" dirty="0"/>
              <a:t>due to </a:t>
            </a:r>
            <a:r>
              <a:rPr lang="sv-SE" sz="2000" dirty="0"/>
              <a:t>data </a:t>
            </a:r>
            <a:r>
              <a:rPr lang="sv-SE" sz="2000" dirty="0" err="1"/>
              <a:t>ownership</a:t>
            </a:r>
            <a:r>
              <a:rPr lang="sv-SE" sz="2000" dirty="0"/>
              <a:t> problems</a:t>
            </a:r>
            <a:r>
              <a:rPr sz="2000" dirty="0"/>
              <a:t>, regulations, capacity limits</a:t>
            </a:r>
            <a:r>
              <a:rPr lang="sv-SE" sz="2000" dirty="0"/>
              <a:t>, </a:t>
            </a:r>
            <a:r>
              <a:rPr lang="sv-SE" sz="2000" dirty="0" err="1"/>
              <a:t>interoperability</a:t>
            </a:r>
            <a:r>
              <a:rPr lang="sv-SE" sz="2000" dirty="0"/>
              <a:t>, etc.</a:t>
            </a:r>
            <a:endParaRPr sz="2000" dirty="0"/>
          </a:p>
        </p:txBody>
      </p:sp>
      <p:pic>
        <p:nvPicPr>
          <p:cNvPr id="4" name="Picture 3" descr="Blå pos.eps">
            <a:extLst>
              <a:ext uri="{FF2B5EF4-FFF2-40B4-BE49-F238E27FC236}">
                <a16:creationId xmlns:a16="http://schemas.microsoft.com/office/drawing/2014/main" id="{B5038E31-A98D-7179-203F-26CA38B82F41}"/>
              </a:ext>
            </a:extLst>
          </p:cNvPr>
          <p:cNvPicPr>
            <a:picLocks noChangeAspect="1"/>
          </p:cNvPicPr>
          <p:nvPr/>
        </p:nvPicPr>
        <p:blipFill rotWithShape="1">
          <a:blip r:embed="rId2">
            <a:extLst>
              <a:ext uri="{28A0092B-C50C-407E-A947-70E740481C1C}">
                <a14:useLocalDpi xmlns:a14="http://schemas.microsoft.com/office/drawing/2010/main" val="0"/>
              </a:ext>
            </a:extLst>
          </a:blip>
          <a:srcRect t="9980" b="15937"/>
          <a:stretch/>
        </p:blipFill>
        <p:spPr>
          <a:xfrm>
            <a:off x="8007555" y="6306410"/>
            <a:ext cx="736773" cy="5515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Further Challenges and Trade-offs</a:t>
            </a:r>
            <a:endParaRPr dirty="0"/>
          </a:p>
        </p:txBody>
      </p:sp>
      <p:sp>
        <p:nvSpPr>
          <p:cNvPr id="3" name="Content Placeholder 2"/>
          <p:cNvSpPr>
            <a:spLocks noGrp="1"/>
          </p:cNvSpPr>
          <p:nvPr>
            <p:ph idx="1"/>
          </p:nvPr>
        </p:nvSpPr>
        <p:spPr>
          <a:xfrm>
            <a:off x="466282" y="1298064"/>
            <a:ext cx="8025215" cy="4828099"/>
          </a:xfrm>
        </p:spPr>
        <p:txBody>
          <a:bodyPr>
            <a:normAutofit fontScale="92500" lnSpcReduction="10000"/>
          </a:bodyPr>
          <a:lstStyle/>
          <a:p>
            <a:pPr>
              <a:buFont typeface="System Font Regular"/>
              <a:buChar char="-"/>
            </a:pPr>
            <a:r>
              <a:rPr dirty="0"/>
              <a:t>Who </a:t>
            </a:r>
            <a:r>
              <a:rPr dirty="0">
                <a:solidFill>
                  <a:schemeClr val="tx2"/>
                </a:solidFill>
              </a:rPr>
              <a:t>controls</a:t>
            </a:r>
            <a:r>
              <a:rPr dirty="0"/>
              <a:t> data and algorithms?</a:t>
            </a:r>
            <a:endParaRPr lang="en-US" dirty="0"/>
          </a:p>
          <a:p>
            <a:pPr>
              <a:buFont typeface="System Font Regular"/>
              <a:buChar char="-"/>
            </a:pPr>
            <a:r>
              <a:rPr lang="sv-SE" dirty="0" err="1"/>
              <a:t>How</a:t>
            </a:r>
            <a:r>
              <a:rPr lang="sv-SE" dirty="0"/>
              <a:t> to </a:t>
            </a:r>
            <a:r>
              <a:rPr lang="sv-SE" dirty="0" err="1"/>
              <a:t>ensure</a:t>
            </a:r>
            <a:r>
              <a:rPr dirty="0"/>
              <a:t> </a:t>
            </a:r>
            <a:r>
              <a:rPr dirty="0">
                <a:solidFill>
                  <a:schemeClr val="tx2"/>
                </a:solidFill>
              </a:rPr>
              <a:t>transparency</a:t>
            </a:r>
            <a:r>
              <a:rPr dirty="0"/>
              <a:t>, </a:t>
            </a:r>
            <a:r>
              <a:rPr dirty="0">
                <a:solidFill>
                  <a:schemeClr val="tx2"/>
                </a:solidFill>
              </a:rPr>
              <a:t>accountability</a:t>
            </a:r>
            <a:r>
              <a:rPr lang="en-US" dirty="0"/>
              <a:t>,</a:t>
            </a:r>
            <a:r>
              <a:rPr lang="en-GB" dirty="0"/>
              <a:t> and</a:t>
            </a:r>
            <a:r>
              <a:rPr lang="en-GB" dirty="0">
                <a:solidFill>
                  <a:schemeClr val="tx2"/>
                </a:solidFill>
              </a:rPr>
              <a:t> </a:t>
            </a:r>
            <a:r>
              <a:rPr dirty="0">
                <a:solidFill>
                  <a:schemeClr val="tx2"/>
                </a:solidFill>
              </a:rPr>
              <a:t>fairness</a:t>
            </a:r>
            <a:r>
              <a:rPr lang="sv-SE" dirty="0"/>
              <a:t>?</a:t>
            </a:r>
          </a:p>
          <a:p>
            <a:pPr>
              <a:buFont typeface="System Font Regular"/>
              <a:buChar char="-"/>
            </a:pPr>
            <a:r>
              <a:rPr dirty="0">
                <a:solidFill>
                  <a:schemeClr val="tx2"/>
                </a:solidFill>
              </a:rPr>
              <a:t>Cybersecurity</a:t>
            </a:r>
            <a:r>
              <a:rPr dirty="0"/>
              <a:t> of AI-managed infrastructure</a:t>
            </a:r>
            <a:endParaRPr lang="en-US" dirty="0"/>
          </a:p>
          <a:p>
            <a:pPr>
              <a:buFont typeface="System Font Regular"/>
              <a:buChar char="-"/>
            </a:pPr>
            <a:r>
              <a:rPr lang="en-GB" dirty="0"/>
              <a:t>Energy </a:t>
            </a:r>
            <a:r>
              <a:rPr lang="en-GB" dirty="0">
                <a:solidFill>
                  <a:schemeClr val="tx2"/>
                </a:solidFill>
              </a:rPr>
              <a:t>costs</a:t>
            </a:r>
            <a:r>
              <a:rPr lang="en-GB" dirty="0"/>
              <a:t> of AI (training models = high electricity use)</a:t>
            </a:r>
          </a:p>
          <a:p>
            <a:pPr>
              <a:buFont typeface="System Font Regular"/>
              <a:buChar char="-"/>
            </a:pPr>
            <a:r>
              <a:rPr lang="en-US" dirty="0"/>
              <a:t>Need for </a:t>
            </a:r>
            <a:r>
              <a:rPr lang="en-US" dirty="0">
                <a:solidFill>
                  <a:schemeClr val="tx2"/>
                </a:solidFill>
              </a:rPr>
              <a:t>regulatory frameworks</a:t>
            </a:r>
            <a:r>
              <a:rPr lang="en-US" dirty="0"/>
              <a:t>, audits, and energy-aware AI design</a:t>
            </a:r>
          </a:p>
          <a:p>
            <a:endParaRPr lang="en-GB" sz="2400" dirty="0"/>
          </a:p>
          <a:p>
            <a:endParaRPr lang="sv-SE" sz="2400" dirty="0"/>
          </a:p>
          <a:p>
            <a:pPr marL="0" indent="0">
              <a:buNone/>
            </a:pPr>
            <a:r>
              <a:rPr lang="en-US" sz="2600" dirty="0">
                <a:effectLst/>
                <a:ea typeface="Aptos" panose="020B0004020202020204" pitchFamily="34" charset="0"/>
                <a:cs typeface="Times New Roman" panose="02020603050405020304" pitchFamily="18" charset="0"/>
              </a:rPr>
              <a:t>These are not just technical or engineering questions — they are </a:t>
            </a:r>
            <a:r>
              <a:rPr lang="en-US" sz="2600" b="1" dirty="0">
                <a:effectLst/>
                <a:ea typeface="Aptos" panose="020B0004020202020204" pitchFamily="34" charset="0"/>
                <a:cs typeface="Times New Roman" panose="02020603050405020304" pitchFamily="18" charset="0"/>
              </a:rPr>
              <a:t>economic</a:t>
            </a:r>
            <a:r>
              <a:rPr lang="en-US" sz="2600" dirty="0">
                <a:effectLst/>
                <a:ea typeface="Aptos" panose="020B0004020202020204" pitchFamily="34" charset="0"/>
                <a:cs typeface="Times New Roman" panose="02020603050405020304" pitchFamily="18" charset="0"/>
              </a:rPr>
              <a:t>, </a:t>
            </a:r>
            <a:r>
              <a:rPr lang="en-US" sz="2600" b="1" dirty="0">
                <a:effectLst/>
                <a:ea typeface="Aptos" panose="020B0004020202020204" pitchFamily="34" charset="0"/>
                <a:cs typeface="Times New Roman" panose="02020603050405020304" pitchFamily="18" charset="0"/>
              </a:rPr>
              <a:t>institutional</a:t>
            </a:r>
            <a:r>
              <a:rPr lang="en-US" sz="2600" dirty="0">
                <a:effectLst/>
                <a:ea typeface="Aptos" panose="020B0004020202020204" pitchFamily="34" charset="0"/>
                <a:cs typeface="Times New Roman" panose="02020603050405020304" pitchFamily="18" charset="0"/>
              </a:rPr>
              <a:t>, and </a:t>
            </a:r>
            <a:r>
              <a:rPr lang="en-US" sz="2600" b="1" dirty="0">
                <a:effectLst/>
                <a:ea typeface="Aptos" panose="020B0004020202020204" pitchFamily="34" charset="0"/>
                <a:cs typeface="Times New Roman" panose="02020603050405020304" pitchFamily="18" charset="0"/>
              </a:rPr>
              <a:t>policy</a:t>
            </a:r>
            <a:r>
              <a:rPr lang="en-US" sz="2600" dirty="0">
                <a:effectLst/>
                <a:ea typeface="Aptos" panose="020B0004020202020204" pitchFamily="34" charset="0"/>
                <a:cs typeface="Times New Roman" panose="02020603050405020304" pitchFamily="18" charset="0"/>
              </a:rPr>
              <a:t> questions!</a:t>
            </a:r>
          </a:p>
          <a:p>
            <a:pPr marL="0" indent="0">
              <a:buNone/>
            </a:pPr>
            <a:endParaRPr lang="en-US" sz="2600" dirty="0">
              <a:effectLst/>
              <a:ea typeface="Aptos" panose="020B0004020202020204" pitchFamily="34" charset="0"/>
              <a:cs typeface="Times New Roman" panose="02020603050405020304" pitchFamily="18" charset="0"/>
            </a:endParaRPr>
          </a:p>
          <a:p>
            <a:pPr marL="0" indent="0">
              <a:buNone/>
            </a:pPr>
            <a:r>
              <a:rPr lang="en-US" sz="2600" dirty="0">
                <a:cs typeface="Times New Roman" panose="02020603050405020304" pitchFamily="18" charset="0"/>
              </a:rPr>
              <a:t>And </a:t>
            </a:r>
            <a:r>
              <a:rPr lang="en-US" sz="2600" b="1" dirty="0">
                <a:cs typeface="Times New Roman" panose="02020603050405020304" pitchFamily="18" charset="0"/>
              </a:rPr>
              <a:t>today’s </a:t>
            </a:r>
            <a:r>
              <a:rPr lang="en-US" sz="2800" b="1" dirty="0">
                <a:solidFill>
                  <a:schemeClr val="tx2"/>
                </a:solidFill>
              </a:rPr>
              <a:t>Energy Talk </a:t>
            </a:r>
            <a:r>
              <a:rPr lang="en-US" sz="2600" dirty="0">
                <a:cs typeface="Times New Roman" panose="02020603050405020304" pitchFamily="18" charset="0"/>
              </a:rPr>
              <a:t>will address some of them</a:t>
            </a:r>
            <a:endParaRPr sz="2800" dirty="0"/>
          </a:p>
        </p:txBody>
      </p:sp>
      <p:pic>
        <p:nvPicPr>
          <p:cNvPr id="4" name="Picture 3" descr="Blå pos.eps">
            <a:extLst>
              <a:ext uri="{FF2B5EF4-FFF2-40B4-BE49-F238E27FC236}">
                <a16:creationId xmlns:a16="http://schemas.microsoft.com/office/drawing/2014/main" id="{60C934CB-C29B-1C4C-E92D-DD49E75A9CC3}"/>
              </a:ext>
            </a:extLst>
          </p:cNvPr>
          <p:cNvPicPr>
            <a:picLocks noChangeAspect="1"/>
          </p:cNvPicPr>
          <p:nvPr/>
        </p:nvPicPr>
        <p:blipFill rotWithShape="1">
          <a:blip r:embed="rId2">
            <a:extLst>
              <a:ext uri="{28A0092B-C50C-407E-A947-70E740481C1C}">
                <a14:useLocalDpi xmlns:a14="http://schemas.microsoft.com/office/drawing/2010/main" val="0"/>
              </a:ext>
            </a:extLst>
          </a:blip>
          <a:srcRect t="9980" b="15937"/>
          <a:stretch/>
        </p:blipFill>
        <p:spPr>
          <a:xfrm>
            <a:off x="8007555" y="6306410"/>
            <a:ext cx="736773" cy="5515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About SITE</a:t>
            </a:r>
          </a:p>
        </p:txBody>
      </p:sp>
      <p:sp>
        <p:nvSpPr>
          <p:cNvPr id="3" name="Content Placeholder 2"/>
          <p:cNvSpPr>
            <a:spLocks noGrp="1"/>
          </p:cNvSpPr>
          <p:nvPr>
            <p:ph idx="1"/>
          </p:nvPr>
        </p:nvSpPr>
        <p:spPr>
          <a:xfrm>
            <a:off x="345171" y="1244286"/>
            <a:ext cx="8520270" cy="4881878"/>
          </a:xfrm>
        </p:spPr>
        <p:txBody>
          <a:bodyPr>
            <a:normAutofit/>
          </a:bodyPr>
          <a:lstStyle/>
          <a:p>
            <a:r>
              <a:rPr sz="2000" b="1" dirty="0"/>
              <a:t>S</a:t>
            </a:r>
            <a:r>
              <a:rPr sz="2000" dirty="0"/>
              <a:t>tockholm </a:t>
            </a:r>
            <a:r>
              <a:rPr sz="2000" b="1" dirty="0"/>
              <a:t>I</a:t>
            </a:r>
            <a:r>
              <a:rPr sz="2000" dirty="0"/>
              <a:t>nstitute of </a:t>
            </a:r>
            <a:r>
              <a:rPr sz="2000" b="1" dirty="0"/>
              <a:t>T</a:t>
            </a:r>
            <a:r>
              <a:rPr sz="2000" dirty="0"/>
              <a:t>ransition </a:t>
            </a:r>
            <a:r>
              <a:rPr sz="2000" b="1" dirty="0"/>
              <a:t>E</a:t>
            </a:r>
            <a:r>
              <a:rPr sz="2000" dirty="0"/>
              <a:t>conomics</a:t>
            </a:r>
            <a:r>
              <a:rPr lang="en-US" sz="2000" dirty="0"/>
              <a:t>, </a:t>
            </a:r>
            <a:r>
              <a:rPr sz="2000" dirty="0"/>
              <a:t>founded in 1989</a:t>
            </a:r>
            <a:endParaRPr lang="en-US" sz="2000" dirty="0"/>
          </a:p>
          <a:p>
            <a:pPr>
              <a:spcBef>
                <a:spcPts val="600"/>
              </a:spcBef>
            </a:pPr>
            <a:r>
              <a:rPr lang="en-US" sz="2000" dirty="0"/>
              <a:t>Ambition: to serve as a bridge between the academic community and policymakers</a:t>
            </a:r>
          </a:p>
          <a:p>
            <a:pPr lvl="1">
              <a:spcBef>
                <a:spcPts val="600"/>
              </a:spcBef>
            </a:pPr>
            <a:endParaRPr lang="en-US" sz="1600" dirty="0"/>
          </a:p>
          <a:p>
            <a:pPr>
              <a:spcBef>
                <a:spcPts val="600"/>
              </a:spcBef>
            </a:pPr>
            <a:r>
              <a:rPr lang="en-US" sz="2000" dirty="0">
                <a:ea typeface="Helvetica Neue" panose="02000503000000020004" pitchFamily="2" charset="0"/>
                <a:cs typeface="Helvetica Neue" panose="02000503000000020004" pitchFamily="2" charset="0"/>
              </a:rPr>
              <a:t>Main activities today</a:t>
            </a:r>
          </a:p>
          <a:p>
            <a:pPr marL="449263" lvl="1" indent="-179388">
              <a:spcBef>
                <a:spcPts val="600"/>
              </a:spcBef>
            </a:pPr>
            <a:r>
              <a:rPr lang="en-US" sz="1800" b="1" dirty="0">
                <a:ea typeface="Helvetica Neue" panose="02000503000000020004" pitchFamily="2" charset="0"/>
                <a:cs typeface="Helvetica Neue" panose="02000503000000020004" pitchFamily="2" charset="0"/>
              </a:rPr>
              <a:t>Research:</a:t>
            </a:r>
            <a:r>
              <a:rPr lang="en-US" sz="1800" dirty="0">
                <a:ea typeface="Helvetica Neue" panose="02000503000000020004" pitchFamily="2" charset="0"/>
                <a:cs typeface="Helvetica Neue" panose="02000503000000020004" pitchFamily="2" charset="0"/>
              </a:rPr>
              <a:t> modern economics with a thematic focus on topics important to understand and provide advice on important issues in the region </a:t>
            </a:r>
          </a:p>
          <a:p>
            <a:pPr marL="719138" lvl="2" indent="-269875">
              <a:spcBef>
                <a:spcPts val="600"/>
              </a:spcBef>
            </a:pPr>
            <a:r>
              <a:rPr lang="en-US" sz="1600" dirty="0">
                <a:ea typeface="Helvetica Neue" panose="02000503000000020004" pitchFamily="2" charset="0"/>
                <a:cs typeface="Helvetica Neue" panose="02000503000000020004" pitchFamily="2" charset="0"/>
              </a:rPr>
              <a:t>macro, energy, gender, environment, media and democracy, political economy, procurement, corruption, etc.</a:t>
            </a:r>
          </a:p>
          <a:p>
            <a:pPr marL="449263" lvl="1" indent="-179388">
              <a:spcBef>
                <a:spcPts val="600"/>
              </a:spcBef>
            </a:pPr>
            <a:r>
              <a:rPr lang="en-US" sz="1800" b="1" dirty="0"/>
              <a:t>Policy</a:t>
            </a:r>
            <a:r>
              <a:rPr lang="en-US" sz="1800" b="1" dirty="0">
                <a:ea typeface="Helvetica Neue" panose="02000503000000020004" pitchFamily="2" charset="0"/>
                <a:cs typeface="Helvetica Neue" panose="02000503000000020004" pitchFamily="2" charset="0"/>
              </a:rPr>
              <a:t> analysis and advice:</a:t>
            </a:r>
            <a:r>
              <a:rPr lang="en-US" sz="1800" dirty="0">
                <a:ea typeface="Helvetica Neue" panose="02000503000000020004" pitchFamily="2" charset="0"/>
                <a:cs typeface="Helvetica Neue" panose="02000503000000020004" pitchFamily="2" charset="0"/>
              </a:rPr>
              <a:t> evidence and research-based</a:t>
            </a:r>
          </a:p>
          <a:p>
            <a:pPr marL="449263" lvl="1" indent="-179388">
              <a:spcBef>
                <a:spcPts val="600"/>
              </a:spcBef>
            </a:pPr>
            <a:r>
              <a:rPr lang="en-US" sz="1800" b="1" dirty="0">
                <a:ea typeface="Helvetica Neue" panose="02000503000000020004" pitchFamily="2" charset="0"/>
                <a:cs typeface="Helvetica Neue" panose="02000503000000020004" pitchFamily="2" charset="0"/>
              </a:rPr>
              <a:t>Outreach</a:t>
            </a:r>
            <a:r>
              <a:rPr lang="en-US" sz="1800" dirty="0">
                <a:ea typeface="Helvetica Neue" panose="02000503000000020004" pitchFamily="2" charset="0"/>
                <a:cs typeface="Helvetica Neue" panose="02000503000000020004" pitchFamily="2" charset="0"/>
              </a:rPr>
              <a:t> (seminars, conferences, FREE policy briefs, media,…)</a:t>
            </a:r>
          </a:p>
          <a:p>
            <a:pPr marL="449263" lvl="1" indent="-179388">
              <a:spcBef>
                <a:spcPts val="600"/>
              </a:spcBef>
            </a:pPr>
            <a:r>
              <a:rPr lang="en-US" sz="1800" b="1" dirty="0">
                <a:ea typeface="Helvetica Neue" panose="02000503000000020004" pitchFamily="2" charset="0"/>
                <a:cs typeface="Helvetica Neue" panose="02000503000000020004" pitchFamily="2" charset="0"/>
              </a:rPr>
              <a:t>Education</a:t>
            </a:r>
          </a:p>
          <a:p>
            <a:pPr marL="449263" lvl="1" indent="-179388">
              <a:spcBef>
                <a:spcPts val="600"/>
              </a:spcBef>
            </a:pPr>
            <a:r>
              <a:rPr lang="en-US" sz="1800" b="1" dirty="0">
                <a:ea typeface="Helvetica Neue" panose="02000503000000020004" pitchFamily="2" charset="0"/>
                <a:cs typeface="Helvetica Neue" panose="02000503000000020004" pitchFamily="2" charset="0"/>
              </a:rPr>
              <a:t>Institution building:</a:t>
            </a:r>
          </a:p>
          <a:p>
            <a:pPr marL="719138" lvl="2" indent="-269875">
              <a:spcBef>
                <a:spcPts val="600"/>
              </a:spcBef>
            </a:pPr>
            <a:r>
              <a:rPr lang="en-US" sz="1600" dirty="0">
                <a:ea typeface="Helvetica Neue" panose="02000503000000020004" pitchFamily="2" charset="0"/>
                <a:cs typeface="Helvetica Neue" panose="02000503000000020004" pitchFamily="2" charset="0"/>
              </a:rPr>
              <a:t>FREE (Forum for Research on Eastern Europe and Emerging Economies) network </a:t>
            </a:r>
          </a:p>
          <a:p>
            <a:pPr marL="449263" lvl="1" indent="-179388">
              <a:spcBef>
                <a:spcPts val="600"/>
              </a:spcBef>
            </a:pPr>
            <a:endParaRPr lang="en-US" dirty="0">
              <a:ea typeface="Helvetica Neue" panose="02000503000000020004" pitchFamily="2" charset="0"/>
              <a:cs typeface="Helvetica Neue" panose="02000503000000020004" pitchFamily="2" charset="0"/>
            </a:endParaRPr>
          </a:p>
        </p:txBody>
      </p:sp>
      <p:pic>
        <p:nvPicPr>
          <p:cNvPr id="4" name="Picture 3" descr="Blå pos.eps">
            <a:extLst>
              <a:ext uri="{FF2B5EF4-FFF2-40B4-BE49-F238E27FC236}">
                <a16:creationId xmlns:a16="http://schemas.microsoft.com/office/drawing/2014/main" id="{8AECDC9F-056B-8D31-66C4-4B6F60FC61D4}"/>
              </a:ext>
            </a:extLst>
          </p:cNvPr>
          <p:cNvPicPr>
            <a:picLocks noChangeAspect="1"/>
          </p:cNvPicPr>
          <p:nvPr/>
        </p:nvPicPr>
        <p:blipFill rotWithShape="1">
          <a:blip r:embed="rId2">
            <a:extLst>
              <a:ext uri="{28A0092B-C50C-407E-A947-70E740481C1C}">
                <a14:useLocalDpi xmlns:a14="http://schemas.microsoft.com/office/drawing/2010/main" val="0"/>
              </a:ext>
            </a:extLst>
          </a:blip>
          <a:srcRect t="9980" b="15937"/>
          <a:stretch/>
        </p:blipFill>
        <p:spPr>
          <a:xfrm>
            <a:off x="8007555" y="6306410"/>
            <a:ext cx="736773" cy="5515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509" y="366043"/>
            <a:ext cx="8025214" cy="738749"/>
          </a:xfrm>
        </p:spPr>
        <p:txBody>
          <a:bodyPr>
            <a:normAutofit/>
          </a:bodyPr>
          <a:lstStyle/>
          <a:p>
            <a:r>
              <a:rPr lang="en-GB" i="1" dirty="0"/>
              <a:t>FREE</a:t>
            </a:r>
            <a:r>
              <a:rPr lang="en-GB" dirty="0"/>
              <a:t> Network</a:t>
            </a:r>
          </a:p>
        </p:txBody>
      </p:sp>
      <p:pic>
        <p:nvPicPr>
          <p:cNvPr id="4" name="Picture 3" descr="Blå pos.eps"/>
          <p:cNvPicPr>
            <a:picLocks noChangeAspect="1"/>
          </p:cNvPicPr>
          <p:nvPr/>
        </p:nvPicPr>
        <p:blipFill rotWithShape="1">
          <a:blip r:embed="rId3">
            <a:extLst>
              <a:ext uri="{28A0092B-C50C-407E-A947-70E740481C1C}">
                <a14:useLocalDpi xmlns:a14="http://schemas.microsoft.com/office/drawing/2010/main" val="0"/>
              </a:ext>
            </a:extLst>
          </a:blip>
          <a:srcRect t="9980" b="15937"/>
          <a:stretch/>
        </p:blipFill>
        <p:spPr>
          <a:xfrm>
            <a:off x="8007555" y="6306410"/>
            <a:ext cx="736773" cy="551590"/>
          </a:xfrm>
          <a:prstGeom prst="rect">
            <a:avLst/>
          </a:prstGeom>
        </p:spPr>
      </p:pic>
      <p:pic>
        <p:nvPicPr>
          <p:cNvPr id="30" name="Picture 8" descr="Picture 8">
            <a:extLst>
              <a:ext uri="{FF2B5EF4-FFF2-40B4-BE49-F238E27FC236}">
                <a16:creationId xmlns:a16="http://schemas.microsoft.com/office/drawing/2014/main" id="{78DC499B-1747-9264-739F-402512C6D65B}"/>
              </a:ext>
            </a:extLst>
          </p:cNvPr>
          <p:cNvPicPr>
            <a:picLocks noChangeAspect="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colorTemperature colorTemp="4336"/>
                    </a14:imgEffect>
                  </a14:imgLayer>
                </a14:imgProps>
              </a:ext>
            </a:extLst>
          </a:blip>
          <a:srcRect t="8049" b="14412"/>
          <a:stretch>
            <a:fillRect/>
          </a:stretch>
        </p:blipFill>
        <p:spPr>
          <a:xfrm>
            <a:off x="700565" y="1659119"/>
            <a:ext cx="7090549" cy="4510766"/>
          </a:xfrm>
          <a:prstGeom prst="rect">
            <a:avLst/>
          </a:prstGeom>
          <a:ln w="12700">
            <a:miter lim="400000"/>
          </a:ln>
        </p:spPr>
      </p:pic>
      <p:sp>
        <p:nvSpPr>
          <p:cNvPr id="31" name="TextBox 10">
            <a:extLst>
              <a:ext uri="{FF2B5EF4-FFF2-40B4-BE49-F238E27FC236}">
                <a16:creationId xmlns:a16="http://schemas.microsoft.com/office/drawing/2014/main" id="{D222DDD1-DB9C-21EC-94BA-6C536023E57C}"/>
              </a:ext>
            </a:extLst>
          </p:cNvPr>
          <p:cNvSpPr txBox="1"/>
          <p:nvPr/>
        </p:nvSpPr>
        <p:spPr>
          <a:xfrm>
            <a:off x="5776428" y="5586499"/>
            <a:ext cx="441144" cy="265455"/>
          </a:xfrm>
          <a:prstGeom prst="rect">
            <a:avLst/>
          </a:prstGeom>
          <a:solidFill>
            <a:srgbClr val="FFFFFF"/>
          </a:solidFill>
          <a:ln w="12700">
            <a:solidFill>
              <a:schemeClr val="accent1"/>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algn="ctr">
              <a:defRPr sz="1700" b="1">
                <a:solidFill>
                  <a:srgbClr val="333F50"/>
                </a:solidFill>
              </a:defRPr>
            </a:lvl1pPr>
          </a:lstStyle>
          <a:p>
            <a:r>
              <a:rPr sz="1275"/>
              <a:t>ISET</a:t>
            </a:r>
          </a:p>
        </p:txBody>
      </p:sp>
      <p:sp>
        <p:nvSpPr>
          <p:cNvPr id="32" name="TextBox 11">
            <a:extLst>
              <a:ext uri="{FF2B5EF4-FFF2-40B4-BE49-F238E27FC236}">
                <a16:creationId xmlns:a16="http://schemas.microsoft.com/office/drawing/2014/main" id="{1A78ADE6-5888-D1E1-F7F4-CBA7E0ADE23A}"/>
              </a:ext>
            </a:extLst>
          </p:cNvPr>
          <p:cNvSpPr txBox="1"/>
          <p:nvPr/>
        </p:nvSpPr>
        <p:spPr>
          <a:xfrm>
            <a:off x="5481294" y="4749157"/>
            <a:ext cx="750608" cy="265455"/>
          </a:xfrm>
          <a:prstGeom prst="rect">
            <a:avLst/>
          </a:prstGeom>
          <a:solidFill>
            <a:srgbClr val="FFFFFF"/>
          </a:solidFill>
          <a:ln w="12700">
            <a:solidFill>
              <a:schemeClr val="accent1"/>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lvl1pPr algn="ctr">
              <a:defRPr sz="1700" b="1">
                <a:solidFill>
                  <a:srgbClr val="333F50"/>
                </a:solidFill>
              </a:defRPr>
            </a:lvl1pPr>
          </a:lstStyle>
          <a:p>
            <a:r>
              <a:rPr sz="1275"/>
              <a:t>KSE</a:t>
            </a:r>
          </a:p>
        </p:txBody>
      </p:sp>
      <p:sp>
        <p:nvSpPr>
          <p:cNvPr id="33" name="TextBox 12">
            <a:extLst>
              <a:ext uri="{FF2B5EF4-FFF2-40B4-BE49-F238E27FC236}">
                <a16:creationId xmlns:a16="http://schemas.microsoft.com/office/drawing/2014/main" id="{C870AAA9-3FBE-C54C-E6F1-4C483A1E4F44}"/>
              </a:ext>
            </a:extLst>
          </p:cNvPr>
          <p:cNvSpPr txBox="1"/>
          <p:nvPr/>
        </p:nvSpPr>
        <p:spPr>
          <a:xfrm>
            <a:off x="5117045" y="4002208"/>
            <a:ext cx="647932" cy="265455"/>
          </a:xfrm>
          <a:prstGeom prst="rect">
            <a:avLst/>
          </a:prstGeom>
          <a:solidFill>
            <a:srgbClr val="FFFFFF"/>
          </a:solidFill>
          <a:ln w="12700">
            <a:solidFill>
              <a:schemeClr val="accent1"/>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algn="ctr">
              <a:defRPr sz="1700" b="1">
                <a:solidFill>
                  <a:srgbClr val="333F50"/>
                </a:solidFill>
              </a:defRPr>
            </a:lvl1pPr>
          </a:lstStyle>
          <a:p>
            <a:r>
              <a:rPr sz="1275" dirty="0"/>
              <a:t>BEROC</a:t>
            </a:r>
          </a:p>
        </p:txBody>
      </p:sp>
      <p:sp>
        <p:nvSpPr>
          <p:cNvPr id="34" name="TextBox 13">
            <a:extLst>
              <a:ext uri="{FF2B5EF4-FFF2-40B4-BE49-F238E27FC236}">
                <a16:creationId xmlns:a16="http://schemas.microsoft.com/office/drawing/2014/main" id="{84724BAC-9E89-12A7-D8BF-ED9987FA295B}"/>
              </a:ext>
            </a:extLst>
          </p:cNvPr>
          <p:cNvSpPr txBox="1"/>
          <p:nvPr/>
        </p:nvSpPr>
        <p:spPr>
          <a:xfrm>
            <a:off x="4848682" y="3427526"/>
            <a:ext cx="747901" cy="265455"/>
          </a:xfrm>
          <a:prstGeom prst="rect">
            <a:avLst/>
          </a:prstGeom>
          <a:solidFill>
            <a:srgbClr val="FFFFFF"/>
          </a:solidFill>
          <a:ln w="12700">
            <a:solidFill>
              <a:schemeClr val="accent1"/>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lvl1pPr algn="ctr">
              <a:defRPr sz="1700" b="1">
                <a:solidFill>
                  <a:srgbClr val="333F50"/>
                </a:solidFill>
              </a:defRPr>
            </a:lvl1pPr>
          </a:lstStyle>
          <a:p>
            <a:r>
              <a:rPr sz="1275" dirty="0"/>
              <a:t>BICEPS</a:t>
            </a:r>
          </a:p>
        </p:txBody>
      </p:sp>
      <p:sp>
        <p:nvSpPr>
          <p:cNvPr id="35" name="TextBox 14">
            <a:extLst>
              <a:ext uri="{FF2B5EF4-FFF2-40B4-BE49-F238E27FC236}">
                <a16:creationId xmlns:a16="http://schemas.microsoft.com/office/drawing/2014/main" id="{D592219C-3502-8756-F0E8-3639A7B6651F}"/>
              </a:ext>
            </a:extLst>
          </p:cNvPr>
          <p:cNvSpPr txBox="1"/>
          <p:nvPr/>
        </p:nvSpPr>
        <p:spPr>
          <a:xfrm>
            <a:off x="3857479" y="4411754"/>
            <a:ext cx="595033" cy="265455"/>
          </a:xfrm>
          <a:prstGeom prst="rect">
            <a:avLst/>
          </a:prstGeom>
          <a:solidFill>
            <a:srgbClr val="FFFFFF"/>
          </a:solidFill>
          <a:ln w="12700">
            <a:solidFill>
              <a:schemeClr val="accent1"/>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algn="ctr">
              <a:defRPr sz="1700" b="1">
                <a:solidFill>
                  <a:srgbClr val="333F50"/>
                </a:solidFill>
              </a:defRPr>
            </a:lvl1pPr>
          </a:lstStyle>
          <a:p>
            <a:r>
              <a:rPr sz="1275"/>
              <a:t>CenEA</a:t>
            </a:r>
          </a:p>
        </p:txBody>
      </p:sp>
      <p:sp>
        <p:nvSpPr>
          <p:cNvPr id="36" name="TextBox 15">
            <a:extLst>
              <a:ext uri="{FF2B5EF4-FFF2-40B4-BE49-F238E27FC236}">
                <a16:creationId xmlns:a16="http://schemas.microsoft.com/office/drawing/2014/main" id="{0231C503-E6AD-3777-EC2D-47648CC8F2B1}"/>
              </a:ext>
            </a:extLst>
          </p:cNvPr>
          <p:cNvSpPr txBox="1"/>
          <p:nvPr/>
        </p:nvSpPr>
        <p:spPr>
          <a:xfrm>
            <a:off x="3935867" y="3490420"/>
            <a:ext cx="441144" cy="265455"/>
          </a:xfrm>
          <a:prstGeom prst="rect">
            <a:avLst/>
          </a:prstGeom>
          <a:solidFill>
            <a:srgbClr val="FFFFFF"/>
          </a:solidFill>
          <a:ln w="12700">
            <a:solidFill>
              <a:schemeClr val="accent1"/>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algn="ctr">
              <a:defRPr sz="1700" b="1">
                <a:solidFill>
                  <a:srgbClr val="333F50"/>
                </a:solidFill>
              </a:defRPr>
            </a:lvl1pPr>
          </a:lstStyle>
          <a:p>
            <a:r>
              <a:rPr sz="1275"/>
              <a:t>SITE</a:t>
            </a:r>
          </a:p>
        </p:txBody>
      </p:sp>
      <p:pic>
        <p:nvPicPr>
          <p:cNvPr id="37" name="Picture 16" descr="Picture 16">
            <a:extLst>
              <a:ext uri="{FF2B5EF4-FFF2-40B4-BE49-F238E27FC236}">
                <a16:creationId xmlns:a16="http://schemas.microsoft.com/office/drawing/2014/main" id="{83F3E768-773E-34B6-788E-61810B9BFFC9}"/>
              </a:ext>
            </a:extLst>
          </p:cNvPr>
          <p:cNvPicPr>
            <a:picLocks noChangeAspect="1"/>
          </p:cNvPicPr>
          <p:nvPr/>
        </p:nvPicPr>
        <p:blipFill>
          <a:blip r:embed="rId6"/>
          <a:stretch>
            <a:fillRect/>
          </a:stretch>
        </p:blipFill>
        <p:spPr>
          <a:xfrm>
            <a:off x="4848682" y="3638595"/>
            <a:ext cx="423122" cy="391733"/>
          </a:xfrm>
          <a:prstGeom prst="rect">
            <a:avLst/>
          </a:prstGeom>
          <a:ln w="12700">
            <a:miter lim="400000"/>
          </a:ln>
        </p:spPr>
      </p:pic>
      <p:pic>
        <p:nvPicPr>
          <p:cNvPr id="38" name="Picture 17" descr="Picture 17">
            <a:extLst>
              <a:ext uri="{FF2B5EF4-FFF2-40B4-BE49-F238E27FC236}">
                <a16:creationId xmlns:a16="http://schemas.microsoft.com/office/drawing/2014/main" id="{2D53D3BE-7D9C-9389-9850-F63459FE3760}"/>
              </a:ext>
            </a:extLst>
          </p:cNvPr>
          <p:cNvPicPr>
            <a:picLocks noChangeAspect="1"/>
          </p:cNvPicPr>
          <p:nvPr/>
        </p:nvPicPr>
        <p:blipFill>
          <a:blip r:embed="rId6"/>
          <a:stretch>
            <a:fillRect/>
          </a:stretch>
        </p:blipFill>
        <p:spPr>
          <a:xfrm>
            <a:off x="4317389" y="4197922"/>
            <a:ext cx="423122" cy="391734"/>
          </a:xfrm>
          <a:prstGeom prst="rect">
            <a:avLst/>
          </a:prstGeom>
          <a:ln w="12700">
            <a:miter lim="400000"/>
          </a:ln>
        </p:spPr>
      </p:pic>
      <p:pic>
        <p:nvPicPr>
          <p:cNvPr id="39" name="Picture 18" descr="Picture 18">
            <a:extLst>
              <a:ext uri="{FF2B5EF4-FFF2-40B4-BE49-F238E27FC236}">
                <a16:creationId xmlns:a16="http://schemas.microsoft.com/office/drawing/2014/main" id="{E7AEC4FA-FCB4-09A8-421E-7BDBBAB17E02}"/>
              </a:ext>
            </a:extLst>
          </p:cNvPr>
          <p:cNvPicPr>
            <a:picLocks noChangeAspect="1"/>
          </p:cNvPicPr>
          <p:nvPr/>
        </p:nvPicPr>
        <p:blipFill>
          <a:blip r:embed="rId6"/>
          <a:stretch>
            <a:fillRect/>
          </a:stretch>
        </p:blipFill>
        <p:spPr>
          <a:xfrm>
            <a:off x="5269734" y="4553293"/>
            <a:ext cx="423122" cy="391734"/>
          </a:xfrm>
          <a:prstGeom prst="rect">
            <a:avLst/>
          </a:prstGeom>
          <a:ln w="12700">
            <a:miter lim="400000"/>
          </a:ln>
        </p:spPr>
      </p:pic>
      <p:pic>
        <p:nvPicPr>
          <p:cNvPr id="40" name="Picture 19" descr="Picture 19">
            <a:extLst>
              <a:ext uri="{FF2B5EF4-FFF2-40B4-BE49-F238E27FC236}">
                <a16:creationId xmlns:a16="http://schemas.microsoft.com/office/drawing/2014/main" id="{44180425-36FD-C957-3385-94D480004C9D}"/>
              </a:ext>
            </a:extLst>
          </p:cNvPr>
          <p:cNvPicPr>
            <a:picLocks noChangeAspect="1"/>
          </p:cNvPicPr>
          <p:nvPr/>
        </p:nvPicPr>
        <p:blipFill>
          <a:blip r:embed="rId6"/>
          <a:stretch>
            <a:fillRect/>
          </a:stretch>
        </p:blipFill>
        <p:spPr>
          <a:xfrm>
            <a:off x="4338060" y="3317327"/>
            <a:ext cx="423122" cy="391734"/>
          </a:xfrm>
          <a:prstGeom prst="rect">
            <a:avLst/>
          </a:prstGeom>
          <a:ln w="12700">
            <a:miter lim="400000"/>
          </a:ln>
        </p:spPr>
      </p:pic>
      <p:pic>
        <p:nvPicPr>
          <p:cNvPr id="41" name="Picture 21" descr="Picture 21">
            <a:extLst>
              <a:ext uri="{FF2B5EF4-FFF2-40B4-BE49-F238E27FC236}">
                <a16:creationId xmlns:a16="http://schemas.microsoft.com/office/drawing/2014/main" id="{8C4889DE-A84A-96CC-7FBD-A22F5271C5DB}"/>
              </a:ext>
            </a:extLst>
          </p:cNvPr>
          <p:cNvPicPr>
            <a:picLocks noChangeAspect="1"/>
          </p:cNvPicPr>
          <p:nvPr/>
        </p:nvPicPr>
        <p:blipFill>
          <a:blip r:embed="rId6"/>
          <a:stretch>
            <a:fillRect/>
          </a:stretch>
        </p:blipFill>
        <p:spPr>
          <a:xfrm>
            <a:off x="4741310" y="3914502"/>
            <a:ext cx="423122" cy="391734"/>
          </a:xfrm>
          <a:prstGeom prst="rect">
            <a:avLst/>
          </a:prstGeom>
          <a:ln w="12700">
            <a:miter lim="400000"/>
          </a:ln>
        </p:spPr>
      </p:pic>
      <p:pic>
        <p:nvPicPr>
          <p:cNvPr id="42" name="Picture 22" descr="Picture 22">
            <a:extLst>
              <a:ext uri="{FF2B5EF4-FFF2-40B4-BE49-F238E27FC236}">
                <a16:creationId xmlns:a16="http://schemas.microsoft.com/office/drawing/2014/main" id="{428C650B-ECC6-6188-AC20-36EAE98EE7ED}"/>
              </a:ext>
            </a:extLst>
          </p:cNvPr>
          <p:cNvPicPr>
            <a:picLocks noChangeAspect="1"/>
          </p:cNvPicPr>
          <p:nvPr/>
        </p:nvPicPr>
        <p:blipFill>
          <a:blip r:embed="rId6"/>
          <a:stretch>
            <a:fillRect/>
          </a:stretch>
        </p:blipFill>
        <p:spPr>
          <a:xfrm>
            <a:off x="6162443" y="5390633"/>
            <a:ext cx="423122" cy="391734"/>
          </a:xfrm>
          <a:prstGeom prst="rect">
            <a:avLst/>
          </a:prstGeom>
          <a:ln w="12700">
            <a:miter lim="400000"/>
          </a:ln>
        </p:spPr>
      </p:pic>
      <p:sp>
        <p:nvSpPr>
          <p:cNvPr id="5" name="TextBox 4">
            <a:extLst>
              <a:ext uri="{FF2B5EF4-FFF2-40B4-BE49-F238E27FC236}">
                <a16:creationId xmlns:a16="http://schemas.microsoft.com/office/drawing/2014/main" id="{34FF4DED-5A44-77F8-7392-EBC11DC58BDC}"/>
              </a:ext>
            </a:extLst>
          </p:cNvPr>
          <p:cNvSpPr txBox="1"/>
          <p:nvPr/>
        </p:nvSpPr>
        <p:spPr>
          <a:xfrm>
            <a:off x="432305" y="1259009"/>
            <a:ext cx="8312023" cy="400110"/>
          </a:xfrm>
          <a:prstGeom prst="rect">
            <a:avLst/>
          </a:prstGeom>
          <a:noFill/>
        </p:spPr>
        <p:txBody>
          <a:bodyPr wrap="square">
            <a:spAutoFit/>
          </a:bodyPr>
          <a:lstStyle/>
          <a:p>
            <a:pPr algn="ctr" rtl="0">
              <a:buSzPts val="1600"/>
            </a:pPr>
            <a:r>
              <a:rPr lang="en-US" sz="2000" b="0" i="0" u="none" strike="noStrike" kern="1200" baseline="0" dirty="0">
                <a:solidFill>
                  <a:srgbClr val="141313"/>
                </a:solidFill>
              </a:rPr>
              <a:t>A joint initiative by SITE, BEROC, BICEPS, </a:t>
            </a:r>
            <a:r>
              <a:rPr lang="en-US" sz="2000" b="0" i="0" u="none" strike="noStrike" kern="1200" baseline="0" dirty="0" err="1">
                <a:solidFill>
                  <a:srgbClr val="141313"/>
                </a:solidFill>
              </a:rPr>
              <a:t>CenEA</a:t>
            </a:r>
            <a:r>
              <a:rPr lang="en-US" sz="2000" b="0" i="0" u="none" strike="noStrike" kern="1200" baseline="0" dirty="0">
                <a:solidFill>
                  <a:srgbClr val="141313"/>
                </a:solidFill>
              </a:rPr>
              <a:t>, ISET-PI, and KSE</a:t>
            </a:r>
          </a:p>
        </p:txBody>
      </p:sp>
    </p:spTree>
    <p:extLst>
      <p:ext uri="{BB962C8B-B14F-4D97-AF65-F5344CB8AC3E}">
        <p14:creationId xmlns:p14="http://schemas.microsoft.com/office/powerpoint/2010/main" val="70018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Helvetica Neue" panose="02000503000000020004" pitchFamily="2" charset="0"/>
                <a:ea typeface="Helvetica Neue" panose="02000503000000020004" pitchFamily="2" charset="0"/>
                <a:cs typeface="Helvetica Neue" panose="02000503000000020004" pitchFamily="2" charset="0"/>
              </a:rPr>
              <a:t>FREE Network (cont.)</a:t>
            </a:r>
            <a:endParaRPr lang="en-GB" sz="2200" dirty="0"/>
          </a:p>
        </p:txBody>
      </p:sp>
      <p:pic>
        <p:nvPicPr>
          <p:cNvPr id="4" name="Picture 3" descr="Blå pos.eps"/>
          <p:cNvPicPr>
            <a:picLocks noChangeAspect="1"/>
          </p:cNvPicPr>
          <p:nvPr/>
        </p:nvPicPr>
        <p:blipFill rotWithShape="1">
          <a:blip r:embed="rId2">
            <a:extLst>
              <a:ext uri="{28A0092B-C50C-407E-A947-70E740481C1C}">
                <a14:useLocalDpi xmlns:a14="http://schemas.microsoft.com/office/drawing/2010/main" val="0"/>
              </a:ext>
            </a:extLst>
          </a:blip>
          <a:srcRect t="9980" b="15937"/>
          <a:stretch/>
        </p:blipFill>
        <p:spPr>
          <a:xfrm>
            <a:off x="7966919" y="6311223"/>
            <a:ext cx="720000" cy="539033"/>
          </a:xfrm>
          <a:prstGeom prst="rect">
            <a:avLst/>
          </a:prstGeom>
        </p:spPr>
      </p:pic>
      <p:sp>
        <p:nvSpPr>
          <p:cNvPr id="7" name="TextBox 9">
            <a:extLst>
              <a:ext uri="{FF2B5EF4-FFF2-40B4-BE49-F238E27FC236}">
                <a16:creationId xmlns:a16="http://schemas.microsoft.com/office/drawing/2014/main" id="{4D6ACC7C-47BC-D2E3-DB03-8623DB8FA7AC}"/>
              </a:ext>
            </a:extLst>
          </p:cNvPr>
          <p:cNvSpPr txBox="1"/>
          <p:nvPr/>
        </p:nvSpPr>
        <p:spPr>
          <a:xfrm>
            <a:off x="256043" y="1211124"/>
            <a:ext cx="3958675" cy="37317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a:spAutoFit/>
          </a:bodyPr>
          <a:lstStyle/>
          <a:p>
            <a:pPr marL="285750" indent="-285750" rtl="0">
              <a:buSzPts val="1600"/>
              <a:buFont typeface="Arial" panose="020B0604020202020204" pitchFamily="34" charset="0"/>
              <a:buChar char="•"/>
            </a:pPr>
            <a:r>
              <a:rPr lang="en-US" sz="2000" b="1" i="0" u="none" strike="noStrike" kern="1200" baseline="0" dirty="0">
                <a:solidFill>
                  <a:srgbClr val="141313"/>
                </a:solidFill>
              </a:rPr>
              <a:t>FREE policy briefs </a:t>
            </a:r>
            <a:endParaRPr lang="en-US" b="0" i="0" u="none" strike="noStrike" kern="1200" baseline="0" dirty="0">
              <a:solidFill>
                <a:srgbClr val="141313"/>
              </a:solidFill>
            </a:endParaRPr>
          </a:p>
          <a:p>
            <a:pPr marL="742950" lvl="1" indent="-285750" rtl="0">
              <a:buSzPts val="1600"/>
              <a:buFont typeface="Arial" panose="020B0604020202020204" pitchFamily="34" charset="0"/>
              <a:buChar char="•"/>
            </a:pPr>
            <a:r>
              <a:rPr lang="en-US" b="0" i="0" u="none" strike="noStrike" kern="1200" baseline="0" dirty="0">
                <a:solidFill>
                  <a:srgbClr val="141313"/>
                </a:solidFill>
              </a:rPr>
              <a:t>Environmental &amp; Energy Economics</a:t>
            </a:r>
          </a:p>
          <a:p>
            <a:pPr marL="742950" lvl="1" indent="-285750">
              <a:buSzPts val="1600"/>
              <a:buFont typeface="Arial" panose="020B0604020202020204" pitchFamily="34" charset="0"/>
              <a:buChar char="•"/>
            </a:pPr>
            <a:r>
              <a:rPr lang="en-US" b="0" i="0" u="none" strike="noStrike" kern="1200" baseline="0" dirty="0">
                <a:solidFill>
                  <a:srgbClr val="141313"/>
                </a:solidFill>
              </a:rPr>
              <a:t>Gender Economics</a:t>
            </a:r>
          </a:p>
          <a:p>
            <a:pPr marL="742950" lvl="1" indent="-285750" rtl="0">
              <a:buSzPts val="1600"/>
              <a:buFont typeface="Arial" panose="020B0604020202020204" pitchFamily="34" charset="0"/>
              <a:buChar char="•"/>
            </a:pPr>
            <a:r>
              <a:rPr lang="en-US" b="0" i="0" u="none" strike="noStrike" kern="1200" baseline="0" dirty="0" err="1">
                <a:solidFill>
                  <a:srgbClr val="141313"/>
                </a:solidFill>
              </a:rPr>
              <a:t>Labour</a:t>
            </a:r>
            <a:r>
              <a:rPr lang="en-US" b="0" i="0" u="none" strike="noStrike" kern="1200" baseline="0" dirty="0">
                <a:solidFill>
                  <a:srgbClr val="141313"/>
                </a:solidFill>
              </a:rPr>
              <a:t> economics</a:t>
            </a:r>
          </a:p>
          <a:p>
            <a:pPr marL="742950" lvl="1" indent="-285750" rtl="0">
              <a:buSzPts val="1600"/>
              <a:buFont typeface="Arial" panose="020B0604020202020204" pitchFamily="34" charset="0"/>
              <a:buChar char="•"/>
            </a:pPr>
            <a:r>
              <a:rPr lang="en-US" b="0" i="0" u="none" strike="noStrike" kern="1200" baseline="0" dirty="0">
                <a:solidFill>
                  <a:srgbClr val="141313"/>
                </a:solidFill>
              </a:rPr>
              <a:t>Political Economy,</a:t>
            </a:r>
          </a:p>
          <a:p>
            <a:pPr marL="742950" lvl="1" indent="-285750" rtl="0">
              <a:buSzPts val="1600"/>
              <a:buFont typeface="Arial" panose="020B0604020202020204" pitchFamily="34" charset="0"/>
              <a:buChar char="•"/>
            </a:pPr>
            <a:r>
              <a:rPr lang="en-US" b="0" i="0" u="none" strike="noStrike" kern="1200" baseline="0" dirty="0">
                <a:solidFill>
                  <a:srgbClr val="141313"/>
                </a:solidFill>
              </a:rPr>
              <a:t>Etc.</a:t>
            </a:r>
          </a:p>
          <a:p>
            <a:pPr marL="742950" lvl="1" indent="-285750" rtl="0">
              <a:buFont typeface="Arial" panose="020B0604020202020204" pitchFamily="34" charset="0"/>
              <a:buChar char="•"/>
            </a:pPr>
            <a:endParaRPr lang="en-US" b="0" i="0" u="none" strike="noStrike" kern="1200" baseline="0" dirty="0">
              <a:solidFill>
                <a:srgbClr val="141313"/>
              </a:solidFill>
            </a:endParaRPr>
          </a:p>
          <a:p>
            <a:pPr marL="285750" indent="-285750" rtl="0">
              <a:buSzPts val="1600"/>
              <a:buFont typeface="Arial" panose="020B0604020202020204" pitchFamily="34" charset="0"/>
              <a:buChar char="•"/>
            </a:pPr>
            <a:r>
              <a:rPr lang="en-US" sz="2000" b="1" i="0" u="none" strike="noStrike" kern="1200" baseline="0" dirty="0">
                <a:solidFill>
                  <a:srgbClr val="141313"/>
                </a:solidFill>
              </a:rPr>
              <a:t>Projects: FROGEE, FREECE and FROMDEE</a:t>
            </a:r>
          </a:p>
          <a:p>
            <a:pPr marL="285750" indent="-285750" rtl="0">
              <a:buFont typeface="Arial" panose="020B0604020202020204" pitchFamily="34" charset="0"/>
              <a:buChar char="•"/>
            </a:pPr>
            <a:endParaRPr lang="en-US" b="0" i="0" u="none" strike="noStrike" kern="1200" baseline="0" dirty="0">
              <a:solidFill>
                <a:srgbClr val="141313"/>
              </a:solidFill>
            </a:endParaRPr>
          </a:p>
          <a:p>
            <a:pPr marL="285750" indent="-285750" rtl="0">
              <a:buSzPts val="1600"/>
              <a:buFont typeface="Arial" panose="020B0604020202020204" pitchFamily="34" charset="0"/>
              <a:buChar char="•"/>
            </a:pPr>
            <a:r>
              <a:rPr lang="en-US" b="0" i="0" u="none" strike="noStrike" kern="1200" baseline="0" dirty="0">
                <a:solidFill>
                  <a:srgbClr val="141313"/>
                </a:solidFill>
              </a:rPr>
              <a:t>Learn more:</a:t>
            </a:r>
          </a:p>
          <a:p>
            <a:pPr marL="618935" lvl="1" indent="-214313">
              <a:buSzPct val="100000"/>
              <a:buFont typeface="Courier New"/>
              <a:buChar char="o"/>
              <a:defRPr sz="1500">
                <a:latin typeface="Century Gothic"/>
                <a:ea typeface="Century Gothic"/>
                <a:cs typeface="Century Gothic"/>
                <a:sym typeface="Century Gothic"/>
              </a:defRPr>
            </a:pPr>
            <a:endParaRPr sz="1600" dirty="0"/>
          </a:p>
        </p:txBody>
      </p:sp>
      <p:sp>
        <p:nvSpPr>
          <p:cNvPr id="9" name="TextBox 12">
            <a:extLst>
              <a:ext uri="{FF2B5EF4-FFF2-40B4-BE49-F238E27FC236}">
                <a16:creationId xmlns:a16="http://schemas.microsoft.com/office/drawing/2014/main" id="{3DEAFB5B-C965-6A2C-7F82-F87A35826C94}"/>
              </a:ext>
            </a:extLst>
          </p:cNvPr>
          <p:cNvSpPr txBox="1"/>
          <p:nvPr/>
        </p:nvSpPr>
        <p:spPr>
          <a:xfrm>
            <a:off x="262776" y="3879822"/>
            <a:ext cx="3891385" cy="2423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a:spAutoFit/>
          </a:bodyPr>
          <a:lstStyle/>
          <a:p>
            <a:pPr marL="274319" indent="-212597">
              <a:buSzPct val="100000"/>
              <a:buChar char="●"/>
              <a:defRPr sz="1500" b="1">
                <a:latin typeface="Century Gothic"/>
                <a:ea typeface="Century Gothic"/>
                <a:cs typeface="Century Gothic"/>
                <a:sym typeface="Century Gothic"/>
              </a:defRPr>
            </a:pPr>
            <a:endParaRPr sz="1125" dirty="0"/>
          </a:p>
        </p:txBody>
      </p:sp>
      <p:pic>
        <p:nvPicPr>
          <p:cNvPr id="10" name="Picture 14" descr="Picture 14">
            <a:extLst>
              <a:ext uri="{FF2B5EF4-FFF2-40B4-BE49-F238E27FC236}">
                <a16:creationId xmlns:a16="http://schemas.microsoft.com/office/drawing/2014/main" id="{D3E1206B-8390-184C-59AE-A89F12C4E7C8}"/>
              </a:ext>
            </a:extLst>
          </p:cNvPr>
          <p:cNvPicPr>
            <a:picLocks noChangeAspect="1"/>
          </p:cNvPicPr>
          <p:nvPr/>
        </p:nvPicPr>
        <p:blipFill>
          <a:blip r:embed="rId3"/>
          <a:stretch>
            <a:fillRect/>
          </a:stretch>
        </p:blipFill>
        <p:spPr>
          <a:xfrm>
            <a:off x="1785253" y="4589822"/>
            <a:ext cx="1260177" cy="1260180"/>
          </a:xfrm>
          <a:prstGeom prst="rect">
            <a:avLst/>
          </a:prstGeom>
          <a:ln w="12700">
            <a:miter lim="400000"/>
          </a:ln>
        </p:spPr>
      </p:pic>
      <p:pic>
        <p:nvPicPr>
          <p:cNvPr id="16" name="Picture 15">
            <a:extLst>
              <a:ext uri="{FF2B5EF4-FFF2-40B4-BE49-F238E27FC236}">
                <a16:creationId xmlns:a16="http://schemas.microsoft.com/office/drawing/2014/main" id="{3D6A3630-18D5-06BC-60A0-5A9FE1E94694}"/>
              </a:ext>
            </a:extLst>
          </p:cNvPr>
          <p:cNvPicPr>
            <a:picLocks noChangeAspect="1"/>
          </p:cNvPicPr>
          <p:nvPr/>
        </p:nvPicPr>
        <p:blipFill>
          <a:blip r:embed="rId4"/>
          <a:stretch>
            <a:fillRect/>
          </a:stretch>
        </p:blipFill>
        <p:spPr>
          <a:xfrm>
            <a:off x="3837113" y="1211124"/>
            <a:ext cx="5110120" cy="4954149"/>
          </a:xfrm>
          <a:prstGeom prst="rect">
            <a:avLst/>
          </a:prstGeom>
        </p:spPr>
      </p:pic>
    </p:spTree>
    <p:extLst>
      <p:ext uri="{BB962C8B-B14F-4D97-AF65-F5344CB8AC3E}">
        <p14:creationId xmlns:p14="http://schemas.microsoft.com/office/powerpoint/2010/main" val="1498147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descr="A picture showing plant, outdoors, grass, woodland">
            <a:extLst>
              <a:ext uri="{FF2B5EF4-FFF2-40B4-BE49-F238E27FC236}">
                <a16:creationId xmlns:a16="http://schemas.microsoft.com/office/drawing/2014/main" id="{79ECAD1C-48B9-722D-70AB-6E16A1A9EB1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848" b="7848"/>
          <a:stretch>
            <a:fillRect/>
          </a:stretch>
        </p:blipFill>
        <p:spPr/>
      </p:pic>
      <p:sp>
        <p:nvSpPr>
          <p:cNvPr id="3" name="Rubrik 2">
            <a:extLst>
              <a:ext uri="{FF2B5EF4-FFF2-40B4-BE49-F238E27FC236}">
                <a16:creationId xmlns:a16="http://schemas.microsoft.com/office/drawing/2014/main" id="{F3B60878-47B9-F47E-406A-E262CAA144F5}"/>
              </a:ext>
            </a:extLst>
          </p:cNvPr>
          <p:cNvSpPr>
            <a:spLocks noGrp="1"/>
          </p:cNvSpPr>
          <p:nvPr>
            <p:ph type="ctrTitle"/>
          </p:nvPr>
        </p:nvSpPr>
        <p:spPr>
          <a:xfrm>
            <a:off x="603914" y="3883641"/>
            <a:ext cx="3104865" cy="863222"/>
          </a:xfrm>
        </p:spPr>
        <p:txBody>
          <a:bodyPr>
            <a:normAutofit fontScale="90000"/>
          </a:bodyPr>
          <a:lstStyle/>
          <a:p>
            <a:r>
              <a:rPr lang="en" dirty="0"/>
              <a:t>Energiforsk -</a:t>
            </a:r>
            <a:br>
              <a:rPr lang="en" dirty="0"/>
            </a:br>
            <a:r>
              <a:rPr lang="en-US" dirty="0"/>
              <a:t>The Swedish Energy Research Centre</a:t>
            </a:r>
            <a:endParaRPr lang="en" dirty="0"/>
          </a:p>
        </p:txBody>
      </p:sp>
      <p:sp>
        <p:nvSpPr>
          <p:cNvPr id="4" name="Underrubrik 3">
            <a:extLst>
              <a:ext uri="{FF2B5EF4-FFF2-40B4-BE49-F238E27FC236}">
                <a16:creationId xmlns:a16="http://schemas.microsoft.com/office/drawing/2014/main" id="{F4165FEE-A2FE-B80C-D483-1EADDC25F235}"/>
              </a:ext>
            </a:extLst>
          </p:cNvPr>
          <p:cNvSpPr>
            <a:spLocks noGrp="1"/>
          </p:cNvSpPr>
          <p:nvPr>
            <p:ph type="subTitle" idx="1"/>
          </p:nvPr>
        </p:nvSpPr>
        <p:spPr/>
        <p:txBody>
          <a:bodyPr/>
          <a:lstStyle/>
          <a:p>
            <a:r>
              <a:rPr lang="en" dirty="0"/>
              <a:t>Mikael Karlsson</a:t>
            </a:r>
            <a:br>
              <a:rPr lang="sv-SE" dirty="0"/>
            </a:br>
            <a:r>
              <a:rPr lang="en" dirty="0"/>
              <a:t>2025-05-08</a:t>
            </a:r>
          </a:p>
          <a:p>
            <a:r>
              <a:rPr lang="en" dirty="0"/>
              <a:t>Energy Talk</a:t>
            </a:r>
          </a:p>
        </p:txBody>
      </p:sp>
    </p:spTree>
    <p:extLst>
      <p:ext uri="{BB962C8B-B14F-4D97-AF65-F5344CB8AC3E}">
        <p14:creationId xmlns:p14="http://schemas.microsoft.com/office/powerpoint/2010/main" val="3985546517"/>
      </p:ext>
    </p:extLst>
  </p:cSld>
  <p:clrMapOvr>
    <a:masterClrMapping/>
  </p:clrMapOvr>
</p:sld>
</file>

<file path=ppt/theme/theme1.xml><?xml version="1.0" encoding="utf-8"?>
<a:theme xmlns:a="http://schemas.openxmlformats.org/drawingml/2006/main" name="Office Theme">
  <a:themeElements>
    <a:clrScheme name="Custom 1">
      <a:dk1>
        <a:srgbClr val="141313"/>
      </a:dk1>
      <a:lt1>
        <a:sysClr val="window" lastClr="FFFFFF"/>
      </a:lt1>
      <a:dk2>
        <a:srgbClr val="C50027"/>
      </a:dk2>
      <a:lt2>
        <a:srgbClr val="FFFFFF"/>
      </a:lt2>
      <a:accent1>
        <a:srgbClr val="B6092A"/>
      </a:accent1>
      <a:accent2>
        <a:srgbClr val="868786"/>
      </a:accent2>
      <a:accent3>
        <a:srgbClr val="B8BAB3"/>
      </a:accent3>
      <a:accent4>
        <a:srgbClr val="C8C9C7"/>
      </a:accent4>
      <a:accent5>
        <a:srgbClr val="FFFFFF"/>
      </a:accent5>
      <a:accent6>
        <a:srgbClr val="FFFFFF"/>
      </a:accent6>
      <a:hlink>
        <a:srgbClr val="FFFFFF"/>
      </a:hlink>
      <a:folHlink>
        <a:srgbClr val="FFFFF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8881F9D5F6B14B9A1F303ADA637ABA" ma:contentTypeVersion="13" ma:contentTypeDescription="Create a new document." ma:contentTypeScope="" ma:versionID="b8683522652a7b4eaed4a8acbab4780a">
  <xsd:schema xmlns:xsd="http://www.w3.org/2001/XMLSchema" xmlns:xs="http://www.w3.org/2001/XMLSchema" xmlns:p="http://schemas.microsoft.com/office/2006/metadata/properties" xmlns:ns2="0a2f277f-7aa6-4006-b768-079b8d4e4e22" xmlns:ns3="714c3ea8-c7a3-4d66-8a68-fd73cac9f802" targetNamespace="http://schemas.microsoft.com/office/2006/metadata/properties" ma:root="true" ma:fieldsID="cf7a0df7fdcea080318868d3a01520c5" ns2:_="" ns3:_="">
    <xsd:import namespace="0a2f277f-7aa6-4006-b768-079b8d4e4e22"/>
    <xsd:import namespace="714c3ea8-c7a3-4d66-8a68-fd73cac9f80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2f277f-7aa6-4006-b768-079b8d4e4e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acea5a27-2f9a-487f-83fe-96275197ec94"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14c3ea8-c7a3-4d66-8a68-fd73cac9f80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8afde572-f472-4ebf-b303-b0397da73feb}" ma:internalName="TaxCatchAll" ma:showField="CatchAllData" ma:web="714c3ea8-c7a3-4d66-8a68-fd73cac9f8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a2f277f-7aa6-4006-b768-079b8d4e4e22">
      <Terms xmlns="http://schemas.microsoft.com/office/infopath/2007/PartnerControls"/>
    </lcf76f155ced4ddcb4097134ff3c332f>
    <TaxCatchAll xmlns="714c3ea8-c7a3-4d66-8a68-fd73cac9f802" xsi:nil="true"/>
  </documentManagement>
</p:properties>
</file>

<file path=customXml/itemProps1.xml><?xml version="1.0" encoding="utf-8"?>
<ds:datastoreItem xmlns:ds="http://schemas.openxmlformats.org/officeDocument/2006/customXml" ds:itemID="{B022ABB7-FF9A-43B6-8175-FBA6FC2640F5}"/>
</file>

<file path=customXml/itemProps2.xml><?xml version="1.0" encoding="utf-8"?>
<ds:datastoreItem xmlns:ds="http://schemas.openxmlformats.org/officeDocument/2006/customXml" ds:itemID="{27EBFAA6-3305-4C75-946D-46C5A3427C1D}"/>
</file>

<file path=customXml/itemProps3.xml><?xml version="1.0" encoding="utf-8"?>
<ds:datastoreItem xmlns:ds="http://schemas.openxmlformats.org/officeDocument/2006/customXml" ds:itemID="{34C6ADB6-1B9A-4DD3-BF14-37FA5CE00AD5}"/>
</file>

<file path=docProps/app.xml><?xml version="1.0" encoding="utf-8"?>
<Properties xmlns="http://schemas.openxmlformats.org/officeDocument/2006/extended-properties" xmlns:vt="http://schemas.openxmlformats.org/officeDocument/2006/docPropsVTypes">
  <Template>Office Theme</Template>
  <TotalTime>9575</TotalTime>
  <Words>1092</Words>
  <Application>Microsoft Macintosh PowerPoint</Application>
  <PresentationFormat>On-screen Show (4:3)</PresentationFormat>
  <Paragraphs>144</Paragraphs>
  <Slides>14</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vt:i4>
      </vt:variant>
    </vt:vector>
  </HeadingPairs>
  <TitlesOfParts>
    <vt:vector size="25" baseType="lpstr">
      <vt:lpstr>Aptos</vt:lpstr>
      <vt:lpstr>Arial</vt:lpstr>
      <vt:lpstr>Calibri</vt:lpstr>
      <vt:lpstr>Courier New</vt:lpstr>
      <vt:lpstr>Helvetica</vt:lpstr>
      <vt:lpstr>Helvetica Neue</vt:lpstr>
      <vt:lpstr>myriad-pro</vt:lpstr>
      <vt:lpstr>Palatino Linotype</vt:lpstr>
      <vt:lpstr>System Font Regular</vt:lpstr>
      <vt:lpstr>Times New Roman</vt:lpstr>
      <vt:lpstr>Office Theme</vt:lpstr>
      <vt:lpstr>"AI and the Future of Energy" – Introduction</vt:lpstr>
      <vt:lpstr>The Energy Sector at a Crossroads</vt:lpstr>
      <vt:lpstr>AI meets Energy: A Systemic Shift</vt:lpstr>
      <vt:lpstr>A Data Explosion — and a Bottleneck</vt:lpstr>
      <vt:lpstr>Further Challenges and Trade-offs</vt:lpstr>
      <vt:lpstr>About SITE</vt:lpstr>
      <vt:lpstr>FREE Network</vt:lpstr>
      <vt:lpstr>FREE Network (cont.)</vt:lpstr>
      <vt:lpstr>Energiforsk - The Swedish Energy Research Centre</vt:lpstr>
      <vt:lpstr>This is Energiforsk</vt:lpstr>
      <vt:lpstr>PowerPoint Presentation</vt:lpstr>
      <vt:lpstr>Energy and AI</vt:lpstr>
      <vt:lpstr>Energiforsk’s AI-cluster</vt:lpstr>
      <vt:lpstr>Today’s Speakers</vt:lpstr>
    </vt:vector>
  </TitlesOfParts>
  <Company>University of Latvia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Davis Plotnieks</dc:creator>
  <cp:lastModifiedBy>Chloé Le Coq</cp:lastModifiedBy>
  <cp:revision>448</cp:revision>
  <cp:lastPrinted>2024-04-18T09:30:15Z</cp:lastPrinted>
  <dcterms:created xsi:type="dcterms:W3CDTF">2016-05-21T12:02:19Z</dcterms:created>
  <dcterms:modified xsi:type="dcterms:W3CDTF">2025-05-08T05:47:19Z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0x010100C28881F9D5F6B14B9A1F303ADA637ABA</vt:lpwstr>
  </property>
</Properties>
</file>