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85" r:id="rId5"/>
    <p:sldId id="2053" r:id="rId6"/>
    <p:sldId id="2040" r:id="rId7"/>
    <p:sldId id="2147472854" r:id="rId8"/>
    <p:sldId id="2074" r:id="rId9"/>
    <p:sldId id="286" r:id="rId10"/>
    <p:sldId id="288" r:id="rId11"/>
    <p:sldId id="1937" r:id="rId12"/>
    <p:sldId id="2147472853" r:id="rId13"/>
    <p:sldId id="2147472846" r:id="rId14"/>
    <p:sldId id="1939" r:id="rId15"/>
    <p:sldId id="2147472856" r:id="rId16"/>
    <p:sldId id="2089" r:id="rId17"/>
    <p:sldId id="2094" r:id="rId18"/>
    <p:sldId id="2092" r:id="rId19"/>
    <p:sldId id="2080" r:id="rId20"/>
    <p:sldId id="2147472857" r:id="rId21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Ngenic-Mohave" pitchFamily="50" charset="0"/>
      <p:boldItalic r:id="rId28"/>
    </p:embeddedFont>
    <p:embeddedFont>
      <p:font typeface="Open Sans" panose="020B0606030504020204" pitchFamily="34" charset="0"/>
      <p:regular r:id="rId29"/>
      <p:bold r:id="rId30"/>
      <p:italic r:id="rId31"/>
      <p:boldItalic r:id="rId32"/>
    </p:embeddedFont>
    <p:embeddedFont>
      <p:font typeface="Open Sans Light" panose="020B0306030504020204" pitchFamily="34" charset="0"/>
      <p:regular r:id="rId33"/>
      <p:italic r:id="rId34"/>
    </p:embeddedFont>
  </p:embeddedFontLst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3D3D"/>
    <a:srgbClr val="000000"/>
    <a:srgbClr val="FFCC66"/>
    <a:srgbClr val="FFFFFF"/>
    <a:srgbClr val="F2F2F2"/>
    <a:srgbClr val="F8F6F4"/>
    <a:srgbClr val="0970B7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9" Type="http://schemas.microsoft.com/office/2016/11/relationships/changesInfo" Target="changesInfos/changesInfo1.xml"/><Relationship Id="rId21" Type="http://schemas.openxmlformats.org/officeDocument/2006/relationships/slide" Target="slides/slide17.xml"/><Relationship Id="rId34" Type="http://schemas.openxmlformats.org/officeDocument/2006/relationships/font" Target="fonts/font11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jörn Berg" userId="d451473b-bd71-4e13-9e4d-fca8d921be73" providerId="ADAL" clId="{F3CA766F-B529-4C45-82AC-F8F8264E086B}"/>
    <pc:docChg chg="custSel addSld delSld modSld">
      <pc:chgData name="Björn Berg" userId="d451473b-bd71-4e13-9e4d-fca8d921be73" providerId="ADAL" clId="{F3CA766F-B529-4C45-82AC-F8F8264E086B}" dt="2025-05-07T22:17:56.003" v="1215" actId="2696"/>
      <pc:docMkLst>
        <pc:docMk/>
      </pc:docMkLst>
      <pc:sldChg chg="modSp">
        <pc:chgData name="Björn Berg" userId="d451473b-bd71-4e13-9e4d-fca8d921be73" providerId="ADAL" clId="{F3CA766F-B529-4C45-82AC-F8F8264E086B}" dt="2025-05-06T20:03:14.422" v="0"/>
        <pc:sldMkLst>
          <pc:docMk/>
          <pc:sldMk cId="2179914011" sldId="285"/>
        </pc:sldMkLst>
        <pc:spChg chg="mod">
          <ac:chgData name="Björn Berg" userId="d451473b-bd71-4e13-9e4d-fca8d921be73" providerId="ADAL" clId="{F3CA766F-B529-4C45-82AC-F8F8264E086B}" dt="2025-05-06T20:03:14.422" v="0"/>
          <ac:spMkLst>
            <pc:docMk/>
            <pc:sldMk cId="2179914011" sldId="285"/>
            <ac:spMk id="3" creationId="{04C81A8A-948C-F310-6885-EF9A9149B9B6}"/>
          </ac:spMkLst>
        </pc:spChg>
      </pc:sldChg>
      <pc:sldChg chg="modSp">
        <pc:chgData name="Björn Berg" userId="d451473b-bd71-4e13-9e4d-fca8d921be73" providerId="ADAL" clId="{F3CA766F-B529-4C45-82AC-F8F8264E086B}" dt="2025-05-07T22:11:06.849" v="1209" actId="6549"/>
        <pc:sldMkLst>
          <pc:docMk/>
          <pc:sldMk cId="1381874699" sldId="286"/>
        </pc:sldMkLst>
        <pc:spChg chg="mod">
          <ac:chgData name="Björn Berg" userId="d451473b-bd71-4e13-9e4d-fca8d921be73" providerId="ADAL" clId="{F3CA766F-B529-4C45-82AC-F8F8264E086B}" dt="2025-05-07T22:11:06.849" v="1209" actId="6549"/>
          <ac:spMkLst>
            <pc:docMk/>
            <pc:sldMk cId="1381874699" sldId="286"/>
            <ac:spMk id="3" creationId="{F240EC07-E68F-C1AB-EA99-A01E985AF533}"/>
          </ac:spMkLst>
        </pc:spChg>
      </pc:sldChg>
      <pc:sldChg chg="del modTransition">
        <pc:chgData name="Björn Berg" userId="d451473b-bd71-4e13-9e4d-fca8d921be73" providerId="ADAL" clId="{F3CA766F-B529-4C45-82AC-F8F8264E086B}" dt="2025-05-07T22:17:55.038" v="1213" actId="2696"/>
        <pc:sldMkLst>
          <pc:docMk/>
          <pc:sldMk cId="27609999" sldId="1874"/>
        </pc:sldMkLst>
      </pc:sldChg>
      <pc:sldChg chg="del modTransition">
        <pc:chgData name="Björn Berg" userId="d451473b-bd71-4e13-9e4d-fca8d921be73" providerId="ADAL" clId="{F3CA766F-B529-4C45-82AC-F8F8264E086B}" dt="2025-05-07T22:17:50.201" v="1212" actId="2696"/>
        <pc:sldMkLst>
          <pc:docMk/>
          <pc:sldMk cId="297542298" sldId="1941"/>
        </pc:sldMkLst>
      </pc:sldChg>
      <pc:sldChg chg="del">
        <pc:chgData name="Björn Berg" userId="d451473b-bd71-4e13-9e4d-fca8d921be73" providerId="ADAL" clId="{F3CA766F-B529-4C45-82AC-F8F8264E086B}" dt="2025-05-06T20:13:29.689" v="59" actId="2696"/>
        <pc:sldMkLst>
          <pc:docMk/>
          <pc:sldMk cId="2351531490" sldId="1973"/>
        </pc:sldMkLst>
      </pc:sldChg>
      <pc:sldChg chg="delSp modSp">
        <pc:chgData name="Björn Berg" userId="d451473b-bd71-4e13-9e4d-fca8d921be73" providerId="ADAL" clId="{F3CA766F-B529-4C45-82AC-F8F8264E086B}" dt="2025-05-06T20:06:41.431" v="46" actId="20577"/>
        <pc:sldMkLst>
          <pc:docMk/>
          <pc:sldMk cId="1738235240" sldId="2053"/>
        </pc:sldMkLst>
        <pc:spChg chg="mod">
          <ac:chgData name="Björn Berg" userId="d451473b-bd71-4e13-9e4d-fca8d921be73" providerId="ADAL" clId="{F3CA766F-B529-4C45-82AC-F8F8264E086B}" dt="2025-05-06T20:06:21.745" v="40" actId="20577"/>
          <ac:spMkLst>
            <pc:docMk/>
            <pc:sldMk cId="1738235240" sldId="2053"/>
            <ac:spMk id="44" creationId="{6BC82B9F-B289-4BAD-9C99-7880BF77D1CE}"/>
          </ac:spMkLst>
        </pc:spChg>
        <pc:spChg chg="mod">
          <ac:chgData name="Björn Berg" userId="d451473b-bd71-4e13-9e4d-fca8d921be73" providerId="ADAL" clId="{F3CA766F-B529-4C45-82AC-F8F8264E086B}" dt="2025-05-06T20:06:41.431" v="46" actId="20577"/>
          <ac:spMkLst>
            <pc:docMk/>
            <pc:sldMk cId="1738235240" sldId="2053"/>
            <ac:spMk id="49" creationId="{778F0D24-3D85-4759-A91C-D1F2934E590E}"/>
          </ac:spMkLst>
        </pc:spChg>
        <pc:picChg chg="del">
          <ac:chgData name="Björn Berg" userId="d451473b-bd71-4e13-9e4d-fca8d921be73" providerId="ADAL" clId="{F3CA766F-B529-4C45-82AC-F8F8264E086B}" dt="2025-05-06T20:05:19.928" v="30" actId="478"/>
          <ac:picMkLst>
            <pc:docMk/>
            <pc:sldMk cId="1738235240" sldId="2053"/>
            <ac:picMk id="56" creationId="{8184B9A5-D0E8-4AD6-9787-0A413EDA34C3}"/>
          </ac:picMkLst>
        </pc:picChg>
      </pc:sldChg>
      <pc:sldChg chg="modSp add">
        <pc:chgData name="Björn Berg" userId="d451473b-bd71-4e13-9e4d-fca8d921be73" providerId="ADAL" clId="{F3CA766F-B529-4C45-82AC-F8F8264E086B}" dt="2025-05-07T22:06:11.947" v="1195" actId="20577"/>
        <pc:sldMkLst>
          <pc:docMk/>
          <pc:sldMk cId="2924632765" sldId="2080"/>
        </pc:sldMkLst>
        <pc:spChg chg="mod">
          <ac:chgData name="Björn Berg" userId="d451473b-bd71-4e13-9e4d-fca8d921be73" providerId="ADAL" clId="{F3CA766F-B529-4C45-82AC-F8F8264E086B}" dt="2025-05-07T22:00:27.157" v="738" actId="20577"/>
          <ac:spMkLst>
            <pc:docMk/>
            <pc:sldMk cId="2924632765" sldId="2080"/>
            <ac:spMk id="2" creationId="{B15A2EEF-51B3-5DEE-6A40-7F57BFCED6C7}"/>
          </ac:spMkLst>
        </pc:spChg>
        <pc:spChg chg="mod">
          <ac:chgData name="Björn Berg" userId="d451473b-bd71-4e13-9e4d-fca8d921be73" providerId="ADAL" clId="{F3CA766F-B529-4C45-82AC-F8F8264E086B}" dt="2025-05-07T22:06:11.947" v="1195" actId="20577"/>
          <ac:spMkLst>
            <pc:docMk/>
            <pc:sldMk cId="2924632765" sldId="2080"/>
            <ac:spMk id="3" creationId="{925857B4-A5EB-3CF6-D8E5-A15A2C7E5BDA}"/>
          </ac:spMkLst>
        </pc:spChg>
        <pc:spChg chg="mod">
          <ac:chgData name="Björn Berg" userId="d451473b-bd71-4e13-9e4d-fca8d921be73" providerId="ADAL" clId="{F3CA766F-B529-4C45-82AC-F8F8264E086B}" dt="2025-05-07T21:59:44.168" v="682" actId="20577"/>
          <ac:spMkLst>
            <pc:docMk/>
            <pc:sldMk cId="2924632765" sldId="2080"/>
            <ac:spMk id="4" creationId="{311586FF-7B2E-A839-541C-B35DA0A55050}"/>
          </ac:spMkLst>
        </pc:spChg>
      </pc:sldChg>
      <pc:sldChg chg="modSp add">
        <pc:chgData name="Björn Berg" userId="d451473b-bd71-4e13-9e4d-fca8d921be73" providerId="ADAL" clId="{F3CA766F-B529-4C45-82AC-F8F8264E086B}" dt="2025-05-06T21:32:03.383" v="294" actId="27636"/>
        <pc:sldMkLst>
          <pc:docMk/>
          <pc:sldMk cId="2852801612" sldId="2089"/>
        </pc:sldMkLst>
        <pc:spChg chg="mod">
          <ac:chgData name="Björn Berg" userId="d451473b-bd71-4e13-9e4d-fca8d921be73" providerId="ADAL" clId="{F3CA766F-B529-4C45-82AC-F8F8264E086B}" dt="2025-05-06T20:14:51.109" v="187" actId="14100"/>
          <ac:spMkLst>
            <pc:docMk/>
            <pc:sldMk cId="2852801612" sldId="2089"/>
            <ac:spMk id="2" creationId="{B15A2EEF-51B3-5DEE-6A40-7F57BFCED6C7}"/>
          </ac:spMkLst>
        </pc:spChg>
        <pc:spChg chg="mod">
          <ac:chgData name="Björn Berg" userId="d451473b-bd71-4e13-9e4d-fca8d921be73" providerId="ADAL" clId="{F3CA766F-B529-4C45-82AC-F8F8264E086B}" dt="2025-05-06T21:32:03.383" v="294" actId="27636"/>
          <ac:spMkLst>
            <pc:docMk/>
            <pc:sldMk cId="2852801612" sldId="2089"/>
            <ac:spMk id="4" creationId="{311586FF-7B2E-A839-541C-B35DA0A55050}"/>
          </ac:spMkLst>
        </pc:spChg>
      </pc:sldChg>
      <pc:sldChg chg="modSp add">
        <pc:chgData name="Björn Berg" userId="d451473b-bd71-4e13-9e4d-fca8d921be73" providerId="ADAL" clId="{F3CA766F-B529-4C45-82AC-F8F8264E086B}" dt="2025-05-06T21:34:49.456" v="502" actId="20577"/>
        <pc:sldMkLst>
          <pc:docMk/>
          <pc:sldMk cId="2341799873" sldId="2092"/>
        </pc:sldMkLst>
        <pc:spChg chg="mod">
          <ac:chgData name="Björn Berg" userId="d451473b-bd71-4e13-9e4d-fca8d921be73" providerId="ADAL" clId="{F3CA766F-B529-4C45-82AC-F8F8264E086B}" dt="2025-05-06T21:33:33.168" v="430"/>
          <ac:spMkLst>
            <pc:docMk/>
            <pc:sldMk cId="2341799873" sldId="2092"/>
            <ac:spMk id="2" creationId="{B15A2EEF-51B3-5DEE-6A40-7F57BFCED6C7}"/>
          </ac:spMkLst>
        </pc:spChg>
        <pc:spChg chg="mod">
          <ac:chgData name="Björn Berg" userId="d451473b-bd71-4e13-9e4d-fca8d921be73" providerId="ADAL" clId="{F3CA766F-B529-4C45-82AC-F8F8264E086B}" dt="2025-05-06T21:33:47.110" v="431"/>
          <ac:spMkLst>
            <pc:docMk/>
            <pc:sldMk cId="2341799873" sldId="2092"/>
            <ac:spMk id="4" creationId="{311586FF-7B2E-A839-541C-B35DA0A55050}"/>
          </ac:spMkLst>
        </pc:spChg>
        <pc:graphicFrameChg chg="mod">
          <ac:chgData name="Björn Berg" userId="d451473b-bd71-4e13-9e4d-fca8d921be73" providerId="ADAL" clId="{F3CA766F-B529-4C45-82AC-F8F8264E086B}" dt="2025-05-06T21:34:49.456" v="502" actId="20577"/>
          <ac:graphicFrameMkLst>
            <pc:docMk/>
            <pc:sldMk cId="2341799873" sldId="2092"/>
            <ac:graphicFrameMk id="6" creationId="{E8F807A4-8F0B-4BAE-8783-1F271F370ABF}"/>
          </ac:graphicFrameMkLst>
        </pc:graphicFrameChg>
      </pc:sldChg>
      <pc:sldChg chg="modSp add">
        <pc:chgData name="Björn Berg" userId="d451473b-bd71-4e13-9e4d-fca8d921be73" providerId="ADAL" clId="{F3CA766F-B529-4C45-82AC-F8F8264E086B}" dt="2025-05-06T21:34:20.882" v="483" actId="20577"/>
        <pc:sldMkLst>
          <pc:docMk/>
          <pc:sldMk cId="2060308547" sldId="2094"/>
        </pc:sldMkLst>
        <pc:spChg chg="mod">
          <ac:chgData name="Björn Berg" userId="d451473b-bd71-4e13-9e4d-fca8d921be73" providerId="ADAL" clId="{F3CA766F-B529-4C45-82AC-F8F8264E086B}" dt="2025-05-06T21:32:37.961" v="338" actId="20577"/>
          <ac:spMkLst>
            <pc:docMk/>
            <pc:sldMk cId="2060308547" sldId="2094"/>
            <ac:spMk id="2" creationId="{B15A2EEF-51B3-5DEE-6A40-7F57BFCED6C7}"/>
          </ac:spMkLst>
        </pc:spChg>
        <pc:spChg chg="mod">
          <ac:chgData name="Björn Berg" userId="d451473b-bd71-4e13-9e4d-fca8d921be73" providerId="ADAL" clId="{F3CA766F-B529-4C45-82AC-F8F8264E086B}" dt="2025-05-06T21:33:13.851" v="429" actId="6549"/>
          <ac:spMkLst>
            <pc:docMk/>
            <pc:sldMk cId="2060308547" sldId="2094"/>
            <ac:spMk id="4" creationId="{311586FF-7B2E-A839-541C-B35DA0A55050}"/>
          </ac:spMkLst>
        </pc:spChg>
        <pc:graphicFrameChg chg="mod">
          <ac:chgData name="Björn Berg" userId="d451473b-bd71-4e13-9e4d-fca8d921be73" providerId="ADAL" clId="{F3CA766F-B529-4C45-82AC-F8F8264E086B}" dt="2025-05-06T21:34:20.882" v="483" actId="20577"/>
          <ac:graphicFrameMkLst>
            <pc:docMk/>
            <pc:sldMk cId="2060308547" sldId="2094"/>
            <ac:graphicFrameMk id="6" creationId="{E8F807A4-8F0B-4BAE-8783-1F271F370ABF}"/>
          </ac:graphicFrameMkLst>
        </pc:graphicFrameChg>
      </pc:sldChg>
      <pc:sldChg chg="del">
        <pc:chgData name="Björn Berg" userId="d451473b-bd71-4e13-9e4d-fca8d921be73" providerId="ADAL" clId="{F3CA766F-B529-4C45-82AC-F8F8264E086B}" dt="2025-05-06T20:07:56.137" v="47" actId="2696"/>
        <pc:sldMkLst>
          <pc:docMk/>
          <pc:sldMk cId="262197215" sldId="2147472830"/>
        </pc:sldMkLst>
      </pc:sldChg>
      <pc:sldChg chg="del modTransition">
        <pc:chgData name="Björn Berg" userId="d451473b-bd71-4e13-9e4d-fca8d921be73" providerId="ADAL" clId="{F3CA766F-B529-4C45-82AC-F8F8264E086B}" dt="2025-05-07T22:17:45.888" v="1211" actId="2696"/>
        <pc:sldMkLst>
          <pc:docMk/>
          <pc:sldMk cId="3997513911" sldId="2147472841"/>
        </pc:sldMkLst>
      </pc:sldChg>
      <pc:sldChg chg="del modTransition">
        <pc:chgData name="Björn Berg" userId="d451473b-bd71-4e13-9e4d-fca8d921be73" providerId="ADAL" clId="{F3CA766F-B529-4C45-82AC-F8F8264E086B}" dt="2025-05-07T22:17:44.306" v="1210" actId="2696"/>
        <pc:sldMkLst>
          <pc:docMk/>
          <pc:sldMk cId="3988782408" sldId="2147472845"/>
        </pc:sldMkLst>
      </pc:sldChg>
      <pc:sldChg chg="modSp">
        <pc:chgData name="Björn Berg" userId="d451473b-bd71-4e13-9e4d-fca8d921be73" providerId="ADAL" clId="{F3CA766F-B529-4C45-82AC-F8F8264E086B}" dt="2025-05-06T20:08:52.919" v="53" actId="20577"/>
        <pc:sldMkLst>
          <pc:docMk/>
          <pc:sldMk cId="3559386463" sldId="2147472846"/>
        </pc:sldMkLst>
        <pc:spChg chg="mod">
          <ac:chgData name="Björn Berg" userId="d451473b-bd71-4e13-9e4d-fca8d921be73" providerId="ADAL" clId="{F3CA766F-B529-4C45-82AC-F8F8264E086B}" dt="2025-05-06T20:08:52.919" v="53" actId="20577"/>
          <ac:spMkLst>
            <pc:docMk/>
            <pc:sldMk cId="3559386463" sldId="2147472846"/>
            <ac:spMk id="2" creationId="{BB93DA0D-8E6F-F2F2-665C-B8AD7C63E6E4}"/>
          </ac:spMkLst>
        </pc:spChg>
      </pc:sldChg>
      <pc:sldChg chg="del modTransition">
        <pc:chgData name="Björn Berg" userId="d451473b-bd71-4e13-9e4d-fca8d921be73" providerId="ADAL" clId="{F3CA766F-B529-4C45-82AC-F8F8264E086B}" dt="2025-05-07T22:17:56.003" v="1215" actId="2696"/>
        <pc:sldMkLst>
          <pc:docMk/>
          <pc:sldMk cId="2366239680" sldId="2147472855"/>
        </pc:sldMkLst>
      </pc:sldChg>
      <pc:sldChg chg="modSp add">
        <pc:chgData name="Björn Berg" userId="d451473b-bd71-4e13-9e4d-fca8d921be73" providerId="ADAL" clId="{F3CA766F-B529-4C45-82AC-F8F8264E086B}" dt="2025-05-06T20:13:37.226" v="70" actId="20577"/>
        <pc:sldMkLst>
          <pc:docMk/>
          <pc:sldMk cId="486607348" sldId="2147472857"/>
        </pc:sldMkLst>
        <pc:spChg chg="mod">
          <ac:chgData name="Björn Berg" userId="d451473b-bd71-4e13-9e4d-fca8d921be73" providerId="ADAL" clId="{F3CA766F-B529-4C45-82AC-F8F8264E086B}" dt="2025-05-06T20:13:37.226" v="70" actId="20577"/>
          <ac:spMkLst>
            <pc:docMk/>
            <pc:sldMk cId="486607348" sldId="2147472857"/>
            <ac:spMk id="2" creationId="{DB66C96B-8E06-08BA-9C73-3BC4AF5F2019}"/>
          </ac:spMkLst>
        </pc:spChg>
      </pc:sldChg>
      <pc:sldMasterChg chg="delSldLayout">
        <pc:chgData name="Björn Berg" userId="d451473b-bd71-4e13-9e4d-fca8d921be73" providerId="ADAL" clId="{F3CA766F-B529-4C45-82AC-F8F8264E086B}" dt="2025-05-07T22:17:55.038" v="1214" actId="2696"/>
        <pc:sldMasterMkLst>
          <pc:docMk/>
          <pc:sldMasterMk cId="2199383657" sldId="2147483648"/>
        </pc:sldMasterMkLst>
        <pc:sldLayoutChg chg="del">
          <pc:chgData name="Björn Berg" userId="d451473b-bd71-4e13-9e4d-fca8d921be73" providerId="ADAL" clId="{F3CA766F-B529-4C45-82AC-F8F8264E086B}" dt="2025-05-07T22:17:55.038" v="1214" actId="2696"/>
          <pc:sldLayoutMkLst>
            <pc:docMk/>
            <pc:sldMasterMk cId="2199383657" sldId="2147483648"/>
            <pc:sldLayoutMk cId="1289556063" sldId="2147483652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k2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k2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v-SE" dirty="0"/>
              <a:t>Day-</a:t>
            </a:r>
            <a:r>
              <a:rPr lang="sv-SE" dirty="0" err="1"/>
              <a:t>ahead</a:t>
            </a:r>
            <a:r>
              <a:rPr lang="sv-SE" baseline="0" dirty="0"/>
              <a:t> </a:t>
            </a:r>
            <a:r>
              <a:rPr lang="sv-SE" baseline="0" dirty="0" err="1"/>
              <a:t>forecast</a:t>
            </a:r>
            <a:r>
              <a:rPr lang="sv-SE" baseline="0" dirty="0"/>
              <a:t> </a:t>
            </a:r>
            <a:r>
              <a:rPr lang="sv-SE" baseline="0" dirty="0" err="1"/>
              <a:t>error</a:t>
            </a:r>
            <a:endParaRPr lang="sv-SE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Blad1!$D$1</c:f>
              <c:strCache>
                <c:ptCount val="1"/>
                <c:pt idx="0">
                  <c:v>Prognosfel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Blad1!$A$2:$A$26</c:f>
              <c:strCache>
                <c:ptCount val="24"/>
                <c:pt idx="0">
                  <c:v>00:00 - 01:00</c:v>
                </c:pt>
                <c:pt idx="1">
                  <c:v>01:00 - 02:00</c:v>
                </c:pt>
                <c:pt idx="2">
                  <c:v>02:00 - 03:00</c:v>
                </c:pt>
                <c:pt idx="3">
                  <c:v>03:00 - 04:00</c:v>
                </c:pt>
                <c:pt idx="4">
                  <c:v>04:00 - 05:00</c:v>
                </c:pt>
                <c:pt idx="5">
                  <c:v>05:00 - 06:00</c:v>
                </c:pt>
                <c:pt idx="6">
                  <c:v>06:00 - 07:00</c:v>
                </c:pt>
                <c:pt idx="7">
                  <c:v>07:00 - 08:00</c:v>
                </c:pt>
                <c:pt idx="8">
                  <c:v>08:00 - 09:00</c:v>
                </c:pt>
                <c:pt idx="9">
                  <c:v>09:00 - 10:00</c:v>
                </c:pt>
                <c:pt idx="10">
                  <c:v>10:00 - 11:00</c:v>
                </c:pt>
                <c:pt idx="11">
                  <c:v>11:00 - 12:00</c:v>
                </c:pt>
                <c:pt idx="12">
                  <c:v>12:00 - 13:00</c:v>
                </c:pt>
                <c:pt idx="13">
                  <c:v>13:00 - 14:00</c:v>
                </c:pt>
                <c:pt idx="14">
                  <c:v>14:00 - 15:00</c:v>
                </c:pt>
                <c:pt idx="15">
                  <c:v>15:00 - 16:00</c:v>
                </c:pt>
                <c:pt idx="16">
                  <c:v>16:00 - 17:00</c:v>
                </c:pt>
                <c:pt idx="17">
                  <c:v>17:00 - 18:00</c:v>
                </c:pt>
                <c:pt idx="18">
                  <c:v>18:00 - 19:00</c:v>
                </c:pt>
                <c:pt idx="19">
                  <c:v>19:00 - 20:00</c:v>
                </c:pt>
                <c:pt idx="20">
                  <c:v>20:00 - 21:00</c:v>
                </c:pt>
                <c:pt idx="21">
                  <c:v>21:00 - 22:00</c:v>
                </c:pt>
                <c:pt idx="22">
                  <c:v>22:00 - 23:00</c:v>
                </c:pt>
                <c:pt idx="23">
                  <c:v>23:00 - 00:00</c:v>
                </c:pt>
              </c:strCache>
            </c:strRef>
          </c:cat>
          <c:val>
            <c:numRef>
              <c:f>Blad1!$D$2:$D$26</c:f>
              <c:numCache>
                <c:formatCode>0.0</c:formatCode>
                <c:ptCount val="25"/>
                <c:pt idx="0">
                  <c:v>-149.60000000000036</c:v>
                </c:pt>
                <c:pt idx="1">
                  <c:v>-483.10000000000036</c:v>
                </c:pt>
                <c:pt idx="2">
                  <c:v>-713.60000000000036</c:v>
                </c:pt>
                <c:pt idx="3">
                  <c:v>-651.5</c:v>
                </c:pt>
                <c:pt idx="4">
                  <c:v>-412.70000000000073</c:v>
                </c:pt>
                <c:pt idx="5">
                  <c:v>-840.89999999999964</c:v>
                </c:pt>
                <c:pt idx="6">
                  <c:v>-916.60000000000036</c:v>
                </c:pt>
                <c:pt idx="7">
                  <c:v>-149.29999999999927</c:v>
                </c:pt>
                <c:pt idx="8">
                  <c:v>109.40000000000146</c:v>
                </c:pt>
                <c:pt idx="9">
                  <c:v>862.40000000000146</c:v>
                </c:pt>
                <c:pt idx="10">
                  <c:v>727.40000000000146</c:v>
                </c:pt>
                <c:pt idx="11">
                  <c:v>743.79999999999927</c:v>
                </c:pt>
                <c:pt idx="12">
                  <c:v>690.39999999999964</c:v>
                </c:pt>
                <c:pt idx="13">
                  <c:v>411.60000000000036</c:v>
                </c:pt>
                <c:pt idx="14">
                  <c:v>-778.39999999999964</c:v>
                </c:pt>
                <c:pt idx="15">
                  <c:v>-301.20000000000073</c:v>
                </c:pt>
                <c:pt idx="16">
                  <c:v>82.599999999998545</c:v>
                </c:pt>
                <c:pt idx="17">
                  <c:v>-259.20000000000073</c:v>
                </c:pt>
                <c:pt idx="18">
                  <c:v>-446.5</c:v>
                </c:pt>
                <c:pt idx="19">
                  <c:v>-741.10000000000036</c:v>
                </c:pt>
                <c:pt idx="20">
                  <c:v>-818.60000000000036</c:v>
                </c:pt>
                <c:pt idx="21">
                  <c:v>-726.29999999999927</c:v>
                </c:pt>
                <c:pt idx="22">
                  <c:v>-481.5</c:v>
                </c:pt>
                <c:pt idx="23">
                  <c:v>-570.70000000000073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690-41C3-8F98-425F38ED09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86376783"/>
        <c:axId val="1022853807"/>
      </c:lineChart>
      <c:catAx>
        <c:axId val="11863767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022853807"/>
        <c:crossesAt val="-15000"/>
        <c:auto val="1"/>
        <c:lblAlgn val="ctr"/>
        <c:lblOffset val="100"/>
        <c:noMultiLvlLbl val="0"/>
      </c:catAx>
      <c:valAx>
        <c:axId val="1022853807"/>
        <c:scaling>
          <c:orientation val="minMax"/>
          <c:max val="2000"/>
          <c:min val="-1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1863767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v-SE" dirty="0"/>
              <a:t>Day-</a:t>
            </a:r>
            <a:r>
              <a:rPr lang="sv-SE" dirty="0" err="1"/>
              <a:t>ahead</a:t>
            </a:r>
            <a:r>
              <a:rPr lang="sv-SE" dirty="0"/>
              <a:t> </a:t>
            </a:r>
            <a:r>
              <a:rPr lang="sv-SE" dirty="0" err="1"/>
              <a:t>forecast</a:t>
            </a:r>
            <a:r>
              <a:rPr lang="sv-SE" dirty="0"/>
              <a:t> </a:t>
            </a:r>
            <a:r>
              <a:rPr lang="sv-SE" dirty="0" err="1"/>
              <a:t>error</a:t>
            </a:r>
            <a:r>
              <a:rPr lang="sv-SE" dirty="0"/>
              <a:t> vs.</a:t>
            </a:r>
            <a:r>
              <a:rPr lang="sv-SE" baseline="0" dirty="0"/>
              <a:t> spot </a:t>
            </a:r>
            <a:r>
              <a:rPr lang="sv-SE" baseline="0" dirty="0" err="1"/>
              <a:t>price</a:t>
            </a:r>
            <a:endParaRPr lang="sv-SE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Blad1!$D$1</c:f>
              <c:strCache>
                <c:ptCount val="1"/>
                <c:pt idx="0">
                  <c:v>Prognosfel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Blad1!$A$2:$A$26</c:f>
              <c:strCache>
                <c:ptCount val="24"/>
                <c:pt idx="0">
                  <c:v>00:00 - 01:00</c:v>
                </c:pt>
                <c:pt idx="1">
                  <c:v>01:00 - 02:00</c:v>
                </c:pt>
                <c:pt idx="2">
                  <c:v>02:00 - 03:00</c:v>
                </c:pt>
                <c:pt idx="3">
                  <c:v>03:00 - 04:00</c:v>
                </c:pt>
                <c:pt idx="4">
                  <c:v>04:00 - 05:00</c:v>
                </c:pt>
                <c:pt idx="5">
                  <c:v>05:00 - 06:00</c:v>
                </c:pt>
                <c:pt idx="6">
                  <c:v>06:00 - 07:00</c:v>
                </c:pt>
                <c:pt idx="7">
                  <c:v>07:00 - 08:00</c:v>
                </c:pt>
                <c:pt idx="8">
                  <c:v>08:00 - 09:00</c:v>
                </c:pt>
                <c:pt idx="9">
                  <c:v>09:00 - 10:00</c:v>
                </c:pt>
                <c:pt idx="10">
                  <c:v>10:00 - 11:00</c:v>
                </c:pt>
                <c:pt idx="11">
                  <c:v>11:00 - 12:00</c:v>
                </c:pt>
                <c:pt idx="12">
                  <c:v>12:00 - 13:00</c:v>
                </c:pt>
                <c:pt idx="13">
                  <c:v>13:00 - 14:00</c:v>
                </c:pt>
                <c:pt idx="14">
                  <c:v>14:00 - 15:00</c:v>
                </c:pt>
                <c:pt idx="15">
                  <c:v>15:00 - 16:00</c:v>
                </c:pt>
                <c:pt idx="16">
                  <c:v>16:00 - 17:00</c:v>
                </c:pt>
                <c:pt idx="17">
                  <c:v>17:00 - 18:00</c:v>
                </c:pt>
                <c:pt idx="18">
                  <c:v>18:00 - 19:00</c:v>
                </c:pt>
                <c:pt idx="19">
                  <c:v>19:00 - 20:00</c:v>
                </c:pt>
                <c:pt idx="20">
                  <c:v>20:00 - 21:00</c:v>
                </c:pt>
                <c:pt idx="21">
                  <c:v>21:00 - 22:00</c:v>
                </c:pt>
                <c:pt idx="22">
                  <c:v>22:00 - 23:00</c:v>
                </c:pt>
                <c:pt idx="23">
                  <c:v>23:00 - 00:00</c:v>
                </c:pt>
              </c:strCache>
            </c:strRef>
          </c:cat>
          <c:val>
            <c:numRef>
              <c:f>Blad1!$D$2:$D$26</c:f>
              <c:numCache>
                <c:formatCode>0.0</c:formatCode>
                <c:ptCount val="25"/>
                <c:pt idx="0">
                  <c:v>-149.60000000000036</c:v>
                </c:pt>
                <c:pt idx="1">
                  <c:v>-483.10000000000036</c:v>
                </c:pt>
                <c:pt idx="2">
                  <c:v>-713.60000000000036</c:v>
                </c:pt>
                <c:pt idx="3">
                  <c:v>-651.5</c:v>
                </c:pt>
                <c:pt idx="4">
                  <c:v>-412.70000000000073</c:v>
                </c:pt>
                <c:pt idx="5">
                  <c:v>-840.89999999999964</c:v>
                </c:pt>
                <c:pt idx="6">
                  <c:v>-916.60000000000036</c:v>
                </c:pt>
                <c:pt idx="7">
                  <c:v>-149.29999999999927</c:v>
                </c:pt>
                <c:pt idx="8">
                  <c:v>109.40000000000146</c:v>
                </c:pt>
                <c:pt idx="9">
                  <c:v>862.40000000000146</c:v>
                </c:pt>
                <c:pt idx="10">
                  <c:v>727.40000000000146</c:v>
                </c:pt>
                <c:pt idx="11">
                  <c:v>743.79999999999927</c:v>
                </c:pt>
                <c:pt idx="12">
                  <c:v>690.39999999999964</c:v>
                </c:pt>
                <c:pt idx="13">
                  <c:v>411.60000000000036</c:v>
                </c:pt>
                <c:pt idx="14">
                  <c:v>-778.39999999999964</c:v>
                </c:pt>
                <c:pt idx="15">
                  <c:v>-301.20000000000073</c:v>
                </c:pt>
                <c:pt idx="16">
                  <c:v>82.599999999998545</c:v>
                </c:pt>
                <c:pt idx="17">
                  <c:v>-259.20000000000073</c:v>
                </c:pt>
                <c:pt idx="18">
                  <c:v>-446.5</c:v>
                </c:pt>
                <c:pt idx="19">
                  <c:v>-741.10000000000036</c:v>
                </c:pt>
                <c:pt idx="20">
                  <c:v>-818.60000000000036</c:v>
                </c:pt>
                <c:pt idx="21">
                  <c:v>-726.29999999999927</c:v>
                </c:pt>
                <c:pt idx="22">
                  <c:v>-481.5</c:v>
                </c:pt>
                <c:pt idx="23">
                  <c:v>-570.70000000000073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690-41C3-8F98-425F38ED097C}"/>
            </c:ext>
          </c:extLst>
        </c:ser>
        <c:ser>
          <c:idx val="1"/>
          <c:order val="1"/>
          <c:tx>
            <c:strRef>
              <c:f>Blad1!$E$1</c:f>
              <c:strCache>
                <c:ptCount val="1"/>
                <c:pt idx="0">
                  <c:v>Elpris SE3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Blad1!$A$2:$A$26</c:f>
              <c:strCache>
                <c:ptCount val="24"/>
                <c:pt idx="0">
                  <c:v>00:00 - 01:00</c:v>
                </c:pt>
                <c:pt idx="1">
                  <c:v>01:00 - 02:00</c:v>
                </c:pt>
                <c:pt idx="2">
                  <c:v>02:00 - 03:00</c:v>
                </c:pt>
                <c:pt idx="3">
                  <c:v>03:00 - 04:00</c:v>
                </c:pt>
                <c:pt idx="4">
                  <c:v>04:00 - 05:00</c:v>
                </c:pt>
                <c:pt idx="5">
                  <c:v>05:00 - 06:00</c:v>
                </c:pt>
                <c:pt idx="6">
                  <c:v>06:00 - 07:00</c:v>
                </c:pt>
                <c:pt idx="7">
                  <c:v>07:00 - 08:00</c:v>
                </c:pt>
                <c:pt idx="8">
                  <c:v>08:00 - 09:00</c:v>
                </c:pt>
                <c:pt idx="9">
                  <c:v>09:00 - 10:00</c:v>
                </c:pt>
                <c:pt idx="10">
                  <c:v>10:00 - 11:00</c:v>
                </c:pt>
                <c:pt idx="11">
                  <c:v>11:00 - 12:00</c:v>
                </c:pt>
                <c:pt idx="12">
                  <c:v>12:00 - 13:00</c:v>
                </c:pt>
                <c:pt idx="13">
                  <c:v>13:00 - 14:00</c:v>
                </c:pt>
                <c:pt idx="14">
                  <c:v>14:00 - 15:00</c:v>
                </c:pt>
                <c:pt idx="15">
                  <c:v>15:00 - 16:00</c:v>
                </c:pt>
                <c:pt idx="16">
                  <c:v>16:00 - 17:00</c:v>
                </c:pt>
                <c:pt idx="17">
                  <c:v>17:00 - 18:00</c:v>
                </c:pt>
                <c:pt idx="18">
                  <c:v>18:00 - 19:00</c:v>
                </c:pt>
                <c:pt idx="19">
                  <c:v>19:00 - 20:00</c:v>
                </c:pt>
                <c:pt idx="20">
                  <c:v>20:00 - 21:00</c:v>
                </c:pt>
                <c:pt idx="21">
                  <c:v>21:00 - 22:00</c:v>
                </c:pt>
                <c:pt idx="22">
                  <c:v>22:00 - 23:00</c:v>
                </c:pt>
                <c:pt idx="23">
                  <c:v>23:00 - 00:00</c:v>
                </c:pt>
              </c:strCache>
            </c:strRef>
          </c:cat>
          <c:val>
            <c:numRef>
              <c:f>Blad1!$E$2:$E$26</c:f>
              <c:numCache>
                <c:formatCode>General</c:formatCode>
                <c:ptCount val="25"/>
                <c:pt idx="0">
                  <c:v>55.31</c:v>
                </c:pt>
                <c:pt idx="1">
                  <c:v>26.74</c:v>
                </c:pt>
                <c:pt idx="2">
                  <c:v>24.67</c:v>
                </c:pt>
                <c:pt idx="3">
                  <c:v>35.799999999999997</c:v>
                </c:pt>
                <c:pt idx="4">
                  <c:v>56.91</c:v>
                </c:pt>
                <c:pt idx="5">
                  <c:v>232.47</c:v>
                </c:pt>
                <c:pt idx="6">
                  <c:v>458.29</c:v>
                </c:pt>
                <c:pt idx="7">
                  <c:v>1783.72</c:v>
                </c:pt>
                <c:pt idx="8">
                  <c:v>1736.33</c:v>
                </c:pt>
                <c:pt idx="9">
                  <c:v>1488.14</c:v>
                </c:pt>
                <c:pt idx="10">
                  <c:v>1384.98</c:v>
                </c:pt>
                <c:pt idx="11">
                  <c:v>1296.28</c:v>
                </c:pt>
                <c:pt idx="12">
                  <c:v>1209.99</c:v>
                </c:pt>
                <c:pt idx="13">
                  <c:v>575.22</c:v>
                </c:pt>
                <c:pt idx="14">
                  <c:v>344.93</c:v>
                </c:pt>
                <c:pt idx="15">
                  <c:v>267.01</c:v>
                </c:pt>
                <c:pt idx="16">
                  <c:v>261.62</c:v>
                </c:pt>
                <c:pt idx="17">
                  <c:v>267.01</c:v>
                </c:pt>
                <c:pt idx="18">
                  <c:v>131.15</c:v>
                </c:pt>
                <c:pt idx="19">
                  <c:v>7.69</c:v>
                </c:pt>
                <c:pt idx="20">
                  <c:v>-0.11</c:v>
                </c:pt>
                <c:pt idx="21">
                  <c:v>-1.26</c:v>
                </c:pt>
                <c:pt idx="22">
                  <c:v>-9.2899999999999991</c:v>
                </c:pt>
                <c:pt idx="23">
                  <c:v>-22.95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690-41C3-8F98-425F38ED09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86376783"/>
        <c:axId val="1022853807"/>
      </c:lineChart>
      <c:catAx>
        <c:axId val="11863767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022853807"/>
        <c:crossesAt val="-15000"/>
        <c:auto val="1"/>
        <c:lblAlgn val="ctr"/>
        <c:lblOffset val="100"/>
        <c:noMultiLvlLbl val="0"/>
      </c:catAx>
      <c:valAx>
        <c:axId val="1022853807"/>
        <c:scaling>
          <c:orientation val="minMax"/>
          <c:min val="-1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11863767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5551DD23-99B8-BECE-E41A-4AF4BB828B9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9A4B8FB5-835F-6E29-355E-57A9295661E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21C791-C8BE-4D4B-BC64-1DAF9A5661C9}" type="datetimeFigureOut">
              <a:rPr lang="sv-SE" smtClean="0"/>
              <a:t>2025-04-30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7ED42EC6-FCD1-4A92-7C5C-25C7AC9964A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2F4CDF8-52FE-826E-1BEE-E6C8681E32E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A6684B-C079-C945-9F44-F8251EAFCCE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242484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EE718D-2D73-FB41-B1DC-BEE674B157EE}" type="datetimeFigureOut">
              <a:rPr lang="sv-SE" smtClean="0"/>
              <a:t>2025-04-30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9252F9-852D-C645-A7C4-C37DDC88C8D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15205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Förklara produktnamnen</a:t>
            </a:r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252F9-852D-C645-A7C4-C37DDC88C8D3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02650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252F9-852D-C645-A7C4-C37DDC88C8D3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6295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Förklara produktnamnen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252F9-852D-C645-A7C4-C37DDC88C8D3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02650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BBF1BA-7537-659D-8A42-CC47086AA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28B295F7-2226-0566-C012-666970851A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AEF95BE5-1520-F1DB-EFAF-C8054A9844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Ta bort denna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E6A2E32-0849-97DF-8D9A-1069D029BE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252F9-852D-C645-A7C4-C37DDC88C8D3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538106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BBF1BA-7537-659D-8A42-CC47086AA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28B295F7-2226-0566-C012-666970851A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AEF95BE5-1520-F1DB-EFAF-C8054A9844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Ta bort denna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E6A2E32-0849-97DF-8D9A-1069D029BE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252F9-852D-C645-A7C4-C37DDC88C8D3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344318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BBF1BA-7537-659D-8A42-CC47086AA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28B295F7-2226-0566-C012-666970851A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AEF95BE5-1520-F1DB-EFAF-C8054A9844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Ta bort denna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E6A2E32-0849-97DF-8D9A-1069D029BE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252F9-852D-C645-A7C4-C37DDC88C8D3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574590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BBF1BA-7537-659D-8A42-CC47086AA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28B295F7-2226-0566-C012-666970851A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AEF95BE5-1520-F1DB-EFAF-C8054A9844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Ta bort denna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E6A2E32-0849-97DF-8D9A-1069D029BE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252F9-852D-C645-A7C4-C37DDC88C8D3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242077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BBF1BA-7537-659D-8A42-CC47086AA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28B295F7-2226-0566-C012-666970851A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AEF95BE5-1520-F1DB-EFAF-C8054A9844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Ta bort denna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E6A2E32-0849-97DF-8D9A-1069D029BE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252F9-852D-C645-A7C4-C37DDC88C8D3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74092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58D16C6-7B6B-9622-4947-548482EB74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8105" y="812800"/>
            <a:ext cx="10295793" cy="2387600"/>
          </a:xfrm>
        </p:spPr>
        <p:txBody>
          <a:bodyPr anchor="b">
            <a:normAutofit/>
          </a:bodyPr>
          <a:lstStyle>
            <a:lvl1pPr algn="l">
              <a:defRPr sz="5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AB9CDC6F-5C30-5485-F9A5-D549344531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8103" y="3261946"/>
            <a:ext cx="10295793" cy="495177"/>
          </a:xfrm>
        </p:spPr>
        <p:txBody>
          <a:bodyPr>
            <a:noAutofit/>
          </a:bodyPr>
          <a:lstStyle>
            <a:lvl1pPr marL="0" indent="0" algn="l">
              <a:buNone/>
              <a:defRPr sz="3600">
                <a:solidFill>
                  <a:srgbClr val="808080"/>
                </a:solidFill>
                <a:latin typeface="Ngenic-Mohave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321C97E3-1857-CAAA-62C5-EC187E1A158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712D1C68-E6DE-B8D1-2202-30A6D438AC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48104" y="4153571"/>
            <a:ext cx="10295792" cy="966787"/>
          </a:xfrm>
        </p:spPr>
        <p:txBody>
          <a:bodyPr lIns="9000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/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587838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m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34E215C-1A24-3D61-970B-A8C2F14AF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81037"/>
            <a:ext cx="11001600" cy="65137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7EA89F38-CC5C-7E6C-151B-A15EF68E36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360" y="1611858"/>
            <a:ext cx="11003280" cy="4205287"/>
          </a:xfrm>
        </p:spPr>
        <p:txBody>
          <a:bodyPr>
            <a:normAutofit/>
          </a:bodyPr>
          <a:lstStyle>
            <a:lvl1pPr>
              <a:lnSpc>
                <a:spcPts val="3000"/>
              </a:lnSpc>
              <a:spcBef>
                <a:spcPts val="1000"/>
              </a:spcBef>
              <a:spcAft>
                <a:spcPts val="2000"/>
              </a:spcAft>
              <a:defRPr sz="2000"/>
            </a:lvl1pPr>
            <a:lvl2pPr>
              <a:lnSpc>
                <a:spcPts val="3000"/>
              </a:lnSpc>
              <a:spcBef>
                <a:spcPts val="1000"/>
              </a:spcBef>
              <a:spcAft>
                <a:spcPts val="2000"/>
              </a:spcAft>
              <a:defRPr sz="2000"/>
            </a:lvl2pPr>
            <a:lvl3pPr>
              <a:lnSpc>
                <a:spcPts val="3000"/>
              </a:lnSpc>
              <a:spcBef>
                <a:spcPts val="1000"/>
              </a:spcBef>
              <a:spcAft>
                <a:spcPts val="2000"/>
              </a:spcAft>
              <a:defRPr sz="2000"/>
            </a:lvl3pPr>
            <a:lvl4pPr>
              <a:lnSpc>
                <a:spcPts val="3000"/>
              </a:lnSpc>
              <a:spcBef>
                <a:spcPts val="1000"/>
              </a:spcBef>
              <a:spcAft>
                <a:spcPts val="2000"/>
              </a:spcAft>
              <a:defRPr sz="2000"/>
            </a:lvl4pPr>
            <a:lvl5pPr>
              <a:lnSpc>
                <a:spcPts val="3000"/>
              </a:lnSpc>
              <a:spcBef>
                <a:spcPts val="1000"/>
              </a:spcBef>
              <a:spcAft>
                <a:spcPts val="2000"/>
              </a:spcAft>
              <a:defRPr sz="20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744238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underrubrik m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34E215C-1A24-3D61-970B-A8C2F14AF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200" y="681037"/>
            <a:ext cx="11001600" cy="65137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7EA89F38-CC5C-7E6C-151B-A15EF68E36E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5200" y="2121031"/>
            <a:ext cx="11001600" cy="3696115"/>
          </a:xfrm>
        </p:spPr>
        <p:txBody>
          <a:bodyPr>
            <a:normAutofit/>
          </a:bodyPr>
          <a:lstStyle>
            <a:lvl1pPr>
              <a:lnSpc>
                <a:spcPts val="3000"/>
              </a:lnSpc>
              <a:spcBef>
                <a:spcPts val="1000"/>
              </a:spcBef>
              <a:spcAft>
                <a:spcPts val="2000"/>
              </a:spcAft>
              <a:defRPr sz="2000"/>
            </a:lvl1pPr>
            <a:lvl2pPr>
              <a:lnSpc>
                <a:spcPts val="3000"/>
              </a:lnSpc>
              <a:spcBef>
                <a:spcPts val="1000"/>
              </a:spcBef>
              <a:spcAft>
                <a:spcPts val="2000"/>
              </a:spcAft>
              <a:defRPr sz="2000"/>
            </a:lvl2pPr>
            <a:lvl3pPr>
              <a:lnSpc>
                <a:spcPts val="3000"/>
              </a:lnSpc>
              <a:spcBef>
                <a:spcPts val="1000"/>
              </a:spcBef>
              <a:spcAft>
                <a:spcPts val="2000"/>
              </a:spcAft>
              <a:defRPr sz="2000"/>
            </a:lvl3pPr>
            <a:lvl4pPr>
              <a:lnSpc>
                <a:spcPts val="3000"/>
              </a:lnSpc>
              <a:spcBef>
                <a:spcPts val="1000"/>
              </a:spcBef>
              <a:spcAft>
                <a:spcPts val="2000"/>
              </a:spcAft>
              <a:defRPr sz="2000"/>
            </a:lvl4pPr>
            <a:lvl5pPr>
              <a:lnSpc>
                <a:spcPts val="3000"/>
              </a:lnSpc>
              <a:spcBef>
                <a:spcPts val="1000"/>
              </a:spcBef>
              <a:spcAft>
                <a:spcPts val="2000"/>
              </a:spcAft>
              <a:defRPr sz="2000"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1723C546-3805-2377-4420-55FB1A06E3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5200" y="1328090"/>
            <a:ext cx="11001600" cy="489471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808080"/>
                </a:solidFill>
                <a:latin typeface="Ngenic-Mohave" pitchFamily="2" charset="0"/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641310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DA4C4B6D-684D-ED0D-82A8-232C25EA6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37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62CF487-C968-3673-B321-5B6C426DF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25768"/>
            <a:ext cx="10515600" cy="49511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02952398-54CF-51CE-F466-CB4ABE907FC7}"/>
              </a:ext>
            </a:extLst>
          </p:cNvPr>
          <p:cNvSpPr/>
          <p:nvPr userDrawn="1"/>
        </p:nvSpPr>
        <p:spPr>
          <a:xfrm>
            <a:off x="0" y="0"/>
            <a:ext cx="12192000" cy="1582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6034FE87-453C-EBEA-3273-B0BD5DFB32A3}"/>
              </a:ext>
            </a:extLst>
          </p:cNvPr>
          <p:cNvSpPr/>
          <p:nvPr userDrawn="1"/>
        </p:nvSpPr>
        <p:spPr>
          <a:xfrm>
            <a:off x="0" y="6699738"/>
            <a:ext cx="12192000" cy="1582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1" name="Bild 10">
            <a:extLst>
              <a:ext uri="{FF2B5EF4-FFF2-40B4-BE49-F238E27FC236}">
                <a16:creationId xmlns:a16="http://schemas.microsoft.com/office/drawing/2014/main" id="{45EF2D7E-741A-E8B3-88B6-03634B9BE3D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08607" y="6169788"/>
            <a:ext cx="1090386" cy="31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383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Ngenic-Mohave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b="0" i="0" kern="1200">
          <a:solidFill>
            <a:schemeClr val="tx1"/>
          </a:solidFill>
          <a:latin typeface="Open Sans Light" pitchFamily="2" charset="0"/>
          <a:ea typeface="Open Sans Light" pitchFamily="2" charset="0"/>
          <a:cs typeface="Open Sans Light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Open Sans Light" pitchFamily="2" charset="0"/>
          <a:ea typeface="Open Sans Light" pitchFamily="2" charset="0"/>
          <a:cs typeface="Open Sans Light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Open Sans Light" pitchFamily="2" charset="0"/>
          <a:ea typeface="Open Sans Light" pitchFamily="2" charset="0"/>
          <a:cs typeface="Open Sans Light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Open Sans Light" pitchFamily="2" charset="0"/>
          <a:ea typeface="Open Sans Light" pitchFamily="2" charset="0"/>
          <a:cs typeface="Open Sans Light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Open Sans Light" pitchFamily="2" charset="0"/>
          <a:ea typeface="Open Sans Light" pitchFamily="2" charset="0"/>
          <a:cs typeface="Open Sans Light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sv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emf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svg"/><Relationship Id="rId3" Type="http://schemas.openxmlformats.org/officeDocument/2006/relationships/image" Target="../media/image24.png"/><Relationship Id="rId7" Type="http://schemas.openxmlformats.org/officeDocument/2006/relationships/image" Target="../media/image28.sv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bramiljoval.se/artiklar/20-procent-elbesparing-hos-villaagare-med-smart-termostat/" TargetMode="External"/><Relationship Id="rId4" Type="http://schemas.openxmlformats.org/officeDocument/2006/relationships/image" Target="../media/image3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5.svg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5.sv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himmel, utomhus, moln, gräs&#10;&#10;Automatiskt genererad beskrivning">
            <a:extLst>
              <a:ext uri="{FF2B5EF4-FFF2-40B4-BE49-F238E27FC236}">
                <a16:creationId xmlns:a16="http://schemas.microsoft.com/office/drawing/2014/main" id="{B78C7183-95D9-E586-0D45-01AC87A14E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ild 8">
            <a:extLst>
              <a:ext uri="{FF2B5EF4-FFF2-40B4-BE49-F238E27FC236}">
                <a16:creationId xmlns:a16="http://schemas.microsoft.com/office/drawing/2014/main" id="{9BF85F34-2C86-9CF4-93BE-39F63C29AE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38250" y="2316973"/>
            <a:ext cx="5715500" cy="1675231"/>
          </a:xfrm>
          <a:prstGeom prst="rect">
            <a:avLst/>
          </a:prstGeom>
        </p:spPr>
      </p:pic>
      <p:sp>
        <p:nvSpPr>
          <p:cNvPr id="3" name="Underrubrik 2">
            <a:extLst>
              <a:ext uri="{FF2B5EF4-FFF2-40B4-BE49-F238E27FC236}">
                <a16:creationId xmlns:a16="http://schemas.microsoft.com/office/drawing/2014/main" id="{04C81A8A-948C-F310-6885-EF9A9149B9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8104" y="5727828"/>
            <a:ext cx="10295793" cy="650487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177800" dist="38100" dir="2700000" algn="tl" rotWithShape="0">
                    <a:prstClr val="black">
                      <a:alpha val="45000"/>
                    </a:prstClr>
                  </a:outerShdw>
                </a:effectLst>
              </a:rPr>
              <a:t>AI-Driven Energy Solutions in Practice</a:t>
            </a:r>
            <a:endParaRPr lang="sv-SE" dirty="0">
              <a:solidFill>
                <a:schemeClr val="bg1"/>
              </a:solidFill>
              <a:effectLst>
                <a:outerShdw blurRad="177800" dist="38100" dir="2700000" algn="tl" rotWithShape="0">
                  <a:prstClr val="black">
                    <a:alpha val="45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99140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B93DA0D-8E6F-F2F2-665C-B8AD7C63E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199" y="681037"/>
            <a:ext cx="11678499" cy="651373"/>
          </a:xfrm>
        </p:spPr>
        <p:txBody>
          <a:bodyPr>
            <a:normAutofit fontScale="90000"/>
          </a:bodyPr>
          <a:lstStyle/>
          <a:p>
            <a:r>
              <a:rPr lang="sv-SE" dirty="0" err="1"/>
              <a:t>Increased</a:t>
            </a:r>
            <a:r>
              <a:rPr lang="sv-SE" dirty="0"/>
              <a:t> </a:t>
            </a:r>
            <a:r>
              <a:rPr lang="sv-SE" dirty="0" err="1"/>
              <a:t>cooling</a:t>
            </a:r>
            <a:r>
              <a:rPr lang="sv-SE" dirty="0"/>
              <a:t> </a:t>
            </a:r>
            <a:r>
              <a:rPr lang="sv-SE" dirty="0" err="1"/>
              <a:t>example</a:t>
            </a:r>
            <a:r>
              <a:rPr lang="sv-SE" dirty="0"/>
              <a:t> 14 OF 15 </a:t>
            </a:r>
            <a:r>
              <a:rPr lang="sv-SE" dirty="0" err="1"/>
              <a:t>sinGle</a:t>
            </a:r>
            <a:r>
              <a:rPr lang="sv-SE" dirty="0"/>
              <a:t> </a:t>
            </a:r>
            <a:r>
              <a:rPr lang="sv-SE" dirty="0" err="1"/>
              <a:t>family</a:t>
            </a:r>
            <a:r>
              <a:rPr lang="sv-SE" dirty="0"/>
              <a:t> </a:t>
            </a:r>
            <a:r>
              <a:rPr lang="sv-SE" dirty="0" err="1"/>
              <a:t>homes</a:t>
            </a:r>
            <a:r>
              <a:rPr lang="sv-SE" dirty="0"/>
              <a:t> </a:t>
            </a:r>
            <a:r>
              <a:rPr lang="sv-SE" dirty="0" err="1"/>
              <a:t>installeD</a:t>
            </a: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CB02718-C8D8-2C62-504F-1A864329D4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sv-SE" dirty="0" err="1">
                <a:latin typeface="Ngenic-Mohave" pitchFamily="50" charset="0"/>
              </a:rPr>
              <a:t>ReturN</a:t>
            </a:r>
            <a:r>
              <a:rPr lang="sv-SE" dirty="0">
                <a:latin typeface="Ngenic-Mohave" pitchFamily="50" charset="0"/>
              </a:rPr>
              <a:t> </a:t>
            </a:r>
            <a:r>
              <a:rPr lang="sv-SE" dirty="0" err="1">
                <a:latin typeface="Ngenic-Mohave" pitchFamily="50" charset="0"/>
              </a:rPr>
              <a:t>temperaturE</a:t>
            </a:r>
            <a:r>
              <a:rPr lang="sv-SE" dirty="0">
                <a:latin typeface="Ngenic-Mohave" pitchFamily="50" charset="0"/>
              </a:rPr>
              <a:t> LOWERED 5 – 8 DEGREES C</a:t>
            </a:r>
            <a:endParaRPr lang="sv-SE" dirty="0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30907E41-0125-463E-9691-D1B93AA1E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067" y="1853222"/>
            <a:ext cx="7413379" cy="4682134"/>
          </a:xfrm>
          <a:prstGeom prst="rect">
            <a:avLst/>
          </a:prstGeom>
        </p:spPr>
      </p:pic>
      <p:pic>
        <p:nvPicPr>
          <p:cNvPr id="11" name="Picture 2" descr="Logga in | Sandviken Energi">
            <a:extLst>
              <a:ext uri="{FF2B5EF4-FFF2-40B4-BE49-F238E27FC236}">
                <a16:creationId xmlns:a16="http://schemas.microsoft.com/office/drawing/2014/main" id="{A3997BC9-4933-4EFC-B2F8-50E5888D1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797" y="2155792"/>
            <a:ext cx="2033973" cy="540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0A49A600-5402-482B-91F2-1D31E2571D78}"/>
              </a:ext>
            </a:extLst>
          </p:cNvPr>
          <p:cNvSpPr txBox="1"/>
          <p:nvPr/>
        </p:nvSpPr>
        <p:spPr>
          <a:xfrm>
            <a:off x="9576447" y="2844800"/>
            <a:ext cx="23955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DeltaT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with Tune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err="1">
                <a:solidFill>
                  <a:srgbClr val="E67B3B"/>
                </a:solidFill>
              </a:rPr>
              <a:t>DeltaT</a:t>
            </a:r>
            <a:r>
              <a:rPr lang="en-US" dirty="0">
                <a:solidFill>
                  <a:srgbClr val="E67B3B"/>
                </a:solidFill>
              </a:rPr>
              <a:t> without Tune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1311C786-CA5A-03CA-E66B-BD8F0A88EC1E}"/>
              </a:ext>
            </a:extLst>
          </p:cNvPr>
          <p:cNvSpPr txBox="1"/>
          <p:nvPr/>
        </p:nvSpPr>
        <p:spPr>
          <a:xfrm rot="16200000">
            <a:off x="1685925" y="3699361"/>
            <a:ext cx="1228725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err="1"/>
              <a:t>Avkylning</a:t>
            </a:r>
            <a:endParaRPr lang="en-SE" sz="2000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A2899CA3-B445-BB34-2A7C-FCFEFE7FBB46}"/>
              </a:ext>
            </a:extLst>
          </p:cNvPr>
          <p:cNvSpPr txBox="1"/>
          <p:nvPr/>
        </p:nvSpPr>
        <p:spPr>
          <a:xfrm>
            <a:off x="5400676" y="6219825"/>
            <a:ext cx="1333499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err="1"/>
              <a:t>Graddagar</a:t>
            </a:r>
            <a:endParaRPr lang="en-SE" sz="2000"/>
          </a:p>
        </p:txBody>
      </p:sp>
    </p:spTree>
    <p:extLst>
      <p:ext uri="{BB962C8B-B14F-4D97-AF65-F5344CB8AC3E}">
        <p14:creationId xmlns:p14="http://schemas.microsoft.com/office/powerpoint/2010/main" val="355938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B93DA0D-8E6F-F2F2-665C-B8AD7C63E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Gridtuner – </a:t>
            </a:r>
            <a:r>
              <a:rPr lang="sv-SE" dirty="0" err="1"/>
              <a:t>PeAK</a:t>
            </a:r>
            <a:r>
              <a:rPr lang="sv-SE" dirty="0"/>
              <a:t> SHAVING 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CB02718-C8D8-2C62-504F-1A864329D4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sv-SE" dirty="0">
                <a:latin typeface="Ngenic-Mohave" pitchFamily="50" charset="0"/>
              </a:rPr>
              <a:t>360 </a:t>
            </a:r>
            <a:r>
              <a:rPr lang="sv-SE" dirty="0" err="1">
                <a:latin typeface="Ngenic-Mohave" pitchFamily="50" charset="0"/>
              </a:rPr>
              <a:t>Single</a:t>
            </a:r>
            <a:r>
              <a:rPr lang="sv-SE" dirty="0">
                <a:latin typeface="Ngenic-Mohave" pitchFamily="50" charset="0"/>
              </a:rPr>
              <a:t> </a:t>
            </a:r>
            <a:r>
              <a:rPr lang="sv-SE" dirty="0" err="1">
                <a:latin typeface="Ngenic-Mohave" pitchFamily="50" charset="0"/>
              </a:rPr>
              <a:t>family</a:t>
            </a:r>
            <a:r>
              <a:rPr lang="sv-SE" dirty="0">
                <a:latin typeface="Ngenic-Mohave" pitchFamily="50" charset="0"/>
              </a:rPr>
              <a:t> </a:t>
            </a:r>
            <a:r>
              <a:rPr lang="sv-SE" dirty="0" err="1">
                <a:latin typeface="Ngenic-Mohave" pitchFamily="50" charset="0"/>
              </a:rPr>
              <a:t>homes</a:t>
            </a:r>
            <a:r>
              <a:rPr lang="sv-SE" dirty="0">
                <a:latin typeface="Ngenic-Mohave" pitchFamily="50" charset="0"/>
              </a:rPr>
              <a:t> </a:t>
            </a:r>
            <a:r>
              <a:rPr lang="sv-SE" dirty="0" err="1">
                <a:latin typeface="Ngenic-Mohave" pitchFamily="50" charset="0"/>
              </a:rPr>
              <a:t>with</a:t>
            </a:r>
            <a:r>
              <a:rPr lang="sv-SE" dirty="0">
                <a:latin typeface="Ngenic-Mohave" pitchFamily="50" charset="0"/>
              </a:rPr>
              <a:t> NGENIC TUNE </a:t>
            </a:r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A5C019D3-F7FD-4103-B6B9-47F4EA630D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62" t="6234" r="8190" b="3008"/>
          <a:stretch/>
        </p:blipFill>
        <p:spPr>
          <a:xfrm>
            <a:off x="1796143" y="1979463"/>
            <a:ext cx="8599714" cy="457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4351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0E6E6FC-2C6B-88EC-A22D-4FCB540B6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199" y="681037"/>
            <a:ext cx="10698111" cy="651373"/>
          </a:xfrm>
        </p:spPr>
        <p:txBody>
          <a:bodyPr>
            <a:normAutofit/>
          </a:bodyPr>
          <a:lstStyle/>
          <a:p>
            <a:r>
              <a:rPr lang="sv-SE" dirty="0"/>
              <a:t>Gridtuner- </a:t>
            </a:r>
            <a:r>
              <a:rPr lang="sv-SE" dirty="0" err="1"/>
              <a:t>local</a:t>
            </a:r>
            <a:r>
              <a:rPr lang="sv-SE" dirty="0"/>
              <a:t> </a:t>
            </a:r>
            <a:r>
              <a:rPr lang="sv-SE" dirty="0" err="1"/>
              <a:t>Capacity</a:t>
            </a:r>
            <a:r>
              <a:rPr lang="sv-SE" dirty="0"/>
              <a:t> </a:t>
            </a:r>
            <a:r>
              <a:rPr lang="sv-SE" dirty="0" err="1"/>
              <a:t>markETS</a:t>
            </a:r>
            <a:r>
              <a:rPr lang="sv-SE" dirty="0"/>
              <a:t> </a:t>
            </a:r>
            <a:r>
              <a:rPr lang="sv-SE" dirty="0" err="1"/>
              <a:t>INtegration</a:t>
            </a: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3E5FD70-5F90-CDFB-25FD-DC1038238E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5199" y="1328090"/>
            <a:ext cx="8982433" cy="489471"/>
          </a:xfrm>
        </p:spPr>
        <p:txBody>
          <a:bodyPr>
            <a:normAutofit/>
          </a:bodyPr>
          <a:lstStyle/>
          <a:p>
            <a:r>
              <a:rPr lang="sv-SE" dirty="0"/>
              <a:t>GRID EDGE CONTROL for ENERGY MARKET OPTIMIZATION – EON SWITCH MARKET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C662E377-6619-42BF-B49E-DDA78196C4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" y="1804680"/>
            <a:ext cx="9782175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6239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9444C-89F8-B53B-593B-7985292248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15A2EEF-51B3-5DEE-6A40-7F57BFCED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200" y="681037"/>
            <a:ext cx="9746004" cy="651373"/>
          </a:xfrm>
        </p:spPr>
        <p:txBody>
          <a:bodyPr>
            <a:normAutofit fontScale="90000"/>
          </a:bodyPr>
          <a:lstStyle/>
          <a:p>
            <a:r>
              <a:rPr lang="sv-SE" dirty="0"/>
              <a:t>HOW IS AI CURRENTLY AFFECTING THE ENERGY MARKETS?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311586FF-7B2E-A839-541C-B35DA0A550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5200" y="1328090"/>
            <a:ext cx="6591600" cy="489471"/>
          </a:xfrm>
        </p:spPr>
        <p:txBody>
          <a:bodyPr>
            <a:normAutofit/>
          </a:bodyPr>
          <a:lstStyle/>
          <a:p>
            <a:r>
              <a:rPr lang="sv-SE" dirty="0"/>
              <a:t>ENERGY MARKETS ARE NOT STABLE SYSTEMS, </a:t>
            </a:r>
            <a:r>
              <a:rPr lang="sv-SE" dirty="0" err="1"/>
              <a:t>elforsk</a:t>
            </a:r>
            <a:r>
              <a:rPr lang="sv-SE" dirty="0"/>
              <a:t> 13:95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61392E8-621C-48F2-959C-3FDE1CBC7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00" y="1817561"/>
            <a:ext cx="8732018" cy="486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8016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9444C-89F8-B53B-593B-7985292248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15A2EEF-51B3-5DEE-6A40-7F57BFCED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200" y="681037"/>
            <a:ext cx="7802842" cy="651373"/>
          </a:xfrm>
        </p:spPr>
        <p:txBody>
          <a:bodyPr>
            <a:normAutofit/>
          </a:bodyPr>
          <a:lstStyle/>
          <a:p>
            <a:r>
              <a:rPr lang="sv-SE" dirty="0"/>
              <a:t>WHAT CAN GO WRONG WITH AI?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311586FF-7B2E-A839-541C-B35DA0A550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5200" y="1328090"/>
            <a:ext cx="6591600" cy="489471"/>
          </a:xfrm>
        </p:spPr>
        <p:txBody>
          <a:bodyPr>
            <a:normAutofit/>
          </a:bodyPr>
          <a:lstStyle/>
          <a:p>
            <a:r>
              <a:rPr lang="sv-SE" dirty="0"/>
              <a:t>FORECAST ERRORS ARE INCREASING, THUS THE COST</a:t>
            </a:r>
          </a:p>
          <a:p>
            <a:endParaRPr lang="sv-SE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E8F807A4-8F0B-4BAE-8783-1F271F370A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2287750"/>
              </p:ext>
            </p:extLst>
          </p:nvPr>
        </p:nvGraphicFramePr>
        <p:xfrm>
          <a:off x="595200" y="1817561"/>
          <a:ext cx="9935473" cy="4673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603085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9444C-89F8-B53B-593B-7985292248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15A2EEF-51B3-5DEE-6A40-7F57BFCED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200" y="681037"/>
            <a:ext cx="7802842" cy="651373"/>
          </a:xfrm>
        </p:spPr>
        <p:txBody>
          <a:bodyPr>
            <a:normAutofit/>
          </a:bodyPr>
          <a:lstStyle/>
          <a:p>
            <a:r>
              <a:rPr lang="sv-SE" dirty="0"/>
              <a:t>WHAT CAN GO WRONG WITH AI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311586FF-7B2E-A839-541C-B35DA0A550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5200" y="1328090"/>
            <a:ext cx="6591600" cy="489471"/>
          </a:xfrm>
        </p:spPr>
        <p:txBody>
          <a:bodyPr>
            <a:normAutofit/>
          </a:bodyPr>
          <a:lstStyle/>
          <a:p>
            <a:r>
              <a:rPr lang="sv-SE" dirty="0"/>
              <a:t>FORECAST ERRORS ARE INCREASING, THUS THE COST</a:t>
            </a:r>
          </a:p>
          <a:p>
            <a:endParaRPr lang="sv-SE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E8F807A4-8F0B-4BAE-8783-1F271F370A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0614184"/>
              </p:ext>
            </p:extLst>
          </p:nvPr>
        </p:nvGraphicFramePr>
        <p:xfrm>
          <a:off x="595200" y="1817561"/>
          <a:ext cx="9935473" cy="4673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417998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9444C-89F8-B53B-593B-7985292248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ime rider en mono-cykel på ett rep och jonglering - Royaltyfri Jonglering Bildbanksbilder">
            <a:extLst>
              <a:ext uri="{FF2B5EF4-FFF2-40B4-BE49-F238E27FC236}">
                <a16:creationId xmlns:a16="http://schemas.microsoft.com/office/drawing/2014/main" id="{327E069F-05F6-427D-B969-69A3DD56A0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32419"/>
          <a:stretch/>
        </p:blipFill>
        <p:spPr bwMode="auto">
          <a:xfrm>
            <a:off x="8038800" y="176212"/>
            <a:ext cx="4153200" cy="650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B15A2EEF-51B3-5DEE-6A40-7F57BFCED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199" y="681037"/>
            <a:ext cx="11136879" cy="651373"/>
          </a:xfrm>
        </p:spPr>
        <p:txBody>
          <a:bodyPr>
            <a:normAutofit/>
          </a:bodyPr>
          <a:lstStyle/>
          <a:p>
            <a:r>
              <a:rPr lang="sv-SE" sz="3600" dirty="0"/>
              <a:t>SUMMARY – STRENGTHS </a:t>
            </a:r>
            <a:r>
              <a:rPr lang="sv-SE" sz="3600" dirty="0" err="1"/>
              <a:t>of</a:t>
            </a:r>
            <a:r>
              <a:rPr lang="sv-SE" sz="3600" dirty="0"/>
              <a:t> </a:t>
            </a:r>
            <a:r>
              <a:rPr lang="sv-SE" sz="3600" dirty="0" err="1"/>
              <a:t>using</a:t>
            </a:r>
            <a:r>
              <a:rPr lang="sv-SE" sz="3600" dirty="0"/>
              <a:t> DISTRIBUTED ML/AI 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25857B4-A5EB-3CF6-D8E5-A15A2C7E5B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5200" y="1979463"/>
            <a:ext cx="6891450" cy="4702324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sv-SE" dirty="0"/>
              <a:t>The </a:t>
            </a:r>
            <a:r>
              <a:rPr lang="sv-SE" dirty="0" err="1"/>
              <a:t>beauty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juggling</a:t>
            </a:r>
            <a:r>
              <a:rPr lang="sv-SE" dirty="0"/>
              <a:t> </a:t>
            </a:r>
            <a:r>
              <a:rPr lang="sv-SE" dirty="0" err="1"/>
              <a:t>multiple</a:t>
            </a:r>
            <a:r>
              <a:rPr lang="sv-SE" dirty="0"/>
              <a:t> </a:t>
            </a:r>
            <a:r>
              <a:rPr lang="sv-SE" dirty="0" err="1"/>
              <a:t>optimizations</a:t>
            </a:r>
            <a:endParaRPr lang="sv-SE" dirty="0"/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sv-SE" dirty="0"/>
              <a:t>Comfort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sv-SE" dirty="0"/>
              <a:t>Energy </a:t>
            </a:r>
            <a:r>
              <a:rPr lang="sv-SE" dirty="0" err="1"/>
              <a:t>optimization</a:t>
            </a:r>
            <a:endParaRPr lang="sv-SE" dirty="0"/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sv-SE" dirty="0"/>
              <a:t>Energy </a:t>
            </a:r>
            <a:r>
              <a:rPr lang="sv-SE" dirty="0" err="1"/>
              <a:t>prize</a:t>
            </a:r>
            <a:r>
              <a:rPr lang="sv-SE" dirty="0"/>
              <a:t> </a:t>
            </a:r>
            <a:r>
              <a:rPr lang="sv-SE" dirty="0" err="1"/>
              <a:t>optimization</a:t>
            </a:r>
            <a:endParaRPr lang="sv-SE" dirty="0"/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sv-SE" dirty="0" err="1"/>
              <a:t>Poer</a:t>
            </a:r>
            <a:r>
              <a:rPr lang="sv-SE" dirty="0"/>
              <a:t> tariff </a:t>
            </a:r>
            <a:r>
              <a:rPr lang="sv-SE" dirty="0" err="1"/>
              <a:t>optimization</a:t>
            </a:r>
            <a:endParaRPr lang="sv-SE" dirty="0"/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sv-SE" dirty="0" err="1"/>
              <a:t>Local</a:t>
            </a:r>
            <a:r>
              <a:rPr lang="sv-SE" dirty="0"/>
              <a:t> </a:t>
            </a:r>
            <a:r>
              <a:rPr lang="sv-SE" dirty="0" err="1"/>
              <a:t>grid</a:t>
            </a:r>
            <a:r>
              <a:rPr lang="sv-SE" dirty="0"/>
              <a:t> </a:t>
            </a:r>
            <a:r>
              <a:rPr lang="sv-SE" dirty="0" err="1"/>
              <a:t>optimization</a:t>
            </a:r>
            <a:endParaRPr lang="sv-SE" dirty="0"/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sv-SE" dirty="0" err="1"/>
              <a:t>Anciliarry</a:t>
            </a:r>
            <a:r>
              <a:rPr lang="sv-SE" dirty="0"/>
              <a:t> services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sv-SE" dirty="0" err="1"/>
              <a:t>Return</a:t>
            </a:r>
            <a:r>
              <a:rPr lang="sv-SE" dirty="0"/>
              <a:t> </a:t>
            </a:r>
            <a:r>
              <a:rPr lang="sv-SE" dirty="0" err="1"/>
              <a:t>temperature</a:t>
            </a:r>
            <a:r>
              <a:rPr lang="sv-SE" dirty="0"/>
              <a:t> and </a:t>
            </a:r>
            <a:r>
              <a:rPr lang="sv-SE" dirty="0" err="1"/>
              <a:t>production</a:t>
            </a:r>
            <a:r>
              <a:rPr lang="sv-SE" dirty="0"/>
              <a:t> </a:t>
            </a:r>
            <a:r>
              <a:rPr lang="sv-SE" dirty="0" err="1"/>
              <a:t>optimization</a:t>
            </a:r>
            <a:endParaRPr lang="sv-SE" dirty="0"/>
          </a:p>
          <a:p>
            <a:pPr lvl="1">
              <a:spcBef>
                <a:spcPts val="0"/>
              </a:spcBef>
              <a:spcAft>
                <a:spcPts val="600"/>
              </a:spcAft>
            </a:pPr>
            <a:endParaRPr lang="sv-SE" dirty="0"/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sv-SE" dirty="0" err="1"/>
              <a:t>Simultaneously</a:t>
            </a:r>
            <a:r>
              <a:rPr lang="sv-SE" dirty="0"/>
              <a:t>!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311586FF-7B2E-A839-541C-B35DA0A550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5200" y="1328090"/>
            <a:ext cx="6591600" cy="489471"/>
          </a:xfrm>
        </p:spPr>
        <p:txBody>
          <a:bodyPr/>
          <a:lstStyle/>
          <a:p>
            <a:r>
              <a:rPr lang="sv-SE" dirty="0"/>
              <a:t>CREATING THE GOOD ”ENERGY SYSTEM CITIZEN”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9CAE8B9B-3876-4664-ABF9-67FDA8A968ED}"/>
              </a:ext>
            </a:extLst>
          </p:cNvPr>
          <p:cNvSpPr/>
          <p:nvPr/>
        </p:nvSpPr>
        <p:spPr>
          <a:xfrm>
            <a:off x="11364686" y="3984171"/>
            <a:ext cx="827314" cy="10613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ild 8">
            <a:extLst>
              <a:ext uri="{FF2B5EF4-FFF2-40B4-BE49-F238E27FC236}">
                <a16:creationId xmlns:a16="http://schemas.microsoft.com/office/drawing/2014/main" id="{C8B7D2C1-FFDB-49C7-B590-592D79F233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08607" y="6169788"/>
            <a:ext cx="1090386" cy="31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6327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himmel, utomhus, moln, gräs&#10;&#10;Automatiskt genererad beskrivning">
            <a:extLst>
              <a:ext uri="{FF2B5EF4-FFF2-40B4-BE49-F238E27FC236}">
                <a16:creationId xmlns:a16="http://schemas.microsoft.com/office/drawing/2014/main" id="{B78C7183-95D9-E586-0D45-01AC87A14E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DB66C96B-8E06-08BA-9C73-3BC4AF5F2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8103" y="1860331"/>
            <a:ext cx="10295793" cy="794479"/>
          </a:xfrm>
          <a:noFill/>
        </p:spPr>
        <p:txBody>
          <a:bodyPr/>
          <a:lstStyle/>
          <a:p>
            <a:pPr algn="ctr"/>
            <a:r>
              <a:rPr lang="sv-SE" dirty="0" err="1">
                <a:solidFill>
                  <a:schemeClr val="accent1"/>
                </a:solidFill>
                <a:effectLst>
                  <a:outerShdw blurRad="189285" dir="2700000" algn="tl" rotWithShape="0">
                    <a:prstClr val="black">
                      <a:alpha val="45257"/>
                    </a:prstClr>
                  </a:outerShdw>
                </a:effectLst>
              </a:rPr>
              <a:t>Thank</a:t>
            </a:r>
            <a:r>
              <a:rPr lang="sv-SE" dirty="0">
                <a:solidFill>
                  <a:schemeClr val="accent1"/>
                </a:solidFill>
                <a:effectLst>
                  <a:outerShdw blurRad="189285" dir="2700000" algn="tl" rotWithShape="0">
                    <a:prstClr val="black">
                      <a:alpha val="45257"/>
                    </a:prstClr>
                  </a:outerShdw>
                </a:effectLst>
              </a:rPr>
              <a:t> </a:t>
            </a:r>
            <a:r>
              <a:rPr lang="sv-SE" dirty="0" err="1">
                <a:solidFill>
                  <a:schemeClr val="accent1"/>
                </a:solidFill>
                <a:effectLst>
                  <a:outerShdw blurRad="189285" dir="2700000" algn="tl" rotWithShape="0">
                    <a:prstClr val="black">
                      <a:alpha val="45257"/>
                    </a:prstClr>
                  </a:outerShdw>
                </a:effectLst>
              </a:rPr>
              <a:t>you</a:t>
            </a:r>
            <a:r>
              <a:rPr lang="sv-SE" dirty="0">
                <a:solidFill>
                  <a:schemeClr val="accent1"/>
                </a:solidFill>
                <a:effectLst>
                  <a:outerShdw blurRad="189285" dir="2700000" algn="tl" rotWithShape="0">
                    <a:prstClr val="black">
                      <a:alpha val="45257"/>
                    </a:prstClr>
                  </a:outerShdw>
                </a:effectLst>
              </a:rPr>
              <a:t>!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4C81A8A-948C-F310-6885-EF9A9149B9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8102" y="2966648"/>
            <a:ext cx="10295793" cy="650487"/>
          </a:xfrm>
        </p:spPr>
        <p:txBody>
          <a:bodyPr/>
          <a:lstStyle/>
          <a:p>
            <a:pPr algn="ctr"/>
            <a:r>
              <a:rPr lang="sv-SE" dirty="0">
                <a:solidFill>
                  <a:schemeClr val="bg1"/>
                </a:solidFill>
                <a:effectLst>
                  <a:outerShdw blurRad="177800" dist="38100" dir="2700000" algn="tl" rotWithShape="0">
                    <a:prstClr val="black">
                      <a:alpha val="45000"/>
                    </a:prstClr>
                  </a:outerShdw>
                </a:effectLst>
                <a:latin typeface="Open Sans Light" pitchFamily="2" charset="0"/>
              </a:rPr>
              <a:t>Björn Berg</a:t>
            </a:r>
          </a:p>
        </p:txBody>
      </p:sp>
      <p:sp>
        <p:nvSpPr>
          <p:cNvPr id="5" name="Underrubrik 2">
            <a:extLst>
              <a:ext uri="{FF2B5EF4-FFF2-40B4-BE49-F238E27FC236}">
                <a16:creationId xmlns:a16="http://schemas.microsoft.com/office/drawing/2014/main" id="{D06228C8-A30B-98DD-5ACF-5C6965590D1C}"/>
              </a:ext>
            </a:extLst>
          </p:cNvPr>
          <p:cNvSpPr txBox="1">
            <a:spLocks/>
          </p:cNvSpPr>
          <p:nvPr/>
        </p:nvSpPr>
        <p:spPr>
          <a:xfrm>
            <a:off x="948102" y="3564670"/>
            <a:ext cx="10295793" cy="7870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0" i="0" kern="1200">
                <a:solidFill>
                  <a:srgbClr val="808080"/>
                </a:solidFill>
                <a:latin typeface="Ngenic-Mohave" pitchFamily="2" charset="0"/>
                <a:ea typeface="Open Sans Light" pitchFamily="2" charset="0"/>
                <a:cs typeface="Open Sans Light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2400" dirty="0" err="1">
                <a:solidFill>
                  <a:schemeClr val="bg1"/>
                </a:solidFill>
                <a:effectLst>
                  <a:outerShdw blurRad="177800" dist="38100" dir="2700000" algn="tl" rotWithShape="0">
                    <a:prstClr val="black">
                      <a:alpha val="45000"/>
                    </a:prstClr>
                  </a:outerShdw>
                </a:effectLst>
                <a:latin typeface="Open Sans Light" pitchFamily="2" charset="0"/>
              </a:rPr>
              <a:t>bjorn.berg@ngenic.se</a:t>
            </a:r>
            <a:endParaRPr lang="sv-SE" sz="2400" dirty="0">
              <a:solidFill>
                <a:schemeClr val="bg1"/>
              </a:solidFill>
              <a:effectLst>
                <a:outerShdw blurRad="177800" dist="38100" dir="2700000" algn="tl" rotWithShape="0">
                  <a:prstClr val="black">
                    <a:alpha val="45000"/>
                  </a:prstClr>
                </a:outerShdw>
              </a:effectLst>
              <a:latin typeface="Open Sans Light" pitchFamily="2" charset="0"/>
            </a:endParaRPr>
          </a:p>
        </p:txBody>
      </p:sp>
      <p:pic>
        <p:nvPicPr>
          <p:cNvPr id="6" name="Bild 5">
            <a:extLst>
              <a:ext uri="{FF2B5EF4-FFF2-40B4-BE49-F238E27FC236}">
                <a16:creationId xmlns:a16="http://schemas.microsoft.com/office/drawing/2014/main" id="{C86934CE-7F80-007C-BAE2-15DDDB9EAD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17399" y="6167859"/>
            <a:ext cx="1080848" cy="3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607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5">
            <a:extLst>
              <a:ext uri="{FF2B5EF4-FFF2-40B4-BE49-F238E27FC236}">
                <a16:creationId xmlns:a16="http://schemas.microsoft.com/office/drawing/2014/main" id="{4AA3C003-A7A2-47F7-A0E7-58718737C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0" name="Platshållare för text 9">
            <a:extLst>
              <a:ext uri="{FF2B5EF4-FFF2-40B4-BE49-F238E27FC236}">
                <a16:creationId xmlns:a16="http://schemas.microsoft.com/office/drawing/2014/main" id="{E2290768-FBEF-4EA5-BA3B-5A9F5F2D57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37" name="Bildobjekt 36">
            <a:extLst>
              <a:ext uri="{FF2B5EF4-FFF2-40B4-BE49-F238E27FC236}">
                <a16:creationId xmlns:a16="http://schemas.microsoft.com/office/drawing/2014/main" id="{E2CEAE39-C264-406B-8380-FFCE62C9A6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6808" y="1348397"/>
            <a:ext cx="7458384" cy="4195341"/>
          </a:xfrm>
          <a:prstGeom prst="rect">
            <a:avLst/>
          </a:prstGeom>
        </p:spPr>
      </p:pic>
      <p:sp>
        <p:nvSpPr>
          <p:cNvPr id="40" name="Rectangle 5">
            <a:extLst>
              <a:ext uri="{FF2B5EF4-FFF2-40B4-BE49-F238E27FC236}">
                <a16:creationId xmlns:a16="http://schemas.microsoft.com/office/drawing/2014/main" id="{769AE5B2-75A9-4691-9100-39CF6AA3EB0A}"/>
              </a:ext>
            </a:extLst>
          </p:cNvPr>
          <p:cNvSpPr/>
          <p:nvPr/>
        </p:nvSpPr>
        <p:spPr>
          <a:xfrm>
            <a:off x="11572875" y="6257925"/>
            <a:ext cx="466725" cy="466725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1" name="TextBox 6">
            <a:extLst>
              <a:ext uri="{FF2B5EF4-FFF2-40B4-BE49-F238E27FC236}">
                <a16:creationId xmlns:a16="http://schemas.microsoft.com/office/drawing/2014/main" id="{2FE31BB3-6DE9-4DC8-AD43-F00CDE8D0952}"/>
              </a:ext>
            </a:extLst>
          </p:cNvPr>
          <p:cNvSpPr txBox="1"/>
          <p:nvPr/>
        </p:nvSpPr>
        <p:spPr>
          <a:xfrm>
            <a:off x="3622195" y="2945617"/>
            <a:ext cx="525519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sv-SE" sz="2800" i="0" u="none" strike="noStrike" kern="1200" cap="none" spc="0" normalizeH="0" baseline="0" noProof="0">
                <a:ln>
                  <a:noFill/>
                </a:ln>
                <a:solidFill>
                  <a:srgbClr val="29003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kumimoji="0" lang="sv-SE" sz="2800" i="0" u="none" strike="noStrike" kern="1200" cap="none" spc="0" normalizeH="0" baseline="0" noProof="0">
                <a:ln>
                  <a:noFill/>
                </a:ln>
                <a:solidFill>
                  <a:srgbClr val="29003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kumimoji="0" lang="sv-SE" sz="2800" i="0" u="none" strike="noStrike" kern="1200" cap="none" spc="0" normalizeH="0" baseline="0" noProof="0">
                <a:ln>
                  <a:noFill/>
                </a:ln>
                <a:solidFill>
                  <a:srgbClr val="29003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kumimoji="0" lang="sv-SE" sz="2800" i="0" u="none" strike="noStrike" kern="1200" cap="none" spc="0" normalizeH="0" baseline="0" noProof="0">
                <a:ln>
                  <a:noFill/>
                </a:ln>
                <a:solidFill>
                  <a:srgbClr val="29003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sv-SE" sz="1600" b="1" i="0" u="none" strike="noStrike" kern="1200" cap="none" spc="0" normalizeH="0" baseline="0" noProof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Your</a:t>
            </a:r>
            <a:r>
              <a:rPr kumimoji="0" lang="sv-SE" sz="16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#1 - Energy </a:t>
            </a:r>
            <a:r>
              <a:rPr kumimoji="0" lang="sv-SE" sz="1600" b="1" i="0" u="none" strike="noStrike" kern="1200" cap="none" spc="0" normalizeH="0" baseline="0" noProof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digitalization</a:t>
            </a:r>
            <a:r>
              <a:rPr kumimoji="0" lang="sv-SE" sz="16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partner</a:t>
            </a:r>
          </a:p>
        </p:txBody>
      </p:sp>
      <p:sp>
        <p:nvSpPr>
          <p:cNvPr id="44" name="Rectangle 11">
            <a:extLst>
              <a:ext uri="{FF2B5EF4-FFF2-40B4-BE49-F238E27FC236}">
                <a16:creationId xmlns:a16="http://schemas.microsoft.com/office/drawing/2014/main" id="{6BC82B9F-B289-4BAD-9C99-7880BF77D1CE}"/>
              </a:ext>
            </a:extLst>
          </p:cNvPr>
          <p:cNvSpPr/>
          <p:nvPr/>
        </p:nvSpPr>
        <p:spPr>
          <a:xfrm>
            <a:off x="3962100" y="5143762"/>
            <a:ext cx="4428243" cy="1714237"/>
          </a:xfrm>
          <a:prstGeom prst="rect">
            <a:avLst/>
          </a:prstGeom>
          <a:solidFill>
            <a:srgbClr val="FFE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Energy </a:t>
            </a:r>
            <a:r>
              <a:rPr lang="sv-SE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optimization</a:t>
            </a:r>
            <a:r>
              <a:rPr lang="sv-SE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as a Service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2000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&gt;20 % </a:t>
            </a:r>
            <a:r>
              <a:rPr lang="sv-SE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less </a:t>
            </a:r>
            <a:r>
              <a:rPr lang="sv-SE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energy</a:t>
            </a:r>
            <a:r>
              <a:rPr lang="sv-SE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v-SE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used</a:t>
            </a:r>
            <a:r>
              <a:rPr lang="sv-SE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kumimoji="0" lang="sv-SE" sz="24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5" name="Rectangle 13">
            <a:extLst>
              <a:ext uri="{FF2B5EF4-FFF2-40B4-BE49-F238E27FC236}">
                <a16:creationId xmlns:a16="http://schemas.microsoft.com/office/drawing/2014/main" id="{0583C5B2-C3A1-42CD-A3B2-E7CC46C38555}"/>
              </a:ext>
            </a:extLst>
          </p:cNvPr>
          <p:cNvSpPr/>
          <p:nvPr/>
        </p:nvSpPr>
        <p:spPr>
          <a:xfrm>
            <a:off x="6917437" y="0"/>
            <a:ext cx="5273408" cy="1724097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400" i="0" u="none" strike="noStrike" kern="1200" cap="none" spc="0" normalizeH="0" baseline="0" noProof="0" dirty="0">
                <a:ln>
                  <a:noFill/>
                </a:ln>
                <a:solidFill>
                  <a:srgbClr val="DE99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sv-SE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+30-50</a:t>
            </a:r>
            <a:r>
              <a:rPr lang="sv-SE" sz="2800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MW </a:t>
            </a:r>
            <a:r>
              <a:rPr lang="sv-SE" sz="2800" dirty="0" err="1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Electricity</a:t>
            </a:r>
            <a:endParaRPr lang="sv-SE" sz="2800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+50 MW </a:t>
            </a:r>
            <a:r>
              <a:rPr lang="sv-SE" sz="2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District</a:t>
            </a:r>
            <a:r>
              <a:rPr lang="sv-SE" sz="2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v-SE" sz="2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Heating</a:t>
            </a:r>
            <a:endParaRPr kumimoji="0" lang="sv-SE" sz="2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</a:t>
            </a:r>
            <a:r>
              <a:rPr kumimoji="0" lang="sv-SE" sz="12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Available</a:t>
            </a:r>
            <a:r>
              <a:rPr kumimoji="0" lang="sv-SE" sz="12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</a:t>
            </a:r>
            <a:r>
              <a:rPr lang="sv-SE" sz="1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lexibility</a:t>
            </a:r>
            <a:endParaRPr kumimoji="0" lang="sv-SE" sz="1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6" name="Rectangle 15">
            <a:extLst>
              <a:ext uri="{FF2B5EF4-FFF2-40B4-BE49-F238E27FC236}">
                <a16:creationId xmlns:a16="http://schemas.microsoft.com/office/drawing/2014/main" id="{F0EAF9FB-31CA-4F27-B7B7-EA4925E40A5C}"/>
              </a:ext>
            </a:extLst>
          </p:cNvPr>
          <p:cNvSpPr/>
          <p:nvPr/>
        </p:nvSpPr>
        <p:spPr>
          <a:xfrm>
            <a:off x="1260180" y="3492175"/>
            <a:ext cx="2701329" cy="1651579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3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10X Data </a:t>
            </a:r>
            <a:endParaRPr kumimoji="0" lang="sv-SE" sz="1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+ 70 billion </a:t>
            </a:r>
            <a:r>
              <a:rPr lang="sv-SE" sz="1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datapoints</a:t>
            </a:r>
            <a:r>
              <a:rPr lang="sv-SE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v-SE" sz="1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yearly</a:t>
            </a:r>
            <a:r>
              <a:rPr lang="sv-SE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br>
              <a:rPr lang="sv-SE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sv-SE" sz="1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avaliable</a:t>
            </a:r>
            <a:r>
              <a:rPr lang="sv-SE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v-SE" sz="1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through</a:t>
            </a:r>
            <a:r>
              <a:rPr lang="sv-SE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API</a:t>
            </a:r>
            <a:endParaRPr kumimoji="0" lang="sv-SE" sz="1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7" name="Rectangle 16">
            <a:extLst>
              <a:ext uri="{FF2B5EF4-FFF2-40B4-BE49-F238E27FC236}">
                <a16:creationId xmlns:a16="http://schemas.microsoft.com/office/drawing/2014/main" id="{F72C04B8-A9F2-446F-BA2C-BAC82CC95DF1}"/>
              </a:ext>
            </a:extLst>
          </p:cNvPr>
          <p:cNvSpPr/>
          <p:nvPr/>
        </p:nvSpPr>
        <p:spPr>
          <a:xfrm>
            <a:off x="496" y="3495188"/>
            <a:ext cx="1439794" cy="1648572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1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8" name="Rectangle 18">
            <a:extLst>
              <a:ext uri="{FF2B5EF4-FFF2-40B4-BE49-F238E27FC236}">
                <a16:creationId xmlns:a16="http://schemas.microsoft.com/office/drawing/2014/main" id="{A37CED6C-A44D-4AD7-A95E-EB82E4C350ED}"/>
              </a:ext>
            </a:extLst>
          </p:cNvPr>
          <p:cNvSpPr/>
          <p:nvPr/>
        </p:nvSpPr>
        <p:spPr>
          <a:xfrm>
            <a:off x="3947537" y="0"/>
            <a:ext cx="2969900" cy="172409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3600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4,6</a:t>
            </a:r>
            <a:r>
              <a:rPr kumimoji="0" lang="sv-SE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3200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CSI</a:t>
            </a:r>
            <a:endParaRPr kumimoji="0" lang="sv-SE" sz="32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3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sv-SE" sz="1200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Customer </a:t>
            </a:r>
            <a:r>
              <a:rPr lang="sv-SE" sz="1200" dirty="0" err="1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Satisfaction</a:t>
            </a:r>
            <a:r>
              <a:rPr lang="sv-SE" sz="1200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Index</a:t>
            </a:r>
            <a:r>
              <a:rPr kumimoji="0" lang="sv-SE" sz="1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</p:txBody>
      </p:sp>
      <p:sp>
        <p:nvSpPr>
          <p:cNvPr id="49" name="Rectangle 19">
            <a:extLst>
              <a:ext uri="{FF2B5EF4-FFF2-40B4-BE49-F238E27FC236}">
                <a16:creationId xmlns:a16="http://schemas.microsoft.com/office/drawing/2014/main" id="{778F0D24-3D85-4759-A91C-D1F2934E590E}"/>
              </a:ext>
            </a:extLst>
          </p:cNvPr>
          <p:cNvSpPr/>
          <p:nvPr/>
        </p:nvSpPr>
        <p:spPr>
          <a:xfrm>
            <a:off x="8390343" y="5143764"/>
            <a:ext cx="3801657" cy="1714236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80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Pio</a:t>
            </a:r>
            <a:r>
              <a:rPr lang="sv-SE" sz="28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neers</a:t>
            </a:r>
            <a:r>
              <a:rPr lang="sv-SE" sz="2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sv-SE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- 1:st​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ML </a:t>
            </a:r>
            <a:r>
              <a:rPr lang="sv-SE" sz="1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algorithm</a:t>
            </a:r>
            <a:r>
              <a:rPr lang="sv-SE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for </a:t>
            </a:r>
            <a:r>
              <a:rPr lang="sv-SE" sz="1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energy</a:t>
            </a:r>
            <a:r>
              <a:rPr lang="sv-SE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v-SE" sz="1200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optimization</a:t>
            </a:r>
            <a:endParaRPr lang="sv-SE" sz="12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2010</a:t>
            </a:r>
            <a:endParaRPr kumimoji="0" lang="sv-SE" sz="12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0" name="Rectangle 20">
            <a:extLst>
              <a:ext uri="{FF2B5EF4-FFF2-40B4-BE49-F238E27FC236}">
                <a16:creationId xmlns:a16="http://schemas.microsoft.com/office/drawing/2014/main" id="{1A23FC9A-895A-45C3-BCD1-75D4AB977610}"/>
              </a:ext>
            </a:extLst>
          </p:cNvPr>
          <p:cNvSpPr/>
          <p:nvPr/>
        </p:nvSpPr>
        <p:spPr>
          <a:xfrm>
            <a:off x="0" y="5143759"/>
            <a:ext cx="3961777" cy="171423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sv-SE" sz="2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&gt;20 % </a:t>
            </a:r>
            <a:r>
              <a:rPr lang="sv-SE" sz="28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increased</a:t>
            </a:r>
            <a:r>
              <a:rPr lang="sv-SE" sz="2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v-SE" sz="28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grid</a:t>
            </a:r>
            <a:r>
              <a:rPr lang="sv-SE" sz="2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v-SE" sz="28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capacity</a:t>
            </a:r>
            <a:r>
              <a:rPr lang="sv-SE" sz="28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lvl="0" algn="ctr">
              <a:defRPr/>
            </a:pPr>
            <a:r>
              <a:rPr lang="sv-SE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</a:t>
            </a:r>
            <a:r>
              <a:rPr lang="sv-SE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existing</a:t>
            </a:r>
            <a:r>
              <a:rPr lang="sv-SE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v-SE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grid</a:t>
            </a:r>
            <a:endParaRPr kumimoji="0" lang="sv-SE" sz="1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1" name="Rectangle 23">
            <a:extLst>
              <a:ext uri="{FF2B5EF4-FFF2-40B4-BE49-F238E27FC236}">
                <a16:creationId xmlns:a16="http://schemas.microsoft.com/office/drawing/2014/main" id="{3DC74053-E75D-486C-B5FB-05404FABA17B}"/>
              </a:ext>
            </a:extLst>
          </p:cNvPr>
          <p:cNvSpPr/>
          <p:nvPr/>
        </p:nvSpPr>
        <p:spPr>
          <a:xfrm>
            <a:off x="-20865" y="-23075"/>
            <a:ext cx="3982642" cy="175935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600" i="0" u="none" strike="noStrike" kern="1200" cap="none" spc="0" normalizeH="0" baseline="0" noProof="0" dirty="0">
                <a:ln>
                  <a:noFill/>
                </a:ln>
                <a:solidFill>
                  <a:srgbClr val="5C524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+</a:t>
            </a:r>
            <a:r>
              <a:rPr lang="sv-SE" sz="3600" dirty="0">
                <a:solidFill>
                  <a:srgbClr val="5C524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50 000</a:t>
            </a:r>
            <a:br>
              <a:rPr kumimoji="0" lang="sv-SE" sz="2400" i="0" u="none" strike="noStrike" kern="1200" cap="none" spc="0" normalizeH="0" baseline="0" noProof="0" dirty="0">
                <a:ln>
                  <a:noFill/>
                </a:ln>
                <a:solidFill>
                  <a:srgbClr val="5C524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kumimoji="0" lang="sv-SE" sz="2400" i="0" u="none" strike="noStrike" kern="1200" cap="none" spc="0" normalizeH="0" baseline="0" noProof="0" dirty="0">
                <a:ln>
                  <a:noFill/>
                </a:ln>
                <a:solidFill>
                  <a:srgbClr val="5C524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sv-SE" sz="1200" dirty="0" err="1">
                <a:solidFill>
                  <a:srgbClr val="5C524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Users</a:t>
            </a:r>
            <a:endParaRPr kumimoji="0" lang="sv-SE" sz="1800" i="0" u="none" strike="noStrike" kern="1200" cap="none" spc="0" normalizeH="0" baseline="0" noProof="0" dirty="0">
              <a:ln>
                <a:noFill/>
              </a:ln>
              <a:solidFill>
                <a:srgbClr val="5C524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4" name="Bildobjekt 53">
            <a:extLst>
              <a:ext uri="{FF2B5EF4-FFF2-40B4-BE49-F238E27FC236}">
                <a16:creationId xmlns:a16="http://schemas.microsoft.com/office/drawing/2014/main" id="{CBB35C39-04BC-416D-B69B-06D602CBA6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585" y="3906961"/>
            <a:ext cx="721692" cy="698411"/>
          </a:xfrm>
          <a:prstGeom prst="rect">
            <a:avLst/>
          </a:prstGeom>
        </p:spPr>
      </p:pic>
      <p:pic>
        <p:nvPicPr>
          <p:cNvPr id="55" name="Bildobjekt 54">
            <a:extLst>
              <a:ext uri="{FF2B5EF4-FFF2-40B4-BE49-F238E27FC236}">
                <a16:creationId xmlns:a16="http://schemas.microsoft.com/office/drawing/2014/main" id="{F13E56D5-2A74-45A9-B5DF-DDE5E024F7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067" y="421297"/>
            <a:ext cx="1219200" cy="927100"/>
          </a:xfrm>
          <a:prstGeom prst="rect">
            <a:avLst/>
          </a:prstGeom>
        </p:spPr>
      </p:pic>
      <p:pic>
        <p:nvPicPr>
          <p:cNvPr id="57" name="Bildobjekt 56">
            <a:extLst>
              <a:ext uri="{FF2B5EF4-FFF2-40B4-BE49-F238E27FC236}">
                <a16:creationId xmlns:a16="http://schemas.microsoft.com/office/drawing/2014/main" id="{A5E6FB39-EE5F-48B8-99A1-06E4BB483B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8531" y="368695"/>
            <a:ext cx="392495" cy="327079"/>
          </a:xfrm>
          <a:prstGeom prst="rect">
            <a:avLst/>
          </a:prstGeom>
        </p:spPr>
      </p:pic>
      <p:sp>
        <p:nvSpPr>
          <p:cNvPr id="42" name="Rectangle 7">
            <a:extLst>
              <a:ext uri="{FF2B5EF4-FFF2-40B4-BE49-F238E27FC236}">
                <a16:creationId xmlns:a16="http://schemas.microsoft.com/office/drawing/2014/main" id="{9C4ADC36-6F63-44D8-960D-E23276CF9AC5}"/>
              </a:ext>
            </a:extLst>
          </p:cNvPr>
          <p:cNvSpPr/>
          <p:nvPr/>
        </p:nvSpPr>
        <p:spPr>
          <a:xfrm>
            <a:off x="8390343" y="1721088"/>
            <a:ext cx="3797433" cy="17593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sv-SE" sz="2800" dirty="0">
                <a:solidFill>
                  <a:srgbClr val="5C524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Power tariff </a:t>
            </a:r>
            <a:r>
              <a:rPr lang="sv-SE" sz="2800" dirty="0" err="1">
                <a:solidFill>
                  <a:srgbClr val="5C524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optimization</a:t>
            </a:r>
            <a:r>
              <a:rPr lang="sv-SE" sz="2800" dirty="0">
                <a:solidFill>
                  <a:srgbClr val="5C524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algn="ctr">
              <a:defRPr/>
            </a:pPr>
            <a:r>
              <a:rPr lang="sv-S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Makes the </a:t>
            </a:r>
            <a:r>
              <a:rPr lang="sv-SE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difficult</a:t>
            </a:r>
            <a:r>
              <a:rPr lang="sv-S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v-SE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easy</a:t>
            </a:r>
            <a:endParaRPr lang="sv-SE" sz="1200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8" name="Bildobjekt 57">
            <a:extLst>
              <a:ext uri="{FF2B5EF4-FFF2-40B4-BE49-F238E27FC236}">
                <a16:creationId xmlns:a16="http://schemas.microsoft.com/office/drawing/2014/main" id="{CC405B8F-E7CC-40C8-A6F5-5110A60DE1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96800" y="2382086"/>
            <a:ext cx="292100" cy="533400"/>
          </a:xfrm>
          <a:prstGeom prst="rect">
            <a:avLst/>
          </a:prstGeom>
        </p:spPr>
      </p:pic>
      <p:sp>
        <p:nvSpPr>
          <p:cNvPr id="52" name="Rectangle 25">
            <a:extLst>
              <a:ext uri="{FF2B5EF4-FFF2-40B4-BE49-F238E27FC236}">
                <a16:creationId xmlns:a16="http://schemas.microsoft.com/office/drawing/2014/main" id="{1B3A4012-7AF6-4A66-9E1B-B2B5254F5A93}"/>
              </a:ext>
            </a:extLst>
          </p:cNvPr>
          <p:cNvSpPr/>
          <p:nvPr/>
        </p:nvSpPr>
        <p:spPr>
          <a:xfrm>
            <a:off x="8394566" y="3480445"/>
            <a:ext cx="3797433" cy="1663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&gt;5 </a:t>
            </a:r>
            <a:r>
              <a:rPr lang="sv-SE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degrees</a:t>
            </a:r>
            <a:endParaRPr lang="sv-SE" sz="2400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sv-SE" sz="1200" i="0" u="none" strike="noStrike" kern="1200" cap="none" spc="0" normalizeH="0" baseline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Lower</a:t>
            </a:r>
            <a:r>
              <a:rPr kumimoji="0" lang="sv-SE" sz="1200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sv-SE" sz="1200" i="0" u="none" strike="noStrike" kern="1200" cap="none" spc="0" normalizeH="0" baseline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return</a:t>
            </a:r>
            <a:r>
              <a:rPr kumimoji="0" lang="sv-SE" sz="1200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sv-SE" sz="1200" i="0" u="none" strike="noStrike" kern="1200" cap="none" spc="0" normalizeH="0" baseline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temperature</a:t>
            </a:r>
            <a:r>
              <a:rPr kumimoji="0" lang="sv-SE" sz="1200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in </a:t>
            </a:r>
            <a:r>
              <a:rPr kumimoji="0" lang="sv-SE" sz="1200" i="0" u="none" strike="noStrike" kern="1200" cap="none" spc="0" normalizeH="0" baseline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district</a:t>
            </a:r>
            <a:r>
              <a:rPr kumimoji="0" lang="sv-SE" sz="1200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sv-SE" sz="1200" i="0" u="none" strike="noStrike" kern="1200" cap="none" spc="0" normalizeH="0" baseline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heating</a:t>
            </a:r>
            <a:endParaRPr kumimoji="0" lang="sv-SE" sz="1200" i="0" u="none" strike="noStrike" kern="1200" cap="none" spc="0" normalizeH="0" baseline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i="0" u="none" strike="noStrike" kern="1200" cap="none" spc="0" normalizeH="0" baseline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20-30% </a:t>
            </a:r>
            <a:r>
              <a:rPr lang="sv-SE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lower</a:t>
            </a:r>
            <a:r>
              <a:rPr lang="sv-SE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spot </a:t>
            </a:r>
            <a:r>
              <a:rPr lang="sv-SE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price</a:t>
            </a:r>
            <a:r>
              <a:rPr lang="sv-SE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compared</a:t>
            </a:r>
            <a:r>
              <a:rPr lang="sv-S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 </a:t>
            </a:r>
            <a:r>
              <a:rPr lang="sv-SE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average</a:t>
            </a:r>
            <a:r>
              <a:rPr lang="sv-S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v-SE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purchase</a:t>
            </a:r>
            <a:r>
              <a:rPr lang="sv-S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sv-SE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price</a:t>
            </a:r>
            <a:endParaRPr kumimoji="0" lang="sv-SE" sz="1200" i="0" u="none" strike="noStrike" kern="1200" cap="none" spc="0" normalizeH="0" baseline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3" name="Rectangle 8">
            <a:extLst>
              <a:ext uri="{FF2B5EF4-FFF2-40B4-BE49-F238E27FC236}">
                <a16:creationId xmlns:a16="http://schemas.microsoft.com/office/drawing/2014/main" id="{448BB2C2-5CB5-45EE-ABC5-2496B5AEFDC2}"/>
              </a:ext>
            </a:extLst>
          </p:cNvPr>
          <p:cNvSpPr/>
          <p:nvPr/>
        </p:nvSpPr>
        <p:spPr>
          <a:xfrm>
            <a:off x="1" y="1721088"/>
            <a:ext cx="3961508" cy="1798442"/>
          </a:xfrm>
          <a:prstGeom prst="rect">
            <a:avLst/>
          </a:prstGeom>
          <a:solidFill>
            <a:srgbClr val="3D3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Bildobjekt 2" descr="En bild som visar karta, Jorden&#10;&#10;AI-genererat innehåll kan vara felaktigt.">
            <a:extLst>
              <a:ext uri="{FF2B5EF4-FFF2-40B4-BE49-F238E27FC236}">
                <a16:creationId xmlns:a16="http://schemas.microsoft.com/office/drawing/2014/main" id="{9BEEEAA9-A9B2-BA41-0F12-F59848F6B58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24457" b="8207"/>
          <a:stretch/>
        </p:blipFill>
        <p:spPr>
          <a:xfrm>
            <a:off x="199513" y="1748015"/>
            <a:ext cx="3591887" cy="174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2352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dobjekt 17">
            <a:extLst>
              <a:ext uri="{FF2B5EF4-FFF2-40B4-BE49-F238E27FC236}">
                <a16:creationId xmlns:a16="http://schemas.microsoft.com/office/drawing/2014/main" id="{D06E0389-1C7B-EB99-A4F2-9E96FB4358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185" t="11003" r="23617" b="18685"/>
          <a:stretch/>
        </p:blipFill>
        <p:spPr>
          <a:xfrm>
            <a:off x="9715506" y="2352274"/>
            <a:ext cx="2310842" cy="1686349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015BE2CA-5709-655A-2286-5EB03EC13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81037"/>
            <a:ext cx="11001600" cy="651373"/>
          </a:xfrm>
        </p:spPr>
        <p:txBody>
          <a:bodyPr/>
          <a:lstStyle/>
          <a:p>
            <a:r>
              <a:rPr lang="sv-SE" dirty="0" err="1"/>
              <a:t>ProduCTS</a:t>
            </a:r>
            <a:r>
              <a:rPr lang="sv-SE" dirty="0"/>
              <a:t> AND SERVICES</a:t>
            </a:r>
          </a:p>
        </p:txBody>
      </p:sp>
      <p:pic>
        <p:nvPicPr>
          <p:cNvPr id="12" name="Bildobjekt 11" descr="En bild som visar elektronik, Mobiltelefon, pryl, Portabel kommunikationsenhet&#10;&#10;Automatiskt genererad beskrivning">
            <a:extLst>
              <a:ext uri="{FF2B5EF4-FFF2-40B4-BE49-F238E27FC236}">
                <a16:creationId xmlns:a16="http://schemas.microsoft.com/office/drawing/2014/main" id="{FDC006EA-3EE2-C10F-AF11-3DFBB93A5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9" y="2213427"/>
            <a:ext cx="2589644" cy="2044456"/>
          </a:xfrm>
          <a:prstGeom prst="rect">
            <a:avLst/>
          </a:prstGeom>
        </p:spPr>
      </p:pic>
      <p:pic>
        <p:nvPicPr>
          <p:cNvPr id="32" name="Bildobjekt 31" descr="En bild som visar text, multimedia, dator, skärmbild&#10;&#10;Automatiskt genererad beskrivning">
            <a:extLst>
              <a:ext uri="{FF2B5EF4-FFF2-40B4-BE49-F238E27FC236}">
                <a16:creationId xmlns:a16="http://schemas.microsoft.com/office/drawing/2014/main" id="{14A8CA83-EC07-64ED-81B0-2C25D26DEA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2390" y="2313252"/>
            <a:ext cx="2044456" cy="2044456"/>
          </a:xfrm>
          <a:prstGeom prst="rect">
            <a:avLst/>
          </a:prstGeom>
        </p:spPr>
      </p:pic>
      <p:pic>
        <p:nvPicPr>
          <p:cNvPr id="34" name="Bildobjekt 33" descr="En bild som visar cirkel&#10;&#10;Automatiskt genererad beskrivning">
            <a:extLst>
              <a:ext uri="{FF2B5EF4-FFF2-40B4-BE49-F238E27FC236}">
                <a16:creationId xmlns:a16="http://schemas.microsoft.com/office/drawing/2014/main" id="{698AAE75-BF49-2CAB-9961-8433EAC24F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456472" y="2632868"/>
            <a:ext cx="810225" cy="821362"/>
          </a:xfrm>
          <a:prstGeom prst="rect">
            <a:avLst/>
          </a:prstGeom>
        </p:spPr>
      </p:pic>
      <p:pic>
        <p:nvPicPr>
          <p:cNvPr id="39" name="Bildobjekt 38" descr="En bild som visar svart och vit&#10;&#10;Automatiskt genererad beskrivning med låg exakthet">
            <a:extLst>
              <a:ext uri="{FF2B5EF4-FFF2-40B4-BE49-F238E27FC236}">
                <a16:creationId xmlns:a16="http://schemas.microsoft.com/office/drawing/2014/main" id="{9E10BDC5-CC7D-4259-5D91-9101671C15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073284" y="3143515"/>
            <a:ext cx="810225" cy="821362"/>
          </a:xfrm>
          <a:prstGeom prst="rect">
            <a:avLst/>
          </a:prstGeom>
        </p:spPr>
      </p:pic>
      <p:pic>
        <p:nvPicPr>
          <p:cNvPr id="41" name="Bildobjekt 40" descr="En bild som visar text&#10;&#10;Automatiskt genererad beskrivning">
            <a:extLst>
              <a:ext uri="{FF2B5EF4-FFF2-40B4-BE49-F238E27FC236}">
                <a16:creationId xmlns:a16="http://schemas.microsoft.com/office/drawing/2014/main" id="{2352F14C-185B-081C-801D-793084BC6E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23658" y="2363085"/>
            <a:ext cx="1895185" cy="1686349"/>
          </a:xfrm>
          <a:prstGeom prst="rect">
            <a:avLst/>
          </a:prstGeom>
        </p:spPr>
      </p:pic>
      <p:pic>
        <p:nvPicPr>
          <p:cNvPr id="6" name="Bildobjekt 5" descr="En bild som visar text, skärmbild, dator, programvara&#10;&#10;Automatiskt genererad beskrivning">
            <a:extLst>
              <a:ext uri="{FF2B5EF4-FFF2-40B4-BE49-F238E27FC236}">
                <a16:creationId xmlns:a16="http://schemas.microsoft.com/office/drawing/2014/main" id="{61DFBA81-AD31-9226-221F-C3BE707E25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23888" y="2313252"/>
            <a:ext cx="2044456" cy="2044456"/>
          </a:xfrm>
          <a:prstGeom prst="rect">
            <a:avLst/>
          </a:prstGeom>
        </p:spPr>
      </p:pic>
      <p:grpSp>
        <p:nvGrpSpPr>
          <p:cNvPr id="8" name="Grupp 7">
            <a:extLst>
              <a:ext uri="{FF2B5EF4-FFF2-40B4-BE49-F238E27FC236}">
                <a16:creationId xmlns:a16="http://schemas.microsoft.com/office/drawing/2014/main" id="{81EF8C3A-5027-F0AA-6F91-529281675BBA}"/>
              </a:ext>
            </a:extLst>
          </p:cNvPr>
          <p:cNvGrpSpPr/>
          <p:nvPr/>
        </p:nvGrpSpPr>
        <p:grpSpPr>
          <a:xfrm>
            <a:off x="10052342" y="4099266"/>
            <a:ext cx="1800738" cy="1406998"/>
            <a:chOff x="9117335" y="3886913"/>
            <a:chExt cx="2503118" cy="1955800"/>
          </a:xfrm>
        </p:grpSpPr>
        <p:sp>
          <p:nvSpPr>
            <p:cNvPr id="24" name="Rektangel med rundade hörn 48">
              <a:extLst>
                <a:ext uri="{FF2B5EF4-FFF2-40B4-BE49-F238E27FC236}">
                  <a16:creationId xmlns:a16="http://schemas.microsoft.com/office/drawing/2014/main" id="{168870E8-C31F-4C61-9595-8BB69A0EE319}"/>
                </a:ext>
              </a:extLst>
            </p:cNvPr>
            <p:cNvSpPr/>
            <p:nvPr/>
          </p:nvSpPr>
          <p:spPr>
            <a:xfrm>
              <a:off x="9117335" y="3886913"/>
              <a:ext cx="2478624" cy="1955800"/>
            </a:xfrm>
            <a:prstGeom prst="round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5" name="textruta 24">
              <a:extLst>
                <a:ext uri="{FF2B5EF4-FFF2-40B4-BE49-F238E27FC236}">
                  <a16:creationId xmlns:a16="http://schemas.microsoft.com/office/drawing/2014/main" id="{DC3E9AF6-A4DB-45D3-9720-A2028806ECF0}"/>
                </a:ext>
              </a:extLst>
            </p:cNvPr>
            <p:cNvSpPr txBox="1"/>
            <p:nvPr/>
          </p:nvSpPr>
          <p:spPr>
            <a:xfrm>
              <a:off x="9117335" y="5019465"/>
              <a:ext cx="2478624" cy="385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200" dirty="0">
                  <a:latin typeface="Open Sans Light" pitchFamily="2" charset="0"/>
                  <a:ea typeface="Open Sans Light" pitchFamily="2" charset="0"/>
                  <a:cs typeface="Open Sans Light" pitchFamily="2" charset="0"/>
                </a:rPr>
                <a:t>Energy </a:t>
              </a:r>
              <a:r>
                <a:rPr lang="sv-SE" sz="1200" dirty="0" err="1">
                  <a:latin typeface="Open Sans Light" pitchFamily="2" charset="0"/>
                  <a:ea typeface="Open Sans Light" pitchFamily="2" charset="0"/>
                  <a:cs typeface="Open Sans Light" pitchFamily="2" charset="0"/>
                </a:rPr>
                <a:t>visualization</a:t>
              </a:r>
              <a:endParaRPr lang="sv-SE" sz="1200" dirty="0">
                <a:latin typeface="Open Sans Light" pitchFamily="2" charset="0"/>
                <a:ea typeface="Open Sans Light" pitchFamily="2" charset="0"/>
                <a:cs typeface="Open Sans Light" pitchFamily="2" charset="0"/>
              </a:endParaRPr>
            </a:p>
          </p:txBody>
        </p:sp>
        <p:sp>
          <p:nvSpPr>
            <p:cNvPr id="27" name="textruta 26">
              <a:extLst>
                <a:ext uri="{FF2B5EF4-FFF2-40B4-BE49-F238E27FC236}">
                  <a16:creationId xmlns:a16="http://schemas.microsoft.com/office/drawing/2014/main" id="{6D8FCE17-EA69-4D92-AC66-694701311E9B}"/>
                </a:ext>
              </a:extLst>
            </p:cNvPr>
            <p:cNvSpPr txBox="1"/>
            <p:nvPr/>
          </p:nvSpPr>
          <p:spPr>
            <a:xfrm>
              <a:off x="9141828" y="4507343"/>
              <a:ext cx="2478625" cy="427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400">
                  <a:latin typeface="Ngenic-Mohave" pitchFamily="2" charset="0"/>
                  <a:ea typeface="Open Sans Light" pitchFamily="2" charset="0"/>
                  <a:cs typeface="Open Sans Light" pitchFamily="2" charset="0"/>
                </a:rPr>
                <a:t>Services</a:t>
              </a:r>
            </a:p>
          </p:txBody>
        </p:sp>
      </p:grpSp>
      <p:grpSp>
        <p:nvGrpSpPr>
          <p:cNvPr id="5" name="Grupp 4">
            <a:extLst>
              <a:ext uri="{FF2B5EF4-FFF2-40B4-BE49-F238E27FC236}">
                <a16:creationId xmlns:a16="http://schemas.microsoft.com/office/drawing/2014/main" id="{F4DE529E-A241-1514-DF22-9BBA2BD91381}"/>
              </a:ext>
            </a:extLst>
          </p:cNvPr>
          <p:cNvGrpSpPr/>
          <p:nvPr/>
        </p:nvGrpSpPr>
        <p:grpSpPr>
          <a:xfrm>
            <a:off x="6157004" y="4099266"/>
            <a:ext cx="1783116" cy="1406997"/>
            <a:chOff x="6276344" y="1611860"/>
            <a:chExt cx="2478624" cy="1955800"/>
          </a:xfrm>
        </p:grpSpPr>
        <p:sp>
          <p:nvSpPr>
            <p:cNvPr id="17" name="Rektangel med rundade hörn 16">
              <a:extLst>
                <a:ext uri="{FF2B5EF4-FFF2-40B4-BE49-F238E27FC236}">
                  <a16:creationId xmlns:a16="http://schemas.microsoft.com/office/drawing/2014/main" id="{3FDBB283-D38F-9EA9-0445-B36613843166}"/>
                </a:ext>
              </a:extLst>
            </p:cNvPr>
            <p:cNvSpPr/>
            <p:nvPr/>
          </p:nvSpPr>
          <p:spPr>
            <a:xfrm>
              <a:off x="6276344" y="1611860"/>
              <a:ext cx="2478624" cy="1955800"/>
            </a:xfrm>
            <a:prstGeom prst="round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pic>
          <p:nvPicPr>
            <p:cNvPr id="22" name="Bildobjekt 21">
              <a:extLst>
                <a:ext uri="{FF2B5EF4-FFF2-40B4-BE49-F238E27FC236}">
                  <a16:creationId xmlns:a16="http://schemas.microsoft.com/office/drawing/2014/main" id="{EEA37E4C-7B25-1559-CAEE-3F5BDD709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926607" y="2284955"/>
              <a:ext cx="1178098" cy="252000"/>
            </a:xfrm>
            <a:prstGeom prst="rect">
              <a:avLst/>
            </a:prstGeom>
          </p:spPr>
        </p:pic>
        <p:sp>
          <p:nvSpPr>
            <p:cNvPr id="23" name="textruta 22">
              <a:extLst>
                <a:ext uri="{FF2B5EF4-FFF2-40B4-BE49-F238E27FC236}">
                  <a16:creationId xmlns:a16="http://schemas.microsoft.com/office/drawing/2014/main" id="{6CB7C289-E8E4-E987-4BED-0B22B9091D93}"/>
                </a:ext>
              </a:extLst>
            </p:cNvPr>
            <p:cNvSpPr txBox="1"/>
            <p:nvPr/>
          </p:nvSpPr>
          <p:spPr>
            <a:xfrm>
              <a:off x="6276344" y="2739244"/>
              <a:ext cx="2478624" cy="6417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200" dirty="0">
                  <a:latin typeface="Open Sans Light" pitchFamily="2" charset="0"/>
                  <a:ea typeface="Open Sans Light" pitchFamily="2" charset="0"/>
                  <a:cs typeface="Open Sans Light" pitchFamily="2" charset="0"/>
                </a:rPr>
                <a:t>A/C </a:t>
              </a:r>
              <a:r>
                <a:rPr lang="sv-SE" sz="1200" dirty="0" err="1">
                  <a:latin typeface="Open Sans Light" pitchFamily="2" charset="0"/>
                  <a:ea typeface="Open Sans Light" pitchFamily="2" charset="0"/>
                  <a:cs typeface="Open Sans Light" pitchFamily="2" charset="0"/>
                </a:rPr>
                <a:t>control</a:t>
              </a:r>
              <a:r>
                <a:rPr lang="sv-SE" sz="1200" dirty="0">
                  <a:latin typeface="Open Sans Light" pitchFamily="2" charset="0"/>
                  <a:ea typeface="Open Sans Light" pitchFamily="2" charset="0"/>
                  <a:cs typeface="Open Sans Light" pitchFamily="2" charset="0"/>
                </a:rPr>
                <a:t> and </a:t>
              </a:r>
              <a:r>
                <a:rPr lang="sv-SE" sz="1200" dirty="0" err="1">
                  <a:latin typeface="Open Sans Light" pitchFamily="2" charset="0"/>
                  <a:ea typeface="Open Sans Light" pitchFamily="2" charset="0"/>
                  <a:cs typeface="Open Sans Light" pitchFamily="2" charset="0"/>
                </a:rPr>
                <a:t>optimization</a:t>
              </a:r>
              <a:endParaRPr lang="sv-SE" sz="1200" dirty="0">
                <a:latin typeface="Open Sans Light" pitchFamily="2" charset="0"/>
                <a:ea typeface="Open Sans Light" pitchFamily="2" charset="0"/>
                <a:cs typeface="Open Sans Light" pitchFamily="2" charset="0"/>
              </a:endParaRPr>
            </a:p>
          </p:txBody>
        </p:sp>
      </p:grpSp>
      <p:grpSp>
        <p:nvGrpSpPr>
          <p:cNvPr id="3" name="Grupp 2">
            <a:extLst>
              <a:ext uri="{FF2B5EF4-FFF2-40B4-BE49-F238E27FC236}">
                <a16:creationId xmlns:a16="http://schemas.microsoft.com/office/drawing/2014/main" id="{756AF38D-F313-0497-0AB4-60F6670CF3F0}"/>
              </a:ext>
            </a:extLst>
          </p:cNvPr>
          <p:cNvGrpSpPr/>
          <p:nvPr/>
        </p:nvGrpSpPr>
        <p:grpSpPr>
          <a:xfrm>
            <a:off x="312607" y="4099266"/>
            <a:ext cx="1783116" cy="1406997"/>
            <a:chOff x="594360" y="1611865"/>
            <a:chExt cx="2478624" cy="1955800"/>
          </a:xfrm>
        </p:grpSpPr>
        <p:sp>
          <p:nvSpPr>
            <p:cNvPr id="10" name="Rektangel med rundade hörn 9">
              <a:extLst>
                <a:ext uri="{FF2B5EF4-FFF2-40B4-BE49-F238E27FC236}">
                  <a16:creationId xmlns:a16="http://schemas.microsoft.com/office/drawing/2014/main" id="{DB76153A-8479-748C-ADEB-3B91ACCB69D8}"/>
                </a:ext>
              </a:extLst>
            </p:cNvPr>
            <p:cNvSpPr/>
            <p:nvPr/>
          </p:nvSpPr>
          <p:spPr>
            <a:xfrm>
              <a:off x="594360" y="1611865"/>
              <a:ext cx="2478624" cy="1955800"/>
            </a:xfrm>
            <a:prstGeom prst="round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0" name="textruta 19">
              <a:extLst>
                <a:ext uri="{FF2B5EF4-FFF2-40B4-BE49-F238E27FC236}">
                  <a16:creationId xmlns:a16="http://schemas.microsoft.com/office/drawing/2014/main" id="{F12B1A6E-57B7-AEEA-C999-CFA8CE875EF3}"/>
                </a:ext>
              </a:extLst>
            </p:cNvPr>
            <p:cNvSpPr txBox="1"/>
            <p:nvPr/>
          </p:nvSpPr>
          <p:spPr>
            <a:xfrm>
              <a:off x="594360" y="2739244"/>
              <a:ext cx="2478624" cy="385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200" dirty="0" err="1">
                  <a:latin typeface="Open Sans Light" pitchFamily="2" charset="0"/>
                  <a:ea typeface="Open Sans Light" pitchFamily="2" charset="0"/>
                  <a:cs typeface="Open Sans Light" pitchFamily="2" charset="0"/>
                </a:rPr>
                <a:t>Heating</a:t>
              </a:r>
              <a:r>
                <a:rPr lang="sv-SE" sz="1200" dirty="0">
                  <a:latin typeface="Open Sans Light" pitchFamily="2" charset="0"/>
                  <a:ea typeface="Open Sans Light" pitchFamily="2" charset="0"/>
                  <a:cs typeface="Open Sans Light" pitchFamily="2" charset="0"/>
                </a:rPr>
                <a:t> </a:t>
              </a:r>
              <a:r>
                <a:rPr lang="sv-SE" sz="1200" dirty="0" err="1">
                  <a:latin typeface="Open Sans Light" pitchFamily="2" charset="0"/>
                  <a:ea typeface="Open Sans Light" pitchFamily="2" charset="0"/>
                  <a:cs typeface="Open Sans Light" pitchFamily="2" charset="0"/>
                </a:rPr>
                <a:t>optimization</a:t>
              </a:r>
              <a:endParaRPr lang="sv-SE" sz="1200" dirty="0">
                <a:latin typeface="Open Sans Light" pitchFamily="2" charset="0"/>
                <a:ea typeface="Open Sans Light" pitchFamily="2" charset="0"/>
                <a:cs typeface="Open Sans Light" pitchFamily="2" charset="0"/>
              </a:endParaRPr>
            </a:p>
          </p:txBody>
        </p:sp>
        <p:pic>
          <p:nvPicPr>
            <p:cNvPr id="35" name="Bildobjekt 34">
              <a:extLst>
                <a:ext uri="{FF2B5EF4-FFF2-40B4-BE49-F238E27FC236}">
                  <a16:creationId xmlns:a16="http://schemas.microsoft.com/office/drawing/2014/main" id="{26AEF7C2-DAB5-21CC-16BF-FFE24408F8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19550" y="2340736"/>
              <a:ext cx="1428245" cy="172800"/>
            </a:xfrm>
            <a:prstGeom prst="rect">
              <a:avLst/>
            </a:prstGeom>
          </p:spPr>
        </p:pic>
      </p:grpSp>
      <p:grpSp>
        <p:nvGrpSpPr>
          <p:cNvPr id="4" name="Grupp 3">
            <a:extLst>
              <a:ext uri="{FF2B5EF4-FFF2-40B4-BE49-F238E27FC236}">
                <a16:creationId xmlns:a16="http://schemas.microsoft.com/office/drawing/2014/main" id="{C7B3BB82-F7E9-CE75-13F8-14E5A7DFD42D}"/>
              </a:ext>
            </a:extLst>
          </p:cNvPr>
          <p:cNvGrpSpPr/>
          <p:nvPr/>
        </p:nvGrpSpPr>
        <p:grpSpPr>
          <a:xfrm>
            <a:off x="2266476" y="4099266"/>
            <a:ext cx="1783116" cy="1406997"/>
            <a:chOff x="3435352" y="1611862"/>
            <a:chExt cx="2478624" cy="1955800"/>
          </a:xfrm>
        </p:grpSpPr>
        <p:sp>
          <p:nvSpPr>
            <p:cNvPr id="15" name="Rektangel med rundade hörn 14">
              <a:extLst>
                <a:ext uri="{FF2B5EF4-FFF2-40B4-BE49-F238E27FC236}">
                  <a16:creationId xmlns:a16="http://schemas.microsoft.com/office/drawing/2014/main" id="{610DABEF-E5A6-6B14-2E31-ABEB304EB3C9}"/>
                </a:ext>
              </a:extLst>
            </p:cNvPr>
            <p:cNvSpPr/>
            <p:nvPr/>
          </p:nvSpPr>
          <p:spPr>
            <a:xfrm>
              <a:off x="3435352" y="1611862"/>
              <a:ext cx="2478624" cy="1955800"/>
            </a:xfrm>
            <a:prstGeom prst="round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1" name="textruta 20">
              <a:extLst>
                <a:ext uri="{FF2B5EF4-FFF2-40B4-BE49-F238E27FC236}">
                  <a16:creationId xmlns:a16="http://schemas.microsoft.com/office/drawing/2014/main" id="{662BB0CF-6E68-9605-F102-548F96DB43AE}"/>
                </a:ext>
              </a:extLst>
            </p:cNvPr>
            <p:cNvSpPr txBox="1"/>
            <p:nvPr/>
          </p:nvSpPr>
          <p:spPr>
            <a:xfrm>
              <a:off x="3435352" y="2739243"/>
              <a:ext cx="2478624" cy="6417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200" dirty="0">
                  <a:latin typeface="Open Sans Light" pitchFamily="2" charset="0"/>
                  <a:ea typeface="Open Sans Light" pitchFamily="2" charset="0"/>
                  <a:cs typeface="Open Sans Light" pitchFamily="2" charset="0"/>
                </a:rPr>
                <a:t>Real-time </a:t>
              </a:r>
              <a:r>
                <a:rPr lang="sv-SE" sz="1200" dirty="0" err="1">
                  <a:latin typeface="Open Sans Light" pitchFamily="2" charset="0"/>
                  <a:ea typeface="Open Sans Light" pitchFamily="2" charset="0"/>
                  <a:cs typeface="Open Sans Light" pitchFamily="2" charset="0"/>
                </a:rPr>
                <a:t>energy</a:t>
              </a:r>
              <a:r>
                <a:rPr lang="sv-SE" sz="1200" dirty="0">
                  <a:latin typeface="Open Sans Light" pitchFamily="2" charset="0"/>
                  <a:ea typeface="Open Sans Light" pitchFamily="2" charset="0"/>
                  <a:cs typeface="Open Sans Light" pitchFamily="2" charset="0"/>
                </a:rPr>
                <a:t> </a:t>
              </a:r>
              <a:r>
                <a:rPr lang="sv-SE" sz="1200" dirty="0" err="1">
                  <a:latin typeface="Open Sans Light" pitchFamily="2" charset="0"/>
                  <a:ea typeface="Open Sans Light" pitchFamily="2" charset="0"/>
                  <a:cs typeface="Open Sans Light" pitchFamily="2" charset="0"/>
                </a:rPr>
                <a:t>monitoring</a:t>
              </a:r>
              <a:endParaRPr lang="sv-SE" sz="1200" dirty="0">
                <a:latin typeface="Open Sans Light" pitchFamily="2" charset="0"/>
                <a:ea typeface="Open Sans Light" pitchFamily="2" charset="0"/>
                <a:cs typeface="Open Sans Light" pitchFamily="2" charset="0"/>
              </a:endParaRPr>
            </a:p>
          </p:txBody>
        </p:sp>
        <p:pic>
          <p:nvPicPr>
            <p:cNvPr id="36" name="Bildobjekt 35">
              <a:extLst>
                <a:ext uri="{FF2B5EF4-FFF2-40B4-BE49-F238E27FC236}">
                  <a16:creationId xmlns:a16="http://schemas.microsoft.com/office/drawing/2014/main" id="{06E90E01-4460-BE21-997E-2EC92C529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893537" y="2337168"/>
              <a:ext cx="1562254" cy="172800"/>
            </a:xfrm>
            <a:prstGeom prst="rect">
              <a:avLst/>
            </a:prstGeom>
          </p:spPr>
        </p:pic>
      </p:grpSp>
      <p:grpSp>
        <p:nvGrpSpPr>
          <p:cNvPr id="7" name="Grupp 6">
            <a:extLst>
              <a:ext uri="{FF2B5EF4-FFF2-40B4-BE49-F238E27FC236}">
                <a16:creationId xmlns:a16="http://schemas.microsoft.com/office/drawing/2014/main" id="{158BC6D0-FBA2-2894-9F83-D33271C93F44}"/>
              </a:ext>
            </a:extLst>
          </p:cNvPr>
          <p:cNvGrpSpPr/>
          <p:nvPr/>
        </p:nvGrpSpPr>
        <p:grpSpPr>
          <a:xfrm>
            <a:off x="4220345" y="4099266"/>
            <a:ext cx="1783116" cy="1406997"/>
            <a:chOff x="9117336" y="1611862"/>
            <a:chExt cx="2478624" cy="1955800"/>
          </a:xfrm>
        </p:grpSpPr>
        <p:sp>
          <p:nvSpPr>
            <p:cNvPr id="19" name="Rektangel med rundade hörn 18">
              <a:extLst>
                <a:ext uri="{FF2B5EF4-FFF2-40B4-BE49-F238E27FC236}">
                  <a16:creationId xmlns:a16="http://schemas.microsoft.com/office/drawing/2014/main" id="{07E9388D-4B1F-9DBC-4946-B823300F17B5}"/>
                </a:ext>
              </a:extLst>
            </p:cNvPr>
            <p:cNvSpPr/>
            <p:nvPr/>
          </p:nvSpPr>
          <p:spPr>
            <a:xfrm>
              <a:off x="9117336" y="1611862"/>
              <a:ext cx="2478624" cy="1955800"/>
            </a:xfrm>
            <a:prstGeom prst="round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26" name="textruta 25">
              <a:extLst>
                <a:ext uri="{FF2B5EF4-FFF2-40B4-BE49-F238E27FC236}">
                  <a16:creationId xmlns:a16="http://schemas.microsoft.com/office/drawing/2014/main" id="{7624E4C3-F569-6474-C8AF-E29061CD1180}"/>
                </a:ext>
              </a:extLst>
            </p:cNvPr>
            <p:cNvSpPr txBox="1"/>
            <p:nvPr/>
          </p:nvSpPr>
          <p:spPr>
            <a:xfrm>
              <a:off x="9117336" y="2739243"/>
              <a:ext cx="2478624" cy="385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200" dirty="0" err="1">
                  <a:latin typeface="Open Sans Light" pitchFamily="2" charset="0"/>
                  <a:ea typeface="Open Sans Light" pitchFamily="2" charset="0"/>
                  <a:cs typeface="Open Sans Light" pitchFamily="2" charset="0"/>
                </a:rPr>
                <a:t>Estate</a:t>
              </a:r>
              <a:r>
                <a:rPr lang="sv-SE" sz="1200" dirty="0">
                  <a:latin typeface="Open Sans Light" pitchFamily="2" charset="0"/>
                  <a:ea typeface="Open Sans Light" pitchFamily="2" charset="0"/>
                  <a:cs typeface="Open Sans Light" pitchFamily="2" charset="0"/>
                </a:rPr>
                <a:t> </a:t>
              </a:r>
              <a:r>
                <a:rPr lang="sv-SE" sz="1200" dirty="0" err="1">
                  <a:latin typeface="Open Sans Light" pitchFamily="2" charset="0"/>
                  <a:ea typeface="Open Sans Light" pitchFamily="2" charset="0"/>
                  <a:cs typeface="Open Sans Light" pitchFamily="2" charset="0"/>
                </a:rPr>
                <a:t>optimization</a:t>
              </a:r>
              <a:endParaRPr lang="sv-SE" sz="1200" dirty="0">
                <a:latin typeface="Open Sans Light" pitchFamily="2" charset="0"/>
                <a:ea typeface="Open Sans Light" pitchFamily="2" charset="0"/>
                <a:cs typeface="Open Sans Light" pitchFamily="2" charset="0"/>
              </a:endParaRPr>
            </a:p>
          </p:txBody>
        </p:sp>
        <p:pic>
          <p:nvPicPr>
            <p:cNvPr id="37" name="Bildobjekt 36">
              <a:extLst>
                <a:ext uri="{FF2B5EF4-FFF2-40B4-BE49-F238E27FC236}">
                  <a16:creationId xmlns:a16="http://schemas.microsoft.com/office/drawing/2014/main" id="{DAA8AFA4-473B-38A4-F772-4FE6E8423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383325" y="2330357"/>
              <a:ext cx="1946645" cy="172800"/>
            </a:xfrm>
            <a:prstGeom prst="rect">
              <a:avLst/>
            </a:prstGeom>
          </p:spPr>
        </p:pic>
      </p:grpSp>
      <p:grpSp>
        <p:nvGrpSpPr>
          <p:cNvPr id="9" name="Grupp 8">
            <a:extLst>
              <a:ext uri="{FF2B5EF4-FFF2-40B4-BE49-F238E27FC236}">
                <a16:creationId xmlns:a16="http://schemas.microsoft.com/office/drawing/2014/main" id="{6859E12E-9CFC-1CA9-7C98-05DAF91BD1C1}"/>
              </a:ext>
            </a:extLst>
          </p:cNvPr>
          <p:cNvGrpSpPr/>
          <p:nvPr/>
        </p:nvGrpSpPr>
        <p:grpSpPr>
          <a:xfrm>
            <a:off x="8093663" y="4099266"/>
            <a:ext cx="1783116" cy="1406997"/>
            <a:chOff x="3435352" y="3892082"/>
            <a:chExt cx="2478624" cy="1955800"/>
          </a:xfrm>
        </p:grpSpPr>
        <p:sp>
          <p:nvSpPr>
            <p:cNvPr id="29" name="Rektangel med rundade hörn 28">
              <a:extLst>
                <a:ext uri="{FF2B5EF4-FFF2-40B4-BE49-F238E27FC236}">
                  <a16:creationId xmlns:a16="http://schemas.microsoft.com/office/drawing/2014/main" id="{50FCE9A9-A005-88C5-B58D-854B52703E57}"/>
                </a:ext>
              </a:extLst>
            </p:cNvPr>
            <p:cNvSpPr/>
            <p:nvPr/>
          </p:nvSpPr>
          <p:spPr>
            <a:xfrm>
              <a:off x="3435352" y="3892082"/>
              <a:ext cx="2478624" cy="1955800"/>
            </a:xfrm>
            <a:prstGeom prst="round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3" name="textruta 32">
              <a:extLst>
                <a:ext uri="{FF2B5EF4-FFF2-40B4-BE49-F238E27FC236}">
                  <a16:creationId xmlns:a16="http://schemas.microsoft.com/office/drawing/2014/main" id="{7AE71FE5-08CA-3C08-5CE2-91168D8FE560}"/>
                </a:ext>
              </a:extLst>
            </p:cNvPr>
            <p:cNvSpPr txBox="1"/>
            <p:nvPr/>
          </p:nvSpPr>
          <p:spPr>
            <a:xfrm>
              <a:off x="3435352" y="5019463"/>
              <a:ext cx="2478624" cy="385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200" dirty="0">
                  <a:latin typeface="Open Sans Light" pitchFamily="2" charset="0"/>
                  <a:ea typeface="Open Sans Light" pitchFamily="2" charset="0"/>
                  <a:cs typeface="Open Sans Light" pitchFamily="2" charset="0"/>
                </a:rPr>
                <a:t>Grid </a:t>
              </a:r>
              <a:r>
                <a:rPr lang="sv-SE" sz="1200" dirty="0" err="1">
                  <a:latin typeface="Open Sans Light" pitchFamily="2" charset="0"/>
                  <a:ea typeface="Open Sans Light" pitchFamily="2" charset="0"/>
                  <a:cs typeface="Open Sans Light" pitchFamily="2" charset="0"/>
                </a:rPr>
                <a:t>optimization</a:t>
              </a:r>
              <a:endParaRPr lang="sv-SE" sz="1200" dirty="0">
                <a:latin typeface="Open Sans Light" pitchFamily="2" charset="0"/>
                <a:ea typeface="Open Sans Light" pitchFamily="2" charset="0"/>
                <a:cs typeface="Open Sans Light" pitchFamily="2" charset="0"/>
              </a:endParaRPr>
            </a:p>
          </p:txBody>
        </p:sp>
        <p:pic>
          <p:nvPicPr>
            <p:cNvPr id="38" name="Bildobjekt 37">
              <a:extLst>
                <a:ext uri="{FF2B5EF4-FFF2-40B4-BE49-F238E27FC236}">
                  <a16:creationId xmlns:a16="http://schemas.microsoft.com/office/drawing/2014/main" id="{F83C865A-D867-C0A8-E081-02C4EF726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970539" y="4618765"/>
              <a:ext cx="1417665" cy="172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32607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D35C007-348C-7A90-CBF6-F6F956B37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200" y="681037"/>
            <a:ext cx="11001600" cy="651373"/>
          </a:xfrm>
        </p:spPr>
        <p:txBody>
          <a:bodyPr>
            <a:normAutofit fontScale="90000"/>
          </a:bodyPr>
          <a:lstStyle/>
          <a:p>
            <a:r>
              <a:rPr lang="en-US" dirty="0"/>
              <a:t>Ngenic core: IOT, EDGE Computing, INTEGRATION, BIG DATA &amp; AI…</a:t>
            </a: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54C34C4-2AF3-960F-A32E-AB54159C16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5200" y="1328090"/>
            <a:ext cx="10659988" cy="489471"/>
          </a:xfrm>
        </p:spPr>
        <p:txBody>
          <a:bodyPr>
            <a:normAutofit/>
          </a:bodyPr>
          <a:lstStyle/>
          <a:p>
            <a:r>
              <a:rPr lang="sv-SE" dirty="0"/>
              <a:t>A </a:t>
            </a:r>
            <a:r>
              <a:rPr lang="sv-SE" dirty="0" err="1"/>
              <a:t>uniQUE</a:t>
            </a:r>
            <a:r>
              <a:rPr lang="sv-SE" dirty="0"/>
              <a:t> data </a:t>
            </a:r>
            <a:r>
              <a:rPr lang="sv-SE" dirty="0" err="1"/>
              <a:t>platform</a:t>
            </a:r>
            <a:r>
              <a:rPr lang="sv-SE" dirty="0"/>
              <a:t> for </a:t>
            </a:r>
            <a:r>
              <a:rPr lang="sv-SE" dirty="0" err="1"/>
              <a:t>optimization</a:t>
            </a:r>
            <a:r>
              <a:rPr lang="sv-SE" dirty="0"/>
              <a:t> and TRADING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energY</a:t>
            </a:r>
            <a:endParaRPr lang="sv-SE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737F4BEA-3F68-4FA1-B436-750743FE4A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6" r="3572"/>
          <a:stretch/>
        </p:blipFill>
        <p:spPr>
          <a:xfrm>
            <a:off x="4707791" y="2128434"/>
            <a:ext cx="7170741" cy="3920858"/>
          </a:xfrm>
          <a:prstGeom prst="rect">
            <a:avLst/>
          </a:prstGeom>
          <a:solidFill>
            <a:srgbClr val="FFCC66"/>
          </a:solidFill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58A056B1-68BE-1BC8-A662-3B1405798DC9}"/>
              </a:ext>
            </a:extLst>
          </p:cNvPr>
          <p:cNvGrpSpPr/>
          <p:nvPr/>
        </p:nvGrpSpPr>
        <p:grpSpPr>
          <a:xfrm>
            <a:off x="731874" y="4550104"/>
            <a:ext cx="3726672" cy="523304"/>
            <a:chOff x="251782" y="2464614"/>
            <a:chExt cx="4200948" cy="53672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40D1FB5-0A91-C3EB-BBCA-2DA733BF0364}"/>
                </a:ext>
              </a:extLst>
            </p:cNvPr>
            <p:cNvGrpSpPr/>
            <p:nvPr/>
          </p:nvGrpSpPr>
          <p:grpSpPr>
            <a:xfrm>
              <a:off x="251782" y="2464614"/>
              <a:ext cx="536723" cy="536723"/>
              <a:chOff x="251781" y="2464614"/>
              <a:chExt cx="536723" cy="536723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4A5BD463-154E-66B4-70AF-8828AB7A5ED1}"/>
                  </a:ext>
                </a:extLst>
              </p:cNvPr>
              <p:cNvSpPr/>
              <p:nvPr/>
            </p:nvSpPr>
            <p:spPr>
              <a:xfrm>
                <a:off x="251781" y="2464614"/>
                <a:ext cx="536723" cy="536723"/>
              </a:xfrm>
              <a:prstGeom prst="roundRect">
                <a:avLst/>
              </a:prstGeom>
              <a:solidFill>
                <a:srgbClr val="2E536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endParaRPr>
              </a:p>
            </p:txBody>
          </p:sp>
          <p:pic>
            <p:nvPicPr>
              <p:cNvPr id="3" name="Graphic 2" descr="Handshake with solid fill">
                <a:extLst>
                  <a:ext uri="{FF2B5EF4-FFF2-40B4-BE49-F238E27FC236}">
                    <a16:creationId xmlns:a16="http://schemas.microsoft.com/office/drawing/2014/main" id="{15674CC0-EE5F-A293-9B3D-B883830C58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339618" y="2552451"/>
                <a:ext cx="361049" cy="361049"/>
              </a:xfrm>
              <a:prstGeom prst="rect">
                <a:avLst/>
              </a:prstGeom>
            </p:spPr>
          </p:pic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5DBF486-AFEA-1900-D35A-4B2ADDCD5500}"/>
                </a:ext>
              </a:extLst>
            </p:cNvPr>
            <p:cNvSpPr txBox="1"/>
            <p:nvPr/>
          </p:nvSpPr>
          <p:spPr>
            <a:xfrm>
              <a:off x="788503" y="2517532"/>
              <a:ext cx="3664227" cy="4419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sv-SE" sz="1100" b="1" dirty="0" err="1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Scalability</a:t>
              </a:r>
              <a:r>
                <a:rPr lang="sv-SE" sz="11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and integration </a:t>
              </a:r>
              <a:r>
                <a:rPr lang="sv-SE" sz="1100" dirty="0" err="1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towards</a:t>
              </a:r>
              <a:r>
                <a:rPr lang="sv-SE" sz="11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all hardware, </a:t>
              </a:r>
              <a:r>
                <a:rPr lang="sv-SE" sz="1100" dirty="0" err="1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both</a:t>
              </a:r>
              <a:r>
                <a:rPr lang="sv-SE" sz="11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</a:t>
              </a:r>
              <a:r>
                <a:rPr lang="sv-SE" sz="1100" dirty="0" err="1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offline</a:t>
              </a:r>
              <a:r>
                <a:rPr lang="sv-SE" sz="11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and online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71C3A96-DBC9-6F16-52D0-1A5D5AB94D30}"/>
              </a:ext>
            </a:extLst>
          </p:cNvPr>
          <p:cNvGrpSpPr/>
          <p:nvPr/>
        </p:nvGrpSpPr>
        <p:grpSpPr>
          <a:xfrm>
            <a:off x="731876" y="3863976"/>
            <a:ext cx="3636461" cy="523304"/>
            <a:chOff x="251782" y="3803079"/>
            <a:chExt cx="4099256" cy="536723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E1B7748-B811-30E9-2D40-EBDD65CF9073}"/>
                </a:ext>
              </a:extLst>
            </p:cNvPr>
            <p:cNvGrpSpPr/>
            <p:nvPr/>
          </p:nvGrpSpPr>
          <p:grpSpPr>
            <a:xfrm>
              <a:off x="251782" y="3803079"/>
              <a:ext cx="536723" cy="536723"/>
              <a:chOff x="251781" y="2464614"/>
              <a:chExt cx="536723" cy="536723"/>
            </a:xfrm>
          </p:grpSpPr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46068E3F-0F03-0CA0-6DAD-70DBD0BD2A56}"/>
                  </a:ext>
                </a:extLst>
              </p:cNvPr>
              <p:cNvSpPr/>
              <p:nvPr/>
            </p:nvSpPr>
            <p:spPr>
              <a:xfrm>
                <a:off x="251781" y="2464614"/>
                <a:ext cx="536723" cy="536723"/>
              </a:xfrm>
              <a:prstGeom prst="roundRect">
                <a:avLst/>
              </a:prstGeom>
              <a:solidFill>
                <a:srgbClr val="2E536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2" name="Graphic 21" descr="Downward trend graph with solid fill">
                <a:extLst>
                  <a:ext uri="{FF2B5EF4-FFF2-40B4-BE49-F238E27FC236}">
                    <a16:creationId xmlns:a16="http://schemas.microsoft.com/office/drawing/2014/main" id="{01D81BC7-3C9E-A393-4B1F-745D1DB6D3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/>
            </p:blipFill>
            <p:spPr>
              <a:xfrm>
                <a:off x="339618" y="2552451"/>
                <a:ext cx="361049" cy="361049"/>
              </a:xfrm>
              <a:prstGeom prst="rect">
                <a:avLst/>
              </a:prstGeom>
            </p:spPr>
          </p:pic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D55F897-2185-068B-8F6D-387F64055A6E}"/>
                </a:ext>
              </a:extLst>
            </p:cNvPr>
            <p:cNvSpPr txBox="1"/>
            <p:nvPr/>
          </p:nvSpPr>
          <p:spPr>
            <a:xfrm>
              <a:off x="788505" y="3940635"/>
              <a:ext cx="3562533" cy="2683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sv-SE" sz="1100" b="1" dirty="0" err="1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Cost</a:t>
              </a:r>
              <a:r>
                <a:rPr lang="sv-SE" sz="1100" b="1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</a:t>
              </a:r>
              <a:r>
                <a:rPr lang="sv-SE" sz="1100" b="1" dirty="0" err="1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effective</a:t>
              </a:r>
              <a:r>
                <a:rPr lang="sv-SE" sz="1100" b="1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</a:t>
              </a:r>
              <a:r>
                <a:rPr lang="sv-SE" sz="1100" dirty="0" err="1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due</a:t>
              </a:r>
              <a:r>
                <a:rPr lang="sv-SE" sz="11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to </a:t>
              </a:r>
              <a:r>
                <a:rPr lang="sv-SE" sz="1100" dirty="0" err="1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edge-computing</a:t>
              </a:r>
              <a:r>
                <a:rPr lang="sv-SE" sz="11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.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22FC581-BF60-E81D-F279-EBAB9C1A757E}"/>
              </a:ext>
            </a:extLst>
          </p:cNvPr>
          <p:cNvGrpSpPr/>
          <p:nvPr/>
        </p:nvGrpSpPr>
        <p:grpSpPr>
          <a:xfrm>
            <a:off x="731873" y="5236232"/>
            <a:ext cx="3246239" cy="523304"/>
            <a:chOff x="251779" y="5209305"/>
            <a:chExt cx="3659372" cy="53672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71870BA-21DC-1F43-FEA8-9B085135EB20}"/>
                </a:ext>
              </a:extLst>
            </p:cNvPr>
            <p:cNvGrpSpPr/>
            <p:nvPr/>
          </p:nvGrpSpPr>
          <p:grpSpPr>
            <a:xfrm>
              <a:off x="251779" y="5209305"/>
              <a:ext cx="536723" cy="536723"/>
              <a:chOff x="251781" y="2464614"/>
              <a:chExt cx="536723" cy="536723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3BCD8692-075B-5413-7668-2C7F5521D663}"/>
                  </a:ext>
                </a:extLst>
              </p:cNvPr>
              <p:cNvSpPr/>
              <p:nvPr/>
            </p:nvSpPr>
            <p:spPr>
              <a:xfrm>
                <a:off x="251781" y="2464614"/>
                <a:ext cx="536723" cy="536723"/>
              </a:xfrm>
              <a:prstGeom prst="roundRect">
                <a:avLst/>
              </a:prstGeom>
              <a:solidFill>
                <a:srgbClr val="2E536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30" name="Graphic 29" descr="Sustainability with solid fill">
                <a:extLst>
                  <a:ext uri="{FF2B5EF4-FFF2-40B4-BE49-F238E27FC236}">
                    <a16:creationId xmlns:a16="http://schemas.microsoft.com/office/drawing/2014/main" id="{6B4C05F7-B872-F9C5-2B25-7AEA572162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/>
            </p:blipFill>
            <p:spPr>
              <a:xfrm>
                <a:off x="339618" y="2552451"/>
                <a:ext cx="361049" cy="361049"/>
              </a:xfrm>
              <a:prstGeom prst="rect">
                <a:avLst/>
              </a:prstGeom>
            </p:spPr>
          </p:pic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78BAAD6-0177-7944-ACE0-38FAA4E98DB2}"/>
                </a:ext>
              </a:extLst>
            </p:cNvPr>
            <p:cNvSpPr txBox="1"/>
            <p:nvPr/>
          </p:nvSpPr>
          <p:spPr>
            <a:xfrm>
              <a:off x="788503" y="5262223"/>
              <a:ext cx="3122648" cy="4419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r>
                <a:rPr lang="sv-SE" sz="1100" b="1" dirty="0" err="1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Unique</a:t>
              </a:r>
              <a:r>
                <a:rPr lang="sv-SE" sz="1100" b="1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combination </a:t>
              </a:r>
              <a:r>
                <a:rPr lang="sv-SE" sz="1100" dirty="0" err="1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of</a:t>
              </a:r>
              <a:r>
                <a:rPr lang="sv-SE" sz="11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</a:t>
              </a:r>
              <a:r>
                <a:rPr lang="sv-SE" sz="1100" dirty="0" err="1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cost</a:t>
              </a:r>
              <a:r>
                <a:rPr lang="sv-SE" sz="11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</a:t>
              </a:r>
              <a:r>
                <a:rPr lang="sv-SE" sz="1100" dirty="0" err="1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of</a:t>
              </a:r>
              <a:r>
                <a:rPr lang="sv-SE" sz="11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</a:t>
              </a:r>
              <a:r>
                <a:rPr lang="sv-SE" sz="1100" dirty="0" err="1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energy</a:t>
              </a:r>
              <a:r>
                <a:rPr lang="sv-SE" sz="11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</a:t>
              </a:r>
              <a:r>
                <a:rPr lang="sv-SE" sz="1100" b="1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AND</a:t>
              </a:r>
              <a:r>
                <a:rPr lang="sv-SE" sz="11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</a:t>
              </a:r>
              <a:r>
                <a:rPr lang="sv-SE" sz="1100" dirty="0" err="1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energy</a:t>
              </a:r>
              <a:r>
                <a:rPr lang="sv-SE" sz="11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 </a:t>
              </a:r>
              <a:r>
                <a:rPr lang="sv-SE" sz="1100" dirty="0" err="1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efficieny</a:t>
              </a:r>
              <a:r>
                <a:rPr lang="sv-SE" sz="11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, </a:t>
              </a:r>
              <a:r>
                <a:rPr lang="sv-SE" sz="1100" dirty="0" err="1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simultaneously</a:t>
              </a:r>
              <a:r>
                <a:rPr lang="sv-SE" sz="1100" dirty="0">
                  <a:latin typeface="Open Sans Light" panose="020B0306030504020204" pitchFamily="34" charset="0"/>
                  <a:ea typeface="Open Sans Light" panose="020B0306030504020204" pitchFamily="34" charset="0"/>
                  <a:cs typeface="Open Sans Light" panose="020B0306030504020204" pitchFamily="34" charset="0"/>
                </a:rPr>
                <a:t>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ABABBC5-7ADE-475A-A6A6-94B01C6652A1}"/>
              </a:ext>
            </a:extLst>
          </p:cNvPr>
          <p:cNvGrpSpPr/>
          <p:nvPr/>
        </p:nvGrpSpPr>
        <p:grpSpPr>
          <a:xfrm>
            <a:off x="737750" y="3177848"/>
            <a:ext cx="476128" cy="523304"/>
            <a:chOff x="251781" y="2464614"/>
            <a:chExt cx="536723" cy="53672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0373D2B9-0C97-7347-E4B2-352CE2A05D6F}"/>
                </a:ext>
              </a:extLst>
            </p:cNvPr>
            <p:cNvSpPr/>
            <p:nvPr/>
          </p:nvSpPr>
          <p:spPr>
            <a:xfrm>
              <a:off x="251781" y="2464614"/>
              <a:ext cx="536723" cy="536723"/>
            </a:xfrm>
            <a:prstGeom prst="roundRect">
              <a:avLst/>
            </a:prstGeom>
            <a:solidFill>
              <a:srgbClr val="2E53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Graphic 17" descr="Plugged Unplugged with solid fill">
              <a:extLst>
                <a:ext uri="{FF2B5EF4-FFF2-40B4-BE49-F238E27FC236}">
                  <a16:creationId xmlns:a16="http://schemas.microsoft.com/office/drawing/2014/main" id="{FAE50511-C2FF-AE39-E287-5CF2F50D4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/>
          </p:blipFill>
          <p:spPr>
            <a:xfrm>
              <a:off x="339618" y="2552451"/>
              <a:ext cx="361049" cy="361049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F73D9C6-86F3-B00C-35A3-453D60C4D5B0}"/>
              </a:ext>
            </a:extLst>
          </p:cNvPr>
          <p:cNvSpPr txBox="1"/>
          <p:nvPr/>
        </p:nvSpPr>
        <p:spPr>
          <a:xfrm>
            <a:off x="1213878" y="3311965"/>
            <a:ext cx="1475386" cy="2550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sv-SE" sz="1100" b="1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Plug</a:t>
            </a:r>
            <a:r>
              <a:rPr lang="sv-SE" sz="1100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-n-Play</a:t>
            </a:r>
            <a:endParaRPr lang="sv-SE" sz="11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490B63F-3288-A795-E663-F2A09BF5A29D}"/>
              </a:ext>
            </a:extLst>
          </p:cNvPr>
          <p:cNvGrpSpPr/>
          <p:nvPr/>
        </p:nvGrpSpPr>
        <p:grpSpPr>
          <a:xfrm>
            <a:off x="731873" y="2493692"/>
            <a:ext cx="476128" cy="523304"/>
            <a:chOff x="-430706" y="2464614"/>
            <a:chExt cx="536723" cy="536723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43218F93-DF3A-95BE-2C19-AE392EB0CEA1}"/>
                </a:ext>
              </a:extLst>
            </p:cNvPr>
            <p:cNvSpPr/>
            <p:nvPr/>
          </p:nvSpPr>
          <p:spPr>
            <a:xfrm>
              <a:off x="-430706" y="2464614"/>
              <a:ext cx="536723" cy="536723"/>
            </a:xfrm>
            <a:prstGeom prst="roundRect">
              <a:avLst/>
            </a:prstGeom>
            <a:solidFill>
              <a:srgbClr val="2E53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35" name="Graphic 34" descr="Stopwatch with solid fill">
              <a:extLst>
                <a:ext uri="{FF2B5EF4-FFF2-40B4-BE49-F238E27FC236}">
                  <a16:creationId xmlns:a16="http://schemas.microsoft.com/office/drawing/2014/main" id="{1B5B543F-190F-B818-60C2-17568A4DCC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-342869" y="2552451"/>
              <a:ext cx="361049" cy="361049"/>
            </a:xfrm>
            <a:prstGeom prst="rect">
              <a:avLst/>
            </a:prstGeom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3C393E89-F64C-974C-383A-13776B01D2FD}"/>
              </a:ext>
            </a:extLst>
          </p:cNvPr>
          <p:cNvSpPr txBox="1"/>
          <p:nvPr/>
        </p:nvSpPr>
        <p:spPr>
          <a:xfrm>
            <a:off x="1208000" y="2625837"/>
            <a:ext cx="187456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sv-SE" sz="1100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Real-time </a:t>
            </a:r>
            <a:r>
              <a:rPr lang="sv-SE" sz="11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platform</a:t>
            </a:r>
            <a:endParaRPr lang="sv-SE" sz="11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1564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9444C-89F8-B53B-593B-7985292248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15A2EEF-51B3-5DEE-6A40-7F57BFCED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200" y="681037"/>
            <a:ext cx="7049938" cy="651373"/>
          </a:xfrm>
        </p:spPr>
        <p:txBody>
          <a:bodyPr>
            <a:normAutofit fontScale="90000"/>
          </a:bodyPr>
          <a:lstStyle/>
          <a:p>
            <a:r>
              <a:rPr lang="sv-SE" dirty="0" err="1"/>
              <a:t>Superior</a:t>
            </a:r>
            <a:r>
              <a:rPr lang="sv-SE" dirty="0"/>
              <a:t> Energy </a:t>
            </a:r>
            <a:r>
              <a:rPr lang="sv-SE" dirty="0" err="1"/>
              <a:t>optimization</a:t>
            </a:r>
            <a:r>
              <a:rPr lang="sv-SE" dirty="0"/>
              <a:t> WITH AI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25857B4-A5EB-3CF6-D8E5-A15A2C7E5B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5200" y="2529157"/>
            <a:ext cx="9473833" cy="2688230"/>
          </a:xfrm>
        </p:spPr>
        <p:txBody>
          <a:bodyPr>
            <a:noAutofit/>
          </a:bodyPr>
          <a:lstStyle/>
          <a:p>
            <a:pPr marL="0" indent="0">
              <a:lnSpc>
                <a:spcPts val="2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sv-SE" sz="3600" b="1" dirty="0"/>
              <a:t>23 %</a:t>
            </a:r>
            <a:r>
              <a:rPr lang="sv-SE" sz="2800" dirty="0"/>
              <a:t> </a:t>
            </a:r>
            <a:r>
              <a:rPr lang="sv-SE" dirty="0"/>
              <a:t>Total </a:t>
            </a:r>
            <a:r>
              <a:rPr lang="sv-SE" dirty="0" err="1"/>
              <a:t>energy</a:t>
            </a:r>
            <a:r>
              <a:rPr lang="sv-SE" dirty="0"/>
              <a:t> </a:t>
            </a:r>
            <a:r>
              <a:rPr lang="sv-SE" dirty="0" err="1"/>
              <a:t>reduction</a:t>
            </a:r>
            <a:r>
              <a:rPr lang="sv-SE" dirty="0"/>
              <a:t> (kWh)</a:t>
            </a:r>
          </a:p>
          <a:p>
            <a:pPr marL="0" indent="0">
              <a:lnSpc>
                <a:spcPts val="2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sv-SE" sz="3600" b="1" dirty="0"/>
              <a:t>24 %</a:t>
            </a:r>
            <a:r>
              <a:rPr lang="sv-SE" sz="2800" b="1" dirty="0"/>
              <a:t> </a:t>
            </a:r>
            <a:r>
              <a:rPr lang="sv-SE" dirty="0"/>
              <a:t>Energy </a:t>
            </a:r>
            <a:r>
              <a:rPr lang="sv-SE" dirty="0" err="1"/>
              <a:t>reduction</a:t>
            </a:r>
            <a:r>
              <a:rPr lang="sv-SE" dirty="0"/>
              <a:t> (kWh) </a:t>
            </a:r>
            <a:r>
              <a:rPr lang="sv-SE" dirty="0" err="1"/>
              <a:t>with</a:t>
            </a:r>
            <a:r>
              <a:rPr lang="sv-SE" dirty="0"/>
              <a:t> spot </a:t>
            </a:r>
            <a:r>
              <a:rPr lang="sv-SE" dirty="0" err="1"/>
              <a:t>price</a:t>
            </a:r>
            <a:r>
              <a:rPr lang="sv-SE" dirty="0"/>
              <a:t> </a:t>
            </a:r>
            <a:r>
              <a:rPr lang="sv-SE" dirty="0" err="1"/>
              <a:t>optimization</a:t>
            </a:r>
            <a:endParaRPr lang="sv-SE" dirty="0"/>
          </a:p>
          <a:p>
            <a:pPr marL="0" indent="0">
              <a:lnSpc>
                <a:spcPts val="2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sv-SE" sz="3600" b="1" dirty="0"/>
              <a:t>20 %</a:t>
            </a:r>
            <a:r>
              <a:rPr lang="sv-SE" sz="2800" b="1" dirty="0"/>
              <a:t> </a:t>
            </a:r>
            <a:r>
              <a:rPr lang="sv-SE" dirty="0"/>
              <a:t>Energy </a:t>
            </a:r>
            <a:r>
              <a:rPr lang="sv-SE" dirty="0" err="1"/>
              <a:t>reduction</a:t>
            </a:r>
            <a:r>
              <a:rPr lang="sv-SE" dirty="0"/>
              <a:t> (kWh) </a:t>
            </a:r>
            <a:r>
              <a:rPr lang="sv-SE" dirty="0" err="1"/>
              <a:t>without</a:t>
            </a:r>
            <a:r>
              <a:rPr lang="sv-SE" dirty="0"/>
              <a:t> spot </a:t>
            </a:r>
            <a:r>
              <a:rPr lang="sv-SE" dirty="0" err="1"/>
              <a:t>price</a:t>
            </a:r>
            <a:r>
              <a:rPr lang="sv-SE" dirty="0"/>
              <a:t> </a:t>
            </a:r>
            <a:r>
              <a:rPr lang="sv-SE" dirty="0" err="1"/>
              <a:t>optimization</a:t>
            </a:r>
            <a:endParaRPr lang="sv-SE" dirty="0"/>
          </a:p>
          <a:p>
            <a:pPr marL="0" indent="0">
              <a:lnSpc>
                <a:spcPts val="2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lang="sv-SE" dirty="0"/>
          </a:p>
          <a:p>
            <a:pPr marL="0" indent="0">
              <a:lnSpc>
                <a:spcPts val="2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sv-SE" sz="3600" b="1" dirty="0"/>
              <a:t>120 085 kWh</a:t>
            </a:r>
            <a:r>
              <a:rPr lang="sv-SE" sz="2800" b="1" dirty="0"/>
              <a:t> </a:t>
            </a:r>
            <a:r>
              <a:rPr lang="sv-SE" dirty="0"/>
              <a:t>Total </a:t>
            </a:r>
            <a:r>
              <a:rPr lang="sv-SE" dirty="0" err="1"/>
              <a:t>savings</a:t>
            </a:r>
            <a:r>
              <a:rPr lang="sv-SE" dirty="0"/>
              <a:t>: ~4 MSEK on the total </a:t>
            </a:r>
            <a:r>
              <a:rPr lang="sv-SE" dirty="0" err="1"/>
              <a:t>customer</a:t>
            </a:r>
            <a:r>
              <a:rPr lang="sv-SE" dirty="0"/>
              <a:t> </a:t>
            </a:r>
            <a:r>
              <a:rPr lang="sv-SE" dirty="0" err="1"/>
              <a:t>base</a:t>
            </a:r>
            <a:endParaRPr lang="sv-SE" dirty="0"/>
          </a:p>
          <a:p>
            <a:pPr marL="0" indent="0">
              <a:lnSpc>
                <a:spcPts val="2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lang="sv-SE" sz="2800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311586FF-7B2E-A839-541C-B35DA0A550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5200" y="1328090"/>
            <a:ext cx="6591600" cy="489471"/>
          </a:xfrm>
        </p:spPr>
        <p:txBody>
          <a:bodyPr/>
          <a:lstStyle/>
          <a:p>
            <a:r>
              <a:rPr lang="sv-SE" dirty="0"/>
              <a:t>CUSTOMER EXAMPLE, GODEL*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81F07B49-1BF1-6F58-8105-303B551A3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6548" y="2093284"/>
            <a:ext cx="2451010" cy="24412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98" name="Picture 2" descr="Logotyper Bra Miljöval - Bra Miljöval">
            <a:extLst>
              <a:ext uri="{FF2B5EF4-FFF2-40B4-BE49-F238E27FC236}">
                <a16:creationId xmlns:a16="http://schemas.microsoft.com/office/drawing/2014/main" id="{996EA6B6-61DA-4E0D-A61A-335E19A6B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1735" y="340498"/>
            <a:ext cx="910130" cy="91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AEA85A36-E11B-23D8-F956-3B0BF17E2984}"/>
              </a:ext>
            </a:extLst>
          </p:cNvPr>
          <p:cNvSpPr txBox="1"/>
          <p:nvPr/>
        </p:nvSpPr>
        <p:spPr>
          <a:xfrm>
            <a:off x="340242" y="5606331"/>
            <a:ext cx="108014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sv-SE" sz="1200" dirty="0"/>
              <a:t>*50 </a:t>
            </a:r>
            <a:r>
              <a:rPr lang="sv-SE" sz="1200" dirty="0" err="1"/>
              <a:t>of</a:t>
            </a:r>
            <a:r>
              <a:rPr lang="sv-SE" sz="1200" dirty="0"/>
              <a:t> 500 </a:t>
            </a:r>
            <a:r>
              <a:rPr lang="sv-SE" sz="1200" dirty="0" err="1"/>
              <a:t>customers</a:t>
            </a:r>
            <a:r>
              <a:rPr lang="sv-SE" sz="1200" dirty="0"/>
              <a:t> </a:t>
            </a:r>
            <a:r>
              <a:rPr lang="sv-SE" sz="1200" dirty="0" err="1"/>
              <a:t>with</a:t>
            </a:r>
            <a:r>
              <a:rPr lang="sv-SE" sz="1200" dirty="0"/>
              <a:t> Ngenic </a:t>
            </a:r>
            <a:r>
              <a:rPr lang="sv-SE" sz="1200" dirty="0" err="1"/>
              <a:t>Tune</a:t>
            </a:r>
            <a:r>
              <a:rPr lang="sv-SE" sz="1200" dirty="0"/>
              <a:t> </a:t>
            </a:r>
            <a:r>
              <a:rPr lang="sv-SE" sz="1200" dirty="0" err="1"/>
              <a:t>installed</a:t>
            </a:r>
            <a:r>
              <a:rPr lang="sv-SE" sz="1200" dirty="0"/>
              <a:t> </a:t>
            </a:r>
            <a:r>
              <a:rPr lang="sv-SE" sz="1200" dirty="0" err="1"/>
              <a:t>were</a:t>
            </a:r>
            <a:r>
              <a:rPr lang="sv-SE" sz="1200" dirty="0"/>
              <a:t> </a:t>
            </a:r>
            <a:r>
              <a:rPr lang="sv-SE" sz="1200" dirty="0" err="1"/>
              <a:t>evaluated</a:t>
            </a:r>
            <a:r>
              <a:rPr lang="sv-SE" sz="1200" dirty="0"/>
              <a:t> by </a:t>
            </a:r>
            <a:r>
              <a:rPr lang="sv-SE" sz="1200" dirty="0" err="1"/>
              <a:t>comparing</a:t>
            </a:r>
            <a:r>
              <a:rPr lang="sv-SE" sz="1200" dirty="0"/>
              <a:t> (</a:t>
            </a:r>
            <a:r>
              <a:rPr lang="sv-SE" sz="1200" dirty="0" err="1"/>
              <a:t>weather</a:t>
            </a:r>
            <a:r>
              <a:rPr lang="sv-SE" sz="1200" dirty="0"/>
              <a:t> </a:t>
            </a:r>
            <a:r>
              <a:rPr lang="sv-SE" sz="1200" dirty="0" err="1"/>
              <a:t>compensated</a:t>
            </a:r>
            <a:r>
              <a:rPr lang="sv-SE" sz="1200" dirty="0"/>
              <a:t>) </a:t>
            </a:r>
            <a:r>
              <a:rPr lang="sv-SE" sz="1200" dirty="0" err="1"/>
              <a:t>consumption</a:t>
            </a:r>
            <a:r>
              <a:rPr lang="sv-SE" sz="1200" dirty="0"/>
              <a:t> 12 </a:t>
            </a:r>
            <a:r>
              <a:rPr lang="sv-SE" sz="1200" dirty="0" err="1"/>
              <a:t>months</a:t>
            </a:r>
            <a:r>
              <a:rPr lang="sv-SE" sz="1200" dirty="0"/>
              <a:t> </a:t>
            </a:r>
            <a:r>
              <a:rPr lang="sv-SE" sz="1200" dirty="0" err="1"/>
              <a:t>before</a:t>
            </a:r>
            <a:r>
              <a:rPr lang="sv-SE" sz="1200" dirty="0"/>
              <a:t> and 12 </a:t>
            </a:r>
            <a:r>
              <a:rPr lang="sv-SE" sz="1200" dirty="0" err="1"/>
              <a:t>months</a:t>
            </a:r>
            <a:r>
              <a:rPr lang="sv-SE" sz="1200" dirty="0"/>
              <a:t> </a:t>
            </a:r>
            <a:r>
              <a:rPr lang="sv-SE" sz="1200" dirty="0" err="1"/>
              <a:t>after</a:t>
            </a:r>
            <a:r>
              <a:rPr lang="sv-SE" sz="1200" dirty="0"/>
              <a:t> installation. </a:t>
            </a:r>
            <a:r>
              <a:rPr lang="sv-SE" sz="1200" dirty="0" err="1"/>
              <a:t>See</a:t>
            </a:r>
            <a:r>
              <a:rPr lang="sv-SE" sz="1200" dirty="0"/>
              <a:t> </a:t>
            </a:r>
            <a:r>
              <a:rPr lang="sv-SE" sz="1200" dirty="0">
                <a:hlinkClick r:id="rId5"/>
              </a:rPr>
              <a:t>https://www.bramiljoval.se/artiklar/20-procent-elbesparing-hos-villaagare-med-smart-termostat/</a:t>
            </a:r>
            <a:r>
              <a:rPr lang="sv-SE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73364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D35C007-348C-7A90-CBF6-F6F956B37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200" y="681037"/>
            <a:ext cx="6591600" cy="651373"/>
          </a:xfrm>
        </p:spPr>
        <p:txBody>
          <a:bodyPr/>
          <a:lstStyle/>
          <a:p>
            <a:r>
              <a:rPr lang="sv-SE" dirty="0"/>
              <a:t>SPOT PRICE </a:t>
            </a:r>
            <a:r>
              <a:rPr lang="sv-SE" dirty="0" err="1"/>
              <a:t>OptimiZation</a:t>
            </a:r>
            <a:endParaRPr lang="sv-SE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240EC07-E68F-C1AB-EA99-A01E985AF5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5200" y="2121031"/>
            <a:ext cx="6591600" cy="4188329"/>
          </a:xfrm>
        </p:spPr>
        <p:txBody>
          <a:bodyPr>
            <a:normAutofit/>
          </a:bodyPr>
          <a:lstStyle/>
          <a:p>
            <a:r>
              <a:rPr lang="sv-SE" dirty="0">
                <a:solidFill>
                  <a:srgbClr val="000000"/>
                </a:solidFill>
                <a:effectLst/>
                <a:latin typeface="Open Sans Light" pitchFamily="2" charset="0"/>
              </a:rPr>
              <a:t>Heat pumps and </a:t>
            </a:r>
            <a:r>
              <a:rPr lang="sv-SE" dirty="0" err="1">
                <a:solidFill>
                  <a:srgbClr val="000000"/>
                </a:solidFill>
                <a:effectLst/>
                <a:latin typeface="Open Sans Light" pitchFamily="2" charset="0"/>
              </a:rPr>
              <a:t>electric</a:t>
            </a:r>
            <a:r>
              <a:rPr lang="sv-SE" dirty="0">
                <a:solidFill>
                  <a:srgbClr val="000000"/>
                </a:solidFill>
                <a:effectLst/>
                <a:latin typeface="Open Sans Light" pitchFamily="2" charset="0"/>
              </a:rPr>
              <a:t> boilers.</a:t>
            </a:r>
          </a:p>
          <a:p>
            <a:r>
              <a:rPr lang="sv-SE" dirty="0" err="1">
                <a:solidFill>
                  <a:srgbClr val="000000"/>
                </a:solidFill>
                <a:effectLst/>
                <a:latin typeface="Open Sans Light" pitchFamily="2" charset="0"/>
              </a:rPr>
              <a:t>Fully</a:t>
            </a:r>
            <a:r>
              <a:rPr lang="sv-SE" dirty="0">
                <a:solidFill>
                  <a:srgbClr val="000000"/>
                </a:solidFill>
                <a:effectLst/>
                <a:latin typeface="Open Sans Light" pitchFamily="2" charset="0"/>
              </a:rPr>
              <a:t> </a:t>
            </a:r>
            <a:r>
              <a:rPr lang="sv-SE" dirty="0" err="1">
                <a:solidFill>
                  <a:srgbClr val="000000"/>
                </a:solidFill>
                <a:effectLst/>
                <a:latin typeface="Open Sans Light" pitchFamily="2" charset="0"/>
              </a:rPr>
              <a:t>automatic</a:t>
            </a:r>
            <a:r>
              <a:rPr lang="sv-SE" dirty="0">
                <a:solidFill>
                  <a:srgbClr val="000000"/>
                </a:solidFill>
                <a:effectLst/>
                <a:latin typeface="Open Sans Light" pitchFamily="2" charset="0"/>
              </a:rPr>
              <a:t> </a:t>
            </a:r>
            <a:r>
              <a:rPr lang="sv-SE" dirty="0" err="1">
                <a:solidFill>
                  <a:srgbClr val="000000"/>
                </a:solidFill>
                <a:effectLst/>
                <a:latin typeface="Open Sans Light" pitchFamily="2" charset="0"/>
              </a:rPr>
              <a:t>optimization</a:t>
            </a:r>
            <a:r>
              <a:rPr lang="sv-SE" dirty="0">
                <a:solidFill>
                  <a:srgbClr val="000000"/>
                </a:solidFill>
                <a:effectLst/>
                <a:latin typeface="Open Sans Light" pitchFamily="2" charset="0"/>
              </a:rPr>
              <a:t>.</a:t>
            </a:r>
            <a:endParaRPr lang="sv-SE" dirty="0"/>
          </a:p>
          <a:p>
            <a:r>
              <a:rPr lang="sv-SE" dirty="0">
                <a:solidFill>
                  <a:srgbClr val="000000"/>
                </a:solidFill>
              </a:rPr>
              <a:t>NO </a:t>
            </a:r>
            <a:r>
              <a:rPr lang="sv-SE" dirty="0" err="1">
                <a:solidFill>
                  <a:srgbClr val="000000"/>
                </a:solidFill>
              </a:rPr>
              <a:t>comfort</a:t>
            </a:r>
            <a:r>
              <a:rPr lang="sv-SE" dirty="0">
                <a:solidFill>
                  <a:srgbClr val="000000"/>
                </a:solidFill>
              </a:rPr>
              <a:t> loss – </a:t>
            </a:r>
            <a:r>
              <a:rPr lang="sv-SE" dirty="0" err="1">
                <a:solidFill>
                  <a:srgbClr val="000000"/>
                </a:solidFill>
              </a:rPr>
              <a:t>increased</a:t>
            </a:r>
            <a:r>
              <a:rPr lang="sv-SE" dirty="0">
                <a:solidFill>
                  <a:srgbClr val="000000"/>
                </a:solidFill>
              </a:rPr>
              <a:t> </a:t>
            </a:r>
            <a:r>
              <a:rPr lang="sv-SE" dirty="0" err="1">
                <a:solidFill>
                  <a:srgbClr val="000000"/>
                </a:solidFill>
              </a:rPr>
              <a:t>comfort</a:t>
            </a:r>
            <a:r>
              <a:rPr lang="sv-SE" dirty="0">
                <a:solidFill>
                  <a:srgbClr val="000000"/>
                </a:solidFill>
              </a:rPr>
              <a:t>!</a:t>
            </a:r>
            <a:endParaRPr lang="sv-SE" dirty="0">
              <a:solidFill>
                <a:srgbClr val="000000"/>
              </a:solidFill>
              <a:effectLst/>
              <a:latin typeface="Open Sans Light" pitchFamily="2" charset="0"/>
            </a:endParaRPr>
          </a:p>
          <a:p>
            <a:r>
              <a:rPr lang="sv-SE" dirty="0">
                <a:solidFill>
                  <a:srgbClr val="000000"/>
                </a:solidFill>
                <a:effectLst/>
                <a:latin typeface="Open Sans Light" pitchFamily="2" charset="0"/>
              </a:rPr>
              <a:t>Energy </a:t>
            </a:r>
            <a:r>
              <a:rPr lang="sv-SE" dirty="0" err="1">
                <a:solidFill>
                  <a:srgbClr val="000000"/>
                </a:solidFill>
                <a:effectLst/>
                <a:latin typeface="Open Sans Light" pitchFamily="2" charset="0"/>
              </a:rPr>
              <a:t>savings</a:t>
            </a:r>
            <a:r>
              <a:rPr lang="sv-SE" dirty="0">
                <a:solidFill>
                  <a:srgbClr val="000000"/>
                </a:solidFill>
                <a:effectLst/>
                <a:latin typeface="Open Sans Light" pitchFamily="2" charset="0"/>
              </a:rPr>
              <a:t> &gt;20 %, 300 EUR/</a:t>
            </a:r>
            <a:r>
              <a:rPr lang="sv-SE" dirty="0" err="1">
                <a:solidFill>
                  <a:srgbClr val="000000"/>
                </a:solidFill>
                <a:effectLst/>
                <a:latin typeface="Open Sans Light" pitchFamily="2" charset="0"/>
              </a:rPr>
              <a:t>year</a:t>
            </a:r>
            <a:endParaRPr lang="sv-SE" dirty="0">
              <a:solidFill>
                <a:srgbClr val="000000"/>
              </a:solidFill>
              <a:effectLst/>
              <a:latin typeface="Open Sans Light" pitchFamily="2" charset="0"/>
            </a:endParaRPr>
          </a:p>
          <a:p>
            <a:r>
              <a:rPr lang="sv-SE" dirty="0">
                <a:solidFill>
                  <a:srgbClr val="000000"/>
                </a:solidFill>
                <a:effectLst/>
                <a:latin typeface="Open Sans Light" pitchFamily="2" charset="0"/>
              </a:rPr>
              <a:t>Spot </a:t>
            </a:r>
            <a:r>
              <a:rPr lang="sv-SE" dirty="0" err="1">
                <a:solidFill>
                  <a:srgbClr val="000000"/>
                </a:solidFill>
                <a:effectLst/>
                <a:latin typeface="Open Sans Light" pitchFamily="2" charset="0"/>
              </a:rPr>
              <a:t>price</a:t>
            </a:r>
            <a:r>
              <a:rPr lang="sv-SE" dirty="0">
                <a:solidFill>
                  <a:srgbClr val="000000"/>
                </a:solidFill>
                <a:effectLst/>
                <a:latin typeface="Open Sans Light" pitchFamily="2" charset="0"/>
              </a:rPr>
              <a:t> </a:t>
            </a:r>
            <a:r>
              <a:rPr lang="sv-SE" dirty="0" err="1">
                <a:solidFill>
                  <a:srgbClr val="000000"/>
                </a:solidFill>
                <a:effectLst/>
                <a:latin typeface="Open Sans Light" pitchFamily="2" charset="0"/>
              </a:rPr>
              <a:t>optimization</a:t>
            </a:r>
            <a:r>
              <a:rPr lang="sv-SE" dirty="0">
                <a:solidFill>
                  <a:srgbClr val="000000"/>
                </a:solidFill>
                <a:effectLst/>
                <a:latin typeface="Open Sans Light" pitchFamily="2" charset="0"/>
              </a:rPr>
              <a:t> on </a:t>
            </a:r>
            <a:r>
              <a:rPr lang="sv-SE" dirty="0" err="1">
                <a:solidFill>
                  <a:srgbClr val="000000"/>
                </a:solidFill>
                <a:effectLst/>
                <a:latin typeface="Open Sans Light" pitchFamily="2" charset="0"/>
              </a:rPr>
              <a:t>top</a:t>
            </a:r>
            <a:r>
              <a:rPr lang="sv-SE" dirty="0">
                <a:solidFill>
                  <a:srgbClr val="000000"/>
                </a:solidFill>
              </a:rPr>
              <a:t>:</a:t>
            </a:r>
            <a:r>
              <a:rPr lang="sv-SE" dirty="0">
                <a:solidFill>
                  <a:srgbClr val="000000"/>
                </a:solidFill>
                <a:effectLst/>
                <a:latin typeface="Open Sans Light" pitchFamily="2" charset="0"/>
              </a:rPr>
              <a:t> 20-30 % </a:t>
            </a:r>
            <a:r>
              <a:rPr lang="sv-SE" dirty="0" err="1">
                <a:solidFill>
                  <a:srgbClr val="000000"/>
                </a:solidFill>
                <a:effectLst/>
                <a:latin typeface="Open Sans Light" pitchFamily="2" charset="0"/>
              </a:rPr>
              <a:t>lower</a:t>
            </a:r>
            <a:r>
              <a:rPr lang="sv-SE" dirty="0">
                <a:solidFill>
                  <a:srgbClr val="000000"/>
                </a:solidFill>
                <a:effectLst/>
                <a:latin typeface="Open Sans Light" pitchFamily="2" charset="0"/>
              </a:rPr>
              <a:t> </a:t>
            </a:r>
            <a:r>
              <a:rPr lang="sv-SE" dirty="0" err="1">
                <a:solidFill>
                  <a:srgbClr val="000000"/>
                </a:solidFill>
                <a:effectLst/>
                <a:latin typeface="Open Sans Light" pitchFamily="2" charset="0"/>
              </a:rPr>
              <a:t>average</a:t>
            </a:r>
            <a:r>
              <a:rPr lang="sv-SE" dirty="0">
                <a:solidFill>
                  <a:srgbClr val="000000"/>
                </a:solidFill>
                <a:effectLst/>
                <a:latin typeface="Open Sans Light" pitchFamily="2" charset="0"/>
              </a:rPr>
              <a:t> </a:t>
            </a:r>
            <a:r>
              <a:rPr lang="sv-SE" dirty="0" err="1">
                <a:solidFill>
                  <a:srgbClr val="000000"/>
                </a:solidFill>
                <a:effectLst/>
                <a:latin typeface="Open Sans Light" pitchFamily="2" charset="0"/>
              </a:rPr>
              <a:t>energy</a:t>
            </a:r>
            <a:r>
              <a:rPr lang="sv-SE" dirty="0">
                <a:solidFill>
                  <a:srgbClr val="000000"/>
                </a:solidFill>
                <a:effectLst/>
                <a:latin typeface="Open Sans Light" pitchFamily="2" charset="0"/>
              </a:rPr>
              <a:t> </a:t>
            </a:r>
            <a:r>
              <a:rPr lang="sv-SE" dirty="0" err="1">
                <a:solidFill>
                  <a:srgbClr val="000000"/>
                </a:solidFill>
                <a:effectLst/>
                <a:latin typeface="Open Sans Light" pitchFamily="2" charset="0"/>
              </a:rPr>
              <a:t>cost</a:t>
            </a:r>
            <a:r>
              <a:rPr lang="sv-SE" dirty="0">
                <a:solidFill>
                  <a:srgbClr val="000000"/>
                </a:solidFill>
              </a:rPr>
              <a:t>/kWh</a:t>
            </a:r>
            <a:r>
              <a:rPr lang="sv-SE" dirty="0">
                <a:solidFill>
                  <a:srgbClr val="000000"/>
                </a:solidFill>
                <a:effectLst/>
                <a:latin typeface="Open Sans Light" pitchFamily="2" charset="0"/>
              </a:rPr>
              <a:t>, 200-300 EUR/</a:t>
            </a:r>
            <a:r>
              <a:rPr lang="sv-SE" dirty="0" err="1">
                <a:solidFill>
                  <a:srgbClr val="000000"/>
                </a:solidFill>
                <a:effectLst/>
                <a:latin typeface="Open Sans Light" pitchFamily="2" charset="0"/>
              </a:rPr>
              <a:t>year</a:t>
            </a:r>
            <a:endParaRPr lang="sv-SE" dirty="0">
              <a:solidFill>
                <a:srgbClr val="000000"/>
              </a:solidFill>
              <a:effectLst/>
              <a:latin typeface="Open Sans Light" pitchFamily="2" charset="0"/>
            </a:endParaRP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54C34C4-2AF3-960F-A32E-AB54159C16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5200" y="1328090"/>
            <a:ext cx="6591600" cy="489471"/>
          </a:xfrm>
        </p:spPr>
        <p:txBody>
          <a:bodyPr/>
          <a:lstStyle/>
          <a:p>
            <a:r>
              <a:rPr lang="sv-SE" dirty="0" err="1"/>
              <a:t>Ngenic</a:t>
            </a:r>
            <a:r>
              <a:rPr lang="sv-SE" dirty="0"/>
              <a:t> </a:t>
            </a:r>
            <a:r>
              <a:rPr lang="sv-SE" dirty="0" err="1"/>
              <a:t>TuNe</a:t>
            </a:r>
            <a:endParaRPr lang="sv-SE" dirty="0"/>
          </a:p>
        </p:txBody>
      </p:sp>
      <p:pic>
        <p:nvPicPr>
          <p:cNvPr id="5" name="Bildobjekt 4" descr="En bild som visar fönster, inomhus, möbler, soffa&#10;&#10;Automatiskt genererad beskrivning">
            <a:extLst>
              <a:ext uri="{FF2B5EF4-FFF2-40B4-BE49-F238E27FC236}">
                <a16:creationId xmlns:a16="http://schemas.microsoft.com/office/drawing/2014/main" id="{209C5355-697F-D05E-F4D1-7BC5B8EDD8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37" t="17337"/>
          <a:stretch/>
        </p:blipFill>
        <p:spPr>
          <a:xfrm>
            <a:off x="7828800" y="156600"/>
            <a:ext cx="4363200" cy="65448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</p:pic>
      <p:pic>
        <p:nvPicPr>
          <p:cNvPr id="6" name="Bild 5">
            <a:extLst>
              <a:ext uri="{FF2B5EF4-FFF2-40B4-BE49-F238E27FC236}">
                <a16:creationId xmlns:a16="http://schemas.microsoft.com/office/drawing/2014/main" id="{39D5D819-B69E-6D62-3365-F4DAB37BCC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17399" y="6167859"/>
            <a:ext cx="1080848" cy="316800"/>
          </a:xfrm>
          <a:prstGeom prst="rect">
            <a:avLst/>
          </a:prstGeom>
        </p:spPr>
      </p:pic>
      <p:pic>
        <p:nvPicPr>
          <p:cNvPr id="9" name="Bildobjekt 8" descr="En bild som visar text, diagram, Graf, linje&#10;&#10;Automatiskt genererad beskrivning">
            <a:extLst>
              <a:ext uri="{FF2B5EF4-FFF2-40B4-BE49-F238E27FC236}">
                <a16:creationId xmlns:a16="http://schemas.microsoft.com/office/drawing/2014/main" id="{C20B336C-9338-B68A-8738-DEA982BDB4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7150" y="1659080"/>
            <a:ext cx="3746500" cy="3289300"/>
          </a:xfrm>
          <a:prstGeom prst="rect">
            <a:avLst/>
          </a:prstGeom>
          <a:effectLst>
            <a:outerShdw blurRad="315552" dir="5400000" sx="103000" sy="103000" algn="ctr" rotWithShape="0">
              <a:srgbClr val="000000">
                <a:alpha val="4416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1874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D35C007-348C-7A90-CBF6-F6F956B37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200" y="681037"/>
            <a:ext cx="6591600" cy="651373"/>
          </a:xfrm>
        </p:spPr>
        <p:txBody>
          <a:bodyPr/>
          <a:lstStyle/>
          <a:p>
            <a:r>
              <a:rPr lang="sv-SE" dirty="0"/>
              <a:t>CUSTOMER Case Studentvägen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240EC07-E68F-C1AB-EA99-A01E985AF5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5200" y="2121031"/>
            <a:ext cx="6591600" cy="4188329"/>
          </a:xfrm>
        </p:spPr>
        <p:txBody>
          <a:bodyPr>
            <a:normAutofit/>
          </a:bodyPr>
          <a:lstStyle/>
          <a:p>
            <a:r>
              <a:rPr lang="sv-SE" dirty="0">
                <a:solidFill>
                  <a:srgbClr val="000000"/>
                </a:solidFill>
                <a:effectLst/>
                <a:latin typeface="Open Sans Light" pitchFamily="2" charset="0"/>
              </a:rPr>
              <a:t>1100 apartments</a:t>
            </a:r>
          </a:p>
          <a:p>
            <a:r>
              <a:rPr lang="sv-SE" dirty="0">
                <a:solidFill>
                  <a:srgbClr val="000000"/>
                </a:solidFill>
                <a:effectLst/>
                <a:latin typeface="Open Sans Light" pitchFamily="2" charset="0"/>
              </a:rPr>
              <a:t>260 000 kWh </a:t>
            </a:r>
            <a:r>
              <a:rPr lang="sv-SE" dirty="0" err="1">
                <a:solidFill>
                  <a:srgbClr val="000000"/>
                </a:solidFill>
                <a:effectLst/>
                <a:latin typeface="Open Sans Light" pitchFamily="2" charset="0"/>
              </a:rPr>
              <a:t>saved</a:t>
            </a:r>
            <a:r>
              <a:rPr lang="sv-SE" dirty="0">
                <a:solidFill>
                  <a:srgbClr val="000000"/>
                </a:solidFill>
                <a:effectLst/>
                <a:latin typeface="Open Sans Light" pitchFamily="2" charset="0"/>
              </a:rPr>
              <a:t> </a:t>
            </a:r>
            <a:r>
              <a:rPr lang="sv-SE" dirty="0" err="1">
                <a:solidFill>
                  <a:srgbClr val="000000"/>
                </a:solidFill>
                <a:effectLst/>
                <a:latin typeface="Open Sans Light" pitchFamily="2" charset="0"/>
              </a:rPr>
              <a:t>year</a:t>
            </a:r>
            <a:r>
              <a:rPr lang="sv-SE" dirty="0">
                <a:solidFill>
                  <a:srgbClr val="000000"/>
                </a:solidFill>
                <a:effectLst/>
                <a:latin typeface="Open Sans Light" pitchFamily="2" charset="0"/>
              </a:rPr>
              <a:t> </a:t>
            </a:r>
            <a:r>
              <a:rPr lang="sv-SE" dirty="0" err="1">
                <a:solidFill>
                  <a:srgbClr val="000000"/>
                </a:solidFill>
                <a:effectLst/>
                <a:latin typeface="Open Sans Light" pitchFamily="2" charset="0"/>
              </a:rPr>
              <a:t>one</a:t>
            </a:r>
            <a:r>
              <a:rPr lang="sv-SE" dirty="0">
                <a:solidFill>
                  <a:srgbClr val="000000"/>
                </a:solidFill>
                <a:effectLst/>
                <a:latin typeface="Open Sans Light" pitchFamily="2" charset="0"/>
              </a:rPr>
              <a:t> (13,6 %)</a:t>
            </a:r>
          </a:p>
          <a:p>
            <a:r>
              <a:rPr lang="sv-SE" dirty="0">
                <a:solidFill>
                  <a:srgbClr val="000000"/>
                </a:solidFill>
                <a:effectLst/>
                <a:latin typeface="Open Sans Light" pitchFamily="2" charset="0"/>
              </a:rPr>
              <a:t>NO </a:t>
            </a:r>
            <a:r>
              <a:rPr lang="sv-SE" dirty="0" err="1">
                <a:solidFill>
                  <a:srgbClr val="000000"/>
                </a:solidFill>
                <a:effectLst/>
                <a:latin typeface="Open Sans Light" pitchFamily="2" charset="0"/>
              </a:rPr>
              <a:t>complaints</a:t>
            </a:r>
            <a:r>
              <a:rPr lang="sv-SE" dirty="0">
                <a:solidFill>
                  <a:srgbClr val="000000"/>
                </a:solidFill>
                <a:effectLst/>
                <a:latin typeface="Open Sans Light" pitchFamily="2" charset="0"/>
              </a:rPr>
              <a:t> on </a:t>
            </a:r>
            <a:r>
              <a:rPr lang="sv-SE" dirty="0" err="1">
                <a:solidFill>
                  <a:srgbClr val="000000"/>
                </a:solidFill>
                <a:effectLst/>
                <a:latin typeface="Open Sans Light" pitchFamily="2" charset="0"/>
              </a:rPr>
              <a:t>indoor</a:t>
            </a:r>
            <a:r>
              <a:rPr lang="sv-SE" dirty="0">
                <a:solidFill>
                  <a:srgbClr val="000000"/>
                </a:solidFill>
                <a:effectLst/>
                <a:latin typeface="Open Sans Light" pitchFamily="2" charset="0"/>
              </a:rPr>
              <a:t> </a:t>
            </a:r>
            <a:r>
              <a:rPr lang="sv-SE" dirty="0" err="1">
                <a:solidFill>
                  <a:srgbClr val="000000"/>
                </a:solidFill>
                <a:effectLst/>
                <a:latin typeface="Open Sans Light" pitchFamily="2" charset="0"/>
              </a:rPr>
              <a:t>climate</a:t>
            </a:r>
            <a:r>
              <a:rPr lang="sv-SE" dirty="0">
                <a:solidFill>
                  <a:srgbClr val="000000"/>
                </a:solidFill>
                <a:effectLst/>
                <a:latin typeface="Open Sans Light" pitchFamily="2" charset="0"/>
              </a:rPr>
              <a:t> </a:t>
            </a:r>
            <a:r>
              <a:rPr lang="sv-SE" dirty="0" err="1">
                <a:solidFill>
                  <a:srgbClr val="000000"/>
                </a:solidFill>
                <a:effectLst/>
                <a:latin typeface="Open Sans Light" pitchFamily="2" charset="0"/>
              </a:rPr>
              <a:t>after</a:t>
            </a:r>
            <a:r>
              <a:rPr lang="sv-SE" dirty="0">
                <a:solidFill>
                  <a:srgbClr val="000000"/>
                </a:solidFill>
                <a:effectLst/>
                <a:latin typeface="Open Sans Light" pitchFamily="2" charset="0"/>
              </a:rPr>
              <a:t> installation</a:t>
            </a:r>
          </a:p>
          <a:p>
            <a:r>
              <a:rPr lang="sv-SE" dirty="0">
                <a:solidFill>
                  <a:srgbClr val="000000"/>
                </a:solidFill>
                <a:effectLst/>
                <a:latin typeface="Open Sans Light" pitchFamily="2" charset="0"/>
              </a:rPr>
              <a:t>ROI less </a:t>
            </a:r>
            <a:r>
              <a:rPr lang="sv-SE" dirty="0" err="1">
                <a:solidFill>
                  <a:srgbClr val="000000"/>
                </a:solidFill>
                <a:effectLst/>
                <a:latin typeface="Open Sans Light" pitchFamily="2" charset="0"/>
              </a:rPr>
              <a:t>than</a:t>
            </a:r>
            <a:r>
              <a:rPr lang="sv-SE" dirty="0">
                <a:solidFill>
                  <a:srgbClr val="000000"/>
                </a:solidFill>
                <a:effectLst/>
                <a:latin typeface="Open Sans Light" pitchFamily="2" charset="0"/>
              </a:rPr>
              <a:t> 1 </a:t>
            </a:r>
            <a:r>
              <a:rPr lang="sv-SE" dirty="0" err="1">
                <a:solidFill>
                  <a:srgbClr val="000000"/>
                </a:solidFill>
                <a:effectLst/>
                <a:latin typeface="Open Sans Light" pitchFamily="2" charset="0"/>
              </a:rPr>
              <a:t>year</a:t>
            </a:r>
            <a:r>
              <a:rPr lang="sv-SE" dirty="0">
                <a:solidFill>
                  <a:srgbClr val="000000"/>
                </a:solidFill>
                <a:effectLst/>
                <a:latin typeface="Open Sans Light" pitchFamily="2" charset="0"/>
              </a:rPr>
              <a:t>!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454C34C4-2AF3-960F-A32E-AB54159C16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5200" y="1328090"/>
            <a:ext cx="6591600" cy="489471"/>
          </a:xfrm>
        </p:spPr>
        <p:txBody>
          <a:bodyPr/>
          <a:lstStyle/>
          <a:p>
            <a:r>
              <a:rPr lang="sv-SE" dirty="0" err="1"/>
              <a:t>Tune</a:t>
            </a:r>
            <a:r>
              <a:rPr lang="sv-SE" dirty="0"/>
              <a:t> </a:t>
            </a:r>
            <a:r>
              <a:rPr lang="sv-SE" dirty="0" err="1"/>
              <a:t>Highrise</a:t>
            </a:r>
            <a:endParaRPr lang="sv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209C5355-697F-D05E-F4D1-7BC5B8EDD8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51" r="37905"/>
          <a:stretch/>
        </p:blipFill>
        <p:spPr>
          <a:xfrm>
            <a:off x="7828800" y="156600"/>
            <a:ext cx="4363200" cy="65448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</p:pic>
      <p:sp>
        <p:nvSpPr>
          <p:cNvPr id="10" name="Rektangel 9">
            <a:extLst>
              <a:ext uri="{FF2B5EF4-FFF2-40B4-BE49-F238E27FC236}">
                <a16:creationId xmlns:a16="http://schemas.microsoft.com/office/drawing/2014/main" id="{568E5CB6-2894-0ACA-6683-1DA5C515F4D1}"/>
              </a:ext>
            </a:extLst>
          </p:cNvPr>
          <p:cNvSpPr/>
          <p:nvPr/>
        </p:nvSpPr>
        <p:spPr>
          <a:xfrm>
            <a:off x="7828800" y="5403850"/>
            <a:ext cx="4363200" cy="129755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99000">
                <a:schemeClr val="tx1">
                  <a:alpha val="5189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6" name="Bild 5">
            <a:extLst>
              <a:ext uri="{FF2B5EF4-FFF2-40B4-BE49-F238E27FC236}">
                <a16:creationId xmlns:a16="http://schemas.microsoft.com/office/drawing/2014/main" id="{39D5D819-B69E-6D62-3365-F4DAB37BCC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817399" y="6167859"/>
            <a:ext cx="1080848" cy="316800"/>
          </a:xfrm>
          <a:prstGeom prst="rect">
            <a:avLst/>
          </a:prstGeom>
        </p:spPr>
      </p:pic>
      <p:pic>
        <p:nvPicPr>
          <p:cNvPr id="8" name="Bildobjekt 7" descr="En bild som visar text, skärmbild&#10;&#10;Automatiskt genererad beskrivning">
            <a:extLst>
              <a:ext uri="{FF2B5EF4-FFF2-40B4-BE49-F238E27FC236}">
                <a16:creationId xmlns:a16="http://schemas.microsoft.com/office/drawing/2014/main" id="{33308D6F-206C-AD41-734D-2E167E11E2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1747" y="1657350"/>
            <a:ext cx="3746500" cy="3543300"/>
          </a:xfrm>
          <a:prstGeom prst="rect">
            <a:avLst/>
          </a:prstGeom>
          <a:effectLst>
            <a:outerShdw blurRad="304800" dist="38100" dir="5400000" sx="103000" sy="103000" algn="tl" rotWithShape="0">
              <a:prstClr val="black">
                <a:alpha val="44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71617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AC43253F-4EDF-E9AF-8198-7DF8E4B4106C}"/>
              </a:ext>
            </a:extLst>
          </p:cNvPr>
          <p:cNvSpPr/>
          <p:nvPr/>
        </p:nvSpPr>
        <p:spPr>
          <a:xfrm>
            <a:off x="9872615" y="444241"/>
            <a:ext cx="2319385" cy="11777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sv-SE" dirty="0">
                <a:solidFill>
                  <a:prstClr val="black"/>
                </a:solidFill>
                <a:latin typeface="Ngenic-Mohave" pitchFamily="50" charset="0"/>
                <a:ea typeface="Open Sans Light" panose="020B0306030504020204" pitchFamily="34" charset="0"/>
                <a:cs typeface="Open Sans Light" panose="020B0306030504020204" pitchFamily="34" charset="0"/>
              </a:rPr>
              <a:t>FIRST </a:t>
            </a:r>
            <a:r>
              <a:rPr lang="sv-SE" dirty="0" err="1">
                <a:solidFill>
                  <a:prstClr val="black"/>
                </a:solidFill>
                <a:latin typeface="Ngenic-Mohave" pitchFamily="50" charset="0"/>
                <a:ea typeface="Open Sans Light" panose="020B0306030504020204" pitchFamily="34" charset="0"/>
                <a:cs typeface="Open Sans Light" panose="020B0306030504020204" pitchFamily="34" charset="0"/>
              </a:rPr>
              <a:t>digitIZED</a:t>
            </a:r>
            <a:r>
              <a:rPr lang="sv-SE" dirty="0">
                <a:solidFill>
                  <a:prstClr val="black"/>
                </a:solidFill>
                <a:latin typeface="Ngenic-Mohave" pitchFamily="50" charset="0"/>
                <a:ea typeface="Open Sans Light" panose="020B0306030504020204" pitchFamily="34" charset="0"/>
                <a:cs typeface="Open Sans Light" panose="020B0306030504020204" pitchFamily="34" charset="0"/>
              </a:rPr>
              <a:t> DISTRICT HEATING IN THE WORLD</a:t>
            </a:r>
            <a:endParaRPr lang="sv-SE" dirty="0">
              <a:solidFill>
                <a:prstClr val="white"/>
              </a:solidFill>
            </a:endParaRPr>
          </a:p>
        </p:txBody>
      </p:sp>
      <p:pic>
        <p:nvPicPr>
          <p:cNvPr id="6" name="Picture 2" descr="Alpina VM i Ãre 2019s foto.">
            <a:extLst>
              <a:ext uri="{FF2B5EF4-FFF2-40B4-BE49-F238E27FC236}">
                <a16:creationId xmlns:a16="http://schemas.microsoft.com/office/drawing/2014/main" id="{760D633B-BC66-2A3E-C057-A958362E9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123"/>
            <a:ext cx="9872615" cy="6550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BB93DA0D-8E6F-F2F2-665C-B8AD7C63E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err="1"/>
              <a:t>Thermo</a:t>
            </a:r>
            <a:r>
              <a:rPr lang="sv-SE"/>
              <a:t>-S </a:t>
            </a:r>
            <a:r>
              <a:rPr lang="sv-SE" err="1"/>
              <a:t>Are</a:t>
            </a:r>
            <a:endParaRPr lang="sv-SE"/>
          </a:p>
        </p:txBody>
      </p:sp>
      <p:pic>
        <p:nvPicPr>
          <p:cNvPr id="9" name="Picture 2" descr="http://www.energimyndigheten.se/globalassets/om-oss/rgb-emh_logotyp_rgb.jpg">
            <a:extLst>
              <a:ext uri="{FF2B5EF4-FFF2-40B4-BE49-F238E27FC236}">
                <a16:creationId xmlns:a16="http://schemas.microsoft.com/office/drawing/2014/main" id="{32D8DF92-868B-3F97-7DBC-0728F5176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3612" y="4999173"/>
            <a:ext cx="1120099" cy="236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88410CE9-3AB0-717A-629C-0BF424255B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1014" y="5436204"/>
            <a:ext cx="1153468" cy="341561"/>
          </a:xfrm>
          <a:prstGeom prst="rect">
            <a:avLst/>
          </a:prstGeom>
        </p:spPr>
      </p:pic>
      <p:sp>
        <p:nvSpPr>
          <p:cNvPr id="3" name="Ofullständig cirkel 2">
            <a:extLst>
              <a:ext uri="{FF2B5EF4-FFF2-40B4-BE49-F238E27FC236}">
                <a16:creationId xmlns:a16="http://schemas.microsoft.com/office/drawing/2014/main" id="{BDDBE0DF-5B7B-F68B-5B53-918D50089F10}"/>
              </a:ext>
            </a:extLst>
          </p:cNvPr>
          <p:cNvSpPr>
            <a:spLocks noChangeAspect="1"/>
          </p:cNvSpPr>
          <p:nvPr/>
        </p:nvSpPr>
        <p:spPr>
          <a:xfrm rot="5400000">
            <a:off x="10514138" y="2413288"/>
            <a:ext cx="933008" cy="936000"/>
          </a:xfrm>
          <a:prstGeom prst="pie">
            <a:avLst>
              <a:gd name="adj1" fmla="val 5360030"/>
              <a:gd name="adj2" fmla="val 16200000"/>
            </a:avLst>
          </a:prstGeom>
          <a:noFill/>
          <a:ln w="41275">
            <a:solidFill>
              <a:srgbClr val="FFCC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>
              <a:solidFill>
                <a:schemeClr val="tx1"/>
              </a:solidFill>
            </a:endParaRPr>
          </a:p>
        </p:txBody>
      </p:sp>
      <p:cxnSp>
        <p:nvCxnSpPr>
          <p:cNvPr id="5" name="Rak pilkoppling 4">
            <a:extLst>
              <a:ext uri="{FF2B5EF4-FFF2-40B4-BE49-F238E27FC236}">
                <a16:creationId xmlns:a16="http://schemas.microsoft.com/office/drawing/2014/main" id="{C2F668F9-8CF6-D381-D989-BEBF4CB5A7F0}"/>
              </a:ext>
            </a:extLst>
          </p:cNvPr>
          <p:cNvCxnSpPr>
            <a:cxnSpLocks/>
          </p:cNvCxnSpPr>
          <p:nvPr/>
        </p:nvCxnSpPr>
        <p:spPr>
          <a:xfrm rot="-840000">
            <a:off x="10727941" y="2576487"/>
            <a:ext cx="219305" cy="311889"/>
          </a:xfrm>
          <a:prstGeom prst="straightConnector1">
            <a:avLst/>
          </a:prstGeom>
          <a:ln w="31750">
            <a:solidFill>
              <a:srgbClr val="00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ruta 6">
            <a:extLst>
              <a:ext uri="{FF2B5EF4-FFF2-40B4-BE49-F238E27FC236}">
                <a16:creationId xmlns:a16="http://schemas.microsoft.com/office/drawing/2014/main" id="{1B201A93-4E69-7200-AF91-A770B86CDC65}"/>
              </a:ext>
            </a:extLst>
          </p:cNvPr>
          <p:cNvSpPr txBox="1"/>
          <p:nvPr/>
        </p:nvSpPr>
        <p:spPr>
          <a:xfrm>
            <a:off x="10088433" y="2941240"/>
            <a:ext cx="17844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>
                <a:solidFill>
                  <a:schemeClr val="tx1"/>
                </a:solidFill>
                <a:latin typeface="Ngenic-Mohave" pitchFamily="50" charset="0"/>
              </a:rPr>
              <a:t>20 % </a:t>
            </a:r>
            <a:r>
              <a:rPr lang="sv-SE" dirty="0" err="1">
                <a:latin typeface="Ngenic-Mohave" pitchFamily="50" charset="0"/>
              </a:rPr>
              <a:t>of</a:t>
            </a:r>
            <a:r>
              <a:rPr lang="sv-SE" dirty="0">
                <a:latin typeface="Ngenic-Mohave" pitchFamily="50" charset="0"/>
              </a:rPr>
              <a:t> POWER</a:t>
            </a:r>
            <a:endParaRPr lang="en-SE" dirty="0">
              <a:latin typeface="Ngenic-Mohave" pitchFamily="50" charset="0"/>
            </a:endParaRPr>
          </a:p>
        </p:txBody>
      </p:sp>
      <p:sp>
        <p:nvSpPr>
          <p:cNvPr id="11" name="Ofullständig cirkel 10">
            <a:extLst>
              <a:ext uri="{FF2B5EF4-FFF2-40B4-BE49-F238E27FC236}">
                <a16:creationId xmlns:a16="http://schemas.microsoft.com/office/drawing/2014/main" id="{3CB880F8-5997-88C4-C567-216504D13EB7}"/>
              </a:ext>
            </a:extLst>
          </p:cNvPr>
          <p:cNvSpPr>
            <a:spLocks noChangeAspect="1"/>
          </p:cNvSpPr>
          <p:nvPr/>
        </p:nvSpPr>
        <p:spPr>
          <a:xfrm rot="5400000">
            <a:off x="10517686" y="3359585"/>
            <a:ext cx="933008" cy="936000"/>
          </a:xfrm>
          <a:prstGeom prst="pie">
            <a:avLst>
              <a:gd name="adj1" fmla="val 5360030"/>
              <a:gd name="adj2" fmla="val 16200000"/>
            </a:avLst>
          </a:prstGeom>
          <a:noFill/>
          <a:ln w="41275">
            <a:solidFill>
              <a:srgbClr val="FFCC6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>
              <a:solidFill>
                <a:schemeClr val="tx1"/>
              </a:solidFill>
            </a:endParaRPr>
          </a:p>
        </p:txBody>
      </p:sp>
      <p:cxnSp>
        <p:nvCxnSpPr>
          <p:cNvPr id="12" name="Rak pilkoppling 11">
            <a:extLst>
              <a:ext uri="{FF2B5EF4-FFF2-40B4-BE49-F238E27FC236}">
                <a16:creationId xmlns:a16="http://schemas.microsoft.com/office/drawing/2014/main" id="{2A834BFE-7A5E-F53B-43CA-F00FA88A9769}"/>
              </a:ext>
            </a:extLst>
          </p:cNvPr>
          <p:cNvCxnSpPr>
            <a:cxnSpLocks/>
          </p:cNvCxnSpPr>
          <p:nvPr/>
        </p:nvCxnSpPr>
        <p:spPr>
          <a:xfrm rot="2040000">
            <a:off x="10866167" y="3458987"/>
            <a:ext cx="219305" cy="311889"/>
          </a:xfrm>
          <a:prstGeom prst="straightConnector1">
            <a:avLst/>
          </a:prstGeom>
          <a:ln w="31750">
            <a:solidFill>
              <a:srgbClr val="00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ruta 12">
            <a:extLst>
              <a:ext uri="{FF2B5EF4-FFF2-40B4-BE49-F238E27FC236}">
                <a16:creationId xmlns:a16="http://schemas.microsoft.com/office/drawing/2014/main" id="{0A38A21C-20CB-06AB-9F55-E45391AAD1B9}"/>
              </a:ext>
            </a:extLst>
          </p:cNvPr>
          <p:cNvSpPr txBox="1"/>
          <p:nvPr/>
        </p:nvSpPr>
        <p:spPr>
          <a:xfrm>
            <a:off x="10070717" y="3887537"/>
            <a:ext cx="1887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>
                <a:latin typeface="Ngenic-Mohave" pitchFamily="50" charset="0"/>
              </a:rPr>
              <a:t>5</a:t>
            </a:r>
            <a:r>
              <a:rPr lang="sv-SE" dirty="0">
                <a:solidFill>
                  <a:schemeClr val="tx1"/>
                </a:solidFill>
                <a:latin typeface="Ngenic-Mohave" pitchFamily="50" charset="0"/>
              </a:rPr>
              <a:t>0 % </a:t>
            </a:r>
            <a:r>
              <a:rPr lang="sv-SE" dirty="0">
                <a:latin typeface="Ngenic-Mohave" pitchFamily="50" charset="0"/>
              </a:rPr>
              <a:t>OF CUSTOMERS</a:t>
            </a:r>
            <a:endParaRPr lang="en-SE" dirty="0">
              <a:latin typeface="Ngenic-Mohave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0898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745CA6BD-8D1A-3A79-5B81-3E416F528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141" y="1854353"/>
            <a:ext cx="4512369" cy="451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BB93DA0D-8E6F-F2F2-665C-B8AD7C63E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Gridtuner Åre – THE </a:t>
            </a:r>
            <a:r>
              <a:rPr lang="sv-SE" dirty="0" err="1"/>
              <a:t>Thermo</a:t>
            </a:r>
            <a:r>
              <a:rPr lang="sv-SE" dirty="0"/>
              <a:t>-s </a:t>
            </a:r>
            <a:r>
              <a:rPr lang="sv-SE" dirty="0" err="1"/>
              <a:t>projeCT</a:t>
            </a:r>
            <a:endParaRPr lang="sv-SE" dirty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CB02718-C8D8-2C62-504F-1A864329D4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/>
          </a:bodyPr>
          <a:lstStyle/>
          <a:p>
            <a:r>
              <a:rPr lang="sv-SE" dirty="0">
                <a:latin typeface="Ngenic-Mohave" pitchFamily="50" charset="0"/>
              </a:rPr>
              <a:t>Gridtuner INCREASES CAPACITY </a:t>
            </a:r>
            <a:r>
              <a:rPr lang="sv-SE" dirty="0" err="1">
                <a:latin typeface="Ngenic-Mohave" pitchFamily="50" charset="0"/>
              </a:rPr>
              <a:t>iN</a:t>
            </a:r>
            <a:r>
              <a:rPr lang="sv-SE" dirty="0">
                <a:latin typeface="Ngenic-Mohave" pitchFamily="50" charset="0"/>
              </a:rPr>
              <a:t> EXISTING </a:t>
            </a:r>
            <a:r>
              <a:rPr lang="sv-SE" dirty="0" err="1">
                <a:latin typeface="Ngenic-Mohave" pitchFamily="50" charset="0"/>
              </a:rPr>
              <a:t>infrastruCturE</a:t>
            </a:r>
            <a:r>
              <a:rPr lang="sv-SE" dirty="0">
                <a:latin typeface="Ngenic-Mohave" pitchFamily="50" charset="0"/>
              </a:rPr>
              <a:t> AND </a:t>
            </a:r>
            <a:r>
              <a:rPr lang="sv-SE" dirty="0" err="1">
                <a:latin typeface="Ngenic-Mohave" pitchFamily="50" charset="0"/>
              </a:rPr>
              <a:t>customer</a:t>
            </a:r>
            <a:r>
              <a:rPr lang="sv-SE" dirty="0">
                <a:latin typeface="Ngenic-Mohave" pitchFamily="50" charset="0"/>
              </a:rPr>
              <a:t> </a:t>
            </a:r>
            <a:r>
              <a:rPr lang="sv-SE" dirty="0" err="1">
                <a:latin typeface="Ngenic-Mohave" pitchFamily="50" charset="0"/>
              </a:rPr>
              <a:t>value</a:t>
            </a:r>
            <a:r>
              <a:rPr lang="sv-SE" dirty="0">
                <a:latin typeface="Ngenic-Mohave" pitchFamily="50" charset="0"/>
              </a:rPr>
              <a:t>, SIMULTANEOUSLY</a:t>
            </a:r>
            <a:endParaRPr lang="sv-SE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457614A6-7544-4140-8514-3D68FC2A7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5834" y="554608"/>
            <a:ext cx="1598352" cy="473298"/>
          </a:xfrm>
          <a:prstGeom prst="rect">
            <a:avLst/>
          </a:prstGeom>
        </p:spPr>
      </p:pic>
      <p:cxnSp>
        <p:nvCxnSpPr>
          <p:cNvPr id="3" name="Rak koppling 2">
            <a:extLst>
              <a:ext uri="{FF2B5EF4-FFF2-40B4-BE49-F238E27FC236}">
                <a16:creationId xmlns:a16="http://schemas.microsoft.com/office/drawing/2014/main" id="{8EF8B5F1-B357-3919-6EF0-A7B678038E98}"/>
              </a:ext>
            </a:extLst>
          </p:cNvPr>
          <p:cNvCxnSpPr>
            <a:cxnSpLocks/>
          </p:cNvCxnSpPr>
          <p:nvPr/>
        </p:nvCxnSpPr>
        <p:spPr>
          <a:xfrm>
            <a:off x="8240456" y="2962275"/>
            <a:ext cx="0" cy="2962275"/>
          </a:xfrm>
          <a:prstGeom prst="line">
            <a:avLst/>
          </a:prstGeom>
          <a:ln w="38100">
            <a:solidFill>
              <a:srgbClr val="0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ruta 4">
            <a:extLst>
              <a:ext uri="{FF2B5EF4-FFF2-40B4-BE49-F238E27FC236}">
                <a16:creationId xmlns:a16="http://schemas.microsoft.com/office/drawing/2014/main" id="{96963FE1-F78B-A001-FD41-2C188EE75E07}"/>
              </a:ext>
            </a:extLst>
          </p:cNvPr>
          <p:cNvSpPr txBox="1"/>
          <p:nvPr/>
        </p:nvSpPr>
        <p:spPr>
          <a:xfrm>
            <a:off x="8747861" y="2696830"/>
            <a:ext cx="320532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+23% </a:t>
            </a:r>
            <a:r>
              <a:rPr lang="en-US" sz="1600" dirty="0"/>
              <a:t>time in optimal efficiency</a:t>
            </a:r>
            <a:endParaRPr lang="en-SE" dirty="0"/>
          </a:p>
        </p:txBody>
      </p:sp>
      <p:cxnSp>
        <p:nvCxnSpPr>
          <p:cNvPr id="6" name="Koppling: vinklad 5">
            <a:extLst>
              <a:ext uri="{FF2B5EF4-FFF2-40B4-BE49-F238E27FC236}">
                <a16:creationId xmlns:a16="http://schemas.microsoft.com/office/drawing/2014/main" id="{E0907800-5103-5FEB-3C0A-BAA569D12E57}"/>
              </a:ext>
            </a:extLst>
          </p:cNvPr>
          <p:cNvCxnSpPr>
            <a:cxnSpLocks/>
          </p:cNvCxnSpPr>
          <p:nvPr/>
        </p:nvCxnSpPr>
        <p:spPr>
          <a:xfrm rot="10800000" flipV="1">
            <a:off x="8325524" y="2961167"/>
            <a:ext cx="502412" cy="299195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k koppling 9">
            <a:extLst>
              <a:ext uri="{FF2B5EF4-FFF2-40B4-BE49-F238E27FC236}">
                <a16:creationId xmlns:a16="http://schemas.microsoft.com/office/drawing/2014/main" id="{FE4B4F04-0517-8453-9DE6-F27DD0A71993}"/>
              </a:ext>
            </a:extLst>
          </p:cNvPr>
          <p:cNvCxnSpPr>
            <a:cxnSpLocks/>
          </p:cNvCxnSpPr>
          <p:nvPr/>
        </p:nvCxnSpPr>
        <p:spPr>
          <a:xfrm>
            <a:off x="7335581" y="2962275"/>
            <a:ext cx="0" cy="2962275"/>
          </a:xfrm>
          <a:prstGeom prst="line">
            <a:avLst/>
          </a:prstGeom>
          <a:ln w="38100">
            <a:solidFill>
              <a:srgbClr val="0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il: höger 10">
            <a:extLst>
              <a:ext uri="{FF2B5EF4-FFF2-40B4-BE49-F238E27FC236}">
                <a16:creationId xmlns:a16="http://schemas.microsoft.com/office/drawing/2014/main" id="{97411B02-3724-4489-5CB6-106602D12DC3}"/>
              </a:ext>
            </a:extLst>
          </p:cNvPr>
          <p:cNvSpPr/>
          <p:nvPr/>
        </p:nvSpPr>
        <p:spPr>
          <a:xfrm>
            <a:off x="6703306" y="4324349"/>
            <a:ext cx="409559" cy="2381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2" name="Pil: höger 11">
            <a:extLst>
              <a:ext uri="{FF2B5EF4-FFF2-40B4-BE49-F238E27FC236}">
                <a16:creationId xmlns:a16="http://schemas.microsoft.com/office/drawing/2014/main" id="{BCD802BE-49B2-2AC4-589A-EAC4577FC47F}"/>
              </a:ext>
            </a:extLst>
          </p:cNvPr>
          <p:cNvSpPr/>
          <p:nvPr/>
        </p:nvSpPr>
        <p:spPr>
          <a:xfrm rot="10800000">
            <a:off x="8454777" y="4324348"/>
            <a:ext cx="409559" cy="2381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36" name="textruta 35">
            <a:extLst>
              <a:ext uri="{FF2B5EF4-FFF2-40B4-BE49-F238E27FC236}">
                <a16:creationId xmlns:a16="http://schemas.microsoft.com/office/drawing/2014/main" id="{2C7ADD2B-F35B-E52C-B09A-9E92713B664C}"/>
              </a:ext>
            </a:extLst>
          </p:cNvPr>
          <p:cNvSpPr txBox="1"/>
          <p:nvPr/>
        </p:nvSpPr>
        <p:spPr>
          <a:xfrm>
            <a:off x="8866955" y="3370241"/>
            <a:ext cx="301395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80 % </a:t>
            </a:r>
            <a:r>
              <a:rPr lang="en-US" sz="1600" dirty="0"/>
              <a:t>less time with peak load</a:t>
            </a:r>
          </a:p>
          <a:p>
            <a:r>
              <a:rPr lang="en-US" sz="2800" dirty="0"/>
              <a:t>18</a:t>
            </a:r>
            <a:r>
              <a:rPr lang="en-US" sz="2800" dirty="0">
                <a:sym typeface="Wingdings" panose="05000000000000000000" pitchFamily="2" charset="2"/>
              </a:rPr>
              <a:t> 2 </a:t>
            </a:r>
            <a:r>
              <a:rPr lang="en-US" sz="1600" dirty="0">
                <a:sym typeface="Wingdings" panose="05000000000000000000" pitchFamily="2" charset="2"/>
              </a:rPr>
              <a:t>starts of peak load furnaces</a:t>
            </a:r>
            <a:endParaRPr lang="en-SE" dirty="0"/>
          </a:p>
        </p:txBody>
      </p:sp>
      <p:cxnSp>
        <p:nvCxnSpPr>
          <p:cNvPr id="37" name="Koppling: vinklad 36">
            <a:extLst>
              <a:ext uri="{FF2B5EF4-FFF2-40B4-BE49-F238E27FC236}">
                <a16:creationId xmlns:a16="http://schemas.microsoft.com/office/drawing/2014/main" id="{C84CC8C2-DCB7-CBE0-B29B-4DDCF47AF421}"/>
              </a:ext>
            </a:extLst>
          </p:cNvPr>
          <p:cNvCxnSpPr>
            <a:cxnSpLocks/>
          </p:cNvCxnSpPr>
          <p:nvPr/>
        </p:nvCxnSpPr>
        <p:spPr>
          <a:xfrm rot="5400000">
            <a:off x="9233303" y="4534909"/>
            <a:ext cx="1040203" cy="692665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>
            <a:extLst>
              <a:ext uri="{FF2B5EF4-FFF2-40B4-BE49-F238E27FC236}">
                <a16:creationId xmlns:a16="http://schemas.microsoft.com/office/drawing/2014/main" id="{FA74800C-AB8C-88DB-D2D0-293AB6BFD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99" y="1854351"/>
            <a:ext cx="4512372" cy="451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4133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36" grpId="0" animBg="1"/>
    </p:bldLst>
  </p:timing>
</p:sld>
</file>

<file path=ppt/theme/theme1.xml><?xml version="1.0" encoding="utf-8"?>
<a:theme xmlns:a="http://schemas.openxmlformats.org/drawingml/2006/main" name="Ngenic">
  <a:themeElements>
    <a:clrScheme name="Ngenic">
      <a:dk1>
        <a:srgbClr val="000000"/>
      </a:dk1>
      <a:lt1>
        <a:srgbClr val="FFFFFF"/>
      </a:lt1>
      <a:dk2>
        <a:srgbClr val="666666"/>
      </a:dk2>
      <a:lt2>
        <a:srgbClr val="E7E6E6"/>
      </a:lt2>
      <a:accent1>
        <a:srgbClr val="FFCC66"/>
      </a:accent1>
      <a:accent2>
        <a:srgbClr val="5185C3"/>
      </a:accent2>
      <a:accent3>
        <a:srgbClr val="6CC36C"/>
      </a:accent3>
      <a:accent4>
        <a:srgbClr val="FF584D"/>
      </a:accent4>
      <a:accent5>
        <a:srgbClr val="666666"/>
      </a:accent5>
      <a:accent6>
        <a:srgbClr val="666666"/>
      </a:accent6>
      <a:hlink>
        <a:srgbClr val="6CC36C"/>
      </a:hlink>
      <a:folHlink>
        <a:srgbClr val="6CC36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F29219F-BF03-0746-B8E6-73698341B7D7}" vid="{7A3D4C01-9416-BE4D-B869-AE6D8BB2426F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14c3ea8-c7a3-4d66-8a68-fd73cac9f802" xsi:nil="true"/>
    <lcf76f155ced4ddcb4097134ff3c332f xmlns="0a2f277f-7aa6-4006-b768-079b8d4e4e22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28881F9D5F6B14B9A1F303ADA637ABA" ma:contentTypeVersion="13" ma:contentTypeDescription="Create a new document." ma:contentTypeScope="" ma:versionID="b8683522652a7b4eaed4a8acbab4780a">
  <xsd:schema xmlns:xsd="http://www.w3.org/2001/XMLSchema" xmlns:xs="http://www.w3.org/2001/XMLSchema" xmlns:p="http://schemas.microsoft.com/office/2006/metadata/properties" xmlns:ns2="0a2f277f-7aa6-4006-b768-079b8d4e4e22" xmlns:ns3="714c3ea8-c7a3-4d66-8a68-fd73cac9f802" targetNamespace="http://schemas.microsoft.com/office/2006/metadata/properties" ma:root="true" ma:fieldsID="cf7a0df7fdcea080318868d3a01520c5" ns2:_="" ns3:_="">
    <xsd:import namespace="0a2f277f-7aa6-4006-b768-079b8d4e4e22"/>
    <xsd:import namespace="714c3ea8-c7a3-4d66-8a68-fd73cac9f80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2f277f-7aa6-4006-b768-079b8d4e4e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3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acea5a27-2f9a-487f-83fe-96275197ec9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4c3ea8-c7a3-4d66-8a68-fd73cac9f802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8afde572-f472-4ebf-b303-b0397da73feb}" ma:internalName="TaxCatchAll" ma:showField="CatchAllData" ma:web="714c3ea8-c7a3-4d66-8a68-fd73cac9f8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C4FC56B-523F-43FC-8FB9-B6A08162ED74}">
  <ds:schemaRefs>
    <ds:schemaRef ds:uri="http://www.w3.org/XML/1998/namespace"/>
    <ds:schemaRef ds:uri="http://purl.org/dc/elements/1.1/"/>
    <ds:schemaRef ds:uri="728f27c8-e4f9-474d-8aed-2dad7dc84c9f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schemas.microsoft.com/office/2006/metadata/properties"/>
    <ds:schemaRef ds:uri="303bcfb6-be43-49fa-aabf-58a44375f360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1ECC1AA-4A18-488F-AC29-38CAA2D148C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E5495F3-66A1-46B8-87A3-88158B5F314A}"/>
</file>

<file path=docProps/app.xml><?xml version="1.0" encoding="utf-8"?>
<Properties xmlns="http://schemas.openxmlformats.org/officeDocument/2006/extended-properties" xmlns:vt="http://schemas.openxmlformats.org/officeDocument/2006/docPropsVTypes">
  <Template>Ngenic_template_2023_v0.7</Template>
  <TotalTime>10973</TotalTime>
  <Words>614</Words>
  <Application>Microsoft Office PowerPoint</Application>
  <PresentationFormat>Bredbild</PresentationFormat>
  <Paragraphs>122</Paragraphs>
  <Slides>17</Slides>
  <Notes>8</Notes>
  <HiddenSlides>0</HiddenSlides>
  <MMClips>0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17</vt:i4>
      </vt:variant>
    </vt:vector>
  </HeadingPairs>
  <TitlesOfParts>
    <vt:vector size="24" baseType="lpstr">
      <vt:lpstr>Open Sans Light</vt:lpstr>
      <vt:lpstr>Calibri</vt:lpstr>
      <vt:lpstr>Arial</vt:lpstr>
      <vt:lpstr>Open Sans</vt:lpstr>
      <vt:lpstr>Ngenic-Mohave</vt:lpstr>
      <vt:lpstr>Wingdings</vt:lpstr>
      <vt:lpstr>Ngenic</vt:lpstr>
      <vt:lpstr>PowerPoint-presentation</vt:lpstr>
      <vt:lpstr>PowerPoint-presentation</vt:lpstr>
      <vt:lpstr>ProduCTS AND SERVICES</vt:lpstr>
      <vt:lpstr>Ngenic core: IOT, EDGE Computing, INTEGRATION, BIG DATA &amp; AI…</vt:lpstr>
      <vt:lpstr>Superior Energy optimization WITH AI</vt:lpstr>
      <vt:lpstr>SPOT PRICE OptimiZation</vt:lpstr>
      <vt:lpstr>CUSTOMER Case Studentvägen</vt:lpstr>
      <vt:lpstr>Thermo-S Are</vt:lpstr>
      <vt:lpstr>Gridtuner Åre – THE Thermo-s projeCT</vt:lpstr>
      <vt:lpstr>Increased cooling example 14 OF 15 sinGle family homes installeD</vt:lpstr>
      <vt:lpstr>Gridtuner – PeAK SHAVING </vt:lpstr>
      <vt:lpstr>Gridtuner- local Capacity markETS INtegration</vt:lpstr>
      <vt:lpstr>HOW IS AI CURRENTLY AFFECTING THE ENERGY MARKETS?</vt:lpstr>
      <vt:lpstr>WHAT CAN GO WRONG WITH AI?</vt:lpstr>
      <vt:lpstr>WHAT CAN GO WRONG WITH AI</vt:lpstr>
      <vt:lpstr>SUMMARY – STRENGTHS of using DISTRIBUTED ML/AI 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Victor Berling</dc:creator>
  <cp:lastModifiedBy>Björn Berg</cp:lastModifiedBy>
  <cp:revision>14</cp:revision>
  <dcterms:created xsi:type="dcterms:W3CDTF">2023-10-02T06:30:29Z</dcterms:created>
  <dcterms:modified xsi:type="dcterms:W3CDTF">2025-05-07T22:18:01Z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0x010100C28881F9D5F6B14B9A1F303ADA637ABA</vt:lpwstr>
  </property>
  <property fmtid="{D5CDD505-2E9C-101B-9397-08002B2CF9AE}" pid="3" name="MediaServiceImageTags">
    <vt:lpwstr/>
  </property>
  <property fmtid="{D5CDD505-2E9C-101B-9397-08002B2CF9AE}" pid="4" name="GDPR">
    <vt:lpwstr/>
  </property>
  <property fmtid="{D5CDD505-2E9C-101B-9397-08002B2CF9AE}" pid="5" name="TaxKeyword">
    <vt:lpwstr/>
  </property>
</Properties>
</file>