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9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491" r:id="rId6"/>
    <p:sldId id="497" r:id="rId7"/>
    <p:sldId id="498" r:id="rId8"/>
    <p:sldId id="499" r:id="rId9"/>
    <p:sldId id="258" r:id="rId10"/>
  </p:sldIdLst>
  <p:sldSz cx="9144000" cy="5143500" type="screen16x9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0E8"/>
    <a:srgbClr val="F4F5EF"/>
    <a:srgbClr val="F9F8F5"/>
    <a:srgbClr val="F5F3E7"/>
    <a:srgbClr val="F5E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37" autoAdjust="0"/>
    <p:restoredTop sz="96296" autoAdjust="0"/>
  </p:normalViewPr>
  <p:slideViewPr>
    <p:cSldViewPr snapToGrid="0" snapToObjects="1" showGuides="1">
      <p:cViewPr varScale="1">
        <p:scale>
          <a:sx n="145" d="100"/>
          <a:sy n="145" d="100"/>
        </p:scale>
        <p:origin x="396" y="114"/>
      </p:cViewPr>
      <p:guideLst>
        <p:guide orient="horz" pos="11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-4056" y="-77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omas.tangeras\Dropbox\Externa%20uppdrag\SITE\Energy%20Days%202024\&#197;rlig%20elproduktion%20i%20Sverige%201986-2022%20SCB%20Englis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4"/>
          <c:order val="0"/>
          <c:tx>
            <c:strRef>
              <c:f>EN0105A4!$B$6</c:f>
              <c:strCache>
                <c:ptCount val="1"/>
                <c:pt idx="0">
                  <c:v>Hydro</c:v>
                </c:pt>
              </c:strCache>
            </c:strRef>
          </c:tx>
          <c:spPr>
            <a:ln w="127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EN0105A4!$Q$3:$AM$3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EN0105A4!$Q$6:$AM$6</c:f>
              <c:numCache>
                <c:formatCode>0</c:formatCode>
                <c:ptCount val="23"/>
                <c:pt idx="0">
                  <c:v>77.847999999999999</c:v>
                </c:pt>
                <c:pt idx="1">
                  <c:v>78.418000000000006</c:v>
                </c:pt>
                <c:pt idx="2">
                  <c:v>65.811000000000007</c:v>
                </c:pt>
                <c:pt idx="3">
                  <c:v>53.087000000000003</c:v>
                </c:pt>
                <c:pt idx="4">
                  <c:v>60.085000000000001</c:v>
                </c:pt>
                <c:pt idx="5">
                  <c:v>72.010000000000005</c:v>
                </c:pt>
                <c:pt idx="6">
                  <c:v>61.116</c:v>
                </c:pt>
                <c:pt idx="7">
                  <c:v>65.590999999999994</c:v>
                </c:pt>
                <c:pt idx="8">
                  <c:v>68.549000000000007</c:v>
                </c:pt>
                <c:pt idx="9">
                  <c:v>64.888999999999996</c:v>
                </c:pt>
                <c:pt idx="10">
                  <c:v>66.728999999999999</c:v>
                </c:pt>
                <c:pt idx="11">
                  <c:v>66.608999999999995</c:v>
                </c:pt>
                <c:pt idx="12">
                  <c:v>78.412000000000006</c:v>
                </c:pt>
                <c:pt idx="13">
                  <c:v>60.935000000000002</c:v>
                </c:pt>
                <c:pt idx="14">
                  <c:v>63.334000000000003</c:v>
                </c:pt>
                <c:pt idx="15">
                  <c:v>74.805999999999997</c:v>
                </c:pt>
                <c:pt idx="16">
                  <c:v>61.713000000000001</c:v>
                </c:pt>
                <c:pt idx="17">
                  <c:v>64.632000000000005</c:v>
                </c:pt>
                <c:pt idx="18">
                  <c:v>61.819000000000003</c:v>
                </c:pt>
                <c:pt idx="19">
                  <c:v>64.968999999999994</c:v>
                </c:pt>
                <c:pt idx="20">
                  <c:v>71.933000000000007</c:v>
                </c:pt>
                <c:pt idx="21">
                  <c:v>73.424999999999997</c:v>
                </c:pt>
                <c:pt idx="22">
                  <c:v>69.412000000000006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8FA-4DC4-99B0-0F30329176FC}"/>
            </c:ext>
          </c:extLst>
        </c:ser>
        <c:ser>
          <c:idx val="5"/>
          <c:order val="1"/>
          <c:tx>
            <c:strRef>
              <c:f>EN0105A4!$B$7</c:f>
              <c:strCache>
                <c:ptCount val="1"/>
                <c:pt idx="0">
                  <c:v>Nuclear</c:v>
                </c:pt>
              </c:strCache>
            </c:strRef>
          </c:tx>
          <c:spPr>
            <a:ln w="1270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EN0105A4!$Q$3:$AM$3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EN0105A4!$Q$7:$AM$7</c:f>
              <c:numCache>
                <c:formatCode>0</c:formatCode>
                <c:ptCount val="23"/>
                <c:pt idx="0">
                  <c:v>54.771999999999998</c:v>
                </c:pt>
                <c:pt idx="1">
                  <c:v>69.210999999999999</c:v>
                </c:pt>
                <c:pt idx="2">
                  <c:v>65.55</c:v>
                </c:pt>
                <c:pt idx="3">
                  <c:v>65.453999999999994</c:v>
                </c:pt>
                <c:pt idx="4">
                  <c:v>75</c:v>
                </c:pt>
                <c:pt idx="5">
                  <c:v>69.763999999999996</c:v>
                </c:pt>
                <c:pt idx="6">
                  <c:v>64.983000000000004</c:v>
                </c:pt>
                <c:pt idx="7">
                  <c:v>64.278999999999996</c:v>
                </c:pt>
                <c:pt idx="8">
                  <c:v>61.265999999999998</c:v>
                </c:pt>
                <c:pt idx="9">
                  <c:v>49.987000000000002</c:v>
                </c:pt>
                <c:pt idx="10">
                  <c:v>55.625999999999998</c:v>
                </c:pt>
                <c:pt idx="11">
                  <c:v>58.026000000000003</c:v>
                </c:pt>
                <c:pt idx="12">
                  <c:v>61.393000000000001</c:v>
                </c:pt>
                <c:pt idx="13">
                  <c:v>63.597000000000001</c:v>
                </c:pt>
                <c:pt idx="14">
                  <c:v>62.185000000000002</c:v>
                </c:pt>
                <c:pt idx="15">
                  <c:v>54.347000000000001</c:v>
                </c:pt>
                <c:pt idx="16">
                  <c:v>60.542000000000002</c:v>
                </c:pt>
                <c:pt idx="17">
                  <c:v>63.008000000000003</c:v>
                </c:pt>
                <c:pt idx="18">
                  <c:v>65.801000000000002</c:v>
                </c:pt>
                <c:pt idx="19">
                  <c:v>64.334000000000003</c:v>
                </c:pt>
                <c:pt idx="20">
                  <c:v>47.262</c:v>
                </c:pt>
                <c:pt idx="21">
                  <c:v>50.991999999999997</c:v>
                </c:pt>
                <c:pt idx="22">
                  <c:v>50.063000000000002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8FA-4DC4-99B0-0F30329176FC}"/>
            </c:ext>
          </c:extLst>
        </c:ser>
        <c:ser>
          <c:idx val="7"/>
          <c:order val="2"/>
          <c:tx>
            <c:strRef>
              <c:f>EN0105A4!$B$8</c:f>
              <c:strCache>
                <c:ptCount val="1"/>
                <c:pt idx="0">
                  <c:v>Wind and solar</c:v>
                </c:pt>
              </c:strCache>
            </c:strRef>
          </c:tx>
          <c:spPr>
            <a:ln w="12700" cap="rnd">
              <a:solidFill>
                <a:srgbClr val="00B05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EN0105A4!$Q$3:$AM$3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EN0105A4!$Q$8:$AM$8</c:f>
              <c:numCache>
                <c:formatCode>0</c:formatCode>
                <c:ptCount val="23"/>
                <c:pt idx="0">
                  <c:v>0.45600000000000002</c:v>
                </c:pt>
                <c:pt idx="1">
                  <c:v>0.48199999999999998</c:v>
                </c:pt>
                <c:pt idx="2">
                  <c:v>0.60799999999999998</c:v>
                </c:pt>
                <c:pt idx="3">
                  <c:v>0.67900000000000005</c:v>
                </c:pt>
                <c:pt idx="4">
                  <c:v>0.85</c:v>
                </c:pt>
                <c:pt idx="5">
                  <c:v>0.94899999999999995</c:v>
                </c:pt>
                <c:pt idx="6">
                  <c:v>0.98799999999999999</c:v>
                </c:pt>
                <c:pt idx="7">
                  <c:v>1.4319999999999999</c:v>
                </c:pt>
                <c:pt idx="8">
                  <c:v>1.996</c:v>
                </c:pt>
                <c:pt idx="9">
                  <c:v>2.4849999999999999</c:v>
                </c:pt>
                <c:pt idx="10">
                  <c:v>3.5019999999999998</c:v>
                </c:pt>
                <c:pt idx="11">
                  <c:v>6.1139999999999999</c:v>
                </c:pt>
                <c:pt idx="12">
                  <c:v>7.1840000000000002</c:v>
                </c:pt>
                <c:pt idx="13">
                  <c:v>9.8770000000000007</c:v>
                </c:pt>
                <c:pt idx="14">
                  <c:v>11.281000000000001</c:v>
                </c:pt>
                <c:pt idx="15">
                  <c:v>16.364999999999998</c:v>
                </c:pt>
                <c:pt idx="16">
                  <c:v>15.622</c:v>
                </c:pt>
                <c:pt idx="17">
                  <c:v>17.838999999999999</c:v>
                </c:pt>
                <c:pt idx="18">
                  <c:v>17.013999999999999</c:v>
                </c:pt>
                <c:pt idx="19">
                  <c:v>20.51</c:v>
                </c:pt>
                <c:pt idx="20">
                  <c:v>28.561</c:v>
                </c:pt>
                <c:pt idx="21">
                  <c:v>28.614999999999998</c:v>
                </c:pt>
                <c:pt idx="22">
                  <c:v>35.049999999999997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8FA-4DC4-99B0-0F30329176FC}"/>
            </c:ext>
          </c:extLst>
        </c:ser>
        <c:ser>
          <c:idx val="0"/>
          <c:order val="3"/>
          <c:tx>
            <c:strRef>
              <c:f>EN0105A4!$B$9</c:f>
              <c:strCache>
                <c:ptCount val="1"/>
                <c:pt idx="0">
                  <c:v>Other therrmal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EN0105A4!$Q$3:$AM$3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EN0105A4!$Q$9:$AM$9</c:f>
              <c:numCache>
                <c:formatCode>0</c:formatCode>
                <c:ptCount val="23"/>
                <c:pt idx="0">
                  <c:v>8.7970000000000006</c:v>
                </c:pt>
                <c:pt idx="1">
                  <c:v>9.5239999999999991</c:v>
                </c:pt>
                <c:pt idx="2">
                  <c:v>11.265000000000001</c:v>
                </c:pt>
                <c:pt idx="3">
                  <c:v>13.315</c:v>
                </c:pt>
                <c:pt idx="4">
                  <c:v>12.888999999999999</c:v>
                </c:pt>
                <c:pt idx="5">
                  <c:v>12.259</c:v>
                </c:pt>
                <c:pt idx="6">
                  <c:v>13.151999999999999</c:v>
                </c:pt>
                <c:pt idx="7">
                  <c:v>13.584</c:v>
                </c:pt>
                <c:pt idx="8">
                  <c:v>14.15</c:v>
                </c:pt>
                <c:pt idx="9">
                  <c:v>15.839</c:v>
                </c:pt>
                <c:pt idx="10">
                  <c:v>19.056000000000001</c:v>
                </c:pt>
                <c:pt idx="11">
                  <c:v>16.78</c:v>
                </c:pt>
                <c:pt idx="12">
                  <c:v>15.456</c:v>
                </c:pt>
                <c:pt idx="13">
                  <c:v>14.79</c:v>
                </c:pt>
                <c:pt idx="14">
                  <c:v>13.156000000000001</c:v>
                </c:pt>
                <c:pt idx="15">
                  <c:v>13.419</c:v>
                </c:pt>
                <c:pt idx="16">
                  <c:v>14.622</c:v>
                </c:pt>
                <c:pt idx="17">
                  <c:v>15.004</c:v>
                </c:pt>
                <c:pt idx="18">
                  <c:v>15.026</c:v>
                </c:pt>
                <c:pt idx="19">
                  <c:v>15.817</c:v>
                </c:pt>
                <c:pt idx="20">
                  <c:v>13.141999999999999</c:v>
                </c:pt>
                <c:pt idx="21">
                  <c:v>15.573</c:v>
                </c:pt>
                <c:pt idx="22">
                  <c:v>15.454000000000001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8FA-4DC4-99B0-0F30329176FC}"/>
            </c:ext>
          </c:extLst>
        </c:ser>
        <c:ser>
          <c:idx val="6"/>
          <c:order val="4"/>
          <c:tx>
            <c:strRef>
              <c:f>EN0105A4!$B$11</c:f>
              <c:strCache>
                <c:ptCount val="1"/>
                <c:pt idx="0">
                  <c:v>Net export</c:v>
                </c:pt>
              </c:strCache>
            </c:strRef>
          </c:tx>
          <c:spPr>
            <a:ln w="1270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EN0105A4!$Q$3:$AM$3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EN0105A4!$Q$11:$AM$11</c:f>
              <c:numCache>
                <c:formatCode>0</c:formatCode>
                <c:ptCount val="23"/>
                <c:pt idx="0">
                  <c:v>-4.6770000000000209</c:v>
                </c:pt>
                <c:pt idx="1">
                  <c:v>7.2900000000000205</c:v>
                </c:pt>
                <c:pt idx="2">
                  <c:v>-5.3580000000000325</c:v>
                </c:pt>
                <c:pt idx="3">
                  <c:v>-12.829000000000008</c:v>
                </c:pt>
                <c:pt idx="4">
                  <c:v>2.1040000000000134</c:v>
                </c:pt>
                <c:pt idx="5">
                  <c:v>7.3950000000000387</c:v>
                </c:pt>
                <c:pt idx="6">
                  <c:v>-6.0499999999999829</c:v>
                </c:pt>
                <c:pt idx="7">
                  <c:v>-1.3160000000000025</c:v>
                </c:pt>
                <c:pt idx="8">
                  <c:v>1.9610000000000127</c:v>
                </c:pt>
                <c:pt idx="9">
                  <c:v>-4.6859999999999786</c:v>
                </c:pt>
                <c:pt idx="10">
                  <c:v>-2.0780000000000314</c:v>
                </c:pt>
                <c:pt idx="11">
                  <c:v>7.2340000000000089</c:v>
                </c:pt>
                <c:pt idx="12">
                  <c:v>19.574999999999989</c:v>
                </c:pt>
                <c:pt idx="13">
                  <c:v>10.004000000000019</c:v>
                </c:pt>
                <c:pt idx="14">
                  <c:v>15.623000000000019</c:v>
                </c:pt>
                <c:pt idx="15">
                  <c:v>22.600999999999999</c:v>
                </c:pt>
                <c:pt idx="16">
                  <c:v>11.735000000000014</c:v>
                </c:pt>
                <c:pt idx="17">
                  <c:v>18.994</c:v>
                </c:pt>
                <c:pt idx="18">
                  <c:v>17.222000000000037</c:v>
                </c:pt>
                <c:pt idx="19">
                  <c:v>26.161000000000001</c:v>
                </c:pt>
                <c:pt idx="20">
                  <c:v>24.996999999999986</c:v>
                </c:pt>
                <c:pt idx="21">
                  <c:v>25.569000000000017</c:v>
                </c:pt>
                <c:pt idx="22">
                  <c:v>33.220000000000027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8FA-4DC4-99B0-0F30329176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2269520"/>
        <c:axId val="1882271184"/>
      </c:lineChart>
      <c:catAx>
        <c:axId val="188226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82271184"/>
        <c:crosses val="autoZero"/>
        <c:auto val="1"/>
        <c:lblAlgn val="ctr"/>
        <c:lblOffset val="100"/>
        <c:noMultiLvlLbl val="0"/>
      </c:catAx>
      <c:valAx>
        <c:axId val="1882271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8226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7FB72-824B-42AC-AE38-FF6C142E3C09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3D827-7662-42A3-923B-A49698B6C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6190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53655-F6CE-4255-B479-9D0B8AE3B9F1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C2D9B-8C2C-427C-ACF5-150525FF39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683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841772"/>
            <a:ext cx="6858000" cy="1729978"/>
          </a:xfrm>
        </p:spPr>
        <p:txBody>
          <a:bodyPr anchor="b">
            <a:normAutofit/>
          </a:bodyPr>
          <a:lstStyle>
            <a:lvl1pPr algn="ctr">
              <a:defRPr sz="2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 dirty="0"/>
              <a:t>Variant förstasida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613244"/>
            <a:ext cx="6858000" cy="1241822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 dirty="0"/>
              <a:t>Ort och datum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78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693986" y="410309"/>
            <a:ext cx="5747604" cy="322384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Tryck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ikonen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infoga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.</a:t>
            </a:r>
            <a:endParaRPr lang="sv-S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693863" y="3698875"/>
            <a:ext cx="5748337" cy="363538"/>
          </a:xfrm>
        </p:spPr>
        <p:txBody>
          <a:bodyPr l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 err="1"/>
              <a:t>Eventuell</a:t>
            </a:r>
            <a:r>
              <a:rPr lang="en-US" dirty="0"/>
              <a:t> </a:t>
            </a:r>
            <a:r>
              <a:rPr lang="en-US" dirty="0" err="1"/>
              <a:t>bildtext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42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99846" y="674077"/>
            <a:ext cx="5744308" cy="299524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Stor</a:t>
            </a:r>
            <a:r>
              <a:rPr lang="en-US" dirty="0"/>
              <a:t> </a:t>
            </a:r>
            <a:r>
              <a:rPr lang="en-US" dirty="0" err="1"/>
              <a:t>rubrik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citat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934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uvu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Rubrik</a:t>
            </a:r>
            <a:endParaRPr lang="sv-SE" dirty="0"/>
          </a:p>
        </p:txBody>
      </p:sp>
      <p:sp>
        <p:nvSpPr>
          <p:cNvPr id="3" name="Platshållare för innehåll 8">
            <a:extLst>
              <a:ext uri="{FF2B5EF4-FFF2-40B4-BE49-F238E27FC236}">
                <a16:creationId xmlns:a16="http://schemas.microsoft.com/office/drawing/2014/main" id="{1F869BD4-C309-1242-BBAE-D0D5934B515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7808" y="1717766"/>
            <a:ext cx="8288383" cy="310896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</a:lstStyle>
          <a:p>
            <a:r>
              <a:rPr lang="sv-SE" dirty="0"/>
              <a:t>Text</a:t>
            </a:r>
          </a:p>
          <a:p>
            <a:pPr lvl="1"/>
            <a:r>
              <a:rPr lang="en-US" dirty="0" err="1"/>
              <a:t>Underrubrik</a:t>
            </a:r>
            <a:endParaRPr lang="en-US" dirty="0"/>
          </a:p>
          <a:p>
            <a:pPr lvl="2"/>
            <a:r>
              <a:rPr lang="en-US" dirty="0" err="1"/>
              <a:t>Ytterligare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underrubrik</a:t>
            </a:r>
            <a:endParaRPr lang="en-US" dirty="0"/>
          </a:p>
          <a:p>
            <a:r>
              <a:rPr lang="sv-SE" dirty="0"/>
              <a:t>Text</a:t>
            </a:r>
          </a:p>
          <a:p>
            <a:pPr lvl="1"/>
            <a:r>
              <a:rPr lang="en-US" dirty="0" err="1"/>
              <a:t>Underrubrik</a:t>
            </a:r>
            <a:endParaRPr lang="en-US" dirty="0"/>
          </a:p>
          <a:p>
            <a:pPr lvl="2"/>
            <a:r>
              <a:rPr lang="en-US" dirty="0" err="1"/>
              <a:t>Ytterligare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underrubrik</a:t>
            </a:r>
            <a:endParaRPr lang="en-US" dirty="0"/>
          </a:p>
          <a:p>
            <a:pPr lvl="2"/>
            <a:endParaRPr lang="sv-SE" dirty="0"/>
          </a:p>
          <a:p>
            <a:pPr lvl="2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815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mpel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/>
              <a:t>Exempel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figur</a:t>
            </a:r>
            <a:r>
              <a:rPr lang="en-US" dirty="0"/>
              <a:t> med IFN-</a:t>
            </a:r>
            <a:r>
              <a:rPr lang="en-US" dirty="0" err="1"/>
              <a:t>färger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564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4">
            <a:extLst>
              <a:ext uri="{FF2B5EF4-FFF2-40B4-BE49-F238E27FC236}">
                <a16:creationId xmlns:a16="http://schemas.microsoft.com/office/drawing/2014/main" id="{4CB7FC8C-4B45-5F4A-B442-8B43F6F5FB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092" t="1672" r="70005" b="72065"/>
          <a:stretch/>
        </p:blipFill>
        <p:spPr>
          <a:xfrm>
            <a:off x="7623599" y="4059158"/>
            <a:ext cx="1264430" cy="832255"/>
          </a:xfrm>
          <a:prstGeom prst="rect">
            <a:avLst/>
          </a:prstGeom>
        </p:spPr>
      </p:pic>
      <p:sp>
        <p:nvSpPr>
          <p:cNvPr id="6" name="Underrubrik 14">
            <a:extLst>
              <a:ext uri="{FF2B5EF4-FFF2-40B4-BE49-F238E27FC236}">
                <a16:creationId xmlns:a16="http://schemas.microsoft.com/office/drawing/2014/main" id="{7191A592-96CF-314B-B43A-3EEBA228F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326990"/>
            <a:ext cx="6858000" cy="1679422"/>
          </a:xfrm>
        </p:spPr>
        <p:txBody>
          <a:bodyPr>
            <a:normAutofit/>
          </a:bodyPr>
          <a:lstStyle>
            <a:lvl1pPr algn="ctr">
              <a:defRPr/>
            </a:lvl1pPr>
          </a:lstStyle>
          <a:p>
            <a:pPr>
              <a:lnSpc>
                <a:spcPct val="110000"/>
              </a:lnSpc>
            </a:pPr>
            <a:r>
              <a:rPr lang="en-US" sz="1200"/>
              <a:t>Click to edit Master subtitle style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426460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600" y="205979"/>
            <a:ext cx="7715200" cy="85725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118349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10">
            <a:extLst>
              <a:ext uri="{FF2B5EF4-FFF2-40B4-BE49-F238E27FC236}">
                <a16:creationId xmlns:a16="http://schemas.microsoft.com/office/drawing/2014/main" id="{6EF0E57A-FEDE-AF43-A194-2CBFE2777053}"/>
              </a:ext>
            </a:extLst>
          </p:cNvPr>
          <p:cNvSpPr/>
          <p:nvPr/>
        </p:nvSpPr>
        <p:spPr>
          <a:xfrm>
            <a:off x="180000" y="179550"/>
            <a:ext cx="8784000" cy="4784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sv-S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7808" y="1005841"/>
            <a:ext cx="8288383" cy="711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7808" y="1717766"/>
            <a:ext cx="8288383" cy="3108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  <a:endParaRPr lang="en-US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D5EF4D1-1D82-564D-BFA6-72ACB5DF5D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/>
          <a:srcRect l="14571" t="49377" b="7363"/>
          <a:stretch/>
        </p:blipFill>
        <p:spPr>
          <a:xfrm>
            <a:off x="-65033" y="-185639"/>
            <a:ext cx="1734995" cy="1241822"/>
          </a:xfrm>
          <a:prstGeom prst="rect">
            <a:avLst/>
          </a:prstGeom>
        </p:spPr>
      </p:pic>
      <p:pic>
        <p:nvPicPr>
          <p:cNvPr id="15" name="Bildobjekt 6">
            <a:extLst>
              <a:ext uri="{FF2B5EF4-FFF2-40B4-BE49-F238E27FC236}">
                <a16:creationId xmlns:a16="http://schemas.microsoft.com/office/drawing/2014/main" id="{19DC75B8-D89B-4E46-834C-B6E6EAEF7E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43450" y="435272"/>
            <a:ext cx="363898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9" r:id="rId2"/>
    <p:sldLayoutId id="2147483690" r:id="rId3"/>
    <p:sldLayoutId id="2147483687" r:id="rId4"/>
    <p:sldLayoutId id="2147483691" r:id="rId5"/>
    <p:sldLayoutId id="2147483688" r:id="rId6"/>
    <p:sldLayoutId id="2147483693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500" b="0" i="0" kern="1200">
          <a:solidFill>
            <a:schemeClr val="tx1">
              <a:lumMod val="85000"/>
              <a:lumOff val="15000"/>
            </a:schemeClr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750"/>
        </a:spcBef>
        <a:buFont typeface="Arial" panose="020B0604020202020204" pitchFamily="34" charset="0"/>
        <a:buChar char="•"/>
        <a:defRPr sz="1400" b="0" i="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200" b="0" i="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000" b="0" i="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fn.se/forskning/hallbar-energiomst&#228;llnin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statistikdatabasen.scb.se/pxweb/sv/ssd/START__EN__EN0105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05677"/>
            <a:ext cx="6858000" cy="932723"/>
          </a:xfrm>
        </p:spPr>
        <p:txBody>
          <a:bodyPr>
            <a:normAutofit fontScale="90000"/>
          </a:bodyPr>
          <a:lstStyle/>
          <a:p>
            <a:r>
              <a:rPr lang="sv-SE" dirty="0"/>
              <a:t>Energy policy for a fossil-</a:t>
            </a:r>
            <a:r>
              <a:rPr lang="sv-SE" dirty="0" err="1"/>
              <a:t>free</a:t>
            </a:r>
            <a:r>
              <a:rPr lang="sv-SE" dirty="0"/>
              <a:t> </a:t>
            </a:r>
            <a:r>
              <a:rPr lang="sv-SE" dirty="0" err="1"/>
              <a:t>future</a:t>
            </a:r>
            <a:br>
              <a:rPr lang="sv-SE" dirty="0"/>
            </a:br>
            <a:br>
              <a:rPr lang="sv-SE" dirty="0"/>
            </a:br>
            <a:r>
              <a:rPr lang="sv-SE" sz="2000" dirty="0"/>
              <a:t>The Swedish </a:t>
            </a:r>
            <a:r>
              <a:rPr lang="sv-SE" sz="2000" dirty="0" err="1"/>
              <a:t>case</a:t>
            </a:r>
            <a:endParaRPr lang="sv-SE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13244"/>
            <a:ext cx="6858000" cy="383956"/>
          </a:xfrm>
        </p:spPr>
        <p:txBody>
          <a:bodyPr/>
          <a:lstStyle/>
          <a:p>
            <a:r>
              <a:rPr lang="sv-SE" dirty="0"/>
              <a:t>Thomas P. Tangerås, SITE Energy Days, April 18 2024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27A334F-A499-6B62-D92F-6532B9D5B2FF}"/>
              </a:ext>
            </a:extLst>
          </p:cNvPr>
          <p:cNvSpPr txBox="1">
            <a:spLocks/>
          </p:cNvSpPr>
          <p:nvPr/>
        </p:nvSpPr>
        <p:spPr>
          <a:xfrm>
            <a:off x="2701957" y="3463534"/>
            <a:ext cx="4859868" cy="5851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685800" rtl="0" eaLnBrk="1" latinLnBrk="0" hangingPunct="1">
              <a:lnSpc>
                <a:spcPct val="110000"/>
              </a:lnSpc>
              <a:spcBef>
                <a:spcPts val="750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11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1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sv-SE" altLang="sv-SE" sz="1200" dirty="0">
                <a:solidFill>
                  <a:schemeClr val="tx1"/>
                </a:solidFill>
              </a:rPr>
              <a:t>Energy Policy Research Group (EPRG) U Cambridge</a:t>
            </a:r>
          </a:p>
          <a:p>
            <a:pPr algn="l" eaLnBrk="1" hangingPunct="1">
              <a:spcBef>
                <a:spcPct val="0"/>
              </a:spcBef>
              <a:buClrTx/>
              <a:buNone/>
            </a:pPr>
            <a:r>
              <a:rPr lang="sv-SE" altLang="sv-SE" sz="1200" dirty="0">
                <a:solidFill>
                  <a:schemeClr val="tx1"/>
                </a:solidFill>
              </a:rPr>
              <a:t>Program on Energy and </a:t>
            </a:r>
            <a:r>
              <a:rPr lang="sv-SE" altLang="sv-SE" sz="1200" dirty="0" err="1">
                <a:solidFill>
                  <a:schemeClr val="tx1"/>
                </a:solidFill>
              </a:rPr>
              <a:t>Sustainable</a:t>
            </a:r>
            <a:r>
              <a:rPr lang="sv-SE" altLang="sv-SE" sz="1200" dirty="0">
                <a:solidFill>
                  <a:schemeClr val="tx1"/>
                </a:solidFill>
              </a:rPr>
              <a:t> </a:t>
            </a:r>
            <a:r>
              <a:rPr lang="sv-SE" altLang="sv-SE" sz="1200" dirty="0" err="1">
                <a:solidFill>
                  <a:schemeClr val="tx1"/>
                </a:solidFill>
              </a:rPr>
              <a:t>Development</a:t>
            </a:r>
            <a:r>
              <a:rPr lang="sv-SE" altLang="sv-SE" sz="1200" dirty="0">
                <a:solidFill>
                  <a:schemeClr val="tx1"/>
                </a:solidFill>
              </a:rPr>
              <a:t> (PESD) Stanford U</a:t>
            </a:r>
            <a:endParaRPr lang="en-US" altLang="sv-SE" sz="1200" dirty="0">
              <a:solidFill>
                <a:schemeClr val="tx1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5F45D88-A0D3-6F8C-9C07-C84A8456CFFC}"/>
              </a:ext>
            </a:extLst>
          </p:cNvPr>
          <p:cNvSpPr txBox="1">
            <a:spLocks/>
          </p:cNvSpPr>
          <p:nvPr/>
        </p:nvSpPr>
        <p:spPr>
          <a:xfrm>
            <a:off x="2319865" y="3057126"/>
            <a:ext cx="4859868" cy="380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110000"/>
              </a:lnSpc>
              <a:spcBef>
                <a:spcPts val="750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11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1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v-SE" sz="1200" kern="0" dirty="0">
                <a:solidFill>
                  <a:schemeClr val="bg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ifn.se/forskning/</a:t>
            </a:r>
            <a:r>
              <a:rPr lang="sv-SE" sz="1200" kern="0" dirty="0" err="1">
                <a:solidFill>
                  <a:schemeClr val="bg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hallbar-energiomstallning</a:t>
            </a:r>
            <a:endParaRPr lang="sv-SE" altLang="sv-SE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sv-SE" altLang="sv-SE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4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17606" y="205979"/>
            <a:ext cx="5988368" cy="857250"/>
          </a:xfrm>
        </p:spPr>
        <p:txBody>
          <a:bodyPr/>
          <a:lstStyle/>
          <a:p>
            <a:r>
              <a:rPr lang="sv-SE" dirty="0"/>
              <a:t> </a:t>
            </a:r>
            <a:r>
              <a:rPr lang="sv-SE" altLang="sv-SE" dirty="0">
                <a:solidFill>
                  <a:schemeClr val="tx1"/>
                </a:solidFill>
              </a:rPr>
              <a:t>Energy policy in Sweden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8417" y="1702175"/>
            <a:ext cx="8288383" cy="2651712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ClrTx/>
            </a:pPr>
            <a:r>
              <a:rPr lang="sv-SE" altLang="sv-SE" dirty="0">
                <a:solidFill>
                  <a:schemeClr val="tx1"/>
                </a:solidFill>
              </a:rPr>
              <a:t>Long </a:t>
            </a:r>
            <a:r>
              <a:rPr lang="sv-SE" altLang="sv-SE" dirty="0" err="1">
                <a:solidFill>
                  <a:schemeClr val="tx1"/>
                </a:solidFill>
              </a:rPr>
              <a:t>been</a:t>
            </a:r>
            <a:r>
              <a:rPr lang="sv-SE" altLang="sv-SE" dirty="0">
                <a:solidFill>
                  <a:schemeClr val="tx1"/>
                </a:solidFill>
              </a:rPr>
              <a:t> driven by ambition to </a:t>
            </a:r>
            <a:r>
              <a:rPr lang="sv-SE" altLang="sv-SE" dirty="0" err="1">
                <a:solidFill>
                  <a:schemeClr val="tx1"/>
                </a:solidFill>
              </a:rPr>
              <a:t>increase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energy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security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of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supply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through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electrification</a:t>
            </a:r>
            <a:endParaRPr lang="sv-SE" altLang="sv-SE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buNone/>
            </a:pPr>
            <a:r>
              <a:rPr lang="sv-SE" altLang="sv-SE" sz="800" dirty="0">
                <a:solidFill>
                  <a:schemeClr val="tx1"/>
                </a:solidFill>
              </a:rPr>
              <a:t>	</a:t>
            </a:r>
          </a:p>
          <a:p>
            <a:pPr lvl="1"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Hydro </a:t>
            </a:r>
            <a:r>
              <a:rPr lang="sv-SE" altLang="sv-SE" dirty="0" err="1">
                <a:solidFill>
                  <a:schemeClr val="tx1"/>
                </a:solidFill>
              </a:rPr>
              <a:t>power</a:t>
            </a:r>
            <a:r>
              <a:rPr lang="sv-SE" altLang="sv-SE" dirty="0">
                <a:solidFill>
                  <a:schemeClr val="tx1"/>
                </a:solidFill>
              </a:rPr>
              <a:t> expansion program </a:t>
            </a:r>
            <a:r>
              <a:rPr lang="sv-SE" altLang="sv-SE" dirty="0" err="1">
                <a:solidFill>
                  <a:schemeClr val="tx1"/>
                </a:solidFill>
              </a:rPr>
              <a:t>during</a:t>
            </a:r>
            <a:r>
              <a:rPr lang="sv-SE" altLang="sv-SE" dirty="0">
                <a:solidFill>
                  <a:schemeClr val="tx1"/>
                </a:solidFill>
              </a:rPr>
              <a:t> and </a:t>
            </a:r>
            <a:r>
              <a:rPr lang="sv-SE" altLang="sv-SE" dirty="0" err="1">
                <a:solidFill>
                  <a:schemeClr val="tx1"/>
                </a:solidFill>
              </a:rPr>
              <a:t>after</a:t>
            </a:r>
            <a:r>
              <a:rPr lang="sv-SE" altLang="sv-SE" dirty="0">
                <a:solidFill>
                  <a:schemeClr val="tx1"/>
                </a:solidFill>
              </a:rPr>
              <a:t> WWI</a:t>
            </a:r>
          </a:p>
          <a:p>
            <a:pPr lvl="1">
              <a:spcBef>
                <a:spcPct val="0"/>
              </a:spcBef>
            </a:pPr>
            <a:r>
              <a:rPr lang="sv-SE" altLang="sv-SE" dirty="0" err="1">
                <a:solidFill>
                  <a:schemeClr val="tx1"/>
                </a:solidFill>
              </a:rPr>
              <a:t>Nuclear</a:t>
            </a:r>
            <a:r>
              <a:rPr lang="sv-SE" altLang="sv-SE" dirty="0">
                <a:solidFill>
                  <a:schemeClr val="tx1"/>
                </a:solidFill>
              </a:rPr>
              <a:t> expansion program </a:t>
            </a:r>
            <a:r>
              <a:rPr lang="sv-SE" altLang="sv-SE" dirty="0" err="1">
                <a:solidFill>
                  <a:schemeClr val="tx1"/>
                </a:solidFill>
              </a:rPr>
              <a:t>after</a:t>
            </a:r>
            <a:r>
              <a:rPr lang="sv-SE" altLang="sv-SE" dirty="0">
                <a:solidFill>
                  <a:schemeClr val="tx1"/>
                </a:solidFill>
              </a:rPr>
              <a:t> WWII, </a:t>
            </a:r>
            <a:r>
              <a:rPr lang="sv-SE" altLang="sv-SE" dirty="0" err="1">
                <a:solidFill>
                  <a:schemeClr val="tx1"/>
                </a:solidFill>
              </a:rPr>
              <a:t>vindicated</a:t>
            </a:r>
            <a:r>
              <a:rPr lang="sv-SE" altLang="sv-SE" dirty="0">
                <a:solidFill>
                  <a:schemeClr val="tx1"/>
                </a:solidFill>
              </a:rPr>
              <a:t> by 1970ies </a:t>
            </a:r>
            <a:r>
              <a:rPr lang="sv-SE" altLang="sv-SE" dirty="0" err="1">
                <a:solidFill>
                  <a:schemeClr val="tx1"/>
                </a:solidFill>
              </a:rPr>
              <a:t>oil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crisis</a:t>
            </a:r>
            <a:r>
              <a:rPr lang="sv-SE" altLang="sv-SE" dirty="0">
                <a:solidFill>
                  <a:schemeClr val="tx1"/>
                </a:solidFill>
              </a:rPr>
              <a:t> (12 </a:t>
            </a:r>
            <a:r>
              <a:rPr lang="sv-SE" altLang="sv-SE" dirty="0" err="1">
                <a:solidFill>
                  <a:schemeClr val="tx1"/>
                </a:solidFill>
              </a:rPr>
              <a:t>reactors</a:t>
            </a:r>
            <a:r>
              <a:rPr lang="sv-SE" altLang="sv-SE" dirty="0">
                <a:solidFill>
                  <a:schemeClr val="tx1"/>
                </a:solidFill>
              </a:rPr>
              <a:t> 1972-85) </a:t>
            </a:r>
          </a:p>
          <a:p>
            <a:pPr marL="342900" lvl="1" indent="0">
              <a:spcBef>
                <a:spcPct val="0"/>
              </a:spcBef>
              <a:buNone/>
            </a:pPr>
            <a:endParaRPr lang="sv-SE" altLang="sv-SE" sz="8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Three Mile Island </a:t>
            </a:r>
            <a:r>
              <a:rPr lang="sv-SE" altLang="sv-SE" dirty="0" err="1">
                <a:solidFill>
                  <a:schemeClr val="tx1"/>
                </a:solidFill>
              </a:rPr>
              <a:t>accident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put</a:t>
            </a:r>
            <a:r>
              <a:rPr lang="sv-SE" altLang="sv-SE" dirty="0">
                <a:solidFill>
                  <a:schemeClr val="tx1"/>
                </a:solidFill>
              </a:rPr>
              <a:t> a stop to the </a:t>
            </a:r>
            <a:r>
              <a:rPr lang="sv-SE" altLang="sv-SE" dirty="0" err="1">
                <a:solidFill>
                  <a:schemeClr val="tx1"/>
                </a:solidFill>
              </a:rPr>
              <a:t>nuclear</a:t>
            </a:r>
            <a:r>
              <a:rPr lang="sv-SE" altLang="sv-SE" dirty="0">
                <a:solidFill>
                  <a:schemeClr val="tx1"/>
                </a:solidFill>
              </a:rPr>
              <a:t> program </a:t>
            </a:r>
            <a:r>
              <a:rPr lang="sv-SE" altLang="sv-SE" dirty="0" err="1">
                <a:solidFill>
                  <a:schemeClr val="tx1"/>
                </a:solidFill>
              </a:rPr>
              <a:t>through</a:t>
            </a:r>
            <a:r>
              <a:rPr lang="sv-SE" altLang="sv-SE" dirty="0">
                <a:solidFill>
                  <a:schemeClr val="tx1"/>
                </a:solidFill>
              </a:rPr>
              <a:t> 1980 referendum</a:t>
            </a:r>
          </a:p>
          <a:p>
            <a:pPr lvl="1">
              <a:spcBef>
                <a:spcPct val="0"/>
              </a:spcBef>
            </a:pPr>
            <a:endParaRPr lang="sv-SE" altLang="sv-SE" sz="600" dirty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No new </a:t>
            </a:r>
            <a:r>
              <a:rPr lang="sv-SE" altLang="sv-SE" dirty="0" err="1">
                <a:solidFill>
                  <a:schemeClr val="tx1"/>
                </a:solidFill>
              </a:rPr>
              <a:t>nuclear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power</a:t>
            </a:r>
            <a:endParaRPr lang="sv-SE" altLang="sv-SE" dirty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sv-SE" altLang="sv-SE" dirty="0" err="1">
                <a:solidFill>
                  <a:schemeClr val="tx1"/>
                </a:solidFill>
              </a:rPr>
              <a:t>Phase-out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of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reactors</a:t>
            </a:r>
            <a:r>
              <a:rPr lang="sv-SE" altLang="sv-SE" dirty="0">
                <a:solidFill>
                  <a:schemeClr val="tx1"/>
                </a:solidFill>
              </a:rPr>
              <a:t> in </a:t>
            </a:r>
            <a:r>
              <a:rPr lang="sv-SE" altLang="sv-SE" dirty="0" err="1">
                <a:solidFill>
                  <a:schemeClr val="tx1"/>
                </a:solidFill>
              </a:rPr>
              <a:t>view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of</a:t>
            </a:r>
            <a:r>
              <a:rPr lang="sv-SE" altLang="sv-SE" dirty="0">
                <a:solidFill>
                  <a:schemeClr val="tx1"/>
                </a:solidFill>
              </a:rPr>
              <a:t> the </a:t>
            </a:r>
            <a:r>
              <a:rPr lang="sv-SE" altLang="sv-SE" dirty="0" err="1">
                <a:solidFill>
                  <a:schemeClr val="tx1"/>
                </a:solidFill>
              </a:rPr>
              <a:t>need</a:t>
            </a:r>
            <a:r>
              <a:rPr lang="sv-SE" altLang="sv-SE" dirty="0">
                <a:solidFill>
                  <a:schemeClr val="tx1"/>
                </a:solidFill>
              </a:rPr>
              <a:t> for </a:t>
            </a:r>
            <a:r>
              <a:rPr lang="sv-SE" altLang="sv-SE" dirty="0" err="1">
                <a:solidFill>
                  <a:schemeClr val="tx1"/>
                </a:solidFill>
              </a:rPr>
              <a:t>electrical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power</a:t>
            </a:r>
            <a:r>
              <a:rPr lang="sv-SE" altLang="sv-SE" dirty="0">
                <a:solidFill>
                  <a:schemeClr val="tx1"/>
                </a:solidFill>
              </a:rPr>
              <a:t>, </a:t>
            </a:r>
            <a:r>
              <a:rPr lang="sv-SE" altLang="sv-SE" dirty="0" err="1">
                <a:solidFill>
                  <a:schemeClr val="tx1"/>
                </a:solidFill>
              </a:rPr>
              <a:t>employment</a:t>
            </a:r>
            <a:r>
              <a:rPr lang="sv-SE" altLang="sv-SE" dirty="0">
                <a:solidFill>
                  <a:schemeClr val="tx1"/>
                </a:solidFill>
              </a:rPr>
              <a:t> and </a:t>
            </a:r>
            <a:r>
              <a:rPr lang="sv-SE" altLang="sv-SE" dirty="0" err="1">
                <a:solidFill>
                  <a:schemeClr val="tx1"/>
                </a:solidFill>
              </a:rPr>
              <a:t>welfare</a:t>
            </a:r>
            <a:r>
              <a:rPr lang="sv-SE" altLang="sv-SE" dirty="0">
                <a:solidFill>
                  <a:schemeClr val="tx1"/>
                </a:solidFill>
              </a:rPr>
              <a:t>, </a:t>
            </a:r>
            <a:r>
              <a:rPr lang="sv-SE" altLang="sv-SE" dirty="0" err="1">
                <a:solidFill>
                  <a:schemeClr val="tx1"/>
                </a:solidFill>
              </a:rPr>
              <a:t>but</a:t>
            </a:r>
            <a:r>
              <a:rPr lang="sv-SE" altLang="sv-SE" dirty="0">
                <a:solidFill>
                  <a:schemeClr val="tx1"/>
                </a:solidFill>
              </a:rPr>
              <a:t> no later </a:t>
            </a:r>
            <a:r>
              <a:rPr lang="sv-SE" altLang="sv-SE" dirty="0" err="1">
                <a:solidFill>
                  <a:schemeClr val="tx1"/>
                </a:solidFill>
              </a:rPr>
              <a:t>than</a:t>
            </a:r>
            <a:r>
              <a:rPr lang="sv-SE" altLang="sv-SE" dirty="0">
                <a:solidFill>
                  <a:schemeClr val="tx1"/>
                </a:solidFill>
              </a:rPr>
              <a:t> 2010</a:t>
            </a:r>
          </a:p>
          <a:p>
            <a:pPr lvl="1"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Barsebäck 1 (1999) and 2 (2005)</a:t>
            </a:r>
          </a:p>
          <a:p>
            <a:pPr lvl="1">
              <a:spcBef>
                <a:spcPct val="0"/>
              </a:spcBef>
            </a:pPr>
            <a:endParaRPr lang="sv-SE" altLang="sv-SE" sz="8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sv-SE" altLang="sv-SE" dirty="0" err="1">
                <a:solidFill>
                  <a:schemeClr val="tx1"/>
                </a:solidFill>
              </a:rPr>
              <a:t>Liberalization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of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electricity</a:t>
            </a:r>
            <a:r>
              <a:rPr lang="sv-SE" altLang="sv-SE" dirty="0">
                <a:solidFill>
                  <a:schemeClr val="tx1"/>
                </a:solidFill>
              </a:rPr>
              <a:t> market in 1996</a:t>
            </a:r>
          </a:p>
        </p:txBody>
      </p:sp>
    </p:spTree>
    <p:extLst>
      <p:ext uri="{BB962C8B-B14F-4D97-AF65-F5344CB8AC3E}">
        <p14:creationId xmlns:p14="http://schemas.microsoft.com/office/powerpoint/2010/main" val="196407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17606" y="205979"/>
            <a:ext cx="5988368" cy="857250"/>
          </a:xfrm>
        </p:spPr>
        <p:txBody>
          <a:bodyPr/>
          <a:lstStyle/>
          <a:p>
            <a:r>
              <a:rPr lang="sv-SE" dirty="0"/>
              <a:t> </a:t>
            </a:r>
            <a:r>
              <a:rPr lang="sv-SE" altLang="sv-SE" dirty="0">
                <a:solidFill>
                  <a:schemeClr val="tx1"/>
                </a:solidFill>
              </a:rPr>
              <a:t>Energy policy in the new millenium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8418" y="1407781"/>
            <a:ext cx="6660224" cy="3308944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  <a:buClrTx/>
            </a:pPr>
            <a:r>
              <a:rPr lang="sv-SE" altLang="sv-SE" dirty="0" err="1">
                <a:solidFill>
                  <a:schemeClr val="tx1"/>
                </a:solidFill>
              </a:rPr>
              <a:t>First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renewable</a:t>
            </a:r>
            <a:r>
              <a:rPr lang="sv-SE" altLang="sv-SE" dirty="0">
                <a:solidFill>
                  <a:schemeClr val="tx1"/>
                </a:solidFill>
              </a:rPr>
              <a:t> push in 2003</a:t>
            </a:r>
          </a:p>
          <a:p>
            <a:pPr lvl="1">
              <a:spcBef>
                <a:spcPct val="0"/>
              </a:spcBef>
            </a:pPr>
            <a:endParaRPr lang="sv-SE" altLang="sv-SE" sz="900" dirty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EU </a:t>
            </a:r>
            <a:r>
              <a:rPr lang="sv-SE" altLang="sv-SE" dirty="0" err="1">
                <a:solidFill>
                  <a:schemeClr val="tx1"/>
                </a:solidFill>
              </a:rPr>
              <a:t>Renewable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Directive</a:t>
            </a:r>
            <a:r>
              <a:rPr lang="sv-SE" altLang="sv-SE" dirty="0">
                <a:solidFill>
                  <a:schemeClr val="tx1"/>
                </a:solidFill>
              </a:rPr>
              <a:t> (2001/77/EC)</a:t>
            </a:r>
            <a:endParaRPr lang="sv-SE" altLang="sv-SE" sz="800" dirty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sv-SE" altLang="sv-SE" dirty="0" err="1">
                <a:solidFill>
                  <a:schemeClr val="tx1"/>
                </a:solidFill>
              </a:rPr>
              <a:t>Economic</a:t>
            </a:r>
            <a:r>
              <a:rPr lang="sv-SE" altLang="sv-SE" dirty="0">
                <a:solidFill>
                  <a:schemeClr val="tx1"/>
                </a:solidFill>
              </a:rPr>
              <a:t> support system for </a:t>
            </a:r>
            <a:r>
              <a:rPr lang="sv-SE" altLang="sv-SE" dirty="0" err="1">
                <a:solidFill>
                  <a:schemeClr val="tx1"/>
                </a:solidFill>
              </a:rPr>
              <a:t>renewable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energy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production</a:t>
            </a:r>
            <a:r>
              <a:rPr lang="sv-SE" altLang="sv-SE" dirty="0">
                <a:solidFill>
                  <a:schemeClr val="tx1"/>
                </a:solidFill>
              </a:rPr>
              <a:t> (green </a:t>
            </a:r>
            <a:r>
              <a:rPr lang="sv-SE" altLang="sv-SE" dirty="0" err="1">
                <a:solidFill>
                  <a:schemeClr val="tx1"/>
                </a:solidFill>
              </a:rPr>
              <a:t>certificate</a:t>
            </a:r>
            <a:r>
              <a:rPr lang="sv-SE" altLang="sv-SE" dirty="0">
                <a:solidFill>
                  <a:schemeClr val="tx1"/>
                </a:solidFill>
              </a:rPr>
              <a:t> system)</a:t>
            </a:r>
          </a:p>
          <a:p>
            <a:pPr marL="342900" lvl="1" indent="0">
              <a:spcBef>
                <a:spcPct val="0"/>
              </a:spcBef>
              <a:buNone/>
            </a:pPr>
            <a:endParaRPr lang="sv-SE" altLang="sv-SE" sz="8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sv-SE" altLang="sv-SE" dirty="0" err="1">
                <a:solidFill>
                  <a:schemeClr val="tx1"/>
                </a:solidFill>
              </a:rPr>
              <a:t>First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nuclear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renaissance</a:t>
            </a:r>
            <a:r>
              <a:rPr lang="sv-SE" altLang="sv-SE" dirty="0">
                <a:solidFill>
                  <a:schemeClr val="tx1"/>
                </a:solidFill>
              </a:rPr>
              <a:t> in 2010 (</a:t>
            </a:r>
            <a:r>
              <a:rPr lang="sv-SE" altLang="sv-SE" dirty="0">
                <a:solidFill>
                  <a:srgbClr val="0070C0"/>
                </a:solidFill>
              </a:rPr>
              <a:t>right-</a:t>
            </a:r>
            <a:r>
              <a:rPr lang="sv-SE" altLang="sv-SE" dirty="0" err="1">
                <a:solidFill>
                  <a:srgbClr val="0070C0"/>
                </a:solidFill>
              </a:rPr>
              <a:t>wing</a:t>
            </a:r>
            <a:r>
              <a:rPr lang="sv-SE" altLang="sv-SE" dirty="0">
                <a:solidFill>
                  <a:srgbClr val="0070C0"/>
                </a:solidFill>
              </a:rPr>
              <a:t> </a:t>
            </a:r>
            <a:r>
              <a:rPr lang="sv-SE" altLang="sv-SE" dirty="0" err="1">
                <a:solidFill>
                  <a:srgbClr val="0070C0"/>
                </a:solidFill>
              </a:rPr>
              <a:t>coalition</a:t>
            </a:r>
            <a:r>
              <a:rPr lang="sv-SE" altLang="sv-SE" dirty="0">
                <a:solidFill>
                  <a:schemeClr val="tx1"/>
                </a:solidFill>
              </a:rPr>
              <a:t>)</a:t>
            </a:r>
          </a:p>
          <a:p>
            <a:pPr marL="342900" lvl="1" indent="0">
              <a:spcBef>
                <a:spcPct val="0"/>
              </a:spcBef>
              <a:buNone/>
            </a:pPr>
            <a:endParaRPr lang="sv-SE" altLang="sv-SE" sz="800" dirty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New </a:t>
            </a:r>
            <a:r>
              <a:rPr lang="sv-SE" altLang="sv-SE" dirty="0" err="1">
                <a:solidFill>
                  <a:schemeClr val="tx1"/>
                </a:solidFill>
              </a:rPr>
              <a:t>nuclear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power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allowed</a:t>
            </a:r>
            <a:r>
              <a:rPr lang="sv-SE" altLang="sv-SE" dirty="0">
                <a:solidFill>
                  <a:schemeClr val="tx1"/>
                </a:solidFill>
              </a:rPr>
              <a:t> to </a:t>
            </a:r>
            <a:r>
              <a:rPr lang="sv-SE" altLang="sv-SE" dirty="0" err="1">
                <a:solidFill>
                  <a:schemeClr val="tx1"/>
                </a:solidFill>
              </a:rPr>
              <a:t>replace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remaining</a:t>
            </a:r>
            <a:r>
              <a:rPr lang="sv-SE" altLang="sv-SE" dirty="0">
                <a:solidFill>
                  <a:schemeClr val="tx1"/>
                </a:solidFill>
              </a:rPr>
              <a:t> 10 </a:t>
            </a:r>
            <a:r>
              <a:rPr lang="sv-SE" altLang="sv-SE" dirty="0" err="1">
                <a:solidFill>
                  <a:schemeClr val="tx1"/>
                </a:solidFill>
              </a:rPr>
              <a:t>reactors</a:t>
            </a:r>
            <a:r>
              <a:rPr lang="sv-SE" altLang="sv-SE" dirty="0">
                <a:solidFill>
                  <a:schemeClr val="tx1"/>
                </a:solidFill>
              </a:rPr>
              <a:t> (market-</a:t>
            </a:r>
            <a:r>
              <a:rPr lang="sv-SE" altLang="sv-SE" dirty="0" err="1">
                <a:solidFill>
                  <a:schemeClr val="tx1"/>
                </a:solidFill>
              </a:rPr>
              <a:t>based</a:t>
            </a:r>
            <a:r>
              <a:rPr lang="sv-SE" altLang="sv-SE" dirty="0">
                <a:solidFill>
                  <a:schemeClr val="tx1"/>
                </a:solidFill>
              </a:rPr>
              <a:t> terms)</a:t>
            </a:r>
          </a:p>
          <a:p>
            <a:pPr lvl="1">
              <a:spcBef>
                <a:spcPct val="0"/>
              </a:spcBef>
            </a:pPr>
            <a:r>
              <a:rPr lang="sv-SE" altLang="sv-SE" dirty="0" err="1">
                <a:solidFill>
                  <a:schemeClr val="tx1"/>
                </a:solidFill>
              </a:rPr>
              <a:t>Decisions</a:t>
            </a:r>
            <a:r>
              <a:rPr lang="sv-SE" altLang="sv-SE" dirty="0">
                <a:solidFill>
                  <a:schemeClr val="tx1"/>
                </a:solidFill>
              </a:rPr>
              <a:t> to </a:t>
            </a:r>
            <a:r>
              <a:rPr lang="sv-SE" altLang="sv-SE" dirty="0" err="1">
                <a:solidFill>
                  <a:schemeClr val="tx1"/>
                </a:solidFill>
              </a:rPr>
              <a:t>shut</a:t>
            </a:r>
            <a:r>
              <a:rPr lang="sv-SE" altLang="sv-SE" dirty="0">
                <a:solidFill>
                  <a:schemeClr val="tx1"/>
                </a:solidFill>
              </a:rPr>
              <a:t> down 4 </a:t>
            </a:r>
            <a:r>
              <a:rPr lang="sv-SE" altLang="sv-SE" dirty="0" err="1">
                <a:solidFill>
                  <a:schemeClr val="tx1"/>
                </a:solidFill>
              </a:rPr>
              <a:t>reactors</a:t>
            </a:r>
            <a:r>
              <a:rPr lang="sv-SE" altLang="sv-SE" dirty="0">
                <a:solidFill>
                  <a:schemeClr val="tx1"/>
                </a:solidFill>
              </a:rPr>
              <a:t> in 2015</a:t>
            </a:r>
          </a:p>
          <a:p>
            <a:pPr marL="342900" lvl="1" indent="0">
              <a:spcBef>
                <a:spcPct val="0"/>
              </a:spcBef>
              <a:buNone/>
            </a:pPr>
            <a:endParaRPr lang="sv-SE" altLang="sv-SE" sz="8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Second </a:t>
            </a:r>
            <a:r>
              <a:rPr lang="sv-SE" altLang="sv-SE" dirty="0" err="1">
                <a:solidFill>
                  <a:schemeClr val="tx1"/>
                </a:solidFill>
              </a:rPr>
              <a:t>renewable</a:t>
            </a:r>
            <a:r>
              <a:rPr lang="sv-SE" altLang="sv-SE" dirty="0">
                <a:solidFill>
                  <a:schemeClr val="tx1"/>
                </a:solidFill>
              </a:rPr>
              <a:t> push in 2016 (</a:t>
            </a:r>
            <a:r>
              <a:rPr lang="sv-SE" altLang="sv-SE" dirty="0">
                <a:solidFill>
                  <a:schemeClr val="bg2"/>
                </a:solidFill>
              </a:rPr>
              <a:t>Energy </a:t>
            </a:r>
            <a:r>
              <a:rPr lang="sv-SE" altLang="sv-SE" dirty="0" err="1">
                <a:solidFill>
                  <a:schemeClr val="bg2"/>
                </a:solidFill>
              </a:rPr>
              <a:t>agreement</a:t>
            </a:r>
            <a:r>
              <a:rPr lang="sv-SE" altLang="sv-SE" dirty="0">
                <a:solidFill>
                  <a:schemeClr val="bg2"/>
                </a:solidFill>
              </a:rPr>
              <a:t> </a:t>
            </a:r>
            <a:r>
              <a:rPr lang="sv-SE" altLang="sv-SE" dirty="0">
                <a:solidFill>
                  <a:schemeClr val="tx1"/>
                </a:solidFill>
              </a:rPr>
              <a:t>- </a:t>
            </a:r>
            <a:r>
              <a:rPr lang="sv-SE" altLang="sv-SE" dirty="0" err="1">
                <a:solidFill>
                  <a:schemeClr val="bg2"/>
                </a:solidFill>
              </a:rPr>
              <a:t>left-wing</a:t>
            </a:r>
            <a:r>
              <a:rPr lang="sv-SE" altLang="sv-SE" dirty="0">
                <a:solidFill>
                  <a:schemeClr val="bg2"/>
                </a:solidFill>
              </a:rPr>
              <a:t> </a:t>
            </a:r>
            <a:r>
              <a:rPr lang="sv-SE" altLang="sv-SE" dirty="0" err="1">
                <a:solidFill>
                  <a:schemeClr val="bg2"/>
                </a:solidFill>
              </a:rPr>
              <a:t>coalition</a:t>
            </a:r>
            <a:r>
              <a:rPr lang="sv-SE" altLang="sv-SE" dirty="0">
                <a:solidFill>
                  <a:schemeClr val="tx1"/>
                </a:solidFill>
              </a:rPr>
              <a:t>)</a:t>
            </a:r>
          </a:p>
          <a:p>
            <a:pPr marL="342900" lvl="1" indent="0">
              <a:spcBef>
                <a:spcPct val="0"/>
              </a:spcBef>
              <a:buNone/>
            </a:pPr>
            <a:endParaRPr lang="sv-SE" altLang="sv-SE" sz="800" dirty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100 % </a:t>
            </a:r>
            <a:r>
              <a:rPr lang="sv-SE" altLang="sv-SE" dirty="0" err="1">
                <a:solidFill>
                  <a:schemeClr val="tx1"/>
                </a:solidFill>
              </a:rPr>
              <a:t>renewable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electricity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production</a:t>
            </a:r>
            <a:r>
              <a:rPr lang="sv-SE" altLang="sv-SE" dirty="0">
                <a:solidFill>
                  <a:schemeClr val="tx1"/>
                </a:solidFill>
              </a:rPr>
              <a:t> by 2040</a:t>
            </a:r>
          </a:p>
          <a:p>
            <a:pPr lvl="1"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No formal ban on </a:t>
            </a:r>
            <a:r>
              <a:rPr lang="sv-SE" altLang="sv-SE" dirty="0" err="1">
                <a:solidFill>
                  <a:schemeClr val="tx1"/>
                </a:solidFill>
              </a:rPr>
              <a:t>nuclear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power</a:t>
            </a:r>
            <a:endParaRPr lang="sv-SE" altLang="sv-SE" dirty="0">
              <a:solidFill>
                <a:schemeClr val="tx1"/>
              </a:solidFill>
            </a:endParaRPr>
          </a:p>
          <a:p>
            <a:pPr marL="342900" lvl="1" indent="0">
              <a:spcBef>
                <a:spcPct val="0"/>
              </a:spcBef>
              <a:buNone/>
            </a:pPr>
            <a:endParaRPr lang="sv-SE" altLang="sv-SE" sz="8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Second </a:t>
            </a:r>
            <a:r>
              <a:rPr lang="sv-SE" altLang="sv-SE" dirty="0" err="1">
                <a:solidFill>
                  <a:schemeClr val="tx1"/>
                </a:solidFill>
              </a:rPr>
              <a:t>nuclear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renaissance</a:t>
            </a:r>
            <a:r>
              <a:rPr lang="sv-SE" altLang="sv-SE" dirty="0">
                <a:solidFill>
                  <a:schemeClr val="tx1"/>
                </a:solidFill>
              </a:rPr>
              <a:t> in 2022  (</a:t>
            </a:r>
            <a:r>
              <a:rPr lang="sv-SE" altLang="sv-SE" dirty="0" err="1">
                <a:solidFill>
                  <a:srgbClr val="0070C0"/>
                </a:solidFill>
              </a:rPr>
              <a:t>Tidöagreement</a:t>
            </a:r>
            <a:r>
              <a:rPr lang="sv-SE" altLang="sv-SE" dirty="0">
                <a:solidFill>
                  <a:srgbClr val="0070C0"/>
                </a:solidFill>
              </a:rPr>
              <a:t> </a:t>
            </a:r>
            <a:r>
              <a:rPr lang="sv-SE" altLang="sv-SE" dirty="0">
                <a:solidFill>
                  <a:schemeClr val="tx1"/>
                </a:solidFill>
              </a:rPr>
              <a:t>- </a:t>
            </a:r>
            <a:r>
              <a:rPr lang="sv-SE" altLang="sv-SE" dirty="0">
                <a:solidFill>
                  <a:srgbClr val="0070C0"/>
                </a:solidFill>
              </a:rPr>
              <a:t>right-</a:t>
            </a:r>
            <a:r>
              <a:rPr lang="sv-SE" altLang="sv-SE" dirty="0" err="1">
                <a:solidFill>
                  <a:srgbClr val="0070C0"/>
                </a:solidFill>
              </a:rPr>
              <a:t>wing</a:t>
            </a:r>
            <a:r>
              <a:rPr lang="sv-SE" altLang="sv-SE" dirty="0">
                <a:solidFill>
                  <a:srgbClr val="0070C0"/>
                </a:solidFill>
              </a:rPr>
              <a:t> </a:t>
            </a:r>
            <a:r>
              <a:rPr lang="sv-SE" altLang="sv-SE" dirty="0" err="1">
                <a:solidFill>
                  <a:srgbClr val="0070C0"/>
                </a:solidFill>
              </a:rPr>
              <a:t>coalition</a:t>
            </a:r>
            <a:r>
              <a:rPr lang="sv-SE" altLang="sv-SE" dirty="0">
                <a:solidFill>
                  <a:schemeClr val="tx1"/>
                </a:solidFill>
              </a:rPr>
              <a:t>)</a:t>
            </a:r>
          </a:p>
          <a:p>
            <a:pPr lvl="1">
              <a:spcBef>
                <a:spcPct val="0"/>
              </a:spcBef>
            </a:pPr>
            <a:endParaRPr lang="sv-SE" altLang="sv-SE" sz="800" dirty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100 % non-fossil </a:t>
            </a:r>
            <a:r>
              <a:rPr lang="sv-SE" altLang="sv-SE" dirty="0" err="1">
                <a:solidFill>
                  <a:schemeClr val="tx1"/>
                </a:solidFill>
              </a:rPr>
              <a:t>electricity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production</a:t>
            </a:r>
            <a:r>
              <a:rPr lang="sv-SE" altLang="sv-SE" dirty="0">
                <a:solidFill>
                  <a:schemeClr val="tx1"/>
                </a:solidFill>
              </a:rPr>
              <a:t> (300 TWh by 2045)</a:t>
            </a:r>
          </a:p>
          <a:p>
            <a:pPr lvl="1">
              <a:spcBef>
                <a:spcPct val="0"/>
              </a:spcBef>
            </a:pPr>
            <a:r>
              <a:rPr lang="sv-SE" altLang="sv-SE" dirty="0" err="1">
                <a:solidFill>
                  <a:schemeClr val="tx1"/>
                </a:solidFill>
              </a:rPr>
              <a:t>Emphasis</a:t>
            </a:r>
            <a:r>
              <a:rPr lang="sv-SE" altLang="sv-SE" dirty="0">
                <a:solidFill>
                  <a:schemeClr val="tx1"/>
                </a:solidFill>
              </a:rPr>
              <a:t> on new </a:t>
            </a:r>
            <a:r>
              <a:rPr lang="sv-SE" altLang="sv-SE" dirty="0" err="1">
                <a:solidFill>
                  <a:schemeClr val="tx1"/>
                </a:solidFill>
              </a:rPr>
              <a:t>nuclear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power</a:t>
            </a:r>
            <a:r>
              <a:rPr lang="sv-SE" altLang="sv-SE" dirty="0">
                <a:solidFill>
                  <a:schemeClr val="tx1"/>
                </a:solidFill>
              </a:rPr>
              <a:t> for the </a:t>
            </a:r>
            <a:r>
              <a:rPr lang="sv-SE" altLang="sv-SE" dirty="0" err="1">
                <a:solidFill>
                  <a:schemeClr val="tx1"/>
                </a:solidFill>
              </a:rPr>
              <a:t>energy</a:t>
            </a:r>
            <a:r>
              <a:rPr lang="sv-SE" altLang="sv-SE" dirty="0">
                <a:solidFill>
                  <a:schemeClr val="tx1"/>
                </a:solidFill>
              </a:rPr>
              <a:t> transition (</a:t>
            </a:r>
            <a:r>
              <a:rPr lang="sv-SE" altLang="sv-SE" dirty="0" err="1">
                <a:solidFill>
                  <a:schemeClr val="tx1"/>
                </a:solidFill>
              </a:rPr>
              <a:t>target</a:t>
            </a:r>
            <a:r>
              <a:rPr lang="sv-SE" altLang="sv-SE" dirty="0">
                <a:solidFill>
                  <a:schemeClr val="tx1"/>
                </a:solidFill>
              </a:rPr>
              <a:t>: 10 </a:t>
            </a:r>
            <a:r>
              <a:rPr lang="sv-SE" altLang="sv-SE" dirty="0" err="1">
                <a:solidFill>
                  <a:schemeClr val="tx1"/>
                </a:solidFill>
              </a:rPr>
              <a:t>reactors</a:t>
            </a:r>
            <a:r>
              <a:rPr lang="sv-SE" altLang="sv-SE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269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17606" y="205979"/>
            <a:ext cx="5988368" cy="857250"/>
          </a:xfrm>
        </p:spPr>
        <p:txBody>
          <a:bodyPr/>
          <a:lstStyle/>
          <a:p>
            <a:r>
              <a:rPr lang="sv-SE" dirty="0"/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Renewables</a:t>
            </a:r>
            <a:r>
              <a:rPr lang="sv-SE" altLang="sv-SE" dirty="0">
                <a:solidFill>
                  <a:schemeClr val="tx1"/>
                </a:solidFill>
              </a:rPr>
              <a:t> vs </a:t>
            </a:r>
            <a:r>
              <a:rPr lang="sv-SE" altLang="sv-SE" dirty="0" err="1">
                <a:solidFill>
                  <a:schemeClr val="tx1"/>
                </a:solidFill>
              </a:rPr>
              <a:t>nuclear</a:t>
            </a:r>
            <a:endParaRPr lang="sv-SE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DC9DD66-5F76-98E8-4E97-1F28313FD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6136" y="4377323"/>
            <a:ext cx="203934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altLang="sv-SE" sz="1000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Souce</a:t>
            </a:r>
            <a:r>
              <a:rPr kumimoji="0" lang="sv-SE" altLang="sv-S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sv-SE" altLang="sv-S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statistikdatabasen.scb.se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644EB9A-15B9-DA92-C23E-60EA1B544C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0099377"/>
              </p:ext>
            </p:extLst>
          </p:nvPr>
        </p:nvGraphicFramePr>
        <p:xfrm>
          <a:off x="1937960" y="1234809"/>
          <a:ext cx="5041740" cy="3143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074F2A59-92FD-B1A5-3503-710FD64A8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382" y="966889"/>
            <a:ext cx="34451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altLang="sv-SE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</a:t>
            </a:r>
            <a:r>
              <a:rPr lang="sv-SE" altLang="sv-SE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altLang="sv-SE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electricity</a:t>
            </a:r>
            <a:r>
              <a:rPr lang="sv-SE" altLang="sv-SE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altLang="sv-SE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</a:t>
            </a:r>
            <a:r>
              <a:rPr lang="sv-SE" altLang="sv-SE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(TWh) in Sweden 2002-2022</a:t>
            </a: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125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17606" y="205979"/>
            <a:ext cx="5988368" cy="857250"/>
          </a:xfrm>
        </p:spPr>
        <p:txBody>
          <a:bodyPr/>
          <a:lstStyle/>
          <a:p>
            <a:r>
              <a:rPr lang="sv-SE" dirty="0"/>
              <a:t> </a:t>
            </a:r>
            <a:r>
              <a:rPr lang="sv-SE" dirty="0">
                <a:solidFill>
                  <a:schemeClr val="tx1"/>
                </a:solidFill>
              </a:rPr>
              <a:t>Policy </a:t>
            </a:r>
            <a:r>
              <a:rPr lang="sv-SE" dirty="0" err="1">
                <a:solidFill>
                  <a:schemeClr val="tx1"/>
                </a:solidFill>
              </a:rPr>
              <a:t>credibility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8418" y="1407781"/>
            <a:ext cx="6923360" cy="3308944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ClrTx/>
            </a:pPr>
            <a:r>
              <a:rPr lang="sv-SE" altLang="sv-SE" dirty="0">
                <a:solidFill>
                  <a:schemeClr val="tx1"/>
                </a:solidFill>
              </a:rPr>
              <a:t>Energy policy </a:t>
            </a:r>
            <a:r>
              <a:rPr lang="sv-SE" altLang="sv-SE">
                <a:solidFill>
                  <a:schemeClr val="tx1"/>
                </a:solidFill>
              </a:rPr>
              <a:t>in Sweden </a:t>
            </a:r>
            <a:r>
              <a:rPr lang="sv-SE" altLang="sv-SE" dirty="0">
                <a:solidFill>
                  <a:schemeClr val="tx1"/>
                </a:solidFill>
              </a:rPr>
              <a:t>has </a:t>
            </a:r>
            <a:r>
              <a:rPr lang="sv-SE" altLang="sv-SE" dirty="0" err="1">
                <a:solidFill>
                  <a:schemeClr val="tx1"/>
                </a:solidFill>
              </a:rPr>
              <a:t>been</a:t>
            </a:r>
            <a:r>
              <a:rPr lang="sv-SE" altLang="sv-SE" dirty="0">
                <a:solidFill>
                  <a:schemeClr val="tx1"/>
                </a:solidFill>
              </a:rPr>
              <a:t> short-</a:t>
            </a:r>
            <a:r>
              <a:rPr lang="sv-SE" altLang="sv-SE" dirty="0" err="1">
                <a:solidFill>
                  <a:schemeClr val="tx1"/>
                </a:solidFill>
              </a:rPr>
              <a:t>lived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since</a:t>
            </a:r>
            <a:r>
              <a:rPr lang="sv-SE" altLang="sv-SE" dirty="0">
                <a:solidFill>
                  <a:schemeClr val="tx1"/>
                </a:solidFill>
              </a:rPr>
              <a:t> the start </a:t>
            </a:r>
            <a:r>
              <a:rPr lang="sv-SE" altLang="sv-SE" dirty="0" err="1">
                <a:solidFill>
                  <a:schemeClr val="tx1"/>
                </a:solidFill>
              </a:rPr>
              <a:t>of</a:t>
            </a:r>
            <a:r>
              <a:rPr lang="sv-SE" altLang="sv-SE" dirty="0">
                <a:solidFill>
                  <a:schemeClr val="tx1"/>
                </a:solidFill>
              </a:rPr>
              <a:t> the </a:t>
            </a:r>
            <a:r>
              <a:rPr lang="sv-SE" altLang="sv-SE" dirty="0" err="1">
                <a:solidFill>
                  <a:schemeClr val="tx1"/>
                </a:solidFill>
              </a:rPr>
              <a:t>milennium</a:t>
            </a:r>
            <a:endParaRPr lang="sv-SE" altLang="sv-SE" dirty="0">
              <a:solidFill>
                <a:schemeClr val="tx1"/>
              </a:solidFill>
            </a:endParaRPr>
          </a:p>
          <a:p>
            <a:pPr marL="0" indent="0" eaLnBrk="1" hangingPunct="1">
              <a:spcBef>
                <a:spcPct val="0"/>
              </a:spcBef>
              <a:buClrTx/>
              <a:buNone/>
            </a:pPr>
            <a:endParaRPr lang="sv-SE" altLang="sv-SE" sz="8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sv-SE" altLang="sv-SE" dirty="0" err="1">
                <a:solidFill>
                  <a:schemeClr val="tx1"/>
                </a:solidFill>
              </a:rPr>
              <a:t>Minimize</a:t>
            </a:r>
            <a:r>
              <a:rPr lang="sv-SE" altLang="sv-SE" dirty="0">
                <a:solidFill>
                  <a:schemeClr val="tx1"/>
                </a:solidFill>
              </a:rPr>
              <a:t> risk or </a:t>
            </a:r>
            <a:r>
              <a:rPr lang="sv-SE" altLang="sv-SE" dirty="0" err="1">
                <a:solidFill>
                  <a:schemeClr val="tx1"/>
                </a:solidFill>
              </a:rPr>
              <a:t>cost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of</a:t>
            </a:r>
            <a:r>
              <a:rPr lang="sv-SE" altLang="sv-SE" dirty="0">
                <a:solidFill>
                  <a:schemeClr val="tx1"/>
                </a:solidFill>
              </a:rPr>
              <a:t> policy reversal </a:t>
            </a:r>
            <a:r>
              <a:rPr lang="sv-SE" altLang="sv-SE" dirty="0" err="1">
                <a:solidFill>
                  <a:schemeClr val="tx1"/>
                </a:solidFill>
              </a:rPr>
              <a:t>such</a:t>
            </a:r>
            <a:r>
              <a:rPr lang="sv-SE" altLang="sv-SE" dirty="0">
                <a:solidFill>
                  <a:schemeClr val="tx1"/>
                </a:solidFill>
              </a:rPr>
              <a:t> as </a:t>
            </a:r>
            <a:r>
              <a:rPr lang="sv-SE" altLang="sv-SE" dirty="0" err="1">
                <a:solidFill>
                  <a:schemeClr val="tx1"/>
                </a:solidFill>
              </a:rPr>
              <a:t>regulatory</a:t>
            </a:r>
            <a:r>
              <a:rPr lang="sv-SE" altLang="sv-SE" dirty="0">
                <a:solidFill>
                  <a:schemeClr val="tx1"/>
                </a:solidFill>
              </a:rPr>
              <a:t> expropriation</a:t>
            </a:r>
          </a:p>
          <a:p>
            <a:pPr marL="342900" lvl="1" indent="0">
              <a:spcBef>
                <a:spcPct val="0"/>
              </a:spcBef>
              <a:buNone/>
            </a:pPr>
            <a:r>
              <a:rPr lang="sv-SE" altLang="sv-SE" dirty="0">
                <a:solidFill>
                  <a:schemeClr val="tx1"/>
                </a:solidFill>
              </a:rPr>
              <a:t> </a:t>
            </a:r>
          </a:p>
          <a:p>
            <a:pPr lvl="1"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Market-</a:t>
            </a:r>
            <a:r>
              <a:rPr lang="sv-SE" altLang="sv-SE" dirty="0" err="1">
                <a:solidFill>
                  <a:schemeClr val="tx1"/>
                </a:solidFill>
              </a:rPr>
              <a:t>based</a:t>
            </a:r>
            <a:r>
              <a:rPr lang="sv-SE" altLang="sv-SE" dirty="0">
                <a:solidFill>
                  <a:schemeClr val="tx1"/>
                </a:solidFill>
              </a:rPr>
              <a:t> support systems</a:t>
            </a:r>
          </a:p>
          <a:p>
            <a:pPr lvl="1">
              <a:spcBef>
                <a:spcPct val="0"/>
              </a:spcBef>
            </a:pPr>
            <a:r>
              <a:rPr lang="sv-SE" altLang="sv-SE" dirty="0">
                <a:solidFill>
                  <a:schemeClr val="tx1"/>
                </a:solidFill>
              </a:rPr>
              <a:t>Legal </a:t>
            </a:r>
            <a:r>
              <a:rPr lang="sv-SE" altLang="sv-SE" dirty="0" err="1">
                <a:solidFill>
                  <a:schemeClr val="tx1"/>
                </a:solidFill>
              </a:rPr>
              <a:t>protection</a:t>
            </a:r>
            <a:r>
              <a:rPr lang="sv-SE" altLang="sv-SE" dirty="0">
                <a:solidFill>
                  <a:schemeClr val="tx1"/>
                </a:solidFill>
              </a:rPr>
              <a:t> </a:t>
            </a:r>
            <a:r>
              <a:rPr lang="sv-SE" altLang="sv-SE" dirty="0" err="1">
                <a:solidFill>
                  <a:schemeClr val="tx1"/>
                </a:solidFill>
              </a:rPr>
              <a:t>of</a:t>
            </a:r>
            <a:r>
              <a:rPr lang="sv-SE" altLang="sv-SE" dirty="0">
                <a:solidFill>
                  <a:schemeClr val="tx1"/>
                </a:solidFill>
              </a:rPr>
              <a:t> investment</a:t>
            </a:r>
          </a:p>
          <a:p>
            <a:pPr lvl="1">
              <a:spcBef>
                <a:spcPct val="0"/>
              </a:spcBef>
            </a:pPr>
            <a:r>
              <a:rPr lang="sv-SE" altLang="sv-SE" dirty="0" err="1">
                <a:solidFill>
                  <a:schemeClr val="tx1"/>
                </a:solidFill>
              </a:rPr>
              <a:t>Financial</a:t>
            </a:r>
            <a:r>
              <a:rPr lang="sv-SE" altLang="sv-SE" dirty="0">
                <a:solidFill>
                  <a:schemeClr val="tx1"/>
                </a:solidFill>
              </a:rPr>
              <a:t> and </a:t>
            </a:r>
            <a:r>
              <a:rPr lang="sv-SE" altLang="sv-SE" dirty="0" err="1">
                <a:solidFill>
                  <a:schemeClr val="tx1"/>
                </a:solidFill>
              </a:rPr>
              <a:t>ownership</a:t>
            </a:r>
            <a:r>
              <a:rPr lang="sv-SE" altLang="sv-SE" dirty="0">
                <a:solidFill>
                  <a:schemeClr val="tx1"/>
                </a:solidFill>
              </a:rPr>
              <a:t> arrangements</a:t>
            </a:r>
          </a:p>
          <a:p>
            <a:pPr lvl="1">
              <a:spcBef>
                <a:spcPct val="0"/>
              </a:spcBef>
            </a:pPr>
            <a:endParaRPr lang="sv-SE" altLang="sv-SE" dirty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endParaRPr lang="sv-SE" altLang="sv-SE" dirty="0">
              <a:solidFill>
                <a:schemeClr val="tx1"/>
              </a:solidFill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sv-SE" altLang="sv-SE" dirty="0">
                <a:solidFill>
                  <a:srgbClr val="FF0000"/>
                </a:solidFill>
              </a:rPr>
              <a:t>Less </a:t>
            </a:r>
            <a:r>
              <a:rPr lang="sv-SE" altLang="sv-SE" dirty="0" err="1">
                <a:solidFill>
                  <a:srgbClr val="FF0000"/>
                </a:solidFill>
              </a:rPr>
              <a:t>politics</a:t>
            </a:r>
            <a:r>
              <a:rPr lang="sv-SE" altLang="sv-SE" dirty="0">
                <a:solidFill>
                  <a:srgbClr val="FF0000"/>
                </a:solidFill>
              </a:rPr>
              <a:t> </a:t>
            </a:r>
            <a:r>
              <a:rPr lang="sv-SE" altLang="sv-SE" dirty="0" err="1">
                <a:solidFill>
                  <a:srgbClr val="FF0000"/>
                </a:solidFill>
              </a:rPr>
              <a:t>more</a:t>
            </a:r>
            <a:r>
              <a:rPr lang="sv-SE" altLang="sv-SE" dirty="0">
                <a:solidFill>
                  <a:srgbClr val="FF0000"/>
                </a:solidFill>
              </a:rPr>
              <a:t> market!</a:t>
            </a:r>
          </a:p>
        </p:txBody>
      </p:sp>
    </p:spTree>
    <p:extLst>
      <p:ext uri="{BB962C8B-B14F-4D97-AF65-F5344CB8AC3E}">
        <p14:creationId xmlns:p14="http://schemas.microsoft.com/office/powerpoint/2010/main" val="6134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derrubrik 14">
            <a:extLst>
              <a:ext uri="{FF2B5EF4-FFF2-40B4-BE49-F238E27FC236}">
                <a16:creationId xmlns:a16="http://schemas.microsoft.com/office/drawing/2014/main" id="{7191A592-96CF-314B-B43A-3EEBA228F01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143000" y="2326990"/>
            <a:ext cx="6858000" cy="1679422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sv-SE" sz="1200" dirty="0"/>
              <a:t>Institutet för Näringslivsforskning, IFN, är en privat och oberoende stiftelse</a:t>
            </a:r>
            <a:br>
              <a:rPr lang="sv-SE" sz="1200" dirty="0"/>
            </a:br>
            <a:r>
              <a:rPr lang="sv-SE" sz="1200" dirty="0"/>
              <a:t>som forskar inom områden med hög relevans för det svenska näringslivet.</a:t>
            </a:r>
          </a:p>
        </p:txBody>
      </p:sp>
    </p:spTree>
    <p:extLst>
      <p:ext uri="{BB962C8B-B14F-4D97-AF65-F5344CB8AC3E}">
        <p14:creationId xmlns:p14="http://schemas.microsoft.com/office/powerpoint/2010/main" val="1296371152"/>
      </p:ext>
    </p:extLst>
  </p:cSld>
  <p:clrMapOvr>
    <a:masterClrMapping/>
  </p:clrMapOvr>
</p:sld>
</file>

<file path=ppt/theme/theme1.xml><?xml version="1.0" encoding="utf-8"?>
<a:theme xmlns:a="http://schemas.openxmlformats.org/drawingml/2006/main" name="PP-grafik_IFN">
  <a:themeElements>
    <a:clrScheme name="IFN - Institutet för Näringslivsforskning">
      <a:dk1>
        <a:srgbClr val="202020"/>
      </a:dk1>
      <a:lt1>
        <a:srgbClr val="FFFFFF"/>
      </a:lt1>
      <a:dk2>
        <a:srgbClr val="75741D"/>
      </a:dk2>
      <a:lt2>
        <a:srgbClr val="880A26"/>
      </a:lt2>
      <a:accent1>
        <a:srgbClr val="62486D"/>
      </a:accent1>
      <a:accent2>
        <a:srgbClr val="B97200"/>
      </a:accent2>
      <a:accent3>
        <a:srgbClr val="FAF5EC"/>
      </a:accent3>
      <a:accent4>
        <a:srgbClr val="F4F5EE"/>
      </a:accent4>
      <a:accent5>
        <a:srgbClr val="F7EDF0"/>
      </a:accent5>
      <a:accent6>
        <a:srgbClr val="F4F1F5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N ppt-mall skiss" id="{9D127AEF-7A46-3E4E-93CF-E4A59839FCD7}" vid="{2A058009-6D86-9841-A395-EBBA0A9B4C2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a2f277f-7aa6-4006-b768-079b8d4e4e22">
      <Terms xmlns="http://schemas.microsoft.com/office/infopath/2007/PartnerControls"/>
    </lcf76f155ced4ddcb4097134ff3c332f>
    <TaxCatchAll xmlns="714c3ea8-c7a3-4d66-8a68-fd73cac9f80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8881F9D5F6B14B9A1F303ADA637ABA" ma:contentTypeVersion="13" ma:contentTypeDescription="Create a new document." ma:contentTypeScope="" ma:versionID="b8683522652a7b4eaed4a8acbab4780a">
  <xsd:schema xmlns:xsd="http://www.w3.org/2001/XMLSchema" xmlns:xs="http://www.w3.org/2001/XMLSchema" xmlns:p="http://schemas.microsoft.com/office/2006/metadata/properties" xmlns:ns2="0a2f277f-7aa6-4006-b768-079b8d4e4e22" xmlns:ns3="714c3ea8-c7a3-4d66-8a68-fd73cac9f802" targetNamespace="http://schemas.microsoft.com/office/2006/metadata/properties" ma:root="true" ma:fieldsID="cf7a0df7fdcea080318868d3a01520c5" ns2:_="" ns3:_="">
    <xsd:import namespace="0a2f277f-7aa6-4006-b768-079b8d4e4e22"/>
    <xsd:import namespace="714c3ea8-c7a3-4d66-8a68-fd73cac9f8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f277f-7aa6-4006-b768-079b8d4e4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acea5a27-2f9a-487f-83fe-96275197ec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c3ea8-c7a3-4d66-8a68-fd73cac9f80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afde572-f472-4ebf-b303-b0397da73feb}" ma:internalName="TaxCatchAll" ma:showField="CatchAllData" ma:web="714c3ea8-c7a3-4d66-8a68-fd73cac9f8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CC1CB9-6A47-4974-9427-41622FB5E1C4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dde8bdef-401e-4d46-8e1a-5aa919e4c331"/>
  </ds:schemaRefs>
</ds:datastoreItem>
</file>

<file path=customXml/itemProps2.xml><?xml version="1.0" encoding="utf-8"?>
<ds:datastoreItem xmlns:ds="http://schemas.openxmlformats.org/officeDocument/2006/customXml" ds:itemID="{406E557A-2501-4520-8931-CD5FBF49AC93}"/>
</file>

<file path=customXml/itemProps3.xml><?xml version="1.0" encoding="utf-8"?>
<ds:datastoreItem xmlns:ds="http://schemas.openxmlformats.org/officeDocument/2006/customXml" ds:itemID="{E16807B9-53BF-4697-9DED-398F5DF1FC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PP-grafik_IFN</Template>
  <TotalTime>5254</TotalTime>
  <Words>361</Words>
  <Application>Microsoft Office PowerPoint</Application>
  <PresentationFormat>Bildspel på skärmen (16:9)</PresentationFormat>
  <Paragraphs>53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PP-grafik_IFN</vt:lpstr>
      <vt:lpstr>Energy policy for a fossil-free future  The Swedish case</vt:lpstr>
      <vt:lpstr> Energy policy in Sweden</vt:lpstr>
      <vt:lpstr> Energy policy in the new millenium</vt:lpstr>
      <vt:lpstr> Renewables vs nuclear</vt:lpstr>
      <vt:lpstr> Policy credibility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 på föredraget</dc:title>
  <dc:creator>Henrik Hällerfors</dc:creator>
  <cp:lastModifiedBy>Thomas Tangerås</cp:lastModifiedBy>
  <cp:revision>240</cp:revision>
  <cp:lastPrinted>2023-01-20T08:54:55Z</cp:lastPrinted>
  <dcterms:created xsi:type="dcterms:W3CDTF">2022-03-31T15:05:58Z</dcterms:created>
  <dcterms:modified xsi:type="dcterms:W3CDTF">2024-04-17T15:11:19Z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0x010100FDF5E764C3251541AB25FE95FEED0631</vt:lpwstr>
  </property>
</Properties>
</file>