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Masters/notesMaster1.xml" ContentType="application/vnd.openxmlformats-officedocument.presentationml.notesMaster+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theme/theme1.xml" ContentType="application/vnd.openxmlformats-officedocument.theme+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chart17.xml" ContentType="application/vnd.openxmlformats-officedocument.drawingml.char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1" r:id="rId3"/>
    <p:sldId id="257" r:id="rId4"/>
    <p:sldId id="258" r:id="rId5"/>
    <p:sldId id="298" r:id="rId6"/>
    <p:sldId id="299" r:id="rId7"/>
    <p:sldId id="296" r:id="rId8"/>
    <p:sldId id="293" r:id="rId9"/>
    <p:sldId id="295" r:id="rId10"/>
    <p:sldId id="278" r:id="rId11"/>
    <p:sldId id="281" r:id="rId12"/>
    <p:sldId id="285" r:id="rId13"/>
    <p:sldId id="289" r:id="rId14"/>
    <p:sldId id="261" r:id="rId15"/>
    <p:sldId id="272" r:id="rId16"/>
    <p:sldId id="265" r:id="rId17"/>
    <p:sldId id="273" r:id="rId18"/>
    <p:sldId id="274" r:id="rId19"/>
    <p:sldId id="300" r:id="rId20"/>
    <p:sldId id="275" r:id="rId21"/>
    <p:sldId id="301"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8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967" autoAdjust="0"/>
    <p:restoredTop sz="94920" autoAdjust="0"/>
  </p:normalViewPr>
  <p:slideViewPr>
    <p:cSldViewPr snapToGrid="0" showGuides="1">
      <p:cViewPr varScale="1">
        <p:scale>
          <a:sx n="76" d="100"/>
          <a:sy n="76" d="100"/>
        </p:scale>
        <p:origin x="350" y="67"/>
      </p:cViewPr>
      <p:guideLst>
        <p:guide orient="horz" pos="208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se\OneDrive\3.%20Papers\All%20papers\APD\APD%20study%20data%20file.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kse\Downloads\apd_baseline%20and%20eu.xls"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kse\Downloads\apd_baseline%20and%20eu.xls"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kse\Downloads\apd_baseline%20and%20eu.xls"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kse\Downloads\apd_baseline%20and%20eu.xls"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kse\Downloads\apd_baseline%20and%20eu.xls"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kse\OneDrive\3.%20Papers\All%20papers\APD\APD%20study%20data%20file.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kse\OneDrive\3.%20Papers\All%20papers\APD\APD%20study%20data%20file.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kse\OneDrive\3.%20Papers\All%20papers\APD\APD%20study%20data%20file.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kse\OneDrive\3.%20Papers\All%20papers\APD\APD%20study%20data%20file.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kse\Downloads\AgTFPInternational2022_long.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se\OneDrive\3.%20Papers\All%20papers\APD\APD%20study%20data%20file.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kse\Downloads\AgTFPInternational2022_long.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kse\Downloads\AgTFPInternational2022_long.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kse\Downloads\AgTFPInternational2022_long.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kse\Downloads\AgTFPInternational2022_long.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kse\Downloads\AgTFPInternational2022_long.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file:///C:\Users\kse\OneDrive\3.%20Papers\All%20papers\APD\APD%20study%20data%20file.xlsx" TargetMode="External"/><Relationship Id="rId2" Type="http://schemas.microsoft.com/office/2011/relationships/chartColorStyle" Target="colors25.xml"/><Relationship Id="rId1" Type="http://schemas.microsoft.com/office/2011/relationships/chartStyle" Target="style25.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se\OneDrive\3.%20Papers\All%20papers\APD\APD%20study%20data%20file.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se\OneDrive\3.%20Papers\All%20papers\APD\APD%20study%20data%20file.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kse\Downloads\apd_baseline%20and%20eu.xls"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kse\Downloads\apd_baseline%20and%20eu.xls"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kse\Downloads\apd_baseline%20and%20eu.xls"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kse\Downloads\apd_baseline%20and%20eu.xls"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kse\Downloads\apd_baseline%20and%20eu.xls"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'Export Figures'!$A$11</c:f>
              <c:strCache>
                <c:ptCount val="1"/>
                <c:pt idx="0">
                  <c:v>Agri-food</c:v>
                </c:pt>
              </c:strCache>
            </c:strRef>
          </c:tx>
          <c:spPr>
            <a:solidFill>
              <a:schemeClr val="accent1"/>
            </a:solidFill>
            <a:ln>
              <a:noFill/>
            </a:ln>
            <a:effectLst/>
          </c:spPr>
          <c:invertIfNegative val="0"/>
          <c:cat>
            <c:numRef>
              <c:f>'Export Figures'!$B$1:$G$1</c:f>
              <c:numCache>
                <c:formatCode>General</c:formatCode>
                <c:ptCount val="6"/>
                <c:pt idx="0">
                  <c:v>2017</c:v>
                </c:pt>
                <c:pt idx="1">
                  <c:v>2018</c:v>
                </c:pt>
                <c:pt idx="2">
                  <c:v>2019</c:v>
                </c:pt>
                <c:pt idx="3">
                  <c:v>2020</c:v>
                </c:pt>
                <c:pt idx="4">
                  <c:v>2021</c:v>
                </c:pt>
                <c:pt idx="5">
                  <c:v>2023</c:v>
                </c:pt>
              </c:numCache>
            </c:numRef>
          </c:cat>
          <c:val>
            <c:numRef>
              <c:f>'Export Figures'!$B$11:$G$11</c:f>
              <c:numCache>
                <c:formatCode>General</c:formatCode>
                <c:ptCount val="6"/>
                <c:pt idx="0">
                  <c:v>17.756854100000002</c:v>
                </c:pt>
                <c:pt idx="1">
                  <c:v>18.611810545129998</c:v>
                </c:pt>
                <c:pt idx="2">
                  <c:v>22.144180162350001</c:v>
                </c:pt>
                <c:pt idx="3">
                  <c:v>22.179352713890001</c:v>
                </c:pt>
                <c:pt idx="4">
                  <c:v>27.708932336239997</c:v>
                </c:pt>
                <c:pt idx="5">
                  <c:v>22.000685064119999</c:v>
                </c:pt>
              </c:numCache>
            </c:numRef>
          </c:val>
          <c:extLst>
            <c:ext xmlns:c16="http://schemas.microsoft.com/office/drawing/2014/chart" uri="{C3380CC4-5D6E-409C-BE32-E72D297353CC}">
              <c16:uniqueId val="{00000000-B0B3-4DB5-815B-1C93D594487A}"/>
            </c:ext>
          </c:extLst>
        </c:ser>
        <c:ser>
          <c:idx val="1"/>
          <c:order val="1"/>
          <c:tx>
            <c:strRef>
              <c:f>'Export Figures'!$A$12</c:f>
              <c:strCache>
                <c:ptCount val="1"/>
                <c:pt idx="0">
                  <c:v>Non-Agri-Food</c:v>
                </c:pt>
              </c:strCache>
            </c:strRef>
          </c:tx>
          <c:spPr>
            <a:solidFill>
              <a:schemeClr val="accent2"/>
            </a:solidFill>
            <a:ln>
              <a:noFill/>
            </a:ln>
            <a:effectLst/>
          </c:spPr>
          <c:invertIfNegative val="0"/>
          <c:cat>
            <c:numRef>
              <c:f>'Export Figures'!$B$1:$G$1</c:f>
              <c:numCache>
                <c:formatCode>General</c:formatCode>
                <c:ptCount val="6"/>
                <c:pt idx="0">
                  <c:v>2017</c:v>
                </c:pt>
                <c:pt idx="1">
                  <c:v>2018</c:v>
                </c:pt>
                <c:pt idx="2">
                  <c:v>2019</c:v>
                </c:pt>
                <c:pt idx="3">
                  <c:v>2020</c:v>
                </c:pt>
                <c:pt idx="4">
                  <c:v>2021</c:v>
                </c:pt>
                <c:pt idx="5">
                  <c:v>2023</c:v>
                </c:pt>
              </c:numCache>
            </c:numRef>
          </c:cat>
          <c:val>
            <c:numRef>
              <c:f>'Export Figures'!$B$12:$G$12</c:f>
              <c:numCache>
                <c:formatCode>General</c:formatCode>
                <c:ptCount val="6"/>
                <c:pt idx="0">
                  <c:v>25.507881899999997</c:v>
                </c:pt>
                <c:pt idx="1">
                  <c:v>28.723176503049999</c:v>
                </c:pt>
                <c:pt idx="2">
                  <c:v>27.910425664949994</c:v>
                </c:pt>
                <c:pt idx="3">
                  <c:v>27.012471810410002</c:v>
                </c:pt>
                <c:pt idx="4">
                  <c:v>40.363396502369994</c:v>
                </c:pt>
                <c:pt idx="5">
                  <c:v>14.182217863630001</c:v>
                </c:pt>
              </c:numCache>
            </c:numRef>
          </c:val>
          <c:extLst>
            <c:ext xmlns:c16="http://schemas.microsoft.com/office/drawing/2014/chart" uri="{C3380CC4-5D6E-409C-BE32-E72D297353CC}">
              <c16:uniqueId val="{00000001-B0B3-4DB5-815B-1C93D594487A}"/>
            </c:ext>
          </c:extLst>
        </c:ser>
        <c:dLbls>
          <c:showLegendKey val="0"/>
          <c:showVal val="0"/>
          <c:showCatName val="0"/>
          <c:showSerName val="0"/>
          <c:showPercent val="0"/>
          <c:showBubbleSize val="0"/>
        </c:dLbls>
        <c:gapWidth val="150"/>
        <c:overlap val="100"/>
        <c:axId val="1729220543"/>
        <c:axId val="1729228223"/>
      </c:barChart>
      <c:catAx>
        <c:axId val="1729220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8223"/>
        <c:crosses val="autoZero"/>
        <c:auto val="1"/>
        <c:lblAlgn val="ctr"/>
        <c:lblOffset val="100"/>
        <c:noMultiLvlLbl val="0"/>
      </c:catAx>
      <c:valAx>
        <c:axId val="17292282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05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uf!$A$1</c:f>
          <c:strCache>
            <c:ptCount val="1"/>
            <c:pt idx="0">
              <c:v>Sunflower seeds</c:v>
            </c:pt>
          </c:strCache>
        </c:strRef>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lineChart>
        <c:grouping val="standard"/>
        <c:varyColors val="0"/>
        <c:ser>
          <c:idx val="0"/>
          <c:order val="0"/>
          <c:tx>
            <c:strRef>
              <c:f>uf!$A$3</c:f>
              <c:strCache>
                <c:ptCount val="1"/>
                <c:pt idx="0">
                  <c:v>Production_Baseline</c:v>
                </c:pt>
              </c:strCache>
            </c:strRef>
          </c:tx>
          <c:spPr>
            <a:ln w="28575" cap="rnd">
              <a:solidFill>
                <a:schemeClr val="accent1"/>
              </a:solidFill>
              <a:round/>
            </a:ln>
            <a:effectLst/>
          </c:spPr>
          <c:marker>
            <c:symbol val="none"/>
          </c:marker>
          <c:cat>
            <c:numRef>
              <c:f>uf!$B$2:$L$2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uf!$B$3:$L$3</c:f>
              <c:numCache>
                <c:formatCode>#,##0.0</c:formatCode>
                <c:ptCount val="11"/>
                <c:pt idx="0">
                  <c:v>3457.4</c:v>
                </c:pt>
                <c:pt idx="1">
                  <c:v>6771.5</c:v>
                </c:pt>
                <c:pt idx="2">
                  <c:v>15912.5</c:v>
                </c:pt>
                <c:pt idx="3">
                  <c:v>10740.819</c:v>
                </c:pt>
                <c:pt idx="4">
                  <c:v>12683.075000000001</c:v>
                </c:pt>
                <c:pt idx="5">
                  <c:v>13060.346</c:v>
                </c:pt>
                <c:pt idx="6">
                  <c:v>13597.191000000001</c:v>
                </c:pt>
                <c:pt idx="7">
                  <c:v>14660.884</c:v>
                </c:pt>
                <c:pt idx="8">
                  <c:v>14582.896000000001</c:v>
                </c:pt>
                <c:pt idx="9">
                  <c:v>15441.739</c:v>
                </c:pt>
                <c:pt idx="10">
                  <c:v>16964.72</c:v>
                </c:pt>
              </c:numCache>
            </c:numRef>
          </c:val>
          <c:smooth val="0"/>
          <c:extLst>
            <c:ext xmlns:c16="http://schemas.microsoft.com/office/drawing/2014/chart" uri="{C3380CC4-5D6E-409C-BE32-E72D297353CC}">
              <c16:uniqueId val="{00000000-6C6A-4E6E-B642-DE03E6EB812C}"/>
            </c:ext>
          </c:extLst>
        </c:ser>
        <c:ser>
          <c:idx val="1"/>
          <c:order val="1"/>
          <c:tx>
            <c:strRef>
              <c:f>uf!$A$4</c:f>
              <c:strCache>
                <c:ptCount val="1"/>
                <c:pt idx="0">
                  <c:v>Production_EU</c:v>
                </c:pt>
              </c:strCache>
            </c:strRef>
          </c:tx>
          <c:spPr>
            <a:ln w="28575" cap="rnd">
              <a:solidFill>
                <a:srgbClr val="FF5050"/>
              </a:solidFill>
              <a:round/>
            </a:ln>
            <a:effectLst/>
          </c:spPr>
          <c:marker>
            <c:symbol val="none"/>
          </c:marker>
          <c:cat>
            <c:numRef>
              <c:f>uf!$B$2:$L$2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uf!$B$4:$L$4</c:f>
              <c:numCache>
                <c:formatCode>#,##0.0</c:formatCode>
                <c:ptCount val="11"/>
                <c:pt idx="0">
                  <c:v>3457.4</c:v>
                </c:pt>
                <c:pt idx="1">
                  <c:v>6771.5</c:v>
                </c:pt>
                <c:pt idx="2">
                  <c:v>15912.5</c:v>
                </c:pt>
                <c:pt idx="3">
                  <c:v>10740.819</c:v>
                </c:pt>
                <c:pt idx="4">
                  <c:v>12683.075000000001</c:v>
                </c:pt>
                <c:pt idx="5">
                  <c:v>13060.346</c:v>
                </c:pt>
                <c:pt idx="6">
                  <c:v>13597.191000000001</c:v>
                </c:pt>
                <c:pt idx="7">
                  <c:v>14667.213</c:v>
                </c:pt>
                <c:pt idx="8">
                  <c:v>14590.686</c:v>
                </c:pt>
                <c:pt idx="9">
                  <c:v>15449.790999999999</c:v>
                </c:pt>
                <c:pt idx="10">
                  <c:v>16974.032999999999</c:v>
                </c:pt>
              </c:numCache>
            </c:numRef>
          </c:val>
          <c:smooth val="0"/>
          <c:extLst>
            <c:ext xmlns:c16="http://schemas.microsoft.com/office/drawing/2014/chart" uri="{C3380CC4-5D6E-409C-BE32-E72D297353CC}">
              <c16:uniqueId val="{00000001-6C6A-4E6E-B642-DE03E6EB812C}"/>
            </c:ext>
          </c:extLst>
        </c:ser>
        <c:dLbls>
          <c:showLegendKey val="0"/>
          <c:showVal val="0"/>
          <c:showCatName val="0"/>
          <c:showSerName val="0"/>
          <c:showPercent val="0"/>
          <c:showBubbleSize val="0"/>
        </c:dLbls>
        <c:smooth val="0"/>
        <c:axId val="97528223"/>
        <c:axId val="97528703"/>
      </c:lineChart>
      <c:catAx>
        <c:axId val="97528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97528703"/>
        <c:crosses val="autoZero"/>
        <c:auto val="1"/>
        <c:lblAlgn val="ctr"/>
        <c:lblOffset val="100"/>
        <c:noMultiLvlLbl val="0"/>
      </c:catAx>
      <c:valAx>
        <c:axId val="97528703"/>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975282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ru-RU"/>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uo!$A$1</c:f>
          <c:strCache>
            <c:ptCount val="1"/>
            <c:pt idx="0">
              <c:v>Sunflower oil</c:v>
            </c:pt>
          </c:strCache>
        </c:strRef>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2"/>
          <c:order val="0"/>
          <c:tx>
            <c:strRef>
              <c:f>uo!$A$5</c:f>
              <c:strCache>
                <c:ptCount val="1"/>
                <c:pt idx="0">
                  <c:v>Total exports_Baseline</c:v>
                </c:pt>
              </c:strCache>
            </c:strRef>
          </c:tx>
          <c:spPr>
            <a:solidFill>
              <a:schemeClr val="tx1">
                <a:lumMod val="75000"/>
                <a:lumOff val="25000"/>
              </a:schemeClr>
            </a:solidFill>
            <a:ln>
              <a:noFill/>
            </a:ln>
            <a:effectLst/>
          </c:spPr>
          <c:invertIfNegative val="0"/>
          <c:cat>
            <c:numRef>
              <c:f>uo!$B$2:$L$2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uo!$B$5:$L$5</c:f>
              <c:numCache>
                <c:formatCode>#,##0.0</c:formatCode>
                <c:ptCount val="11"/>
                <c:pt idx="0">
                  <c:v>585.99599999999998</c:v>
                </c:pt>
                <c:pt idx="1">
                  <c:v>2177.913</c:v>
                </c:pt>
                <c:pt idx="2">
                  <c:v>5161.3419999999996</c:v>
                </c:pt>
                <c:pt idx="3" formatCode="#,##0">
                  <c:v>4471</c:v>
                </c:pt>
                <c:pt idx="4" formatCode="#,##0">
                  <c:v>3993.9454853937887</c:v>
                </c:pt>
                <c:pt idx="5" formatCode="#,##0">
                  <c:v>3516.8909707875773</c:v>
                </c:pt>
                <c:pt idx="6" formatCode="#,##0">
                  <c:v>3993.9454853937891</c:v>
                </c:pt>
                <c:pt idx="7">
                  <c:v>5689.567</c:v>
                </c:pt>
                <c:pt idx="8">
                  <c:v>5654.2539999999999</c:v>
                </c:pt>
                <c:pt idx="9">
                  <c:v>6047.7110000000002</c:v>
                </c:pt>
                <c:pt idx="10">
                  <c:v>6740.7669999999998</c:v>
                </c:pt>
              </c:numCache>
            </c:numRef>
          </c:val>
          <c:extLst>
            <c:ext xmlns:c16="http://schemas.microsoft.com/office/drawing/2014/chart" uri="{C3380CC4-5D6E-409C-BE32-E72D297353CC}">
              <c16:uniqueId val="{00000000-1680-46FD-8D61-5B7D7D8F95E8}"/>
            </c:ext>
          </c:extLst>
        </c:ser>
        <c:ser>
          <c:idx val="3"/>
          <c:order val="1"/>
          <c:tx>
            <c:strRef>
              <c:f>uo!$A$6</c:f>
              <c:strCache>
                <c:ptCount val="1"/>
                <c:pt idx="0">
                  <c:v>Total exports_EU</c:v>
                </c:pt>
              </c:strCache>
            </c:strRef>
          </c:tx>
          <c:spPr>
            <a:solidFill>
              <a:srgbClr val="FF5050"/>
            </a:solidFill>
            <a:ln>
              <a:noFill/>
            </a:ln>
            <a:effectLst/>
          </c:spPr>
          <c:invertIfNegative val="0"/>
          <c:cat>
            <c:numRef>
              <c:f>uo!$B$2:$L$2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uo!$B$6:$L$6</c:f>
              <c:numCache>
                <c:formatCode>#,##0.0</c:formatCode>
                <c:ptCount val="11"/>
                <c:pt idx="0">
                  <c:v>585.99599999999998</c:v>
                </c:pt>
                <c:pt idx="1">
                  <c:v>2177.913</c:v>
                </c:pt>
                <c:pt idx="2">
                  <c:v>5161.3419999999996</c:v>
                </c:pt>
                <c:pt idx="3" formatCode="#,##0">
                  <c:v>4471</c:v>
                </c:pt>
                <c:pt idx="4" formatCode="#,##0">
                  <c:v>3993.9454853937887</c:v>
                </c:pt>
                <c:pt idx="5" formatCode="#,##0">
                  <c:v>3516.8909707875773</c:v>
                </c:pt>
                <c:pt idx="6" formatCode="#,##0">
                  <c:v>3993.9454853937891</c:v>
                </c:pt>
                <c:pt idx="7">
                  <c:v>5692.4059999999999</c:v>
                </c:pt>
                <c:pt idx="8">
                  <c:v>5657.7479999999996</c:v>
                </c:pt>
                <c:pt idx="9">
                  <c:v>6051.3239999999996</c:v>
                </c:pt>
                <c:pt idx="10">
                  <c:v>6744.9459999999999</c:v>
                </c:pt>
              </c:numCache>
            </c:numRef>
          </c:val>
          <c:extLst>
            <c:ext xmlns:c16="http://schemas.microsoft.com/office/drawing/2014/chart" uri="{C3380CC4-5D6E-409C-BE32-E72D297353CC}">
              <c16:uniqueId val="{00000001-1680-46FD-8D61-5B7D7D8F95E8}"/>
            </c:ext>
          </c:extLst>
        </c:ser>
        <c:ser>
          <c:idx val="4"/>
          <c:order val="2"/>
          <c:tx>
            <c:strRef>
              <c:f>uo!$A$7</c:f>
              <c:strCache>
                <c:ptCount val="1"/>
                <c:pt idx="0">
                  <c:v>Exports to EU_Baseline</c:v>
                </c:pt>
              </c:strCache>
            </c:strRef>
          </c:tx>
          <c:spPr>
            <a:pattFill prst="pct30">
              <a:fgClr>
                <a:schemeClr val="tx1">
                  <a:lumMod val="85000"/>
                  <a:lumOff val="15000"/>
                </a:schemeClr>
              </a:fgClr>
              <a:bgClr>
                <a:schemeClr val="bg1"/>
              </a:bgClr>
            </a:pattFill>
            <a:ln>
              <a:noFill/>
            </a:ln>
            <a:effectLst/>
          </c:spPr>
          <c:invertIfNegative val="0"/>
          <c:cat>
            <c:numRef>
              <c:f>uo!$B$2:$L$2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uo!$B$7:$L$7</c:f>
              <c:numCache>
                <c:formatCode>#,##0.0</c:formatCode>
                <c:ptCount val="11"/>
                <c:pt idx="0">
                  <c:v>23.178000000000001</c:v>
                </c:pt>
                <c:pt idx="1">
                  <c:v>689.60299999999995</c:v>
                </c:pt>
                <c:pt idx="2">
                  <c:v>1492.973</c:v>
                </c:pt>
                <c:pt idx="3" formatCode="#,##0">
                  <c:v>1823.9701899999998</c:v>
                </c:pt>
                <c:pt idx="4" formatCode="#,##0">
                  <c:v>1872.8700369999999</c:v>
                </c:pt>
                <c:pt idx="5" formatCode="#,##0">
                  <c:v>1827.1299630000001</c:v>
                </c:pt>
                <c:pt idx="6" formatCode="#,##0">
                  <c:v>1841.3233966666667</c:v>
                </c:pt>
                <c:pt idx="7">
                  <c:v>1706.87</c:v>
                </c:pt>
                <c:pt idx="8">
                  <c:v>1696.2760000000001</c:v>
                </c:pt>
                <c:pt idx="9">
                  <c:v>1814.3130000000001</c:v>
                </c:pt>
                <c:pt idx="10">
                  <c:v>2022.23</c:v>
                </c:pt>
              </c:numCache>
            </c:numRef>
          </c:val>
          <c:extLst>
            <c:ext xmlns:c16="http://schemas.microsoft.com/office/drawing/2014/chart" uri="{C3380CC4-5D6E-409C-BE32-E72D297353CC}">
              <c16:uniqueId val="{00000002-1680-46FD-8D61-5B7D7D8F95E8}"/>
            </c:ext>
          </c:extLst>
        </c:ser>
        <c:ser>
          <c:idx val="5"/>
          <c:order val="3"/>
          <c:tx>
            <c:strRef>
              <c:f>uo!$A$8</c:f>
              <c:strCache>
                <c:ptCount val="1"/>
                <c:pt idx="0">
                  <c:v>Exports to EU_EU</c:v>
                </c:pt>
              </c:strCache>
            </c:strRef>
          </c:tx>
          <c:spPr>
            <a:pattFill prst="pct30">
              <a:fgClr>
                <a:srgbClr val="FF0000"/>
              </a:fgClr>
              <a:bgClr>
                <a:schemeClr val="bg1"/>
              </a:bgClr>
            </a:pattFill>
            <a:ln>
              <a:noFill/>
            </a:ln>
            <a:effectLst/>
          </c:spPr>
          <c:invertIfNegative val="0"/>
          <c:cat>
            <c:numRef>
              <c:f>uo!$B$2:$L$2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uo!$B$8:$L$8</c:f>
              <c:numCache>
                <c:formatCode>#,##0.0</c:formatCode>
                <c:ptCount val="11"/>
                <c:pt idx="0">
                  <c:v>23.178000000000001</c:v>
                </c:pt>
                <c:pt idx="1">
                  <c:v>689.60299999999995</c:v>
                </c:pt>
                <c:pt idx="2">
                  <c:v>1492.973</c:v>
                </c:pt>
                <c:pt idx="3" formatCode="#,##0">
                  <c:v>1823.97</c:v>
                </c:pt>
                <c:pt idx="4" formatCode="#,##0">
                  <c:v>1872.87</c:v>
                </c:pt>
                <c:pt idx="5" formatCode="#,##0">
                  <c:v>1827.13</c:v>
                </c:pt>
                <c:pt idx="6" formatCode="#,##0">
                  <c:v>1841.3233333333335</c:v>
                </c:pt>
                <c:pt idx="7">
                  <c:v>1707.722</c:v>
                </c:pt>
                <c:pt idx="8">
                  <c:v>1697.3240000000001</c:v>
                </c:pt>
                <c:pt idx="9">
                  <c:v>1815.3969999999999</c:v>
                </c:pt>
                <c:pt idx="10">
                  <c:v>2023.4839999999999</c:v>
                </c:pt>
              </c:numCache>
            </c:numRef>
          </c:val>
          <c:extLst>
            <c:ext xmlns:c16="http://schemas.microsoft.com/office/drawing/2014/chart" uri="{C3380CC4-5D6E-409C-BE32-E72D297353CC}">
              <c16:uniqueId val="{00000003-1680-46FD-8D61-5B7D7D8F95E8}"/>
            </c:ext>
          </c:extLst>
        </c:ser>
        <c:dLbls>
          <c:showLegendKey val="0"/>
          <c:showVal val="0"/>
          <c:showCatName val="0"/>
          <c:showSerName val="0"/>
          <c:showPercent val="0"/>
          <c:showBubbleSize val="0"/>
        </c:dLbls>
        <c:gapWidth val="150"/>
        <c:axId val="43217951"/>
        <c:axId val="43217471"/>
      </c:barChart>
      <c:catAx>
        <c:axId val="43217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43217471"/>
        <c:crosses val="autoZero"/>
        <c:auto val="1"/>
        <c:lblAlgn val="ctr"/>
        <c:lblOffset val="100"/>
        <c:noMultiLvlLbl val="0"/>
      </c:catAx>
      <c:valAx>
        <c:axId val="43217471"/>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432179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ru-RU"/>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uo!$A$1</c:f>
          <c:strCache>
            <c:ptCount val="1"/>
            <c:pt idx="0">
              <c:v>Sunflower oil</c:v>
            </c:pt>
          </c:strCache>
        </c:strRef>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lineChart>
        <c:grouping val="standard"/>
        <c:varyColors val="0"/>
        <c:ser>
          <c:idx val="0"/>
          <c:order val="0"/>
          <c:tx>
            <c:strRef>
              <c:f>uo!$A$3</c:f>
              <c:strCache>
                <c:ptCount val="1"/>
                <c:pt idx="0">
                  <c:v>Production_Baseline</c:v>
                </c:pt>
              </c:strCache>
            </c:strRef>
          </c:tx>
          <c:spPr>
            <a:ln w="28575" cap="rnd">
              <a:solidFill>
                <a:schemeClr val="accent1"/>
              </a:solidFill>
              <a:round/>
            </a:ln>
            <a:effectLst/>
          </c:spPr>
          <c:marker>
            <c:symbol val="none"/>
          </c:marker>
          <c:cat>
            <c:numRef>
              <c:f>uo!$B$2:$L$2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uo!$B$3:$L$3</c:f>
              <c:numCache>
                <c:formatCode>#,##0.0</c:formatCode>
                <c:ptCount val="11"/>
                <c:pt idx="0">
                  <c:v>972.8</c:v>
                </c:pt>
                <c:pt idx="1">
                  <c:v>2990.4180000000001</c:v>
                </c:pt>
                <c:pt idx="2">
                  <c:v>5373.34</c:v>
                </c:pt>
                <c:pt idx="3" formatCode="#,##0">
                  <c:v>4971.2150000000001</c:v>
                </c:pt>
                <c:pt idx="4" formatCode="#,##0">
                  <c:v>4359.3052938317351</c:v>
                </c:pt>
                <c:pt idx="5" formatCode="#,##0">
                  <c:v>3838.6105876634706</c:v>
                </c:pt>
                <c:pt idx="6" formatCode="#,##0">
                  <c:v>4389.7102938317348</c:v>
                </c:pt>
                <c:pt idx="7">
                  <c:v>6238.7520000000004</c:v>
                </c:pt>
                <c:pt idx="8">
                  <c:v>6202.808</c:v>
                </c:pt>
                <c:pt idx="9">
                  <c:v>6586.3919999999998</c:v>
                </c:pt>
                <c:pt idx="10">
                  <c:v>7268.8410000000003</c:v>
                </c:pt>
              </c:numCache>
            </c:numRef>
          </c:val>
          <c:smooth val="0"/>
          <c:extLst>
            <c:ext xmlns:c16="http://schemas.microsoft.com/office/drawing/2014/chart" uri="{C3380CC4-5D6E-409C-BE32-E72D297353CC}">
              <c16:uniqueId val="{00000000-C903-4971-A4B7-5CEB1229D78E}"/>
            </c:ext>
          </c:extLst>
        </c:ser>
        <c:ser>
          <c:idx val="1"/>
          <c:order val="1"/>
          <c:tx>
            <c:strRef>
              <c:f>uo!$A$4</c:f>
              <c:strCache>
                <c:ptCount val="1"/>
                <c:pt idx="0">
                  <c:v>Production_EU</c:v>
                </c:pt>
              </c:strCache>
            </c:strRef>
          </c:tx>
          <c:spPr>
            <a:ln w="28575" cap="rnd">
              <a:solidFill>
                <a:srgbClr val="FF5050"/>
              </a:solidFill>
              <a:round/>
            </a:ln>
            <a:effectLst/>
          </c:spPr>
          <c:marker>
            <c:symbol val="none"/>
          </c:marker>
          <c:cat>
            <c:numRef>
              <c:f>uo!$B$2:$L$2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uo!$B$4:$L$4</c:f>
              <c:numCache>
                <c:formatCode>#,##0.0</c:formatCode>
                <c:ptCount val="11"/>
                <c:pt idx="0">
                  <c:v>972.8</c:v>
                </c:pt>
                <c:pt idx="1">
                  <c:v>2990.4180000000001</c:v>
                </c:pt>
                <c:pt idx="2">
                  <c:v>5373.34</c:v>
                </c:pt>
                <c:pt idx="3" formatCode="#,##0">
                  <c:v>4971.2150000000001</c:v>
                </c:pt>
                <c:pt idx="4" formatCode="#,##0">
                  <c:v>4359.3052938317351</c:v>
                </c:pt>
                <c:pt idx="5" formatCode="#,##0">
                  <c:v>3838.6105876634706</c:v>
                </c:pt>
                <c:pt idx="6" formatCode="#,##0">
                  <c:v>4389.7102938317348</c:v>
                </c:pt>
                <c:pt idx="7">
                  <c:v>6241.59</c:v>
                </c:pt>
                <c:pt idx="8">
                  <c:v>6206.3019999999997</c:v>
                </c:pt>
                <c:pt idx="9">
                  <c:v>6590.0050000000001</c:v>
                </c:pt>
                <c:pt idx="10">
                  <c:v>7273.02</c:v>
                </c:pt>
              </c:numCache>
            </c:numRef>
          </c:val>
          <c:smooth val="0"/>
          <c:extLst>
            <c:ext xmlns:c16="http://schemas.microsoft.com/office/drawing/2014/chart" uri="{C3380CC4-5D6E-409C-BE32-E72D297353CC}">
              <c16:uniqueId val="{00000001-C903-4971-A4B7-5CEB1229D78E}"/>
            </c:ext>
          </c:extLst>
        </c:ser>
        <c:dLbls>
          <c:showLegendKey val="0"/>
          <c:showVal val="0"/>
          <c:showCatName val="0"/>
          <c:showSerName val="0"/>
          <c:showPercent val="0"/>
          <c:showBubbleSize val="0"/>
        </c:dLbls>
        <c:smooth val="0"/>
        <c:axId val="97528223"/>
        <c:axId val="97528703"/>
      </c:lineChart>
      <c:catAx>
        <c:axId val="97528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97528703"/>
        <c:crosses val="autoZero"/>
        <c:auto val="1"/>
        <c:lblAlgn val="ctr"/>
        <c:lblOffset val="100"/>
        <c:noMultiLvlLbl val="0"/>
      </c:catAx>
      <c:valAx>
        <c:axId val="97528703"/>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975282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ru-RU"/>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po!$A$1</c:f>
          <c:strCache>
            <c:ptCount val="1"/>
            <c:pt idx="0">
              <c:v>Poultry meat</c:v>
            </c:pt>
          </c:strCache>
        </c:strRef>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2"/>
          <c:order val="0"/>
          <c:tx>
            <c:strRef>
              <c:f>po!$A$9</c:f>
              <c:strCache>
                <c:ptCount val="1"/>
                <c:pt idx="0">
                  <c:v>Total exports_Baseline</c:v>
                </c:pt>
              </c:strCache>
            </c:strRef>
          </c:tx>
          <c:spPr>
            <a:solidFill>
              <a:schemeClr val="tx1">
                <a:lumMod val="75000"/>
                <a:lumOff val="25000"/>
              </a:schemeClr>
            </a:solidFill>
            <a:ln>
              <a:noFill/>
            </a:ln>
            <a:effectLst/>
          </c:spPr>
          <c:invertIfNegative val="0"/>
          <c:cat>
            <c:numRef>
              <c:f>po!$B$2:$L$2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po!$B$9:$L$9</c:f>
              <c:numCache>
                <c:formatCode>General</c:formatCode>
                <c:ptCount val="11"/>
                <c:pt idx="0">
                  <c:v>1.0109999999999999</c:v>
                </c:pt>
                <c:pt idx="1">
                  <c:v>32.457000000000001</c:v>
                </c:pt>
                <c:pt idx="2">
                  <c:v>466</c:v>
                </c:pt>
                <c:pt idx="3">
                  <c:v>417.22899999999998</c:v>
                </c:pt>
                <c:pt idx="4">
                  <c:v>423</c:v>
                </c:pt>
                <c:pt idx="5">
                  <c:v>462.17901712062258</c:v>
                </c:pt>
                <c:pt idx="6">
                  <c:v>472.187493385214</c:v>
                </c:pt>
                <c:pt idx="7">
                  <c:v>481.90694708171208</c:v>
                </c:pt>
                <c:pt idx="8">
                  <c:v>491.35252062256808</c:v>
                </c:pt>
                <c:pt idx="9">
                  <c:v>518.1891548638132</c:v>
                </c:pt>
                <c:pt idx="10">
                  <c:v>543.03620778210109</c:v>
                </c:pt>
              </c:numCache>
            </c:numRef>
          </c:val>
          <c:extLst>
            <c:ext xmlns:c16="http://schemas.microsoft.com/office/drawing/2014/chart" uri="{C3380CC4-5D6E-409C-BE32-E72D297353CC}">
              <c16:uniqueId val="{00000000-C9A6-472E-9F4C-68CE0FA09FC0}"/>
            </c:ext>
          </c:extLst>
        </c:ser>
        <c:ser>
          <c:idx val="3"/>
          <c:order val="1"/>
          <c:tx>
            <c:strRef>
              <c:f>po!$A$10</c:f>
              <c:strCache>
                <c:ptCount val="1"/>
                <c:pt idx="0">
                  <c:v>Total exports_EU</c:v>
                </c:pt>
              </c:strCache>
            </c:strRef>
          </c:tx>
          <c:spPr>
            <a:solidFill>
              <a:srgbClr val="FF5050"/>
            </a:solidFill>
            <a:ln>
              <a:noFill/>
            </a:ln>
            <a:effectLst/>
          </c:spPr>
          <c:invertIfNegative val="0"/>
          <c:cat>
            <c:numRef>
              <c:f>po!$B$2:$L$2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po!$B$10:$L$10</c:f>
              <c:numCache>
                <c:formatCode>General</c:formatCode>
                <c:ptCount val="11"/>
                <c:pt idx="0">
                  <c:v>1.0109999999999999</c:v>
                </c:pt>
                <c:pt idx="1">
                  <c:v>32.457000000000001</c:v>
                </c:pt>
                <c:pt idx="2">
                  <c:v>466</c:v>
                </c:pt>
                <c:pt idx="3">
                  <c:v>417.22899999999998</c:v>
                </c:pt>
                <c:pt idx="4">
                  <c:v>423</c:v>
                </c:pt>
                <c:pt idx="5">
                  <c:v>462.17901712062258</c:v>
                </c:pt>
                <c:pt idx="6">
                  <c:v>472.187493385214</c:v>
                </c:pt>
                <c:pt idx="7">
                  <c:v>480.9934645914397</c:v>
                </c:pt>
                <c:pt idx="8">
                  <c:v>490.43870894941631</c:v>
                </c:pt>
                <c:pt idx="9">
                  <c:v>517.27501400778215</c:v>
                </c:pt>
                <c:pt idx="10">
                  <c:v>542.12173774319069</c:v>
                </c:pt>
              </c:numCache>
            </c:numRef>
          </c:val>
          <c:extLst>
            <c:ext xmlns:c16="http://schemas.microsoft.com/office/drawing/2014/chart" uri="{C3380CC4-5D6E-409C-BE32-E72D297353CC}">
              <c16:uniqueId val="{00000001-C9A6-472E-9F4C-68CE0FA09FC0}"/>
            </c:ext>
          </c:extLst>
        </c:ser>
        <c:ser>
          <c:idx val="0"/>
          <c:order val="2"/>
          <c:tx>
            <c:strRef>
              <c:f>po!$A$11</c:f>
              <c:strCache>
                <c:ptCount val="1"/>
                <c:pt idx="0">
                  <c:v>Exports to EU_Baseline</c:v>
                </c:pt>
              </c:strCache>
            </c:strRef>
          </c:tx>
          <c:spPr>
            <a:pattFill prst="pct30">
              <a:fgClr>
                <a:schemeClr val="tx1"/>
              </a:fgClr>
              <a:bgClr>
                <a:schemeClr val="bg1"/>
              </a:bgClr>
            </a:pattFill>
            <a:ln>
              <a:noFill/>
            </a:ln>
            <a:effectLst/>
          </c:spPr>
          <c:invertIfNegative val="0"/>
          <c:cat>
            <c:numRef>
              <c:f>po!$B$2:$L$2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po!$B$11:$L$11</c:f>
              <c:numCache>
                <c:formatCode>General</c:formatCode>
                <c:ptCount val="11"/>
                <c:pt idx="1">
                  <c:v>0</c:v>
                </c:pt>
                <c:pt idx="2">
                  <c:v>74.981999999999999</c:v>
                </c:pt>
                <c:pt idx="3">
                  <c:v>117.459</c:v>
                </c:pt>
                <c:pt idx="4">
                  <c:v>172.51</c:v>
                </c:pt>
                <c:pt idx="5">
                  <c:v>105.45699999999999</c:v>
                </c:pt>
                <c:pt idx="6">
                  <c:v>119.255</c:v>
                </c:pt>
                <c:pt idx="7">
                  <c:v>73.924999999999997</c:v>
                </c:pt>
                <c:pt idx="8">
                  <c:v>81.103999999999999</c:v>
                </c:pt>
                <c:pt idx="9">
                  <c:v>101.72799999999999</c:v>
                </c:pt>
                <c:pt idx="10">
                  <c:v>116.794</c:v>
                </c:pt>
              </c:numCache>
            </c:numRef>
          </c:val>
          <c:extLst>
            <c:ext xmlns:c16="http://schemas.microsoft.com/office/drawing/2014/chart" uri="{C3380CC4-5D6E-409C-BE32-E72D297353CC}">
              <c16:uniqueId val="{00000002-C9A6-472E-9F4C-68CE0FA09FC0}"/>
            </c:ext>
          </c:extLst>
        </c:ser>
        <c:ser>
          <c:idx val="1"/>
          <c:order val="3"/>
          <c:tx>
            <c:strRef>
              <c:f>po!$A$12</c:f>
              <c:strCache>
                <c:ptCount val="1"/>
                <c:pt idx="0">
                  <c:v>Exports to EU_EU</c:v>
                </c:pt>
              </c:strCache>
            </c:strRef>
          </c:tx>
          <c:spPr>
            <a:pattFill prst="pct30">
              <a:fgClr>
                <a:srgbClr val="FF5050"/>
              </a:fgClr>
              <a:bgClr>
                <a:schemeClr val="bg1"/>
              </a:bgClr>
            </a:pattFill>
            <a:ln>
              <a:noFill/>
            </a:ln>
            <a:effectLst/>
          </c:spPr>
          <c:invertIfNegative val="0"/>
          <c:cat>
            <c:numRef>
              <c:f>po!$B$2:$L$2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po!$B$12:$L$12</c:f>
              <c:numCache>
                <c:formatCode>General</c:formatCode>
                <c:ptCount val="11"/>
                <c:pt idx="1">
                  <c:v>0</c:v>
                </c:pt>
                <c:pt idx="2">
                  <c:v>74.981999999999999</c:v>
                </c:pt>
                <c:pt idx="3">
                  <c:v>117.459</c:v>
                </c:pt>
                <c:pt idx="4">
                  <c:v>172.51</c:v>
                </c:pt>
                <c:pt idx="5">
                  <c:v>105.45699999999999</c:v>
                </c:pt>
                <c:pt idx="6">
                  <c:v>119.255</c:v>
                </c:pt>
                <c:pt idx="7">
                  <c:v>73.754000000000005</c:v>
                </c:pt>
                <c:pt idx="8">
                  <c:v>80.933000000000007</c:v>
                </c:pt>
                <c:pt idx="9">
                  <c:v>101.557</c:v>
                </c:pt>
                <c:pt idx="10">
                  <c:v>116.623</c:v>
                </c:pt>
              </c:numCache>
            </c:numRef>
          </c:val>
          <c:extLst>
            <c:ext xmlns:c16="http://schemas.microsoft.com/office/drawing/2014/chart" uri="{C3380CC4-5D6E-409C-BE32-E72D297353CC}">
              <c16:uniqueId val="{00000003-C9A6-472E-9F4C-68CE0FA09FC0}"/>
            </c:ext>
          </c:extLst>
        </c:ser>
        <c:dLbls>
          <c:showLegendKey val="0"/>
          <c:showVal val="0"/>
          <c:showCatName val="0"/>
          <c:showSerName val="0"/>
          <c:showPercent val="0"/>
          <c:showBubbleSize val="0"/>
        </c:dLbls>
        <c:gapWidth val="150"/>
        <c:axId val="43217951"/>
        <c:axId val="43217471"/>
      </c:barChart>
      <c:catAx>
        <c:axId val="43217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43217471"/>
        <c:crosses val="autoZero"/>
        <c:auto val="1"/>
        <c:lblAlgn val="ctr"/>
        <c:lblOffset val="100"/>
        <c:noMultiLvlLbl val="0"/>
      </c:catAx>
      <c:valAx>
        <c:axId val="432174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432179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ru-RU"/>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po!$A$1</c:f>
          <c:strCache>
            <c:ptCount val="1"/>
            <c:pt idx="0">
              <c:v>Poultry meat</c:v>
            </c:pt>
          </c:strCache>
        </c:strRef>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lineChart>
        <c:grouping val="standard"/>
        <c:varyColors val="0"/>
        <c:ser>
          <c:idx val="0"/>
          <c:order val="0"/>
          <c:tx>
            <c:strRef>
              <c:f>po!$A$7</c:f>
              <c:strCache>
                <c:ptCount val="1"/>
                <c:pt idx="0">
                  <c:v>Production_Baseline</c:v>
                </c:pt>
              </c:strCache>
            </c:strRef>
          </c:tx>
          <c:spPr>
            <a:ln w="28575" cap="rnd">
              <a:solidFill>
                <a:schemeClr val="accent1"/>
              </a:solidFill>
              <a:round/>
            </a:ln>
            <a:effectLst/>
          </c:spPr>
          <c:marker>
            <c:symbol val="none"/>
          </c:marker>
          <c:cat>
            <c:numRef>
              <c:f>po!$B$2:$L$2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po!$B$7:$L$7</c:f>
              <c:numCache>
                <c:formatCode>General</c:formatCode>
                <c:ptCount val="11"/>
                <c:pt idx="0">
                  <c:v>193.2</c:v>
                </c:pt>
                <c:pt idx="1">
                  <c:v>953.5</c:v>
                </c:pt>
                <c:pt idx="2">
                  <c:v>1373.5</c:v>
                </c:pt>
                <c:pt idx="3">
                  <c:v>1252.9000000000001</c:v>
                </c:pt>
                <c:pt idx="4">
                  <c:v>1285</c:v>
                </c:pt>
                <c:pt idx="5">
                  <c:v>1404.019</c:v>
                </c:pt>
                <c:pt idx="6">
                  <c:v>1434.423</c:v>
                </c:pt>
                <c:pt idx="7">
                  <c:v>1463.9490000000001</c:v>
                </c:pt>
                <c:pt idx="8">
                  <c:v>1492.643</c:v>
                </c:pt>
                <c:pt idx="9">
                  <c:v>1574.1679999999999</c:v>
                </c:pt>
                <c:pt idx="10">
                  <c:v>1649.6489999999999</c:v>
                </c:pt>
              </c:numCache>
            </c:numRef>
          </c:val>
          <c:smooth val="0"/>
          <c:extLst>
            <c:ext xmlns:c16="http://schemas.microsoft.com/office/drawing/2014/chart" uri="{C3380CC4-5D6E-409C-BE32-E72D297353CC}">
              <c16:uniqueId val="{00000000-7F47-47F4-9D5C-25D54D5A3E28}"/>
            </c:ext>
          </c:extLst>
        </c:ser>
        <c:ser>
          <c:idx val="1"/>
          <c:order val="1"/>
          <c:tx>
            <c:strRef>
              <c:f>po!$A$8</c:f>
              <c:strCache>
                <c:ptCount val="1"/>
                <c:pt idx="0">
                  <c:v>Production_EU</c:v>
                </c:pt>
              </c:strCache>
            </c:strRef>
          </c:tx>
          <c:spPr>
            <a:ln w="28575" cap="rnd">
              <a:solidFill>
                <a:srgbClr val="FF5050"/>
              </a:solidFill>
              <a:round/>
            </a:ln>
            <a:effectLst/>
          </c:spPr>
          <c:marker>
            <c:symbol val="none"/>
          </c:marker>
          <c:cat>
            <c:numRef>
              <c:f>po!$B$2:$L$2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po!$B$8:$L$8</c:f>
              <c:numCache>
                <c:formatCode>General</c:formatCode>
                <c:ptCount val="11"/>
                <c:pt idx="0">
                  <c:v>193.2</c:v>
                </c:pt>
                <c:pt idx="1">
                  <c:v>953.5</c:v>
                </c:pt>
                <c:pt idx="2">
                  <c:v>1373.5</c:v>
                </c:pt>
                <c:pt idx="3">
                  <c:v>1252.9000000000001</c:v>
                </c:pt>
                <c:pt idx="4">
                  <c:v>1285</c:v>
                </c:pt>
                <c:pt idx="5">
                  <c:v>1404.019</c:v>
                </c:pt>
                <c:pt idx="6">
                  <c:v>1434.423</c:v>
                </c:pt>
                <c:pt idx="7">
                  <c:v>1461.174</c:v>
                </c:pt>
                <c:pt idx="8">
                  <c:v>1489.867</c:v>
                </c:pt>
                <c:pt idx="9">
                  <c:v>1571.3910000000001</c:v>
                </c:pt>
                <c:pt idx="10">
                  <c:v>1646.8710000000001</c:v>
                </c:pt>
              </c:numCache>
            </c:numRef>
          </c:val>
          <c:smooth val="0"/>
          <c:extLst>
            <c:ext xmlns:c16="http://schemas.microsoft.com/office/drawing/2014/chart" uri="{C3380CC4-5D6E-409C-BE32-E72D297353CC}">
              <c16:uniqueId val="{00000001-7F47-47F4-9D5C-25D54D5A3E28}"/>
            </c:ext>
          </c:extLst>
        </c:ser>
        <c:dLbls>
          <c:showLegendKey val="0"/>
          <c:showVal val="0"/>
          <c:showCatName val="0"/>
          <c:showSerName val="0"/>
          <c:showPercent val="0"/>
          <c:showBubbleSize val="0"/>
        </c:dLbls>
        <c:smooth val="0"/>
        <c:axId val="97528223"/>
        <c:axId val="97528703"/>
      </c:lineChart>
      <c:catAx>
        <c:axId val="97528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97528703"/>
        <c:crosses val="autoZero"/>
        <c:auto val="1"/>
        <c:lblAlgn val="ctr"/>
        <c:lblOffset val="100"/>
        <c:noMultiLvlLbl val="0"/>
      </c:catAx>
      <c:valAx>
        <c:axId val="975287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975282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ru-RU"/>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'Export Figures'!$A$11</c:f>
              <c:strCache>
                <c:ptCount val="1"/>
                <c:pt idx="0">
                  <c:v>Agri-food</c:v>
                </c:pt>
              </c:strCache>
            </c:strRef>
          </c:tx>
          <c:spPr>
            <a:solidFill>
              <a:schemeClr val="accent1"/>
            </a:solidFill>
            <a:ln>
              <a:noFill/>
            </a:ln>
            <a:effectLst/>
          </c:spPr>
          <c:invertIfNegative val="0"/>
          <c:cat>
            <c:numRef>
              <c:f>'Export Figures'!$B$1:$G$1</c:f>
              <c:numCache>
                <c:formatCode>General</c:formatCode>
                <c:ptCount val="6"/>
                <c:pt idx="0">
                  <c:v>2017</c:v>
                </c:pt>
                <c:pt idx="1">
                  <c:v>2018</c:v>
                </c:pt>
                <c:pt idx="2">
                  <c:v>2019</c:v>
                </c:pt>
                <c:pt idx="3">
                  <c:v>2020</c:v>
                </c:pt>
                <c:pt idx="4">
                  <c:v>2021</c:v>
                </c:pt>
                <c:pt idx="5">
                  <c:v>2023</c:v>
                </c:pt>
              </c:numCache>
            </c:numRef>
          </c:cat>
          <c:val>
            <c:numRef>
              <c:f>'Export Figures'!$B$11:$G$11</c:f>
              <c:numCache>
                <c:formatCode>General</c:formatCode>
                <c:ptCount val="6"/>
                <c:pt idx="0">
                  <c:v>17.756854100000002</c:v>
                </c:pt>
                <c:pt idx="1">
                  <c:v>18.611810545129998</c:v>
                </c:pt>
                <c:pt idx="2">
                  <c:v>22.144180162350001</c:v>
                </c:pt>
                <c:pt idx="3">
                  <c:v>22.179352713890001</c:v>
                </c:pt>
                <c:pt idx="4">
                  <c:v>27.708932336239997</c:v>
                </c:pt>
                <c:pt idx="5">
                  <c:v>22.000685064119999</c:v>
                </c:pt>
              </c:numCache>
            </c:numRef>
          </c:val>
          <c:extLst>
            <c:ext xmlns:c16="http://schemas.microsoft.com/office/drawing/2014/chart" uri="{C3380CC4-5D6E-409C-BE32-E72D297353CC}">
              <c16:uniqueId val="{00000000-B0B3-4DB5-815B-1C93D594487A}"/>
            </c:ext>
          </c:extLst>
        </c:ser>
        <c:ser>
          <c:idx val="1"/>
          <c:order val="1"/>
          <c:tx>
            <c:strRef>
              <c:f>'Export Figures'!$A$12</c:f>
              <c:strCache>
                <c:ptCount val="1"/>
                <c:pt idx="0">
                  <c:v>Non-Agri-Food</c:v>
                </c:pt>
              </c:strCache>
            </c:strRef>
          </c:tx>
          <c:spPr>
            <a:solidFill>
              <a:schemeClr val="accent2"/>
            </a:solidFill>
            <a:ln>
              <a:noFill/>
            </a:ln>
            <a:effectLst/>
          </c:spPr>
          <c:invertIfNegative val="0"/>
          <c:cat>
            <c:numRef>
              <c:f>'Export Figures'!$B$1:$G$1</c:f>
              <c:numCache>
                <c:formatCode>General</c:formatCode>
                <c:ptCount val="6"/>
                <c:pt idx="0">
                  <c:v>2017</c:v>
                </c:pt>
                <c:pt idx="1">
                  <c:v>2018</c:v>
                </c:pt>
                <c:pt idx="2">
                  <c:v>2019</c:v>
                </c:pt>
                <c:pt idx="3">
                  <c:v>2020</c:v>
                </c:pt>
                <c:pt idx="4">
                  <c:v>2021</c:v>
                </c:pt>
                <c:pt idx="5">
                  <c:v>2023</c:v>
                </c:pt>
              </c:numCache>
            </c:numRef>
          </c:cat>
          <c:val>
            <c:numRef>
              <c:f>'Export Figures'!$B$12:$G$12</c:f>
              <c:numCache>
                <c:formatCode>General</c:formatCode>
                <c:ptCount val="6"/>
                <c:pt idx="0">
                  <c:v>25.507881899999997</c:v>
                </c:pt>
                <c:pt idx="1">
                  <c:v>28.723176503049999</c:v>
                </c:pt>
                <c:pt idx="2">
                  <c:v>27.910425664949994</c:v>
                </c:pt>
                <c:pt idx="3">
                  <c:v>27.012471810410002</c:v>
                </c:pt>
                <c:pt idx="4">
                  <c:v>40.363396502369994</c:v>
                </c:pt>
                <c:pt idx="5">
                  <c:v>14.182217863630001</c:v>
                </c:pt>
              </c:numCache>
            </c:numRef>
          </c:val>
          <c:extLst>
            <c:ext xmlns:c16="http://schemas.microsoft.com/office/drawing/2014/chart" uri="{C3380CC4-5D6E-409C-BE32-E72D297353CC}">
              <c16:uniqueId val="{00000001-B0B3-4DB5-815B-1C93D594487A}"/>
            </c:ext>
          </c:extLst>
        </c:ser>
        <c:dLbls>
          <c:showLegendKey val="0"/>
          <c:showVal val="0"/>
          <c:showCatName val="0"/>
          <c:showSerName val="0"/>
          <c:showPercent val="0"/>
          <c:showBubbleSize val="0"/>
        </c:dLbls>
        <c:gapWidth val="150"/>
        <c:overlap val="100"/>
        <c:axId val="1729220543"/>
        <c:axId val="1729228223"/>
      </c:barChart>
      <c:catAx>
        <c:axId val="1729220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8223"/>
        <c:crosses val="autoZero"/>
        <c:auto val="1"/>
        <c:lblAlgn val="ctr"/>
        <c:lblOffset val="100"/>
        <c:noMultiLvlLbl val="0"/>
      </c:catAx>
      <c:valAx>
        <c:axId val="17292282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05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'Export Figures'!$A$3</c:f>
              <c:strCache>
                <c:ptCount val="1"/>
                <c:pt idx="0">
                  <c:v>Agri-food</c:v>
                </c:pt>
              </c:strCache>
            </c:strRef>
          </c:tx>
          <c:spPr>
            <a:solidFill>
              <a:schemeClr val="accent1"/>
            </a:solidFill>
            <a:ln>
              <a:noFill/>
            </a:ln>
            <a:effectLst/>
          </c:spPr>
          <c:invertIfNegative val="0"/>
          <c:cat>
            <c:numRef>
              <c:f>'Export Figures'!$B$1:$G$1</c:f>
              <c:numCache>
                <c:formatCode>General</c:formatCode>
                <c:ptCount val="6"/>
                <c:pt idx="0">
                  <c:v>2017</c:v>
                </c:pt>
                <c:pt idx="1">
                  <c:v>2018</c:v>
                </c:pt>
                <c:pt idx="2">
                  <c:v>2019</c:v>
                </c:pt>
                <c:pt idx="3">
                  <c:v>2020</c:v>
                </c:pt>
                <c:pt idx="4">
                  <c:v>2021</c:v>
                </c:pt>
                <c:pt idx="5">
                  <c:v>2023</c:v>
                </c:pt>
              </c:numCache>
            </c:numRef>
          </c:cat>
          <c:val>
            <c:numRef>
              <c:f>'Export Figures'!$B$3:$G$3</c:f>
              <c:numCache>
                <c:formatCode>General</c:formatCode>
                <c:ptCount val="6"/>
                <c:pt idx="0">
                  <c:v>5.6488211525255672</c:v>
                </c:pt>
                <c:pt idx="1">
                  <c:v>6.1261443386699996</c:v>
                </c:pt>
                <c:pt idx="2">
                  <c:v>7.3141324000000001</c:v>
                </c:pt>
                <c:pt idx="3">
                  <c:v>6.5154709032700007</c:v>
                </c:pt>
                <c:pt idx="4">
                  <c:v>7.6740120765800004</c:v>
                </c:pt>
                <c:pt idx="5">
                  <c:v>12.498139783379999</c:v>
                </c:pt>
              </c:numCache>
            </c:numRef>
          </c:val>
          <c:extLst>
            <c:ext xmlns:c16="http://schemas.microsoft.com/office/drawing/2014/chart" uri="{C3380CC4-5D6E-409C-BE32-E72D297353CC}">
              <c16:uniqueId val="{00000000-A30F-4D78-BC09-A9527C90163E}"/>
            </c:ext>
          </c:extLst>
        </c:ser>
        <c:ser>
          <c:idx val="1"/>
          <c:order val="1"/>
          <c:tx>
            <c:strRef>
              <c:f>'Export Figures'!$A$4</c:f>
              <c:strCache>
                <c:ptCount val="1"/>
                <c:pt idx="0">
                  <c:v>Non-Agri-Food</c:v>
                </c:pt>
              </c:strCache>
            </c:strRef>
          </c:tx>
          <c:spPr>
            <a:solidFill>
              <a:schemeClr val="accent2"/>
            </a:solidFill>
            <a:ln>
              <a:noFill/>
            </a:ln>
            <a:effectLst/>
          </c:spPr>
          <c:invertIfNegative val="0"/>
          <c:cat>
            <c:numRef>
              <c:f>'Export Figures'!$B$1:$G$1</c:f>
              <c:numCache>
                <c:formatCode>General</c:formatCode>
                <c:ptCount val="6"/>
                <c:pt idx="0">
                  <c:v>2017</c:v>
                </c:pt>
                <c:pt idx="1">
                  <c:v>2018</c:v>
                </c:pt>
                <c:pt idx="2">
                  <c:v>2019</c:v>
                </c:pt>
                <c:pt idx="3">
                  <c:v>2020</c:v>
                </c:pt>
                <c:pt idx="4">
                  <c:v>2021</c:v>
                </c:pt>
                <c:pt idx="5">
                  <c:v>2023</c:v>
                </c:pt>
              </c:numCache>
            </c:numRef>
          </c:cat>
          <c:val>
            <c:numRef>
              <c:f>'Export Figures'!$B$4:$G$4</c:f>
              <c:numCache>
                <c:formatCode>General</c:formatCode>
                <c:ptCount val="6"/>
                <c:pt idx="0">
                  <c:v>11.884582759558079</c:v>
                </c:pt>
                <c:pt idx="1">
                  <c:v>14.030868411130001</c:v>
                </c:pt>
                <c:pt idx="2">
                  <c:v>13.436609200000001</c:v>
                </c:pt>
                <c:pt idx="3">
                  <c:v>12.089438971170001</c:v>
                </c:pt>
                <c:pt idx="4">
                  <c:v>19.118957237579998</c:v>
                </c:pt>
                <c:pt idx="5">
                  <c:v>10.893936529100001</c:v>
                </c:pt>
              </c:numCache>
            </c:numRef>
          </c:val>
          <c:extLst>
            <c:ext xmlns:c16="http://schemas.microsoft.com/office/drawing/2014/chart" uri="{C3380CC4-5D6E-409C-BE32-E72D297353CC}">
              <c16:uniqueId val="{00000001-A30F-4D78-BC09-A9527C90163E}"/>
            </c:ext>
          </c:extLst>
        </c:ser>
        <c:dLbls>
          <c:showLegendKey val="0"/>
          <c:showVal val="0"/>
          <c:showCatName val="0"/>
          <c:showSerName val="0"/>
          <c:showPercent val="0"/>
          <c:showBubbleSize val="0"/>
        </c:dLbls>
        <c:gapWidth val="150"/>
        <c:overlap val="100"/>
        <c:axId val="1729220543"/>
        <c:axId val="1729228223"/>
      </c:barChart>
      <c:catAx>
        <c:axId val="1729220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8223"/>
        <c:crosses val="autoZero"/>
        <c:auto val="1"/>
        <c:lblAlgn val="ctr"/>
        <c:lblOffset val="100"/>
        <c:noMultiLvlLbl val="0"/>
      </c:catAx>
      <c:valAx>
        <c:axId val="17292282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05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'Import Figures'!$A$11</c:f>
              <c:strCache>
                <c:ptCount val="1"/>
                <c:pt idx="0">
                  <c:v>Agri-food</c:v>
                </c:pt>
              </c:strCache>
            </c:strRef>
          </c:tx>
          <c:spPr>
            <a:solidFill>
              <a:schemeClr val="accent1"/>
            </a:solidFill>
            <a:ln>
              <a:noFill/>
            </a:ln>
            <a:effectLst/>
          </c:spPr>
          <c:invertIfNegative val="0"/>
          <c:cat>
            <c:numRef>
              <c:f>'Import Figures'!$B$1:$G$1</c:f>
              <c:numCache>
                <c:formatCode>General</c:formatCode>
                <c:ptCount val="6"/>
                <c:pt idx="0">
                  <c:v>2017</c:v>
                </c:pt>
                <c:pt idx="1">
                  <c:v>2018</c:v>
                </c:pt>
                <c:pt idx="2">
                  <c:v>2019</c:v>
                </c:pt>
                <c:pt idx="3">
                  <c:v>2020</c:v>
                </c:pt>
                <c:pt idx="4">
                  <c:v>2021</c:v>
                </c:pt>
                <c:pt idx="5">
                  <c:v>2023</c:v>
                </c:pt>
              </c:numCache>
            </c:numRef>
          </c:cat>
          <c:val>
            <c:numRef>
              <c:f>'Import Figures'!$B$11:$G$11</c:f>
              <c:numCache>
                <c:formatCode>General</c:formatCode>
                <c:ptCount val="6"/>
                <c:pt idx="0">
                  <c:v>4.3012089000000007</c:v>
                </c:pt>
                <c:pt idx="1">
                  <c:v>5.0554581006800001</c:v>
                </c:pt>
                <c:pt idx="2">
                  <c:v>5.736028428850001</c:v>
                </c:pt>
                <c:pt idx="3">
                  <c:v>6.4983372696100004</c:v>
                </c:pt>
                <c:pt idx="4">
                  <c:v>7.7469682167399991</c:v>
                </c:pt>
                <c:pt idx="5">
                  <c:v>6.9542102861199995</c:v>
                </c:pt>
              </c:numCache>
            </c:numRef>
          </c:val>
          <c:extLst>
            <c:ext xmlns:c16="http://schemas.microsoft.com/office/drawing/2014/chart" uri="{C3380CC4-5D6E-409C-BE32-E72D297353CC}">
              <c16:uniqueId val="{00000000-4430-4AAB-92EF-B74F91F78B48}"/>
            </c:ext>
          </c:extLst>
        </c:ser>
        <c:ser>
          <c:idx val="1"/>
          <c:order val="1"/>
          <c:tx>
            <c:strRef>
              <c:f>'Import Figures'!$A$12</c:f>
              <c:strCache>
                <c:ptCount val="1"/>
                <c:pt idx="0">
                  <c:v>Non-Agri-Food</c:v>
                </c:pt>
              </c:strCache>
            </c:strRef>
          </c:tx>
          <c:spPr>
            <a:solidFill>
              <a:schemeClr val="accent2"/>
            </a:solidFill>
            <a:ln>
              <a:noFill/>
            </a:ln>
            <a:effectLst/>
          </c:spPr>
          <c:invertIfNegative val="0"/>
          <c:cat>
            <c:numRef>
              <c:f>'Import Figures'!$B$1:$G$1</c:f>
              <c:numCache>
                <c:formatCode>General</c:formatCode>
                <c:ptCount val="6"/>
                <c:pt idx="0">
                  <c:v>2017</c:v>
                </c:pt>
                <c:pt idx="1">
                  <c:v>2018</c:v>
                </c:pt>
                <c:pt idx="2">
                  <c:v>2019</c:v>
                </c:pt>
                <c:pt idx="3">
                  <c:v>2020</c:v>
                </c:pt>
                <c:pt idx="4">
                  <c:v>2021</c:v>
                </c:pt>
                <c:pt idx="5">
                  <c:v>2023</c:v>
                </c:pt>
              </c:numCache>
            </c:numRef>
          </c:cat>
          <c:val>
            <c:numRef>
              <c:f>'Import Figures'!$B$12:$G$12</c:f>
              <c:numCache>
                <c:formatCode>General</c:formatCode>
                <c:ptCount val="6"/>
                <c:pt idx="0">
                  <c:v>45.305965</c:v>
                </c:pt>
                <c:pt idx="1">
                  <c:v>52.132119896280003</c:v>
                </c:pt>
                <c:pt idx="2">
                  <c:v>55.064144636190001</c:v>
                </c:pt>
                <c:pt idx="3">
                  <c:v>47.837799411300004</c:v>
                </c:pt>
                <c:pt idx="4">
                  <c:v>65.096158341090003</c:v>
                </c:pt>
                <c:pt idx="5">
                  <c:v>56.612789556239996</c:v>
                </c:pt>
              </c:numCache>
            </c:numRef>
          </c:val>
          <c:extLst>
            <c:ext xmlns:c16="http://schemas.microsoft.com/office/drawing/2014/chart" uri="{C3380CC4-5D6E-409C-BE32-E72D297353CC}">
              <c16:uniqueId val="{00000001-4430-4AAB-92EF-B74F91F78B48}"/>
            </c:ext>
          </c:extLst>
        </c:ser>
        <c:dLbls>
          <c:showLegendKey val="0"/>
          <c:showVal val="0"/>
          <c:showCatName val="0"/>
          <c:showSerName val="0"/>
          <c:showPercent val="0"/>
          <c:showBubbleSize val="0"/>
        </c:dLbls>
        <c:gapWidth val="150"/>
        <c:overlap val="100"/>
        <c:axId val="1729221983"/>
        <c:axId val="1729225823"/>
      </c:barChart>
      <c:catAx>
        <c:axId val="17292219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5823"/>
        <c:crosses val="autoZero"/>
        <c:auto val="1"/>
        <c:lblAlgn val="ctr"/>
        <c:lblOffset val="100"/>
        <c:noMultiLvlLbl val="0"/>
      </c:catAx>
      <c:valAx>
        <c:axId val="17292258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19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'Import Figures'!$A$3</c:f>
              <c:strCache>
                <c:ptCount val="1"/>
                <c:pt idx="0">
                  <c:v>Agri-food</c:v>
                </c:pt>
              </c:strCache>
            </c:strRef>
          </c:tx>
          <c:spPr>
            <a:solidFill>
              <a:schemeClr val="accent1"/>
            </a:solidFill>
            <a:ln>
              <a:noFill/>
            </a:ln>
            <a:effectLst/>
          </c:spPr>
          <c:invertIfNegative val="0"/>
          <c:cat>
            <c:numRef>
              <c:f>'Import Figures'!$B$1:$G$1</c:f>
              <c:numCache>
                <c:formatCode>General</c:formatCode>
                <c:ptCount val="6"/>
                <c:pt idx="0">
                  <c:v>2017</c:v>
                </c:pt>
                <c:pt idx="1">
                  <c:v>2018</c:v>
                </c:pt>
                <c:pt idx="2">
                  <c:v>2019</c:v>
                </c:pt>
                <c:pt idx="3">
                  <c:v>2020</c:v>
                </c:pt>
                <c:pt idx="4">
                  <c:v>2021</c:v>
                </c:pt>
                <c:pt idx="5">
                  <c:v>2023</c:v>
                </c:pt>
              </c:numCache>
            </c:numRef>
          </c:cat>
          <c:val>
            <c:numRef>
              <c:f>'Import Figures'!$B$3:$G$3</c:f>
              <c:numCache>
                <c:formatCode>General</c:formatCode>
                <c:ptCount val="6"/>
                <c:pt idx="0">
                  <c:v>2.0137796419197191</c:v>
                </c:pt>
                <c:pt idx="1">
                  <c:v>2.42051731894</c:v>
                </c:pt>
                <c:pt idx="2">
                  <c:v>2.8408658999999998</c:v>
                </c:pt>
                <c:pt idx="3">
                  <c:v>3.2753819799400001</c:v>
                </c:pt>
                <c:pt idx="4">
                  <c:v>3.7640680906399999</c:v>
                </c:pt>
                <c:pt idx="5">
                  <c:v>3.63130185231</c:v>
                </c:pt>
              </c:numCache>
            </c:numRef>
          </c:val>
          <c:extLst>
            <c:ext xmlns:c16="http://schemas.microsoft.com/office/drawing/2014/chart" uri="{C3380CC4-5D6E-409C-BE32-E72D297353CC}">
              <c16:uniqueId val="{00000000-FDE6-48D6-AD7C-860542F2198A}"/>
            </c:ext>
          </c:extLst>
        </c:ser>
        <c:ser>
          <c:idx val="1"/>
          <c:order val="1"/>
          <c:tx>
            <c:strRef>
              <c:f>'Import Figures'!$A$4</c:f>
              <c:strCache>
                <c:ptCount val="1"/>
                <c:pt idx="0">
                  <c:v>Non-Agri-Food</c:v>
                </c:pt>
              </c:strCache>
            </c:strRef>
          </c:tx>
          <c:spPr>
            <a:solidFill>
              <a:schemeClr val="accent2"/>
            </a:solidFill>
            <a:ln>
              <a:noFill/>
            </a:ln>
            <a:effectLst/>
          </c:spPr>
          <c:invertIfNegative val="0"/>
          <c:cat>
            <c:numRef>
              <c:f>'Import Figures'!$B$1:$G$1</c:f>
              <c:numCache>
                <c:formatCode>General</c:formatCode>
                <c:ptCount val="6"/>
                <c:pt idx="0">
                  <c:v>2017</c:v>
                </c:pt>
                <c:pt idx="1">
                  <c:v>2018</c:v>
                </c:pt>
                <c:pt idx="2">
                  <c:v>2019</c:v>
                </c:pt>
                <c:pt idx="3">
                  <c:v>2020</c:v>
                </c:pt>
                <c:pt idx="4">
                  <c:v>2021</c:v>
                </c:pt>
                <c:pt idx="5">
                  <c:v>2023</c:v>
                </c:pt>
              </c:numCache>
            </c:numRef>
          </c:cat>
          <c:val>
            <c:numRef>
              <c:f>'Import Figures'!$B$4:$G$4</c:f>
              <c:numCache>
                <c:formatCode>General</c:formatCode>
                <c:ptCount val="6"/>
                <c:pt idx="0">
                  <c:v>18.785577419308979</c:v>
                </c:pt>
                <c:pt idx="1">
                  <c:v>20.79597812562</c:v>
                </c:pt>
                <c:pt idx="2">
                  <c:v>22.171321799999998</c:v>
                </c:pt>
                <c:pt idx="3">
                  <c:v>20.584331067040001</c:v>
                </c:pt>
                <c:pt idx="4">
                  <c:v>25.190213141980003</c:v>
                </c:pt>
                <c:pt idx="5">
                  <c:v>28.85596600349</c:v>
                </c:pt>
              </c:numCache>
            </c:numRef>
          </c:val>
          <c:extLst>
            <c:ext xmlns:c16="http://schemas.microsoft.com/office/drawing/2014/chart" uri="{C3380CC4-5D6E-409C-BE32-E72D297353CC}">
              <c16:uniqueId val="{00000001-FDE6-48D6-AD7C-860542F2198A}"/>
            </c:ext>
          </c:extLst>
        </c:ser>
        <c:dLbls>
          <c:showLegendKey val="0"/>
          <c:showVal val="0"/>
          <c:showCatName val="0"/>
          <c:showSerName val="0"/>
          <c:showPercent val="0"/>
          <c:showBubbleSize val="0"/>
        </c:dLbls>
        <c:gapWidth val="150"/>
        <c:overlap val="100"/>
        <c:axId val="1729221983"/>
        <c:axId val="1729225823"/>
      </c:barChart>
      <c:catAx>
        <c:axId val="17292219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5823"/>
        <c:crosses val="autoZero"/>
        <c:auto val="1"/>
        <c:lblAlgn val="ctr"/>
        <c:lblOffset val="100"/>
        <c:noMultiLvlLbl val="0"/>
      </c:catAx>
      <c:valAx>
        <c:axId val="17292258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19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Ukraine</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lineChart>
        <c:grouping val="standard"/>
        <c:varyColors val="0"/>
        <c:ser>
          <c:idx val="0"/>
          <c:order val="0"/>
          <c:tx>
            <c:strRef>
              <c:f>'combined table (2)'!$A$41</c:f>
              <c:strCache>
                <c:ptCount val="1"/>
                <c:pt idx="0">
                  <c:v>TFP_Index</c:v>
                </c:pt>
              </c:strCache>
            </c:strRef>
          </c:tx>
          <c:spPr>
            <a:ln w="28575" cap="rnd">
              <a:solidFill>
                <a:schemeClr val="accent1"/>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(2)'!$B$41:$AG$41</c:f>
              <c:numCache>
                <c:formatCode>0.0000</c:formatCode>
                <c:ptCount val="32"/>
                <c:pt idx="0" formatCode="General">
                  <c:v>100</c:v>
                </c:pt>
                <c:pt idx="1">
                  <c:v>101.05288966413895</c:v>
                </c:pt>
                <c:pt idx="2">
                  <c:v>104.073335788363</c:v>
                </c:pt>
                <c:pt idx="3">
                  <c:v>97.247174578065042</c:v>
                </c:pt>
                <c:pt idx="4">
                  <c:v>99.896341212275928</c:v>
                </c:pt>
                <c:pt idx="5">
                  <c:v>98.899918942363513</c:v>
                </c:pt>
                <c:pt idx="6">
                  <c:v>101.32986476259134</c:v>
                </c:pt>
                <c:pt idx="7">
                  <c:v>96.274109687891809</c:v>
                </c:pt>
                <c:pt idx="8">
                  <c:v>98.286544373092255</c:v>
                </c:pt>
                <c:pt idx="9">
                  <c:v>101.99442445539796</c:v>
                </c:pt>
                <c:pt idx="10">
                  <c:v>109.27930852158374</c:v>
                </c:pt>
                <c:pt idx="11">
                  <c:v>106.55635809362029</c:v>
                </c:pt>
                <c:pt idx="12">
                  <c:v>107.40089928746889</c:v>
                </c:pt>
                <c:pt idx="13">
                  <c:v>109.80682205540919</c:v>
                </c:pt>
                <c:pt idx="14">
                  <c:v>113.14245956851596</c:v>
                </c:pt>
                <c:pt idx="15">
                  <c:v>113.15464816176578</c:v>
                </c:pt>
                <c:pt idx="16">
                  <c:v>108.21285784282378</c:v>
                </c:pt>
                <c:pt idx="17">
                  <c:v>118.21279590979555</c:v>
                </c:pt>
                <c:pt idx="18">
                  <c:v>125.72553149065128</c:v>
                </c:pt>
                <c:pt idx="19">
                  <c:v>118.83537476085934</c:v>
                </c:pt>
                <c:pt idx="20">
                  <c:v>124.10640512145484</c:v>
                </c:pt>
                <c:pt idx="21">
                  <c:v>125.13611458865398</c:v>
                </c:pt>
                <c:pt idx="22">
                  <c:v>137.66946499369709</c:v>
                </c:pt>
                <c:pt idx="23">
                  <c:v>141.36441043838926</c:v>
                </c:pt>
                <c:pt idx="24">
                  <c:v>138.59809564355862</c:v>
                </c:pt>
                <c:pt idx="25">
                  <c:v>144.33562257165676</c:v>
                </c:pt>
                <c:pt idx="26">
                  <c:v>153.9316001505897</c:v>
                </c:pt>
                <c:pt idx="27">
                  <c:v>149.89586468133746</c:v>
                </c:pt>
                <c:pt idx="28">
                  <c:v>152.67010710550619</c:v>
                </c:pt>
                <c:pt idx="29">
                  <c:v>145.47352844408326</c:v>
                </c:pt>
                <c:pt idx="30">
                  <c:v>162.67691698175804</c:v>
                </c:pt>
                <c:pt idx="31">
                  <c:v>140.57049259771713</c:v>
                </c:pt>
              </c:numCache>
            </c:numRef>
          </c:val>
          <c:smooth val="0"/>
          <c:extLst>
            <c:ext xmlns:c16="http://schemas.microsoft.com/office/drawing/2014/chart" uri="{C3380CC4-5D6E-409C-BE32-E72D297353CC}">
              <c16:uniqueId val="{00000000-36EE-4620-B55B-AA64202AD6D6}"/>
            </c:ext>
          </c:extLst>
        </c:ser>
        <c:ser>
          <c:idx val="1"/>
          <c:order val="1"/>
          <c:tx>
            <c:strRef>
              <c:f>'combined table (2)'!$A$42</c:f>
              <c:strCache>
                <c:ptCount val="1"/>
                <c:pt idx="0">
                  <c:v>Outall_Index</c:v>
                </c:pt>
              </c:strCache>
            </c:strRef>
          </c:tx>
          <c:spPr>
            <a:ln w="28575" cap="rnd">
              <a:solidFill>
                <a:schemeClr val="accent2"/>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(2)'!$B$42:$AG$42</c:f>
              <c:numCache>
                <c:formatCode>0.0000</c:formatCode>
                <c:ptCount val="32"/>
                <c:pt idx="0" formatCode="General">
                  <c:v>100</c:v>
                </c:pt>
                <c:pt idx="1">
                  <c:v>95.45923910611036</c:v>
                </c:pt>
                <c:pt idx="2">
                  <c:v>93.895739885528855</c:v>
                </c:pt>
                <c:pt idx="3">
                  <c:v>79.916878612316921</c:v>
                </c:pt>
                <c:pt idx="4">
                  <c:v>77.537055955364323</c:v>
                </c:pt>
                <c:pt idx="5">
                  <c:v>69.677751176455232</c:v>
                </c:pt>
                <c:pt idx="6">
                  <c:v>70.242712610959899</c:v>
                </c:pt>
                <c:pt idx="7">
                  <c:v>61.801614969554407</c:v>
                </c:pt>
                <c:pt idx="8">
                  <c:v>58.687676929723281</c:v>
                </c:pt>
                <c:pt idx="9">
                  <c:v>64.108349872728724</c:v>
                </c:pt>
                <c:pt idx="10">
                  <c:v>68.56679132933634</c:v>
                </c:pt>
                <c:pt idx="11">
                  <c:v>70.460580346194732</c:v>
                </c:pt>
                <c:pt idx="12">
                  <c:v>68.443377320875044</c:v>
                </c:pt>
                <c:pt idx="13">
                  <c:v>75.287526323731043</c:v>
                </c:pt>
                <c:pt idx="14">
                  <c:v>75.213719925632233</c:v>
                </c:pt>
                <c:pt idx="15">
                  <c:v>75.347773449692738</c:v>
                </c:pt>
                <c:pt idx="16">
                  <c:v>70.009943496869653</c:v>
                </c:pt>
                <c:pt idx="17">
                  <c:v>87.043005210441805</c:v>
                </c:pt>
                <c:pt idx="18">
                  <c:v>82.785190694910867</c:v>
                </c:pt>
                <c:pt idx="19">
                  <c:v>80.189273219254559</c:v>
                </c:pt>
                <c:pt idx="20">
                  <c:v>97.049974276681141</c:v>
                </c:pt>
                <c:pt idx="21">
                  <c:v>90.971604301335972</c:v>
                </c:pt>
                <c:pt idx="22">
                  <c:v>104.40766070426943</c:v>
                </c:pt>
                <c:pt idx="23">
                  <c:v>104.40251903885623</c:v>
                </c:pt>
                <c:pt idx="24">
                  <c:v>99.966813458050453</c:v>
                </c:pt>
                <c:pt idx="25">
                  <c:v>105.37341480516852</c:v>
                </c:pt>
                <c:pt idx="26">
                  <c:v>103.24440702403919</c:v>
                </c:pt>
                <c:pt idx="27">
                  <c:v>110.68453246298029</c:v>
                </c:pt>
                <c:pt idx="28">
                  <c:v>112.84559041618267</c:v>
                </c:pt>
                <c:pt idx="29">
                  <c:v>102.44255068442777</c:v>
                </c:pt>
                <c:pt idx="30">
                  <c:v>117.57577037765863</c:v>
                </c:pt>
                <c:pt idx="31">
                  <c:v>90.657333702512688</c:v>
                </c:pt>
              </c:numCache>
            </c:numRef>
          </c:val>
          <c:smooth val="0"/>
          <c:extLst>
            <c:ext xmlns:c16="http://schemas.microsoft.com/office/drawing/2014/chart" uri="{C3380CC4-5D6E-409C-BE32-E72D297353CC}">
              <c16:uniqueId val="{00000001-36EE-4620-B55B-AA64202AD6D6}"/>
            </c:ext>
          </c:extLst>
        </c:ser>
        <c:ser>
          <c:idx val="2"/>
          <c:order val="2"/>
          <c:tx>
            <c:strRef>
              <c:f>'combined table (2)'!$A$43</c:f>
              <c:strCache>
                <c:ptCount val="1"/>
                <c:pt idx="0">
                  <c:v>Input_Index</c:v>
                </c:pt>
              </c:strCache>
            </c:strRef>
          </c:tx>
          <c:spPr>
            <a:ln w="28575" cap="rnd">
              <a:solidFill>
                <a:schemeClr val="accent3"/>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(2)'!$B$43:$AG$43</c:f>
              <c:numCache>
                <c:formatCode>0.0000</c:formatCode>
                <c:ptCount val="32"/>
                <c:pt idx="0" formatCode="General">
                  <c:v>100</c:v>
                </c:pt>
                <c:pt idx="1">
                  <c:v>89.983025502253213</c:v>
                </c:pt>
                <c:pt idx="2">
                  <c:v>80.541723456490331</c:v>
                </c:pt>
                <c:pt idx="3">
                  <c:v>73.403941122302143</c:v>
                </c:pt>
                <c:pt idx="4">
                  <c:v>63.630169736334864</c:v>
                </c:pt>
                <c:pt idx="5">
                  <c:v>52.687920036758243</c:v>
                </c:pt>
                <c:pt idx="6">
                  <c:v>49.110565585797019</c:v>
                </c:pt>
                <c:pt idx="7">
                  <c:v>44.295155047057335</c:v>
                </c:pt>
                <c:pt idx="8">
                  <c:v>35.463494180496269</c:v>
                </c:pt>
                <c:pt idx="9">
                  <c:v>38.26002804229384</c:v>
                </c:pt>
                <c:pt idx="10">
                  <c:v>34.140015896505275</c:v>
                </c:pt>
                <c:pt idx="11">
                  <c:v>40.815526684397511</c:v>
                </c:pt>
                <c:pt idx="12">
                  <c:v>36.610387256878411</c:v>
                </c:pt>
                <c:pt idx="13">
                  <c:v>42.859107795276913</c:v>
                </c:pt>
                <c:pt idx="14">
                  <c:v>38.02700256905834</c:v>
                </c:pt>
                <c:pt idx="15">
                  <c:v>38.190301508500525</c:v>
                </c:pt>
                <c:pt idx="16">
                  <c:v>37.699894182387567</c:v>
                </c:pt>
                <c:pt idx="17">
                  <c:v>46.456555894871443</c:v>
                </c:pt>
                <c:pt idx="18">
                  <c:v>32.13885708801034</c:v>
                </c:pt>
                <c:pt idx="19">
                  <c:v>37.066084247577422</c:v>
                </c:pt>
                <c:pt idx="20">
                  <c:v>50.621075915727971</c:v>
                </c:pt>
                <c:pt idx="21">
                  <c:v>42.246183143670962</c:v>
                </c:pt>
                <c:pt idx="22">
                  <c:v>42.504361555958653</c:v>
                </c:pt>
                <c:pt idx="23">
                  <c:v>38.709006956780527</c:v>
                </c:pt>
                <c:pt idx="24">
                  <c:v>37.084553662616926</c:v>
                </c:pt>
                <c:pt idx="25">
                  <c:v>36.771584756880088</c:v>
                </c:pt>
                <c:pt idx="26">
                  <c:v>26.631467204720039</c:v>
                </c:pt>
                <c:pt idx="27">
                  <c:v>36.563384156827325</c:v>
                </c:pt>
                <c:pt idx="28">
                  <c:v>36.038517489042988</c:v>
                </c:pt>
                <c:pt idx="29">
                  <c:v>32.967896111990598</c:v>
                </c:pt>
                <c:pt idx="30">
                  <c:v>31.870235579310389</c:v>
                </c:pt>
                <c:pt idx="31">
                  <c:v>26.020896195814316</c:v>
                </c:pt>
              </c:numCache>
            </c:numRef>
          </c:val>
          <c:smooth val="0"/>
          <c:extLst>
            <c:ext xmlns:c16="http://schemas.microsoft.com/office/drawing/2014/chart" uri="{C3380CC4-5D6E-409C-BE32-E72D297353CC}">
              <c16:uniqueId val="{00000002-36EE-4620-B55B-AA64202AD6D6}"/>
            </c:ext>
          </c:extLst>
        </c:ser>
        <c:dLbls>
          <c:showLegendKey val="0"/>
          <c:showVal val="0"/>
          <c:showCatName val="0"/>
          <c:showSerName val="0"/>
          <c:showPercent val="0"/>
          <c:showBubbleSize val="0"/>
        </c:dLbls>
        <c:smooth val="0"/>
        <c:axId val="861540640"/>
        <c:axId val="861534880"/>
      </c:lineChart>
      <c:catAx>
        <c:axId val="861540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861534880"/>
        <c:crosses val="autoZero"/>
        <c:auto val="1"/>
        <c:lblAlgn val="ctr"/>
        <c:lblOffset val="100"/>
        <c:noMultiLvlLbl val="0"/>
      </c:catAx>
      <c:valAx>
        <c:axId val="861534880"/>
        <c:scaling>
          <c:orientation val="minMax"/>
          <c:max val="165"/>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8615406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'Export Figures'!$A$3</c:f>
              <c:strCache>
                <c:ptCount val="1"/>
                <c:pt idx="0">
                  <c:v>Agri-food</c:v>
                </c:pt>
              </c:strCache>
            </c:strRef>
          </c:tx>
          <c:spPr>
            <a:solidFill>
              <a:schemeClr val="accent1"/>
            </a:solidFill>
            <a:ln>
              <a:noFill/>
            </a:ln>
            <a:effectLst/>
          </c:spPr>
          <c:invertIfNegative val="0"/>
          <c:cat>
            <c:numRef>
              <c:f>'Export Figures'!$B$1:$G$1</c:f>
              <c:numCache>
                <c:formatCode>General</c:formatCode>
                <c:ptCount val="6"/>
                <c:pt idx="0">
                  <c:v>2017</c:v>
                </c:pt>
                <c:pt idx="1">
                  <c:v>2018</c:v>
                </c:pt>
                <c:pt idx="2">
                  <c:v>2019</c:v>
                </c:pt>
                <c:pt idx="3">
                  <c:v>2020</c:v>
                </c:pt>
                <c:pt idx="4">
                  <c:v>2021</c:v>
                </c:pt>
                <c:pt idx="5">
                  <c:v>2023</c:v>
                </c:pt>
              </c:numCache>
            </c:numRef>
          </c:cat>
          <c:val>
            <c:numRef>
              <c:f>'Export Figures'!$B$3:$G$3</c:f>
              <c:numCache>
                <c:formatCode>General</c:formatCode>
                <c:ptCount val="6"/>
                <c:pt idx="0">
                  <c:v>5.6488211525255672</c:v>
                </c:pt>
                <c:pt idx="1">
                  <c:v>6.1261443386699996</c:v>
                </c:pt>
                <c:pt idx="2">
                  <c:v>7.3141324000000001</c:v>
                </c:pt>
                <c:pt idx="3">
                  <c:v>6.5154709032700007</c:v>
                </c:pt>
                <c:pt idx="4">
                  <c:v>7.6740120765800004</c:v>
                </c:pt>
                <c:pt idx="5">
                  <c:v>12.498139783379999</c:v>
                </c:pt>
              </c:numCache>
            </c:numRef>
          </c:val>
          <c:extLst>
            <c:ext xmlns:c16="http://schemas.microsoft.com/office/drawing/2014/chart" uri="{C3380CC4-5D6E-409C-BE32-E72D297353CC}">
              <c16:uniqueId val="{00000000-A30F-4D78-BC09-A9527C90163E}"/>
            </c:ext>
          </c:extLst>
        </c:ser>
        <c:ser>
          <c:idx val="1"/>
          <c:order val="1"/>
          <c:tx>
            <c:strRef>
              <c:f>'Export Figures'!$A$4</c:f>
              <c:strCache>
                <c:ptCount val="1"/>
                <c:pt idx="0">
                  <c:v>Non-Agri-Food</c:v>
                </c:pt>
              </c:strCache>
            </c:strRef>
          </c:tx>
          <c:spPr>
            <a:solidFill>
              <a:schemeClr val="accent2"/>
            </a:solidFill>
            <a:ln>
              <a:noFill/>
            </a:ln>
            <a:effectLst/>
          </c:spPr>
          <c:invertIfNegative val="0"/>
          <c:cat>
            <c:numRef>
              <c:f>'Export Figures'!$B$1:$G$1</c:f>
              <c:numCache>
                <c:formatCode>General</c:formatCode>
                <c:ptCount val="6"/>
                <c:pt idx="0">
                  <c:v>2017</c:v>
                </c:pt>
                <c:pt idx="1">
                  <c:v>2018</c:v>
                </c:pt>
                <c:pt idx="2">
                  <c:v>2019</c:v>
                </c:pt>
                <c:pt idx="3">
                  <c:v>2020</c:v>
                </c:pt>
                <c:pt idx="4">
                  <c:v>2021</c:v>
                </c:pt>
                <c:pt idx="5">
                  <c:v>2023</c:v>
                </c:pt>
              </c:numCache>
            </c:numRef>
          </c:cat>
          <c:val>
            <c:numRef>
              <c:f>'Export Figures'!$B$4:$G$4</c:f>
              <c:numCache>
                <c:formatCode>General</c:formatCode>
                <c:ptCount val="6"/>
                <c:pt idx="0">
                  <c:v>11.884582759558079</c:v>
                </c:pt>
                <c:pt idx="1">
                  <c:v>14.030868411130001</c:v>
                </c:pt>
                <c:pt idx="2">
                  <c:v>13.436609200000001</c:v>
                </c:pt>
                <c:pt idx="3">
                  <c:v>12.089438971170001</c:v>
                </c:pt>
                <c:pt idx="4">
                  <c:v>19.118957237579998</c:v>
                </c:pt>
                <c:pt idx="5">
                  <c:v>10.893936529100001</c:v>
                </c:pt>
              </c:numCache>
            </c:numRef>
          </c:val>
          <c:extLst>
            <c:ext xmlns:c16="http://schemas.microsoft.com/office/drawing/2014/chart" uri="{C3380CC4-5D6E-409C-BE32-E72D297353CC}">
              <c16:uniqueId val="{00000001-A30F-4D78-BC09-A9527C90163E}"/>
            </c:ext>
          </c:extLst>
        </c:ser>
        <c:dLbls>
          <c:showLegendKey val="0"/>
          <c:showVal val="0"/>
          <c:showCatName val="0"/>
          <c:showSerName val="0"/>
          <c:showPercent val="0"/>
          <c:showBubbleSize val="0"/>
        </c:dLbls>
        <c:gapWidth val="150"/>
        <c:overlap val="100"/>
        <c:axId val="1729220543"/>
        <c:axId val="1729228223"/>
      </c:barChart>
      <c:catAx>
        <c:axId val="1729220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8223"/>
        <c:crosses val="autoZero"/>
        <c:auto val="1"/>
        <c:lblAlgn val="ctr"/>
        <c:lblOffset val="100"/>
        <c:noMultiLvlLbl val="0"/>
      </c:catAx>
      <c:valAx>
        <c:axId val="17292282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05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russia</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manualLayout>
          <c:layoutTarget val="inner"/>
          <c:xMode val="edge"/>
          <c:yMode val="edge"/>
          <c:x val="0.21918391198101736"/>
          <c:y val="0.12104629921259842"/>
          <c:w val="0.69835731740428997"/>
          <c:h val="0.56669060367454083"/>
        </c:manualLayout>
      </c:layout>
      <c:lineChart>
        <c:grouping val="standard"/>
        <c:varyColors val="0"/>
        <c:ser>
          <c:idx val="0"/>
          <c:order val="0"/>
          <c:tx>
            <c:strRef>
              <c:f>'combined table (2)'!$A$104</c:f>
              <c:strCache>
                <c:ptCount val="1"/>
                <c:pt idx="0">
                  <c:v>Total Factor Productivity index</c:v>
                </c:pt>
              </c:strCache>
            </c:strRef>
          </c:tx>
          <c:spPr>
            <a:ln w="28575" cap="rnd">
              <a:solidFill>
                <a:schemeClr val="accent1"/>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(2)'!$B$104:$AG$104</c:f>
              <c:numCache>
                <c:formatCode>0.0000</c:formatCode>
                <c:ptCount val="32"/>
                <c:pt idx="0" formatCode="General">
                  <c:v>100</c:v>
                </c:pt>
                <c:pt idx="1">
                  <c:v>105.86195167530875</c:v>
                </c:pt>
                <c:pt idx="2">
                  <c:v>109.39252922765631</c:v>
                </c:pt>
                <c:pt idx="3">
                  <c:v>111.97444079758846</c:v>
                </c:pt>
                <c:pt idx="4">
                  <c:v>112.3753437286573</c:v>
                </c:pt>
                <c:pt idx="5">
                  <c:v>112.86463185892556</c:v>
                </c:pt>
                <c:pt idx="6">
                  <c:v>113.59508014305486</c:v>
                </c:pt>
                <c:pt idx="7">
                  <c:v>108.93915128489384</c:v>
                </c:pt>
                <c:pt idx="8">
                  <c:v>109.90565976803924</c:v>
                </c:pt>
                <c:pt idx="9">
                  <c:v>109.86699376326452</c:v>
                </c:pt>
                <c:pt idx="10">
                  <c:v>110.78230811918054</c:v>
                </c:pt>
                <c:pt idx="11">
                  <c:v>118.09794898121638</c:v>
                </c:pt>
                <c:pt idx="12">
                  <c:v>117.7712927594624</c:v>
                </c:pt>
                <c:pt idx="13">
                  <c:v>116.87667393642313</c:v>
                </c:pt>
                <c:pt idx="14">
                  <c:v>118.50371501601462</c:v>
                </c:pt>
                <c:pt idx="15">
                  <c:v>119.006933386695</c:v>
                </c:pt>
                <c:pt idx="16">
                  <c:v>123.36233833664937</c:v>
                </c:pt>
                <c:pt idx="17">
                  <c:v>121.89423097724263</c:v>
                </c:pt>
                <c:pt idx="18">
                  <c:v>126.47194707431436</c:v>
                </c:pt>
                <c:pt idx="19">
                  <c:v>122.90664386085973</c:v>
                </c:pt>
                <c:pt idx="20">
                  <c:v>129.32958185167206</c:v>
                </c:pt>
                <c:pt idx="21">
                  <c:v>132.17957961226733</c:v>
                </c:pt>
                <c:pt idx="22">
                  <c:v>131.53023460798187</c:v>
                </c:pt>
                <c:pt idx="23">
                  <c:v>136.13140077685347</c:v>
                </c:pt>
                <c:pt idx="24">
                  <c:v>136.42853828260192</c:v>
                </c:pt>
                <c:pt idx="25">
                  <c:v>135.7283332310833</c:v>
                </c:pt>
                <c:pt idx="26">
                  <c:v>139.63508195135904</c:v>
                </c:pt>
                <c:pt idx="27">
                  <c:v>149.08351367203454</c:v>
                </c:pt>
                <c:pt idx="28">
                  <c:v>143.67664774671897</c:v>
                </c:pt>
                <c:pt idx="29">
                  <c:v>144.04868436183926</c:v>
                </c:pt>
                <c:pt idx="30">
                  <c:v>141.20173419767951</c:v>
                </c:pt>
                <c:pt idx="31">
                  <c:v>149.57808656302905</c:v>
                </c:pt>
              </c:numCache>
            </c:numRef>
          </c:val>
          <c:smooth val="0"/>
          <c:extLst>
            <c:ext xmlns:c16="http://schemas.microsoft.com/office/drawing/2014/chart" uri="{C3380CC4-5D6E-409C-BE32-E72D297353CC}">
              <c16:uniqueId val="{00000000-7E91-4BB2-8F79-80D277D959FF}"/>
            </c:ext>
          </c:extLst>
        </c:ser>
        <c:ser>
          <c:idx val="1"/>
          <c:order val="1"/>
          <c:tx>
            <c:strRef>
              <c:f>'combined table (2)'!$A$105</c:f>
              <c:strCache>
                <c:ptCount val="1"/>
                <c:pt idx="0">
                  <c:v>Output index</c:v>
                </c:pt>
              </c:strCache>
            </c:strRef>
          </c:tx>
          <c:spPr>
            <a:ln w="28575" cap="rnd">
              <a:solidFill>
                <a:schemeClr val="accent2"/>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(2)'!$B$105:$AG$105</c:f>
              <c:numCache>
                <c:formatCode>0.0000</c:formatCode>
                <c:ptCount val="32"/>
                <c:pt idx="0" formatCode="General">
                  <c:v>100</c:v>
                </c:pt>
                <c:pt idx="1">
                  <c:v>98.999025470193757</c:v>
                </c:pt>
                <c:pt idx="2">
                  <c:v>93.284362532391242</c:v>
                </c:pt>
                <c:pt idx="3">
                  <c:v>80.694088714878532</c:v>
                </c:pt>
                <c:pt idx="4">
                  <c:v>74.585573847594048</c:v>
                </c:pt>
                <c:pt idx="5">
                  <c:v>71.748888647217001</c:v>
                </c:pt>
                <c:pt idx="6">
                  <c:v>73.497698870103847</c:v>
                </c:pt>
                <c:pt idx="7">
                  <c:v>59.679522407096002</c:v>
                </c:pt>
                <c:pt idx="8">
                  <c:v>59.848155706567852</c:v>
                </c:pt>
                <c:pt idx="9">
                  <c:v>63.823801590176785</c:v>
                </c:pt>
                <c:pt idx="10">
                  <c:v>68.451986072593769</c:v>
                </c:pt>
                <c:pt idx="11">
                  <c:v>70.373493380458697</c:v>
                </c:pt>
                <c:pt idx="12">
                  <c:v>67.813465497258861</c:v>
                </c:pt>
                <c:pt idx="13">
                  <c:v>70.20534512314758</c:v>
                </c:pt>
                <c:pt idx="14">
                  <c:v>70.69421281236302</c:v>
                </c:pt>
                <c:pt idx="15">
                  <c:v>71.793430394408816</c:v>
                </c:pt>
                <c:pt idx="16">
                  <c:v>73.511478565813491</c:v>
                </c:pt>
                <c:pt idx="17">
                  <c:v>82.568112634675003</c:v>
                </c:pt>
                <c:pt idx="18">
                  <c:v>81.371082036260304</c:v>
                </c:pt>
                <c:pt idx="19">
                  <c:v>68.793356829434842</c:v>
                </c:pt>
                <c:pt idx="20">
                  <c:v>86.306207621567907</c:v>
                </c:pt>
                <c:pt idx="21">
                  <c:v>79.750946515814888</c:v>
                </c:pt>
                <c:pt idx="22">
                  <c:v>87.499157202380687</c:v>
                </c:pt>
                <c:pt idx="23">
                  <c:v>92.480903114752778</c:v>
                </c:pt>
                <c:pt idx="24">
                  <c:v>94.946586718188996</c:v>
                </c:pt>
                <c:pt idx="25">
                  <c:v>97.404188476118122</c:v>
                </c:pt>
                <c:pt idx="26">
                  <c:v>102.39613474425234</c:v>
                </c:pt>
                <c:pt idx="27">
                  <c:v>99.732541912378792</c:v>
                </c:pt>
                <c:pt idx="28">
                  <c:v>105.14667036121564</c:v>
                </c:pt>
                <c:pt idx="29">
                  <c:v>107.29901979948487</c:v>
                </c:pt>
                <c:pt idx="30">
                  <c:v>107.02600440436247</c:v>
                </c:pt>
                <c:pt idx="31">
                  <c:v>121.82557198809475</c:v>
                </c:pt>
              </c:numCache>
            </c:numRef>
          </c:val>
          <c:smooth val="0"/>
          <c:extLst>
            <c:ext xmlns:c16="http://schemas.microsoft.com/office/drawing/2014/chart" uri="{C3380CC4-5D6E-409C-BE32-E72D297353CC}">
              <c16:uniqueId val="{00000001-7E91-4BB2-8F79-80D277D959FF}"/>
            </c:ext>
          </c:extLst>
        </c:ser>
        <c:ser>
          <c:idx val="2"/>
          <c:order val="2"/>
          <c:tx>
            <c:strRef>
              <c:f>'combined table (2)'!$A$106</c:f>
              <c:strCache>
                <c:ptCount val="1"/>
                <c:pt idx="0">
                  <c:v>Input use indes</c:v>
                </c:pt>
              </c:strCache>
            </c:strRef>
          </c:tx>
          <c:spPr>
            <a:ln w="28575" cap="rnd">
              <a:solidFill>
                <a:schemeClr val="accent3"/>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(2)'!$B$106:$AG$106</c:f>
              <c:numCache>
                <c:formatCode>0.0000</c:formatCode>
                <c:ptCount val="32"/>
                <c:pt idx="0" formatCode="General">
                  <c:v>100</c:v>
                </c:pt>
                <c:pt idx="1">
                  <c:v>84.606842471082388</c:v>
                </c:pt>
                <c:pt idx="2">
                  <c:v>69.523289358546748</c:v>
                </c:pt>
                <c:pt idx="3">
                  <c:v>48.25136816679256</c:v>
                </c:pt>
                <c:pt idx="4">
                  <c:v>39.609062464684953</c:v>
                </c:pt>
                <c:pt idx="5">
                  <c:v>35.226629905586734</c:v>
                </c:pt>
                <c:pt idx="6">
                  <c:v>36.54178840254697</c:v>
                </c:pt>
                <c:pt idx="7">
                  <c:v>24.021265343470006</c:v>
                </c:pt>
                <c:pt idx="8">
                  <c:v>23.076474705221472</c:v>
                </c:pt>
                <c:pt idx="9">
                  <c:v>28.536555711705063</c:v>
                </c:pt>
                <c:pt idx="10">
                  <c:v>33.606534055722662</c:v>
                </c:pt>
                <c:pt idx="11">
                  <c:v>27.103900278939207</c:v>
                </c:pt>
                <c:pt idx="12">
                  <c:v>24.327574280672778</c:v>
                </c:pt>
                <c:pt idx="13">
                  <c:v>28.296938609686961</c:v>
                </c:pt>
                <c:pt idx="14">
                  <c:v>27.038068722712254</c:v>
                </c:pt>
                <c:pt idx="15">
                  <c:v>27.806786273568662</c:v>
                </c:pt>
                <c:pt idx="16">
                  <c:v>25.120766039844241</c:v>
                </c:pt>
                <c:pt idx="17">
                  <c:v>37.269980455911067</c:v>
                </c:pt>
                <c:pt idx="18">
                  <c:v>30.728449453500303</c:v>
                </c:pt>
                <c:pt idx="19">
                  <c:v>20.141128887905225</c:v>
                </c:pt>
                <c:pt idx="20">
                  <c:v>33.088316739415077</c:v>
                </c:pt>
                <c:pt idx="21">
                  <c:v>23.315084708479574</c:v>
                </c:pt>
                <c:pt idx="22">
                  <c:v>32.067104942004917</c:v>
                </c:pt>
                <c:pt idx="23">
                  <c:v>32.572517078831737</c:v>
                </c:pt>
                <c:pt idx="24">
                  <c:v>34.747525943610114</c:v>
                </c:pt>
                <c:pt idx="25">
                  <c:v>37.927599790777776</c:v>
                </c:pt>
                <c:pt idx="26">
                  <c:v>38.858703594248482</c:v>
                </c:pt>
                <c:pt idx="27">
                  <c:v>27.762463661149312</c:v>
                </c:pt>
                <c:pt idx="28">
                  <c:v>37.499997939302759</c:v>
                </c:pt>
                <c:pt idx="29">
                  <c:v>39.144738895332296</c:v>
                </c:pt>
                <c:pt idx="30">
                  <c:v>41.720895141031448</c:v>
                </c:pt>
                <c:pt idx="31">
                  <c:v>46.88141175944385</c:v>
                </c:pt>
              </c:numCache>
            </c:numRef>
          </c:val>
          <c:smooth val="0"/>
          <c:extLst>
            <c:ext xmlns:c16="http://schemas.microsoft.com/office/drawing/2014/chart" uri="{C3380CC4-5D6E-409C-BE32-E72D297353CC}">
              <c16:uniqueId val="{00000002-7E91-4BB2-8F79-80D277D959FF}"/>
            </c:ext>
          </c:extLst>
        </c:ser>
        <c:dLbls>
          <c:showLegendKey val="0"/>
          <c:showVal val="0"/>
          <c:showCatName val="0"/>
          <c:showSerName val="0"/>
          <c:showPercent val="0"/>
          <c:showBubbleSize val="0"/>
        </c:dLbls>
        <c:smooth val="0"/>
        <c:axId val="1048463792"/>
        <c:axId val="635660304"/>
      </c:lineChart>
      <c:catAx>
        <c:axId val="1048463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635660304"/>
        <c:crosses val="autoZero"/>
        <c:auto val="1"/>
        <c:lblAlgn val="ctr"/>
        <c:lblOffset val="100"/>
        <c:noMultiLvlLbl val="0"/>
      </c:catAx>
      <c:valAx>
        <c:axId val="635660304"/>
        <c:scaling>
          <c:orientation val="minMax"/>
          <c:max val="165"/>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048463792"/>
        <c:crosses val="autoZero"/>
        <c:crossBetween val="between"/>
      </c:valAx>
      <c:spPr>
        <a:noFill/>
        <a:ln>
          <a:noFill/>
        </a:ln>
        <a:effectLst/>
      </c:spPr>
    </c:plotArea>
    <c:legend>
      <c:legendPos val="b"/>
      <c:layout>
        <c:manualLayout>
          <c:xMode val="edge"/>
          <c:yMode val="edge"/>
          <c:x val="5.6613819074714612E-2"/>
          <c:y val="0.77305742782152242"/>
          <c:w val="0.90926052721670658"/>
          <c:h val="0.199164724409448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Poland</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lineChart>
        <c:grouping val="standard"/>
        <c:varyColors val="0"/>
        <c:ser>
          <c:idx val="0"/>
          <c:order val="0"/>
          <c:tx>
            <c:strRef>
              <c:f>'combined table (2)'!$A$46</c:f>
              <c:strCache>
                <c:ptCount val="1"/>
                <c:pt idx="0">
                  <c:v>TFP_Index</c:v>
                </c:pt>
              </c:strCache>
            </c:strRef>
          </c:tx>
          <c:spPr>
            <a:ln w="28575" cap="rnd">
              <a:solidFill>
                <a:schemeClr val="accent1"/>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(2)'!$B$46:$AG$46</c:f>
              <c:numCache>
                <c:formatCode>0.0000</c:formatCode>
                <c:ptCount val="32"/>
                <c:pt idx="0" formatCode="General">
                  <c:v>100</c:v>
                </c:pt>
                <c:pt idx="1">
                  <c:v>92.471482501947193</c:v>
                </c:pt>
                <c:pt idx="2">
                  <c:v>102.84949944315743</c:v>
                </c:pt>
                <c:pt idx="3">
                  <c:v>89.249598187853408</c:v>
                </c:pt>
                <c:pt idx="4">
                  <c:v>93.700999989512496</c:v>
                </c:pt>
                <c:pt idx="5">
                  <c:v>96.793276546150935</c:v>
                </c:pt>
                <c:pt idx="6">
                  <c:v>93.132458735672884</c:v>
                </c:pt>
                <c:pt idx="7">
                  <c:v>99.152200094235155</c:v>
                </c:pt>
                <c:pt idx="8">
                  <c:v>94.845748485454081</c:v>
                </c:pt>
                <c:pt idx="9">
                  <c:v>95.18727862421261</c:v>
                </c:pt>
                <c:pt idx="10">
                  <c:v>96.566878445916842</c:v>
                </c:pt>
                <c:pt idx="11">
                  <c:v>95.475064733359389</c:v>
                </c:pt>
                <c:pt idx="12">
                  <c:v>97.526206452372065</c:v>
                </c:pt>
                <c:pt idx="13">
                  <c:v>102.38473789200216</c:v>
                </c:pt>
                <c:pt idx="14">
                  <c:v>99.415120512527636</c:v>
                </c:pt>
                <c:pt idx="15">
                  <c:v>100.86594005772591</c:v>
                </c:pt>
                <c:pt idx="16">
                  <c:v>101.14064207514224</c:v>
                </c:pt>
                <c:pt idx="17">
                  <c:v>102.23756761807726</c:v>
                </c:pt>
                <c:pt idx="18">
                  <c:v>107.82252275660798</c:v>
                </c:pt>
                <c:pt idx="19">
                  <c:v>104.79751340042156</c:v>
                </c:pt>
                <c:pt idx="20">
                  <c:v>107.04327668672761</c:v>
                </c:pt>
                <c:pt idx="21">
                  <c:v>110.4652754466956</c:v>
                </c:pt>
                <c:pt idx="22">
                  <c:v>112.74968423684145</c:v>
                </c:pt>
                <c:pt idx="23">
                  <c:v>117.87446914905181</c:v>
                </c:pt>
                <c:pt idx="24">
                  <c:v>113.83406986974197</c:v>
                </c:pt>
                <c:pt idx="25">
                  <c:v>120.74170473389412</c:v>
                </c:pt>
                <c:pt idx="26">
                  <c:v>124.11766981635731</c:v>
                </c:pt>
                <c:pt idx="27">
                  <c:v>125.44840811749891</c:v>
                </c:pt>
                <c:pt idx="28">
                  <c:v>123.27406783912423</c:v>
                </c:pt>
                <c:pt idx="29">
                  <c:v>133.42553491990122</c:v>
                </c:pt>
                <c:pt idx="30">
                  <c:v>135.65237876911772</c:v>
                </c:pt>
                <c:pt idx="31">
                  <c:v>134.66148039698237</c:v>
                </c:pt>
              </c:numCache>
            </c:numRef>
          </c:val>
          <c:smooth val="0"/>
          <c:extLst>
            <c:ext xmlns:c16="http://schemas.microsoft.com/office/drawing/2014/chart" uri="{C3380CC4-5D6E-409C-BE32-E72D297353CC}">
              <c16:uniqueId val="{00000000-99C9-433B-93D1-92B899BB3C70}"/>
            </c:ext>
          </c:extLst>
        </c:ser>
        <c:ser>
          <c:idx val="1"/>
          <c:order val="1"/>
          <c:tx>
            <c:strRef>
              <c:f>'combined table (2)'!$A$47</c:f>
              <c:strCache>
                <c:ptCount val="1"/>
                <c:pt idx="0">
                  <c:v>Outall_Index</c:v>
                </c:pt>
              </c:strCache>
            </c:strRef>
          </c:tx>
          <c:spPr>
            <a:ln w="28575" cap="rnd">
              <a:solidFill>
                <a:schemeClr val="accent2"/>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(2)'!$B$47:$AG$47</c:f>
              <c:numCache>
                <c:formatCode>0.0000</c:formatCode>
                <c:ptCount val="32"/>
                <c:pt idx="0" formatCode="General">
                  <c:v>100</c:v>
                </c:pt>
                <c:pt idx="1">
                  <c:v>84.506078706674259</c:v>
                </c:pt>
                <c:pt idx="2">
                  <c:v>97.125210534776315</c:v>
                </c:pt>
                <c:pt idx="3">
                  <c:v>79.014503127712544</c:v>
                </c:pt>
                <c:pt idx="4">
                  <c:v>87.377653916521226</c:v>
                </c:pt>
                <c:pt idx="5">
                  <c:v>89.696118940370667</c:v>
                </c:pt>
                <c:pt idx="6">
                  <c:v>83.943503411928546</c:v>
                </c:pt>
                <c:pt idx="7">
                  <c:v>92.901021108725303</c:v>
                </c:pt>
                <c:pt idx="8">
                  <c:v>85.229614317764685</c:v>
                </c:pt>
                <c:pt idx="9">
                  <c:v>84.247950552515817</c:v>
                </c:pt>
                <c:pt idx="10">
                  <c:v>85.148615081922287</c:v>
                </c:pt>
                <c:pt idx="11">
                  <c:v>82.014502832136742</c:v>
                </c:pt>
                <c:pt idx="12">
                  <c:v>78.801442046530141</c:v>
                </c:pt>
                <c:pt idx="13">
                  <c:v>85.572180753148729</c:v>
                </c:pt>
                <c:pt idx="14">
                  <c:v>79.479055332647306</c:v>
                </c:pt>
                <c:pt idx="15">
                  <c:v>77.087279504040268</c:v>
                </c:pt>
                <c:pt idx="16">
                  <c:v>83.637466881435444</c:v>
                </c:pt>
                <c:pt idx="17">
                  <c:v>84.101290604532394</c:v>
                </c:pt>
                <c:pt idx="18">
                  <c:v>86.958913606874063</c:v>
                </c:pt>
                <c:pt idx="19">
                  <c:v>82.143160213867816</c:v>
                </c:pt>
                <c:pt idx="20">
                  <c:v>84.219512784322774</c:v>
                </c:pt>
                <c:pt idx="21">
                  <c:v>87.113974878746205</c:v>
                </c:pt>
                <c:pt idx="22">
                  <c:v>86.266935303925038</c:v>
                </c:pt>
                <c:pt idx="23">
                  <c:v>93.104890890483077</c:v>
                </c:pt>
                <c:pt idx="24">
                  <c:v>87.642252294498519</c:v>
                </c:pt>
                <c:pt idx="25">
                  <c:v>93.039875346002532</c:v>
                </c:pt>
                <c:pt idx="26">
                  <c:v>97.666506369885042</c:v>
                </c:pt>
                <c:pt idx="27">
                  <c:v>94.013513169457426</c:v>
                </c:pt>
                <c:pt idx="28">
                  <c:v>92.864570161051645</c:v>
                </c:pt>
                <c:pt idx="29">
                  <c:v>103.51578450526486</c:v>
                </c:pt>
                <c:pt idx="30">
                  <c:v>102.29345455241572</c:v>
                </c:pt>
                <c:pt idx="31">
                  <c:v>103.31558051250146</c:v>
                </c:pt>
              </c:numCache>
            </c:numRef>
          </c:val>
          <c:smooth val="0"/>
          <c:extLst>
            <c:ext xmlns:c16="http://schemas.microsoft.com/office/drawing/2014/chart" uri="{C3380CC4-5D6E-409C-BE32-E72D297353CC}">
              <c16:uniqueId val="{00000001-99C9-433B-93D1-92B899BB3C70}"/>
            </c:ext>
          </c:extLst>
        </c:ser>
        <c:ser>
          <c:idx val="2"/>
          <c:order val="2"/>
          <c:tx>
            <c:strRef>
              <c:f>'combined table (2)'!$A$48</c:f>
              <c:strCache>
                <c:ptCount val="1"/>
                <c:pt idx="0">
                  <c:v>Input_Index</c:v>
                </c:pt>
              </c:strCache>
            </c:strRef>
          </c:tx>
          <c:spPr>
            <a:ln w="28575" cap="rnd">
              <a:solidFill>
                <a:schemeClr val="accent3"/>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(2)'!$B$48:$AG$48</c:f>
              <c:numCache>
                <c:formatCode>0.0000</c:formatCode>
                <c:ptCount val="32"/>
                <c:pt idx="0" formatCode="General">
                  <c:v>100</c:v>
                </c:pt>
                <c:pt idx="1">
                  <c:v>92.780835922371239</c:v>
                </c:pt>
                <c:pt idx="2">
                  <c:v>92.596283637480482</c:v>
                </c:pt>
                <c:pt idx="3">
                  <c:v>90.761451132146917</c:v>
                </c:pt>
                <c:pt idx="4">
                  <c:v>94.480015730653648</c:v>
                </c:pt>
                <c:pt idx="5">
                  <c:v>92.619973576043009</c:v>
                </c:pt>
                <c:pt idx="6">
                  <c:v>91.044670501261081</c:v>
                </c:pt>
                <c:pt idx="7">
                  <c:v>92.975146515773716</c:v>
                </c:pt>
                <c:pt idx="8">
                  <c:v>90.063903282321419</c:v>
                </c:pt>
                <c:pt idx="9">
                  <c:v>88.351525962061658</c:v>
                </c:pt>
                <c:pt idx="10">
                  <c:v>87.459994184049663</c:v>
                </c:pt>
                <c:pt idx="11">
                  <c:v>85.197241337124652</c:v>
                </c:pt>
                <c:pt idx="12">
                  <c:v>78.525095344246807</c:v>
                </c:pt>
                <c:pt idx="13">
                  <c:v>80.195016937965363</c:v>
                </c:pt>
                <c:pt idx="14">
                  <c:v>76.912786783304739</c:v>
                </c:pt>
                <c:pt idx="15">
                  <c:v>72.375774647791019</c:v>
                </c:pt>
                <c:pt idx="16">
                  <c:v>79.554923321177824</c:v>
                </c:pt>
                <c:pt idx="17">
                  <c:v>78.715288560310327</c:v>
                </c:pt>
                <c:pt idx="18">
                  <c:v>75.272049886897236</c:v>
                </c:pt>
                <c:pt idx="19">
                  <c:v>73.491932406727642</c:v>
                </c:pt>
                <c:pt idx="20">
                  <c:v>73.216481200856549</c:v>
                </c:pt>
                <c:pt idx="21">
                  <c:v>72.542590870315621</c:v>
                </c:pt>
                <c:pt idx="22">
                  <c:v>69.308925900709227</c:v>
                </c:pt>
                <c:pt idx="23">
                  <c:v>70.970053446066615</c:v>
                </c:pt>
                <c:pt idx="24">
                  <c:v>69.603046661657274</c:v>
                </c:pt>
                <c:pt idx="25">
                  <c:v>68.190601409672297</c:v>
                </c:pt>
                <c:pt idx="26">
                  <c:v>69.36788397984931</c:v>
                </c:pt>
                <c:pt idx="27">
                  <c:v>64.905552186386814</c:v>
                </c:pt>
                <c:pt idx="28">
                  <c:v>65.749172227184857</c:v>
                </c:pt>
                <c:pt idx="29">
                  <c:v>66.494185307852831</c:v>
                </c:pt>
                <c:pt idx="30">
                  <c:v>63.719607048832927</c:v>
                </c:pt>
                <c:pt idx="31">
                  <c:v>65.337390146511211</c:v>
                </c:pt>
              </c:numCache>
            </c:numRef>
          </c:val>
          <c:smooth val="0"/>
          <c:extLst>
            <c:ext xmlns:c16="http://schemas.microsoft.com/office/drawing/2014/chart" uri="{C3380CC4-5D6E-409C-BE32-E72D297353CC}">
              <c16:uniqueId val="{00000002-99C9-433B-93D1-92B899BB3C70}"/>
            </c:ext>
          </c:extLst>
        </c:ser>
        <c:dLbls>
          <c:showLegendKey val="0"/>
          <c:showVal val="0"/>
          <c:showCatName val="0"/>
          <c:showSerName val="0"/>
          <c:showPercent val="0"/>
          <c:showBubbleSize val="0"/>
        </c:dLbls>
        <c:smooth val="0"/>
        <c:axId val="851151824"/>
        <c:axId val="851144624"/>
      </c:lineChart>
      <c:catAx>
        <c:axId val="851151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851144624"/>
        <c:crosses val="autoZero"/>
        <c:auto val="1"/>
        <c:lblAlgn val="ctr"/>
        <c:lblOffset val="100"/>
        <c:noMultiLvlLbl val="0"/>
      </c:catAx>
      <c:valAx>
        <c:axId val="851144624"/>
        <c:scaling>
          <c:orientation val="minMax"/>
          <c:max val="165"/>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8511518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Romania</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lineChart>
        <c:grouping val="standard"/>
        <c:varyColors val="0"/>
        <c:ser>
          <c:idx val="0"/>
          <c:order val="0"/>
          <c:tx>
            <c:strRef>
              <c:f>'combined table (2)'!$A$51</c:f>
              <c:strCache>
                <c:ptCount val="1"/>
                <c:pt idx="0">
                  <c:v>TFP_Index</c:v>
                </c:pt>
              </c:strCache>
            </c:strRef>
          </c:tx>
          <c:spPr>
            <a:ln w="28575" cap="rnd">
              <a:solidFill>
                <a:schemeClr val="accent1"/>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(2)'!$B$51:$AG$51</c:f>
              <c:numCache>
                <c:formatCode>0.0000</c:formatCode>
                <c:ptCount val="32"/>
                <c:pt idx="0" formatCode="General">
                  <c:v>100</c:v>
                </c:pt>
                <c:pt idx="1">
                  <c:v>87.915397474669604</c:v>
                </c:pt>
                <c:pt idx="2">
                  <c:v>109.01887692318466</c:v>
                </c:pt>
                <c:pt idx="3">
                  <c:v>105.04285721102302</c:v>
                </c:pt>
                <c:pt idx="4">
                  <c:v>109.78256103292016</c:v>
                </c:pt>
                <c:pt idx="5">
                  <c:v>99.653524952094287</c:v>
                </c:pt>
                <c:pt idx="6">
                  <c:v>103.11310057551951</c:v>
                </c:pt>
                <c:pt idx="7">
                  <c:v>89.455810559044679</c:v>
                </c:pt>
                <c:pt idx="8">
                  <c:v>94.827430048742414</c:v>
                </c:pt>
                <c:pt idx="9">
                  <c:v>83.283973118119036</c:v>
                </c:pt>
                <c:pt idx="10">
                  <c:v>93.725914440381885</c:v>
                </c:pt>
                <c:pt idx="11">
                  <c:v>92.214911597366779</c:v>
                </c:pt>
                <c:pt idx="12">
                  <c:v>97.667484971269971</c:v>
                </c:pt>
                <c:pt idx="13">
                  <c:v>115.12014097403394</c:v>
                </c:pt>
                <c:pt idx="14">
                  <c:v>100.65471126071661</c:v>
                </c:pt>
                <c:pt idx="15">
                  <c:v>101.34671936834901</c:v>
                </c:pt>
                <c:pt idx="16">
                  <c:v>80.131385033551183</c:v>
                </c:pt>
                <c:pt idx="17">
                  <c:v>99.506479662672689</c:v>
                </c:pt>
                <c:pt idx="18">
                  <c:v>99.841687624869849</c:v>
                </c:pt>
                <c:pt idx="19">
                  <c:v>93.619820353060533</c:v>
                </c:pt>
                <c:pt idx="20">
                  <c:v>100.03901579362233</c:v>
                </c:pt>
                <c:pt idx="21">
                  <c:v>89.952002482721369</c:v>
                </c:pt>
                <c:pt idx="22">
                  <c:v>98.49239293625098</c:v>
                </c:pt>
                <c:pt idx="23">
                  <c:v>102.42004981446378</c:v>
                </c:pt>
                <c:pt idx="24">
                  <c:v>97.646905350022664</c:v>
                </c:pt>
                <c:pt idx="25">
                  <c:v>103.31653949044414</c:v>
                </c:pt>
                <c:pt idx="26">
                  <c:v>118.44705679817876</c:v>
                </c:pt>
                <c:pt idx="27">
                  <c:v>111.7606314718364</c:v>
                </c:pt>
                <c:pt idx="28">
                  <c:v>109.82360562680003</c:v>
                </c:pt>
                <c:pt idx="29">
                  <c:v>92.145292062322156</c:v>
                </c:pt>
                <c:pt idx="30">
                  <c:v>122.87651857504463</c:v>
                </c:pt>
                <c:pt idx="31">
                  <c:v>102.54495720739557</c:v>
                </c:pt>
              </c:numCache>
            </c:numRef>
          </c:val>
          <c:smooth val="0"/>
          <c:extLst>
            <c:ext xmlns:c16="http://schemas.microsoft.com/office/drawing/2014/chart" uri="{C3380CC4-5D6E-409C-BE32-E72D297353CC}">
              <c16:uniqueId val="{00000000-6365-4731-B815-662C62A0C9FF}"/>
            </c:ext>
          </c:extLst>
        </c:ser>
        <c:ser>
          <c:idx val="1"/>
          <c:order val="1"/>
          <c:tx>
            <c:strRef>
              <c:f>'combined table (2)'!$A$52</c:f>
              <c:strCache>
                <c:ptCount val="1"/>
                <c:pt idx="0">
                  <c:v>Outall_Index</c:v>
                </c:pt>
              </c:strCache>
            </c:strRef>
          </c:tx>
          <c:spPr>
            <a:ln w="28575" cap="rnd">
              <a:solidFill>
                <a:schemeClr val="accent2"/>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(2)'!$B$52:$AG$52</c:f>
              <c:numCache>
                <c:formatCode>0.0000</c:formatCode>
                <c:ptCount val="32"/>
                <c:pt idx="0" formatCode="General">
                  <c:v>100</c:v>
                </c:pt>
                <c:pt idx="1">
                  <c:v>87.303995321820622</c:v>
                </c:pt>
                <c:pt idx="2">
                  <c:v>100.99823719995433</c:v>
                </c:pt>
                <c:pt idx="3">
                  <c:v>97.481234145930856</c:v>
                </c:pt>
                <c:pt idx="4">
                  <c:v>101.26410469982117</c:v>
                </c:pt>
                <c:pt idx="5">
                  <c:v>95.758680371671176</c:v>
                </c:pt>
                <c:pt idx="6">
                  <c:v>102.49996916424054</c:v>
                </c:pt>
                <c:pt idx="7">
                  <c:v>89.268410544945866</c:v>
                </c:pt>
                <c:pt idx="8">
                  <c:v>94.576291680103736</c:v>
                </c:pt>
                <c:pt idx="9">
                  <c:v>79.88103852199761</c:v>
                </c:pt>
                <c:pt idx="10">
                  <c:v>94.428503458922478</c:v>
                </c:pt>
                <c:pt idx="11">
                  <c:v>87.93787616781222</c:v>
                </c:pt>
                <c:pt idx="12">
                  <c:v>97.04893825655752</c:v>
                </c:pt>
                <c:pt idx="13">
                  <c:v>113.54014080718599</c:v>
                </c:pt>
                <c:pt idx="14">
                  <c:v>98.978166388909628</c:v>
                </c:pt>
                <c:pt idx="15">
                  <c:v>98.054092266972816</c:v>
                </c:pt>
                <c:pt idx="16">
                  <c:v>76.609436026597393</c:v>
                </c:pt>
                <c:pt idx="17">
                  <c:v>95.322386089433138</c:v>
                </c:pt>
                <c:pt idx="18">
                  <c:v>93.04862437393345</c:v>
                </c:pt>
                <c:pt idx="19">
                  <c:v>92.894689583004364</c:v>
                </c:pt>
                <c:pt idx="20">
                  <c:v>103.68628048593131</c:v>
                </c:pt>
                <c:pt idx="21">
                  <c:v>79.715287783768019</c:v>
                </c:pt>
                <c:pt idx="22">
                  <c:v>98.664942940443282</c:v>
                </c:pt>
                <c:pt idx="23">
                  <c:v>103.45957726665972</c:v>
                </c:pt>
                <c:pt idx="24">
                  <c:v>96.244664634809411</c:v>
                </c:pt>
                <c:pt idx="25">
                  <c:v>101.19642690648629</c:v>
                </c:pt>
                <c:pt idx="26">
                  <c:v>116.79024772987994</c:v>
                </c:pt>
                <c:pt idx="27">
                  <c:v>119.2234546544156</c:v>
                </c:pt>
                <c:pt idx="28">
                  <c:v>112.79692606060729</c:v>
                </c:pt>
                <c:pt idx="29">
                  <c:v>86.32392269345786</c:v>
                </c:pt>
                <c:pt idx="30">
                  <c:v>106.81363189406194</c:v>
                </c:pt>
                <c:pt idx="31">
                  <c:v>84.551533427955192</c:v>
                </c:pt>
              </c:numCache>
            </c:numRef>
          </c:val>
          <c:smooth val="0"/>
          <c:extLst>
            <c:ext xmlns:c16="http://schemas.microsoft.com/office/drawing/2014/chart" uri="{C3380CC4-5D6E-409C-BE32-E72D297353CC}">
              <c16:uniqueId val="{00000001-6365-4731-B815-662C62A0C9FF}"/>
            </c:ext>
          </c:extLst>
        </c:ser>
        <c:ser>
          <c:idx val="2"/>
          <c:order val="2"/>
          <c:tx>
            <c:strRef>
              <c:f>'combined table (2)'!$A$53</c:f>
              <c:strCache>
                <c:ptCount val="1"/>
                <c:pt idx="0">
                  <c:v>Input_Index</c:v>
                </c:pt>
              </c:strCache>
            </c:strRef>
          </c:tx>
          <c:spPr>
            <a:ln w="28575" cap="rnd">
              <a:solidFill>
                <a:schemeClr val="accent3"/>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(2)'!$B$53:$AG$53</c:f>
              <c:numCache>
                <c:formatCode>0.0000</c:formatCode>
                <c:ptCount val="32"/>
                <c:pt idx="0" formatCode="General">
                  <c:v>100</c:v>
                </c:pt>
                <c:pt idx="1">
                  <c:v>99.506092662069292</c:v>
                </c:pt>
                <c:pt idx="2">
                  <c:v>92.687389372343645</c:v>
                </c:pt>
                <c:pt idx="3">
                  <c:v>92.894787708330256</c:v>
                </c:pt>
                <c:pt idx="4">
                  <c:v>92.283919255005173</c:v>
                </c:pt>
                <c:pt idx="5">
                  <c:v>96.186426061162877</c:v>
                </c:pt>
                <c:pt idx="6">
                  <c:v>99.378207406937463</c:v>
                </c:pt>
                <c:pt idx="7">
                  <c:v>99.953224279502621</c:v>
                </c:pt>
                <c:pt idx="8">
                  <c:v>99.814495761203816</c:v>
                </c:pt>
                <c:pt idx="9">
                  <c:v>96.293749227303266</c:v>
                </c:pt>
                <c:pt idx="10">
                  <c:v>100.82072473643561</c:v>
                </c:pt>
                <c:pt idx="11">
                  <c:v>95.590073607852773</c:v>
                </c:pt>
                <c:pt idx="12">
                  <c:v>99.413529510211887</c:v>
                </c:pt>
                <c:pt idx="13">
                  <c:v>98.478677650337431</c:v>
                </c:pt>
                <c:pt idx="14">
                  <c:v>98.36370222391956</c:v>
                </c:pt>
                <c:pt idx="15">
                  <c:v>96.80705579683972</c:v>
                </c:pt>
                <c:pt idx="16">
                  <c:v>96.060169925059284</c:v>
                </c:pt>
                <c:pt idx="17">
                  <c:v>95.8989301135353</c:v>
                </c:pt>
                <c:pt idx="18">
                  <c:v>93.354950013004952</c:v>
                </c:pt>
                <c:pt idx="19">
                  <c:v>99.335518670018743</c:v>
                </c:pt>
                <c:pt idx="20">
                  <c:v>103.56153433977708</c:v>
                </c:pt>
                <c:pt idx="21">
                  <c:v>89.059047527277457</c:v>
                </c:pt>
                <c:pt idx="22">
                  <c:v>100.19158444712781</c:v>
                </c:pt>
                <c:pt idx="23">
                  <c:v>100.96052542511596</c:v>
                </c:pt>
                <c:pt idx="24">
                  <c:v>98.629996757783744</c:v>
                </c:pt>
                <c:pt idx="25">
                  <c:v>97.95064182806891</c:v>
                </c:pt>
                <c:pt idx="26">
                  <c:v>98.41926163035734</c:v>
                </c:pt>
                <c:pt idx="27">
                  <c:v>106.39861863972038</c:v>
                </c:pt>
                <c:pt idx="28">
                  <c:v>102.53059388555137</c:v>
                </c:pt>
                <c:pt idx="29">
                  <c:v>93.953590305359185</c:v>
                </c:pt>
                <c:pt idx="30">
                  <c:v>86.922984663586689</c:v>
                </c:pt>
                <c:pt idx="31">
                  <c:v>82.813513257417355</c:v>
                </c:pt>
              </c:numCache>
            </c:numRef>
          </c:val>
          <c:smooth val="0"/>
          <c:extLst>
            <c:ext xmlns:c16="http://schemas.microsoft.com/office/drawing/2014/chart" uri="{C3380CC4-5D6E-409C-BE32-E72D297353CC}">
              <c16:uniqueId val="{00000002-6365-4731-B815-662C62A0C9FF}"/>
            </c:ext>
          </c:extLst>
        </c:ser>
        <c:dLbls>
          <c:showLegendKey val="0"/>
          <c:showVal val="0"/>
          <c:showCatName val="0"/>
          <c:showSerName val="0"/>
          <c:showPercent val="0"/>
          <c:showBubbleSize val="0"/>
        </c:dLbls>
        <c:smooth val="0"/>
        <c:axId val="638438048"/>
        <c:axId val="638441888"/>
      </c:lineChart>
      <c:catAx>
        <c:axId val="638438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638441888"/>
        <c:crosses val="autoZero"/>
        <c:auto val="1"/>
        <c:lblAlgn val="ctr"/>
        <c:lblOffset val="100"/>
        <c:noMultiLvlLbl val="0"/>
      </c:catAx>
      <c:valAx>
        <c:axId val="638441888"/>
        <c:scaling>
          <c:orientation val="minMax"/>
          <c:max val="165"/>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6384380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France</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manualLayout>
          <c:layoutTarget val="inner"/>
          <c:xMode val="edge"/>
          <c:yMode val="edge"/>
          <c:x val="0.21746949916050137"/>
          <c:y val="0.10597210272975488"/>
          <c:w val="0.71061392406855295"/>
          <c:h val="0.79324045974518742"/>
        </c:manualLayout>
      </c:layout>
      <c:lineChart>
        <c:grouping val="standard"/>
        <c:varyColors val="0"/>
        <c:ser>
          <c:idx val="0"/>
          <c:order val="0"/>
          <c:tx>
            <c:strRef>
              <c:f>'combined table (2)'!$A$56</c:f>
              <c:strCache>
                <c:ptCount val="1"/>
                <c:pt idx="0">
                  <c:v>TFP_Index</c:v>
                </c:pt>
              </c:strCache>
            </c:strRef>
          </c:tx>
          <c:spPr>
            <a:ln w="28575" cap="rnd">
              <a:solidFill>
                <a:schemeClr val="accent1"/>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(2)'!$B$56:$AG$56</c:f>
              <c:numCache>
                <c:formatCode>0.0000</c:formatCode>
                <c:ptCount val="32"/>
                <c:pt idx="0" formatCode="General">
                  <c:v>100</c:v>
                </c:pt>
                <c:pt idx="1">
                  <c:v>111.58504680513813</c:v>
                </c:pt>
                <c:pt idx="2">
                  <c:v>102.34665450577734</c:v>
                </c:pt>
                <c:pt idx="3">
                  <c:v>103.27856653147916</c:v>
                </c:pt>
                <c:pt idx="4">
                  <c:v>105.40679015484628</c:v>
                </c:pt>
                <c:pt idx="5">
                  <c:v>109.39701461492038</c:v>
                </c:pt>
                <c:pt idx="6">
                  <c:v>109.88125862744656</c:v>
                </c:pt>
                <c:pt idx="7">
                  <c:v>110.29053392164101</c:v>
                </c:pt>
                <c:pt idx="8">
                  <c:v>111.17648635566412</c:v>
                </c:pt>
                <c:pt idx="9">
                  <c:v>109.01525830023192</c:v>
                </c:pt>
                <c:pt idx="10">
                  <c:v>103.46066392565463</c:v>
                </c:pt>
                <c:pt idx="11">
                  <c:v>108.68163511437372</c:v>
                </c:pt>
                <c:pt idx="12">
                  <c:v>104.13105812645415</c:v>
                </c:pt>
                <c:pt idx="13">
                  <c:v>110.26925056104059</c:v>
                </c:pt>
                <c:pt idx="14">
                  <c:v>109.98519642083025</c:v>
                </c:pt>
                <c:pt idx="15">
                  <c:v>107.25456033133601</c:v>
                </c:pt>
                <c:pt idx="16">
                  <c:v>105.55941789723963</c:v>
                </c:pt>
                <c:pt idx="17">
                  <c:v>114.91128723558722</c:v>
                </c:pt>
                <c:pt idx="18">
                  <c:v>123.81271271511135</c:v>
                </c:pt>
                <c:pt idx="19">
                  <c:v>118.10628966540808</c:v>
                </c:pt>
                <c:pt idx="20">
                  <c:v>121.69353757318238</c:v>
                </c:pt>
                <c:pt idx="21">
                  <c:v>117.15098660087595</c:v>
                </c:pt>
                <c:pt idx="22">
                  <c:v>110.5155704228045</c:v>
                </c:pt>
                <c:pt idx="23">
                  <c:v>119.20436579515079</c:v>
                </c:pt>
                <c:pt idx="24">
                  <c:v>117.65939777712562</c:v>
                </c:pt>
                <c:pt idx="25">
                  <c:v>115.61166894433853</c:v>
                </c:pt>
                <c:pt idx="26">
                  <c:v>122.00264900478686</c:v>
                </c:pt>
                <c:pt idx="27">
                  <c:v>119.59196420728294</c:v>
                </c:pt>
                <c:pt idx="28">
                  <c:v>122.11967080958884</c:v>
                </c:pt>
                <c:pt idx="29">
                  <c:v>119.65247757876332</c:v>
                </c:pt>
                <c:pt idx="30">
                  <c:v>119.73141373654379</c:v>
                </c:pt>
                <c:pt idx="31">
                  <c:v>123.40709541426934</c:v>
                </c:pt>
              </c:numCache>
            </c:numRef>
          </c:val>
          <c:smooth val="0"/>
          <c:extLst>
            <c:ext xmlns:c16="http://schemas.microsoft.com/office/drawing/2014/chart" uri="{C3380CC4-5D6E-409C-BE32-E72D297353CC}">
              <c16:uniqueId val="{00000000-5667-4D4A-8270-5D5318DFEB35}"/>
            </c:ext>
          </c:extLst>
        </c:ser>
        <c:ser>
          <c:idx val="1"/>
          <c:order val="1"/>
          <c:tx>
            <c:strRef>
              <c:f>'combined table (2)'!$A$57</c:f>
              <c:strCache>
                <c:ptCount val="1"/>
                <c:pt idx="0">
                  <c:v>Outall_Index</c:v>
                </c:pt>
              </c:strCache>
            </c:strRef>
          </c:tx>
          <c:spPr>
            <a:ln w="28575" cap="rnd">
              <a:solidFill>
                <a:schemeClr val="accent2"/>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(2)'!$B$57:$AG$57</c:f>
              <c:numCache>
                <c:formatCode>0.0000</c:formatCode>
                <c:ptCount val="32"/>
                <c:pt idx="0" formatCode="General">
                  <c:v>100</c:v>
                </c:pt>
                <c:pt idx="1">
                  <c:v>103.89683414030928</c:v>
                </c:pt>
                <c:pt idx="2">
                  <c:v>98.709439558367961</c:v>
                </c:pt>
                <c:pt idx="3">
                  <c:v>99.894843910227067</c:v>
                </c:pt>
                <c:pt idx="4">
                  <c:v>101.98004674949435</c:v>
                </c:pt>
                <c:pt idx="5">
                  <c:v>107.4911857586131</c:v>
                </c:pt>
                <c:pt idx="6">
                  <c:v>108.26937404279691</c:v>
                </c:pt>
                <c:pt idx="7">
                  <c:v>108.6747449902474</c:v>
                </c:pt>
                <c:pt idx="8">
                  <c:v>109.1170357047865</c:v>
                </c:pt>
                <c:pt idx="9">
                  <c:v>105.04754515760821</c:v>
                </c:pt>
                <c:pt idx="10">
                  <c:v>100.94450135198308</c:v>
                </c:pt>
                <c:pt idx="11">
                  <c:v>105.88575395452534</c:v>
                </c:pt>
                <c:pt idx="12">
                  <c:v>97.550161238345368</c:v>
                </c:pt>
                <c:pt idx="13">
                  <c:v>105.51380194038785</c:v>
                </c:pt>
                <c:pt idx="14">
                  <c:v>101.69460406626214</c:v>
                </c:pt>
                <c:pt idx="15">
                  <c:v>97.56290540882442</c:v>
                </c:pt>
                <c:pt idx="16">
                  <c:v>96.592479054667393</c:v>
                </c:pt>
                <c:pt idx="17">
                  <c:v>101.2017595297734</c:v>
                </c:pt>
                <c:pt idx="18">
                  <c:v>102.34360866650769</c:v>
                </c:pt>
                <c:pt idx="19">
                  <c:v>99.973848860343594</c:v>
                </c:pt>
                <c:pt idx="20">
                  <c:v>102.17677586962189</c:v>
                </c:pt>
                <c:pt idx="21">
                  <c:v>99.196498045705923</c:v>
                </c:pt>
                <c:pt idx="22">
                  <c:v>97.664570929798799</c:v>
                </c:pt>
                <c:pt idx="23">
                  <c:v>103.59346302759896</c:v>
                </c:pt>
                <c:pt idx="24">
                  <c:v>103.26491632200265</c:v>
                </c:pt>
                <c:pt idx="25">
                  <c:v>96.629462293660652</c:v>
                </c:pt>
                <c:pt idx="26">
                  <c:v>102.5025963395392</c:v>
                </c:pt>
                <c:pt idx="27">
                  <c:v>98.452883678336079</c:v>
                </c:pt>
                <c:pt idx="28">
                  <c:v>99.26566183602506</c:v>
                </c:pt>
                <c:pt idx="29">
                  <c:v>95.094701132126858</c:v>
                </c:pt>
                <c:pt idx="30">
                  <c:v>98.050971085209952</c:v>
                </c:pt>
                <c:pt idx="31">
                  <c:v>95.425525682012591</c:v>
                </c:pt>
              </c:numCache>
            </c:numRef>
          </c:val>
          <c:smooth val="0"/>
          <c:extLst>
            <c:ext xmlns:c16="http://schemas.microsoft.com/office/drawing/2014/chart" uri="{C3380CC4-5D6E-409C-BE32-E72D297353CC}">
              <c16:uniqueId val="{00000001-5667-4D4A-8270-5D5318DFEB35}"/>
            </c:ext>
          </c:extLst>
        </c:ser>
        <c:ser>
          <c:idx val="2"/>
          <c:order val="2"/>
          <c:tx>
            <c:strRef>
              <c:f>'combined table (2)'!$A$58</c:f>
              <c:strCache>
                <c:ptCount val="1"/>
                <c:pt idx="0">
                  <c:v>Input_Index</c:v>
                </c:pt>
              </c:strCache>
            </c:strRef>
          </c:tx>
          <c:spPr>
            <a:ln w="28575" cap="rnd">
              <a:solidFill>
                <a:schemeClr val="accent3"/>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(2)'!$B$58:$AG$58</c:f>
              <c:numCache>
                <c:formatCode>0.0000</c:formatCode>
                <c:ptCount val="32"/>
                <c:pt idx="0" formatCode="General">
                  <c:v>100</c:v>
                </c:pt>
                <c:pt idx="1">
                  <c:v>89.658343520186648</c:v>
                </c:pt>
                <c:pt idx="2">
                  <c:v>95.220711332703502</c:v>
                </c:pt>
                <c:pt idx="3">
                  <c:v>95.378523722930012</c:v>
                </c:pt>
                <c:pt idx="4">
                  <c:v>95.017585742163021</c:v>
                </c:pt>
                <c:pt idx="5">
                  <c:v>96.131815348091067</c:v>
                </c:pt>
                <c:pt idx="6">
                  <c:v>96.379069050838126</c:v>
                </c:pt>
                <c:pt idx="7">
                  <c:v>96.313612902723051</c:v>
                </c:pt>
                <c:pt idx="8">
                  <c:v>95.70850314122967</c:v>
                </c:pt>
                <c:pt idx="9">
                  <c:v>93.931722132274516</c:v>
                </c:pt>
                <c:pt idx="10">
                  <c:v>96.362357733960792</c:v>
                </c:pt>
                <c:pt idx="11">
                  <c:v>95.260968276305931</c:v>
                </c:pt>
                <c:pt idx="12">
                  <c:v>91.554373701809908</c:v>
                </c:pt>
                <c:pt idx="13">
                  <c:v>92.926582793994342</c:v>
                </c:pt>
                <c:pt idx="14">
                  <c:v>89.129617244786147</c:v>
                </c:pt>
                <c:pt idx="15">
                  <c:v>87.767341244119891</c:v>
                </c:pt>
                <c:pt idx="16">
                  <c:v>88.693044855597208</c:v>
                </c:pt>
                <c:pt idx="17">
                  <c:v>83.222676466328423</c:v>
                </c:pt>
                <c:pt idx="18">
                  <c:v>75.853834633575829</c:v>
                </c:pt>
                <c:pt idx="19">
                  <c:v>78.797038496504186</c:v>
                </c:pt>
                <c:pt idx="20">
                  <c:v>77.594714333404156</c:v>
                </c:pt>
                <c:pt idx="21">
                  <c:v>78.940168464866943</c:v>
                </c:pt>
                <c:pt idx="22">
                  <c:v>84.180596240364636</c:v>
                </c:pt>
                <c:pt idx="23">
                  <c:v>81.320453603465808</c:v>
                </c:pt>
                <c:pt idx="24">
                  <c:v>82.51836752886382</c:v>
                </c:pt>
                <c:pt idx="25">
                  <c:v>77.834734223696955</c:v>
                </c:pt>
                <c:pt idx="26">
                  <c:v>77.625313929273418</c:v>
                </c:pt>
                <c:pt idx="27">
                  <c:v>75.901641088992193</c:v>
                </c:pt>
                <c:pt idx="28">
                  <c:v>74.420047207786467</c:v>
                </c:pt>
                <c:pt idx="29">
                  <c:v>72.553676776040462</c:v>
                </c:pt>
                <c:pt idx="30">
                  <c:v>75.380308063958481</c:v>
                </c:pt>
                <c:pt idx="31">
                  <c:v>69.669777364985507</c:v>
                </c:pt>
              </c:numCache>
            </c:numRef>
          </c:val>
          <c:smooth val="0"/>
          <c:extLst>
            <c:ext xmlns:c16="http://schemas.microsoft.com/office/drawing/2014/chart" uri="{C3380CC4-5D6E-409C-BE32-E72D297353CC}">
              <c16:uniqueId val="{00000002-5667-4D4A-8270-5D5318DFEB35}"/>
            </c:ext>
          </c:extLst>
        </c:ser>
        <c:dLbls>
          <c:showLegendKey val="0"/>
          <c:showVal val="0"/>
          <c:showCatName val="0"/>
          <c:showSerName val="0"/>
          <c:showPercent val="0"/>
          <c:showBubbleSize val="0"/>
        </c:dLbls>
        <c:smooth val="0"/>
        <c:axId val="1102321488"/>
        <c:axId val="1102321968"/>
      </c:lineChart>
      <c:catAx>
        <c:axId val="1102321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102321968"/>
        <c:crosses val="autoZero"/>
        <c:auto val="1"/>
        <c:lblAlgn val="ctr"/>
        <c:lblOffset val="100"/>
        <c:noMultiLvlLbl val="0"/>
      </c:catAx>
      <c:valAx>
        <c:axId val="1102321968"/>
        <c:scaling>
          <c:orientation val="minMax"/>
          <c:max val="165"/>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1023214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Germany</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lineChart>
        <c:grouping val="standard"/>
        <c:varyColors val="0"/>
        <c:ser>
          <c:idx val="0"/>
          <c:order val="0"/>
          <c:tx>
            <c:strRef>
              <c:f>'combined table (2)'!$A$61</c:f>
              <c:strCache>
                <c:ptCount val="1"/>
                <c:pt idx="0">
                  <c:v>TFP_Index</c:v>
                </c:pt>
              </c:strCache>
            </c:strRef>
          </c:tx>
          <c:spPr>
            <a:ln w="28575" cap="rnd">
              <a:solidFill>
                <a:schemeClr val="accent1"/>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(2)'!$B$61:$AG$61</c:f>
              <c:numCache>
                <c:formatCode>0.0000</c:formatCode>
                <c:ptCount val="32"/>
                <c:pt idx="0" formatCode="General">
                  <c:v>100</c:v>
                </c:pt>
                <c:pt idx="1">
                  <c:v>100.53321766793134</c:v>
                </c:pt>
                <c:pt idx="2">
                  <c:v>98.368318230478664</c:v>
                </c:pt>
                <c:pt idx="3">
                  <c:v>95.060964307584143</c:v>
                </c:pt>
                <c:pt idx="4">
                  <c:v>97.076136395257038</c:v>
                </c:pt>
                <c:pt idx="5">
                  <c:v>100.76029349610425</c:v>
                </c:pt>
                <c:pt idx="6">
                  <c:v>101.28045250808538</c:v>
                </c:pt>
                <c:pt idx="7">
                  <c:v>101.31531725274978</c:v>
                </c:pt>
                <c:pt idx="8">
                  <c:v>104.59430861842817</c:v>
                </c:pt>
                <c:pt idx="9">
                  <c:v>105.97553499097057</c:v>
                </c:pt>
                <c:pt idx="10">
                  <c:v>106.58765630171472</c:v>
                </c:pt>
                <c:pt idx="11">
                  <c:v>103.29407540351468</c:v>
                </c:pt>
                <c:pt idx="12">
                  <c:v>101.72195646319473</c:v>
                </c:pt>
                <c:pt idx="13">
                  <c:v>109.29530105541737</c:v>
                </c:pt>
                <c:pt idx="14">
                  <c:v>104.53078159747736</c:v>
                </c:pt>
                <c:pt idx="15">
                  <c:v>102.9133363170983</c:v>
                </c:pt>
                <c:pt idx="16">
                  <c:v>104.66274882462085</c:v>
                </c:pt>
                <c:pt idx="17">
                  <c:v>115.33310032832078</c:v>
                </c:pt>
                <c:pt idx="18">
                  <c:v>114.1027497365676</c:v>
                </c:pt>
                <c:pt idx="19">
                  <c:v>111.04614022315081</c:v>
                </c:pt>
                <c:pt idx="20">
                  <c:v>112.5631286971647</c:v>
                </c:pt>
                <c:pt idx="21">
                  <c:v>111.96817026235226</c:v>
                </c:pt>
                <c:pt idx="22">
                  <c:v>111.29605247058208</c:v>
                </c:pt>
                <c:pt idx="23">
                  <c:v>114.77712434295596</c:v>
                </c:pt>
                <c:pt idx="24">
                  <c:v>112.69454372360826</c:v>
                </c:pt>
                <c:pt idx="25">
                  <c:v>115.34247238260002</c:v>
                </c:pt>
                <c:pt idx="26">
                  <c:v>116.34859202410998</c:v>
                </c:pt>
                <c:pt idx="27">
                  <c:v>115.16196222111124</c:v>
                </c:pt>
                <c:pt idx="28">
                  <c:v>115.52355531339521</c:v>
                </c:pt>
                <c:pt idx="29">
                  <c:v>118.67875450836625</c:v>
                </c:pt>
                <c:pt idx="30">
                  <c:v>125.50027109936242</c:v>
                </c:pt>
                <c:pt idx="31">
                  <c:v>122.24320095412614</c:v>
                </c:pt>
              </c:numCache>
            </c:numRef>
          </c:val>
          <c:smooth val="0"/>
          <c:extLst>
            <c:ext xmlns:c16="http://schemas.microsoft.com/office/drawing/2014/chart" uri="{C3380CC4-5D6E-409C-BE32-E72D297353CC}">
              <c16:uniqueId val="{00000000-0EEE-40D1-8372-FCAB9D69B28A}"/>
            </c:ext>
          </c:extLst>
        </c:ser>
        <c:ser>
          <c:idx val="1"/>
          <c:order val="1"/>
          <c:tx>
            <c:strRef>
              <c:f>'combined table (2)'!$A$62</c:f>
              <c:strCache>
                <c:ptCount val="1"/>
                <c:pt idx="0">
                  <c:v>Outall_Index</c:v>
                </c:pt>
              </c:strCache>
            </c:strRef>
          </c:tx>
          <c:spPr>
            <a:ln w="28575" cap="rnd">
              <a:solidFill>
                <a:schemeClr val="accent2"/>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(2)'!$B$62:$AG$62</c:f>
              <c:numCache>
                <c:formatCode>0.0000</c:formatCode>
                <c:ptCount val="32"/>
                <c:pt idx="0" formatCode="General">
                  <c:v>100</c:v>
                </c:pt>
                <c:pt idx="1">
                  <c:v>95.231828032118187</c:v>
                </c:pt>
                <c:pt idx="2">
                  <c:v>94.062010255545829</c:v>
                </c:pt>
                <c:pt idx="3">
                  <c:v>91.067799323493858</c:v>
                </c:pt>
                <c:pt idx="4">
                  <c:v>93.591185591167175</c:v>
                </c:pt>
                <c:pt idx="5">
                  <c:v>95.787774401166487</c:v>
                </c:pt>
                <c:pt idx="6">
                  <c:v>96.345305339039413</c:v>
                </c:pt>
                <c:pt idx="7">
                  <c:v>97.793848383900013</c:v>
                </c:pt>
                <c:pt idx="8">
                  <c:v>100.5441211910459</c:v>
                </c:pt>
                <c:pt idx="9">
                  <c:v>101.5622645446439</c:v>
                </c:pt>
                <c:pt idx="10">
                  <c:v>101.96732038167144</c:v>
                </c:pt>
                <c:pt idx="11">
                  <c:v>97.761817476031169</c:v>
                </c:pt>
                <c:pt idx="12">
                  <c:v>93.943035704060378</c:v>
                </c:pt>
                <c:pt idx="13">
                  <c:v>103.48383236249049</c:v>
                </c:pt>
                <c:pt idx="14">
                  <c:v>99.899422436726368</c:v>
                </c:pt>
                <c:pt idx="15">
                  <c:v>97.829775153470763</c:v>
                </c:pt>
                <c:pt idx="16">
                  <c:v>99.575009613332242</c:v>
                </c:pt>
                <c:pt idx="17">
                  <c:v>104.18378614970148</c:v>
                </c:pt>
                <c:pt idx="18">
                  <c:v>106.07244159275739</c:v>
                </c:pt>
                <c:pt idx="19">
                  <c:v>102.29881702726098</c:v>
                </c:pt>
                <c:pt idx="20">
                  <c:v>102.88989606408603</c:v>
                </c:pt>
                <c:pt idx="21">
                  <c:v>103.77302393359858</c:v>
                </c:pt>
                <c:pt idx="22">
                  <c:v>104.72757974240582</c:v>
                </c:pt>
                <c:pt idx="23">
                  <c:v>110.65641653919432</c:v>
                </c:pt>
                <c:pt idx="24">
                  <c:v>106.94253507174759</c:v>
                </c:pt>
                <c:pt idx="25">
                  <c:v>105.46456695926639</c:v>
                </c:pt>
                <c:pt idx="26">
                  <c:v>105.18195485231047</c:v>
                </c:pt>
                <c:pt idx="27">
                  <c:v>99.398711369087238</c:v>
                </c:pt>
                <c:pt idx="28">
                  <c:v>101.97876457671975</c:v>
                </c:pt>
                <c:pt idx="29">
                  <c:v>102.99037585148328</c:v>
                </c:pt>
                <c:pt idx="30">
                  <c:v>102.03067403745661</c:v>
                </c:pt>
                <c:pt idx="31">
                  <c:v>100.22164207822199</c:v>
                </c:pt>
              </c:numCache>
            </c:numRef>
          </c:val>
          <c:smooth val="0"/>
          <c:extLst>
            <c:ext xmlns:c16="http://schemas.microsoft.com/office/drawing/2014/chart" uri="{C3380CC4-5D6E-409C-BE32-E72D297353CC}">
              <c16:uniqueId val="{00000001-0EEE-40D1-8372-FCAB9D69B28A}"/>
            </c:ext>
          </c:extLst>
        </c:ser>
        <c:ser>
          <c:idx val="2"/>
          <c:order val="2"/>
          <c:tx>
            <c:strRef>
              <c:f>'combined table (2)'!$A$63</c:f>
              <c:strCache>
                <c:ptCount val="1"/>
                <c:pt idx="0">
                  <c:v>Input_Index</c:v>
                </c:pt>
              </c:strCache>
            </c:strRef>
          </c:tx>
          <c:spPr>
            <a:ln w="28575" cap="rnd">
              <a:solidFill>
                <a:schemeClr val="accent3"/>
              </a:solidFill>
              <a:round/>
            </a:ln>
            <a:effectLst/>
          </c:spPr>
          <c:marker>
            <c:symbol val="none"/>
          </c:marker>
          <c:cat>
            <c:strRef>
              <c:f>'combined table (2)'!$B$2:$AG$2</c:f>
              <c:strCach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strCache>
            </c:strRef>
          </c:cat>
          <c:val>
            <c:numRef>
              <c:f>'combined table (2)'!$B$63:$AG$63</c:f>
              <c:numCache>
                <c:formatCode>0.0000</c:formatCode>
                <c:ptCount val="32"/>
                <c:pt idx="0" formatCode="General">
                  <c:v>100</c:v>
                </c:pt>
                <c:pt idx="1">
                  <c:v>93.924635058505174</c:v>
                </c:pt>
                <c:pt idx="2">
                  <c:v>95.099075853150708</c:v>
                </c:pt>
                <c:pt idx="3">
                  <c:v>95.547016745515137</c:v>
                </c:pt>
                <c:pt idx="4">
                  <c:v>96.098300974344355</c:v>
                </c:pt>
                <c:pt idx="5">
                  <c:v>94.296749785982158</c:v>
                </c:pt>
                <c:pt idx="6">
                  <c:v>94.333739735202855</c:v>
                </c:pt>
                <c:pt idx="7">
                  <c:v>95.928576647412058</c:v>
                </c:pt>
                <c:pt idx="8">
                  <c:v>95.263450785897476</c:v>
                </c:pt>
                <c:pt idx="9">
                  <c:v>94.846794739539064</c:v>
                </c:pt>
                <c:pt idx="10">
                  <c:v>94.616905206468516</c:v>
                </c:pt>
                <c:pt idx="11">
                  <c:v>93.654179245607125</c:v>
                </c:pt>
                <c:pt idx="12">
                  <c:v>91.13489944058017</c:v>
                </c:pt>
                <c:pt idx="13">
                  <c:v>93.350075168446551</c:v>
                </c:pt>
                <c:pt idx="14">
                  <c:v>94.631896904069933</c:v>
                </c:pt>
                <c:pt idx="15">
                  <c:v>94.152545761209893</c:v>
                </c:pt>
                <c:pt idx="16">
                  <c:v>94.133909142212573</c:v>
                </c:pt>
                <c:pt idx="17">
                  <c:v>88.153071961752872</c:v>
                </c:pt>
                <c:pt idx="18">
                  <c:v>91.16496565894343</c:v>
                </c:pt>
                <c:pt idx="19">
                  <c:v>90.366110571352294</c:v>
                </c:pt>
                <c:pt idx="20">
                  <c:v>89.485243683847415</c:v>
                </c:pt>
                <c:pt idx="21">
                  <c:v>90.950613695207437</c:v>
                </c:pt>
                <c:pt idx="22">
                  <c:v>92.583583321373993</c:v>
                </c:pt>
                <c:pt idx="23">
                  <c:v>95.009648300528468</c:v>
                </c:pt>
                <c:pt idx="24">
                  <c:v>93.411627523426517</c:v>
                </c:pt>
                <c:pt idx="25">
                  <c:v>89.392163297139348</c:v>
                </c:pt>
                <c:pt idx="26">
                  <c:v>88.187877357642947</c:v>
                </c:pt>
                <c:pt idx="27">
                  <c:v>83.641456334418507</c:v>
                </c:pt>
                <c:pt idx="28">
                  <c:v>85.833238930232326</c:v>
                </c:pt>
                <c:pt idx="29">
                  <c:v>84.036297055379805</c:v>
                </c:pt>
                <c:pt idx="30">
                  <c:v>77.705343080059478</c:v>
                </c:pt>
                <c:pt idx="31">
                  <c:v>78.560190148152984</c:v>
                </c:pt>
              </c:numCache>
            </c:numRef>
          </c:val>
          <c:smooth val="0"/>
          <c:extLst>
            <c:ext xmlns:c16="http://schemas.microsoft.com/office/drawing/2014/chart" uri="{C3380CC4-5D6E-409C-BE32-E72D297353CC}">
              <c16:uniqueId val="{00000002-0EEE-40D1-8372-FCAB9D69B28A}"/>
            </c:ext>
          </c:extLst>
        </c:ser>
        <c:dLbls>
          <c:showLegendKey val="0"/>
          <c:showVal val="0"/>
          <c:showCatName val="0"/>
          <c:showSerName val="0"/>
          <c:showPercent val="0"/>
          <c:showBubbleSize val="0"/>
        </c:dLbls>
        <c:smooth val="0"/>
        <c:axId val="1048454192"/>
        <c:axId val="1048454672"/>
      </c:lineChart>
      <c:catAx>
        <c:axId val="1048454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048454672"/>
        <c:crosses val="autoZero"/>
        <c:auto val="1"/>
        <c:lblAlgn val="ctr"/>
        <c:lblOffset val="100"/>
        <c:noMultiLvlLbl val="0"/>
      </c:catAx>
      <c:valAx>
        <c:axId val="1048454672"/>
        <c:scaling>
          <c:orientation val="minMax"/>
          <c:max val="165"/>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0484541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00288773698276"/>
          <c:y val="4.5447154471544716E-2"/>
          <c:w val="0.82688321704661627"/>
          <c:h val="0.68016836310095385"/>
        </c:manualLayout>
      </c:layout>
      <c:lineChart>
        <c:grouping val="standard"/>
        <c:varyColors val="0"/>
        <c:ser>
          <c:idx val="0"/>
          <c:order val="0"/>
          <c:tx>
            <c:strRef>
              <c:f>'yields (2)'!$B$40</c:f>
              <c:strCache>
                <c:ptCount val="1"/>
                <c:pt idx="0">
                  <c:v>wheat</c:v>
                </c:pt>
              </c:strCache>
            </c:strRef>
          </c:tx>
          <c:spPr>
            <a:ln w="28575" cap="rnd">
              <a:solidFill>
                <a:schemeClr val="accent1"/>
              </a:solidFill>
              <a:round/>
            </a:ln>
            <a:effectLst/>
          </c:spPr>
          <c:marker>
            <c:symbol val="none"/>
          </c:marker>
          <c:cat>
            <c:numRef>
              <c:f>'yields (2)'!$C$9:$N$9</c:f>
              <c:numCache>
                <c:formatCode>General</c:formatCode>
                <c:ptCount val="12"/>
                <c:pt idx="0">
                  <c:v>2000</c:v>
                </c:pt>
                <c:pt idx="1">
                  <c:v>2005</c:v>
                </c:pt>
                <c:pt idx="2">
                  <c:v>2010</c:v>
                </c:pt>
                <c:pt idx="3">
                  <c:v>2014</c:v>
                </c:pt>
                <c:pt idx="4">
                  <c:v>2015</c:v>
                </c:pt>
                <c:pt idx="5">
                  <c:v>2016</c:v>
                </c:pt>
                <c:pt idx="6">
                  <c:v>2017</c:v>
                </c:pt>
                <c:pt idx="7">
                  <c:v>2018</c:v>
                </c:pt>
                <c:pt idx="8">
                  <c:v>2019</c:v>
                </c:pt>
                <c:pt idx="9">
                  <c:v>2020</c:v>
                </c:pt>
                <c:pt idx="10">
                  <c:v>2021</c:v>
                </c:pt>
                <c:pt idx="11">
                  <c:v>2022</c:v>
                </c:pt>
              </c:numCache>
            </c:numRef>
          </c:cat>
          <c:val>
            <c:numRef>
              <c:f>'yields (2)'!$C$40:$N$40</c:f>
              <c:numCache>
                <c:formatCode>General</c:formatCode>
                <c:ptCount val="12"/>
                <c:pt idx="0">
                  <c:v>3.6767676767676765</c:v>
                </c:pt>
                <c:pt idx="1">
                  <c:v>2.6210526315789475</c:v>
                </c:pt>
                <c:pt idx="2">
                  <c:v>2.690298507462686</c:v>
                </c:pt>
                <c:pt idx="3">
                  <c:v>2.1521197007481296</c:v>
                </c:pt>
                <c:pt idx="4">
                  <c:v>2.0850515463917527</c:v>
                </c:pt>
                <c:pt idx="5">
                  <c:v>1.8147268408551069</c:v>
                </c:pt>
                <c:pt idx="6">
                  <c:v>1.8588807785888077</c:v>
                </c:pt>
                <c:pt idx="7">
                  <c:v>1.7882037533512067</c:v>
                </c:pt>
                <c:pt idx="8">
                  <c:v>1.778846153846154</c:v>
                </c:pt>
                <c:pt idx="9">
                  <c:v>2.0578947368421052</c:v>
                </c:pt>
                <c:pt idx="10">
                  <c:v>1.611479028697572</c:v>
                </c:pt>
                <c:pt idx="11">
                  <c:v>1.9287531806615779</c:v>
                </c:pt>
              </c:numCache>
            </c:numRef>
          </c:val>
          <c:smooth val="0"/>
          <c:extLst>
            <c:ext xmlns:c16="http://schemas.microsoft.com/office/drawing/2014/chart" uri="{C3380CC4-5D6E-409C-BE32-E72D297353CC}">
              <c16:uniqueId val="{00000000-6C78-4C04-9369-D1F38B4CC83B}"/>
            </c:ext>
          </c:extLst>
        </c:ser>
        <c:ser>
          <c:idx val="1"/>
          <c:order val="1"/>
          <c:tx>
            <c:strRef>
              <c:f>'yields (2)'!$B$41</c:f>
              <c:strCache>
                <c:ptCount val="1"/>
                <c:pt idx="0">
                  <c:v>maize</c:v>
                </c:pt>
              </c:strCache>
            </c:strRef>
          </c:tx>
          <c:spPr>
            <a:ln w="28575" cap="rnd">
              <a:solidFill>
                <a:schemeClr val="accent2"/>
              </a:solidFill>
              <a:round/>
            </a:ln>
            <a:effectLst/>
          </c:spPr>
          <c:marker>
            <c:symbol val="none"/>
          </c:marker>
          <c:cat>
            <c:numRef>
              <c:f>'yields (2)'!$C$9:$N$9</c:f>
              <c:numCache>
                <c:formatCode>General</c:formatCode>
                <c:ptCount val="12"/>
                <c:pt idx="0">
                  <c:v>2000</c:v>
                </c:pt>
                <c:pt idx="1">
                  <c:v>2005</c:v>
                </c:pt>
                <c:pt idx="2">
                  <c:v>2010</c:v>
                </c:pt>
                <c:pt idx="3">
                  <c:v>2014</c:v>
                </c:pt>
                <c:pt idx="4">
                  <c:v>2015</c:v>
                </c:pt>
                <c:pt idx="5">
                  <c:v>2016</c:v>
                </c:pt>
                <c:pt idx="6">
                  <c:v>2017</c:v>
                </c:pt>
                <c:pt idx="7">
                  <c:v>2018</c:v>
                </c:pt>
                <c:pt idx="8">
                  <c:v>2019</c:v>
                </c:pt>
                <c:pt idx="9">
                  <c:v>2020</c:v>
                </c:pt>
                <c:pt idx="10">
                  <c:v>2021</c:v>
                </c:pt>
                <c:pt idx="11">
                  <c:v>2022</c:v>
                </c:pt>
              </c:numCache>
            </c:numRef>
          </c:cat>
          <c:val>
            <c:numRef>
              <c:f>'yields (2)'!$C$41:$N$41</c:f>
              <c:numCache>
                <c:formatCode>General</c:formatCode>
                <c:ptCount val="12"/>
                <c:pt idx="0">
                  <c:v>3.0830564784053154</c:v>
                </c:pt>
                <c:pt idx="1">
                  <c:v>2.145833333333333</c:v>
                </c:pt>
                <c:pt idx="2">
                  <c:v>2.0155210643015522</c:v>
                </c:pt>
                <c:pt idx="3">
                  <c:v>1.7467532467532467</c:v>
                </c:pt>
                <c:pt idx="4">
                  <c:v>1.5551663747810855</c:v>
                </c:pt>
                <c:pt idx="5">
                  <c:v>1.4621212121212122</c:v>
                </c:pt>
                <c:pt idx="6">
                  <c:v>1.9110707803992739</c:v>
                </c:pt>
                <c:pt idx="7">
                  <c:v>1.0382653061224489</c:v>
                </c:pt>
                <c:pt idx="8">
                  <c:v>1.2253129346314322</c:v>
                </c:pt>
                <c:pt idx="9">
                  <c:v>1.7064056939501779</c:v>
                </c:pt>
                <c:pt idx="10">
                  <c:v>1.3489583333333333</c:v>
                </c:pt>
                <c:pt idx="11">
                  <c:v>1.3228346456692914</c:v>
                </c:pt>
              </c:numCache>
            </c:numRef>
          </c:val>
          <c:smooth val="0"/>
          <c:extLst>
            <c:ext xmlns:c16="http://schemas.microsoft.com/office/drawing/2014/chart" uri="{C3380CC4-5D6E-409C-BE32-E72D297353CC}">
              <c16:uniqueId val="{00000001-6C78-4C04-9369-D1F38B4CC83B}"/>
            </c:ext>
          </c:extLst>
        </c:ser>
        <c:ser>
          <c:idx val="2"/>
          <c:order val="2"/>
          <c:tx>
            <c:strRef>
              <c:f>'yields (2)'!$B$42</c:f>
              <c:strCache>
                <c:ptCount val="1"/>
                <c:pt idx="0">
                  <c:v>soya</c:v>
                </c:pt>
              </c:strCache>
            </c:strRef>
          </c:tx>
          <c:spPr>
            <a:ln w="28575" cap="rnd">
              <a:solidFill>
                <a:schemeClr val="accent3"/>
              </a:solidFill>
              <a:round/>
            </a:ln>
            <a:effectLst/>
          </c:spPr>
          <c:marker>
            <c:symbol val="none"/>
          </c:marker>
          <c:cat>
            <c:numRef>
              <c:f>'yields (2)'!$C$9:$N$9</c:f>
              <c:numCache>
                <c:formatCode>General</c:formatCode>
                <c:ptCount val="12"/>
                <c:pt idx="0">
                  <c:v>2000</c:v>
                </c:pt>
                <c:pt idx="1">
                  <c:v>2005</c:v>
                </c:pt>
                <c:pt idx="2">
                  <c:v>2010</c:v>
                </c:pt>
                <c:pt idx="3">
                  <c:v>2014</c:v>
                </c:pt>
                <c:pt idx="4">
                  <c:v>2015</c:v>
                </c:pt>
                <c:pt idx="5">
                  <c:v>2016</c:v>
                </c:pt>
                <c:pt idx="6">
                  <c:v>2017</c:v>
                </c:pt>
                <c:pt idx="7">
                  <c:v>2018</c:v>
                </c:pt>
                <c:pt idx="8">
                  <c:v>2019</c:v>
                </c:pt>
                <c:pt idx="9">
                  <c:v>2020</c:v>
                </c:pt>
                <c:pt idx="10">
                  <c:v>2021</c:v>
                </c:pt>
                <c:pt idx="11">
                  <c:v>2022</c:v>
                </c:pt>
              </c:numCache>
            </c:numRef>
          </c:cat>
          <c:val>
            <c:numRef>
              <c:f>'yields (2)'!$C$42:$N$42</c:f>
              <c:numCache>
                <c:formatCode>General</c:formatCode>
                <c:ptCount val="12"/>
                <c:pt idx="5">
                  <c:v>1.191304347826087</c:v>
                </c:pt>
                <c:pt idx="6">
                  <c:v>1.7461928934010151</c:v>
                </c:pt>
                <c:pt idx="7">
                  <c:v>0.94573643410852704</c:v>
                </c:pt>
                <c:pt idx="8">
                  <c:v>1.2707423580786026</c:v>
                </c:pt>
                <c:pt idx="9">
                  <c:v>1.307317073170732</c:v>
                </c:pt>
                <c:pt idx="10">
                  <c:v>1.1818181818181821</c:v>
                </c:pt>
                <c:pt idx="11">
                  <c:v>1.0353982300884954</c:v>
                </c:pt>
              </c:numCache>
            </c:numRef>
          </c:val>
          <c:smooth val="0"/>
          <c:extLst>
            <c:ext xmlns:c16="http://schemas.microsoft.com/office/drawing/2014/chart" uri="{C3380CC4-5D6E-409C-BE32-E72D297353CC}">
              <c16:uniqueId val="{00000002-6C78-4C04-9369-D1F38B4CC83B}"/>
            </c:ext>
          </c:extLst>
        </c:ser>
        <c:ser>
          <c:idx val="3"/>
          <c:order val="3"/>
          <c:tx>
            <c:strRef>
              <c:f>'yields (2)'!$B$43</c:f>
              <c:strCache>
                <c:ptCount val="1"/>
                <c:pt idx="0">
                  <c:v>sugar beet</c:v>
                </c:pt>
              </c:strCache>
            </c:strRef>
          </c:tx>
          <c:spPr>
            <a:ln w="28575" cap="rnd">
              <a:solidFill>
                <a:schemeClr val="accent4"/>
              </a:solidFill>
              <a:round/>
            </a:ln>
            <a:effectLst/>
          </c:spPr>
          <c:marker>
            <c:symbol val="none"/>
          </c:marker>
          <c:cat>
            <c:numRef>
              <c:f>'yields (2)'!$C$9:$N$9</c:f>
              <c:numCache>
                <c:formatCode>General</c:formatCode>
                <c:ptCount val="12"/>
                <c:pt idx="0">
                  <c:v>2000</c:v>
                </c:pt>
                <c:pt idx="1">
                  <c:v>2005</c:v>
                </c:pt>
                <c:pt idx="2">
                  <c:v>2010</c:v>
                </c:pt>
                <c:pt idx="3">
                  <c:v>2014</c:v>
                </c:pt>
                <c:pt idx="4">
                  <c:v>2015</c:v>
                </c:pt>
                <c:pt idx="5">
                  <c:v>2016</c:v>
                </c:pt>
                <c:pt idx="6">
                  <c:v>2017</c:v>
                </c:pt>
                <c:pt idx="7">
                  <c:v>2018</c:v>
                </c:pt>
                <c:pt idx="8">
                  <c:v>2019</c:v>
                </c:pt>
                <c:pt idx="9">
                  <c:v>2020</c:v>
                </c:pt>
                <c:pt idx="10">
                  <c:v>2021</c:v>
                </c:pt>
                <c:pt idx="11">
                  <c:v>2022</c:v>
                </c:pt>
              </c:numCache>
            </c:numRef>
          </c:cat>
          <c:val>
            <c:numRef>
              <c:f>'yields (2)'!$C$43:$N$43</c:f>
              <c:numCache>
                <c:formatCode>General</c:formatCode>
                <c:ptCount val="12"/>
                <c:pt idx="0">
                  <c:v>3.4895302773061694</c:v>
                </c:pt>
                <c:pt idx="1">
                  <c:v>2.4246575342465748</c:v>
                </c:pt>
                <c:pt idx="2">
                  <c:v>2.3023255813953485</c:v>
                </c:pt>
                <c:pt idx="3">
                  <c:v>1.6759706190975867</c:v>
                </c:pt>
                <c:pt idx="4">
                  <c:v>1.6560348783845802</c:v>
                </c:pt>
                <c:pt idx="5">
                  <c:v>1.5831775700934578</c:v>
                </c:pt>
                <c:pt idx="6">
                  <c:v>1.7635291640345339</c:v>
                </c:pt>
                <c:pt idx="7">
                  <c:v>1.2444444444444442</c:v>
                </c:pt>
                <c:pt idx="8">
                  <c:v>1.5775319887226198</c:v>
                </c:pt>
                <c:pt idx="9">
                  <c:v>1.7815953868332535</c:v>
                </c:pt>
                <c:pt idx="10">
                  <c:v>1.706741807555834</c:v>
                </c:pt>
                <c:pt idx="11">
                  <c:v>1.315040650406504</c:v>
                </c:pt>
              </c:numCache>
            </c:numRef>
          </c:val>
          <c:smooth val="0"/>
          <c:extLst>
            <c:ext xmlns:c16="http://schemas.microsoft.com/office/drawing/2014/chart" uri="{C3380CC4-5D6E-409C-BE32-E72D297353CC}">
              <c16:uniqueId val="{00000003-6C78-4C04-9369-D1F38B4CC83B}"/>
            </c:ext>
          </c:extLst>
        </c:ser>
        <c:ser>
          <c:idx val="4"/>
          <c:order val="4"/>
          <c:tx>
            <c:strRef>
              <c:f>'yields (2)'!$B$44</c:f>
              <c:strCache>
                <c:ptCount val="1"/>
                <c:pt idx="0">
                  <c:v>rapeseed</c:v>
                </c:pt>
              </c:strCache>
            </c:strRef>
          </c:tx>
          <c:spPr>
            <a:ln w="28575" cap="rnd">
              <a:solidFill>
                <a:schemeClr val="accent5"/>
              </a:solidFill>
              <a:round/>
            </a:ln>
            <a:effectLst/>
          </c:spPr>
          <c:marker>
            <c:symbol val="none"/>
          </c:marker>
          <c:cat>
            <c:numRef>
              <c:f>'yields (2)'!$C$9:$N$9</c:f>
              <c:numCache>
                <c:formatCode>General</c:formatCode>
                <c:ptCount val="12"/>
                <c:pt idx="0">
                  <c:v>2000</c:v>
                </c:pt>
                <c:pt idx="1">
                  <c:v>2005</c:v>
                </c:pt>
                <c:pt idx="2">
                  <c:v>2010</c:v>
                </c:pt>
                <c:pt idx="3">
                  <c:v>2014</c:v>
                </c:pt>
                <c:pt idx="4">
                  <c:v>2015</c:v>
                </c:pt>
                <c:pt idx="5">
                  <c:v>2016</c:v>
                </c:pt>
                <c:pt idx="6">
                  <c:v>2017</c:v>
                </c:pt>
                <c:pt idx="7">
                  <c:v>2018</c:v>
                </c:pt>
                <c:pt idx="8">
                  <c:v>2019</c:v>
                </c:pt>
                <c:pt idx="9">
                  <c:v>2020</c:v>
                </c:pt>
                <c:pt idx="10">
                  <c:v>2021</c:v>
                </c:pt>
                <c:pt idx="11">
                  <c:v>2022</c:v>
                </c:pt>
              </c:numCache>
            </c:numRef>
          </c:cat>
          <c:val>
            <c:numRef>
              <c:f>'yields (2)'!$C$44:$N$44</c:f>
              <c:numCache>
                <c:formatCode>General</c:formatCode>
                <c:ptCount val="12"/>
                <c:pt idx="0">
                  <c:v>3.9642857142857135</c:v>
                </c:pt>
                <c:pt idx="1">
                  <c:v>2.5753424657534247</c:v>
                </c:pt>
                <c:pt idx="2">
                  <c:v>2.2941176470588234</c:v>
                </c:pt>
                <c:pt idx="3">
                  <c:v>1.7637795275590549</c:v>
                </c:pt>
                <c:pt idx="4">
                  <c:v>1.5057915057915059</c:v>
                </c:pt>
                <c:pt idx="5">
                  <c:v>1.3424124513618678</c:v>
                </c:pt>
                <c:pt idx="6">
                  <c:v>1.1720430107526882</c:v>
                </c:pt>
                <c:pt idx="7">
                  <c:v>1.1283018867924528</c:v>
                </c:pt>
                <c:pt idx="8">
                  <c:v>1.2890625</c:v>
                </c:pt>
                <c:pt idx="9">
                  <c:v>1.6</c:v>
                </c:pt>
                <c:pt idx="10">
                  <c:v>1.1945392491467577</c:v>
                </c:pt>
                <c:pt idx="11">
                  <c:v>1.3763066202090593</c:v>
                </c:pt>
              </c:numCache>
            </c:numRef>
          </c:val>
          <c:smooth val="0"/>
          <c:extLst>
            <c:ext xmlns:c16="http://schemas.microsoft.com/office/drawing/2014/chart" uri="{C3380CC4-5D6E-409C-BE32-E72D297353CC}">
              <c16:uniqueId val="{00000004-6C78-4C04-9369-D1F38B4CC83B}"/>
            </c:ext>
          </c:extLst>
        </c:ser>
        <c:ser>
          <c:idx val="5"/>
          <c:order val="5"/>
          <c:tx>
            <c:strRef>
              <c:f>'yields (2)'!$B$45</c:f>
              <c:strCache>
                <c:ptCount val="1"/>
                <c:pt idx="0">
                  <c:v>sunflower seed</c:v>
                </c:pt>
              </c:strCache>
            </c:strRef>
          </c:tx>
          <c:spPr>
            <a:ln w="28575" cap="rnd">
              <a:solidFill>
                <a:schemeClr val="accent6"/>
              </a:solidFill>
              <a:round/>
            </a:ln>
            <a:effectLst/>
          </c:spPr>
          <c:marker>
            <c:symbol val="none"/>
          </c:marker>
          <c:cat>
            <c:numRef>
              <c:f>'yields (2)'!$C$9:$N$9</c:f>
              <c:numCache>
                <c:formatCode>General</c:formatCode>
                <c:ptCount val="12"/>
                <c:pt idx="0">
                  <c:v>2000</c:v>
                </c:pt>
                <c:pt idx="1">
                  <c:v>2005</c:v>
                </c:pt>
                <c:pt idx="2">
                  <c:v>2010</c:v>
                </c:pt>
                <c:pt idx="3">
                  <c:v>2014</c:v>
                </c:pt>
                <c:pt idx="4">
                  <c:v>2015</c:v>
                </c:pt>
                <c:pt idx="5">
                  <c:v>2016</c:v>
                </c:pt>
                <c:pt idx="6">
                  <c:v>2017</c:v>
                </c:pt>
                <c:pt idx="7">
                  <c:v>2018</c:v>
                </c:pt>
                <c:pt idx="8">
                  <c:v>2019</c:v>
                </c:pt>
                <c:pt idx="9">
                  <c:v>2020</c:v>
                </c:pt>
                <c:pt idx="10">
                  <c:v>2021</c:v>
                </c:pt>
                <c:pt idx="11">
                  <c:v>2022</c:v>
                </c:pt>
              </c:numCache>
            </c:numRef>
          </c:cat>
          <c:val>
            <c:numRef>
              <c:f>'yields (2)'!$C$45:$N$45</c:f>
              <c:numCache>
                <c:formatCode>General</c:formatCode>
                <c:ptCount val="12"/>
                <c:pt idx="2">
                  <c:v>1.26</c:v>
                </c:pt>
                <c:pt idx="3">
                  <c:v>1.1855670103092784</c:v>
                </c:pt>
                <c:pt idx="4">
                  <c:v>0.88888888888888884</c:v>
                </c:pt>
                <c:pt idx="5">
                  <c:v>0.95535714285714279</c:v>
                </c:pt>
                <c:pt idx="6">
                  <c:v>1.0841584158415842</c:v>
                </c:pt>
                <c:pt idx="7">
                  <c:v>0.79130434782608694</c:v>
                </c:pt>
                <c:pt idx="8">
                  <c:v>0.80078124999999989</c:v>
                </c:pt>
                <c:pt idx="9">
                  <c:v>1.0198019801980198</c:v>
                </c:pt>
                <c:pt idx="10">
                  <c:v>1.0609756097560976</c:v>
                </c:pt>
                <c:pt idx="11">
                  <c:v>0.87037037037037035</c:v>
                </c:pt>
              </c:numCache>
            </c:numRef>
          </c:val>
          <c:smooth val="0"/>
          <c:extLst>
            <c:ext xmlns:c16="http://schemas.microsoft.com/office/drawing/2014/chart" uri="{C3380CC4-5D6E-409C-BE32-E72D297353CC}">
              <c16:uniqueId val="{00000005-6C78-4C04-9369-D1F38B4CC83B}"/>
            </c:ext>
          </c:extLst>
        </c:ser>
        <c:dLbls>
          <c:showLegendKey val="0"/>
          <c:showVal val="0"/>
          <c:showCatName val="0"/>
          <c:showSerName val="0"/>
          <c:showPercent val="0"/>
          <c:showBubbleSize val="0"/>
        </c:dLbls>
        <c:smooth val="0"/>
        <c:axId val="2057582415"/>
        <c:axId val="2057583855"/>
      </c:lineChart>
      <c:catAx>
        <c:axId val="205758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ru-RU"/>
          </a:p>
        </c:txPr>
        <c:crossAx val="2057583855"/>
        <c:crosses val="autoZero"/>
        <c:auto val="1"/>
        <c:lblAlgn val="ctr"/>
        <c:lblOffset val="100"/>
        <c:noMultiLvlLbl val="0"/>
      </c:catAx>
      <c:valAx>
        <c:axId val="20575838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US" dirty="0" err="1"/>
                  <a:t>Tonnes</a:t>
                </a:r>
                <a:r>
                  <a:rPr lang="en-US" dirty="0"/>
                  <a:t>/hectare</a:t>
                </a: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ru-RU"/>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ru-RU"/>
          </a:p>
        </c:txPr>
        <c:crossAx val="2057582415"/>
        <c:crosses val="autoZero"/>
        <c:crossBetween val="between"/>
      </c:valAx>
      <c:spPr>
        <a:noFill/>
        <a:ln>
          <a:noFill/>
        </a:ln>
        <a:effectLst/>
      </c:spPr>
    </c:plotArea>
    <c:legend>
      <c:legendPos val="b"/>
      <c:layout>
        <c:manualLayout>
          <c:xMode val="edge"/>
          <c:yMode val="edge"/>
          <c:x val="1.0978422685774755E-2"/>
          <c:y val="0.84095384418411112"/>
          <c:w val="0.95981992000430449"/>
          <c:h val="0.13465591191344983"/>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'Import Figures'!$A$11</c:f>
              <c:strCache>
                <c:ptCount val="1"/>
                <c:pt idx="0">
                  <c:v>Agri-food</c:v>
                </c:pt>
              </c:strCache>
            </c:strRef>
          </c:tx>
          <c:spPr>
            <a:solidFill>
              <a:schemeClr val="accent1"/>
            </a:solidFill>
            <a:ln>
              <a:noFill/>
            </a:ln>
            <a:effectLst/>
          </c:spPr>
          <c:invertIfNegative val="0"/>
          <c:cat>
            <c:numRef>
              <c:f>'Import Figures'!$B$1:$G$1</c:f>
              <c:numCache>
                <c:formatCode>General</c:formatCode>
                <c:ptCount val="6"/>
                <c:pt idx="0">
                  <c:v>2017</c:v>
                </c:pt>
                <c:pt idx="1">
                  <c:v>2018</c:v>
                </c:pt>
                <c:pt idx="2">
                  <c:v>2019</c:v>
                </c:pt>
                <c:pt idx="3">
                  <c:v>2020</c:v>
                </c:pt>
                <c:pt idx="4">
                  <c:v>2021</c:v>
                </c:pt>
                <c:pt idx="5">
                  <c:v>2023</c:v>
                </c:pt>
              </c:numCache>
            </c:numRef>
          </c:cat>
          <c:val>
            <c:numRef>
              <c:f>'Import Figures'!$B$11:$G$11</c:f>
              <c:numCache>
                <c:formatCode>General</c:formatCode>
                <c:ptCount val="6"/>
                <c:pt idx="0">
                  <c:v>4.3012089000000007</c:v>
                </c:pt>
                <c:pt idx="1">
                  <c:v>5.0554581006800001</c:v>
                </c:pt>
                <c:pt idx="2">
                  <c:v>5.736028428850001</c:v>
                </c:pt>
                <c:pt idx="3">
                  <c:v>6.4983372696100004</c:v>
                </c:pt>
                <c:pt idx="4">
                  <c:v>7.7469682167399991</c:v>
                </c:pt>
                <c:pt idx="5">
                  <c:v>6.9542102861199995</c:v>
                </c:pt>
              </c:numCache>
            </c:numRef>
          </c:val>
          <c:extLst>
            <c:ext xmlns:c16="http://schemas.microsoft.com/office/drawing/2014/chart" uri="{C3380CC4-5D6E-409C-BE32-E72D297353CC}">
              <c16:uniqueId val="{00000000-4430-4AAB-92EF-B74F91F78B48}"/>
            </c:ext>
          </c:extLst>
        </c:ser>
        <c:ser>
          <c:idx val="1"/>
          <c:order val="1"/>
          <c:tx>
            <c:strRef>
              <c:f>'Import Figures'!$A$12</c:f>
              <c:strCache>
                <c:ptCount val="1"/>
                <c:pt idx="0">
                  <c:v>Non-Agri-Food</c:v>
                </c:pt>
              </c:strCache>
            </c:strRef>
          </c:tx>
          <c:spPr>
            <a:solidFill>
              <a:schemeClr val="accent2"/>
            </a:solidFill>
            <a:ln>
              <a:noFill/>
            </a:ln>
            <a:effectLst/>
          </c:spPr>
          <c:invertIfNegative val="0"/>
          <c:cat>
            <c:numRef>
              <c:f>'Import Figures'!$B$1:$G$1</c:f>
              <c:numCache>
                <c:formatCode>General</c:formatCode>
                <c:ptCount val="6"/>
                <c:pt idx="0">
                  <c:v>2017</c:v>
                </c:pt>
                <c:pt idx="1">
                  <c:v>2018</c:v>
                </c:pt>
                <c:pt idx="2">
                  <c:v>2019</c:v>
                </c:pt>
                <c:pt idx="3">
                  <c:v>2020</c:v>
                </c:pt>
                <c:pt idx="4">
                  <c:v>2021</c:v>
                </c:pt>
                <c:pt idx="5">
                  <c:v>2023</c:v>
                </c:pt>
              </c:numCache>
            </c:numRef>
          </c:cat>
          <c:val>
            <c:numRef>
              <c:f>'Import Figures'!$B$12:$G$12</c:f>
              <c:numCache>
                <c:formatCode>General</c:formatCode>
                <c:ptCount val="6"/>
                <c:pt idx="0">
                  <c:v>45.305965</c:v>
                </c:pt>
                <c:pt idx="1">
                  <c:v>52.132119896280003</c:v>
                </c:pt>
                <c:pt idx="2">
                  <c:v>55.064144636190001</c:v>
                </c:pt>
                <c:pt idx="3">
                  <c:v>47.837799411300004</c:v>
                </c:pt>
                <c:pt idx="4">
                  <c:v>65.096158341090003</c:v>
                </c:pt>
                <c:pt idx="5">
                  <c:v>56.612789556239996</c:v>
                </c:pt>
              </c:numCache>
            </c:numRef>
          </c:val>
          <c:extLst>
            <c:ext xmlns:c16="http://schemas.microsoft.com/office/drawing/2014/chart" uri="{C3380CC4-5D6E-409C-BE32-E72D297353CC}">
              <c16:uniqueId val="{00000001-4430-4AAB-92EF-B74F91F78B48}"/>
            </c:ext>
          </c:extLst>
        </c:ser>
        <c:dLbls>
          <c:showLegendKey val="0"/>
          <c:showVal val="0"/>
          <c:showCatName val="0"/>
          <c:showSerName val="0"/>
          <c:showPercent val="0"/>
          <c:showBubbleSize val="0"/>
        </c:dLbls>
        <c:gapWidth val="150"/>
        <c:overlap val="100"/>
        <c:axId val="1729221983"/>
        <c:axId val="1729225823"/>
      </c:barChart>
      <c:catAx>
        <c:axId val="17292219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5823"/>
        <c:crosses val="autoZero"/>
        <c:auto val="1"/>
        <c:lblAlgn val="ctr"/>
        <c:lblOffset val="100"/>
        <c:noMultiLvlLbl val="0"/>
      </c:catAx>
      <c:valAx>
        <c:axId val="17292258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19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'Import Figures'!$A$3</c:f>
              <c:strCache>
                <c:ptCount val="1"/>
                <c:pt idx="0">
                  <c:v>Agri-food</c:v>
                </c:pt>
              </c:strCache>
            </c:strRef>
          </c:tx>
          <c:spPr>
            <a:solidFill>
              <a:schemeClr val="accent1"/>
            </a:solidFill>
            <a:ln>
              <a:noFill/>
            </a:ln>
            <a:effectLst/>
          </c:spPr>
          <c:invertIfNegative val="0"/>
          <c:cat>
            <c:numRef>
              <c:f>'Import Figures'!$B$1:$G$1</c:f>
              <c:numCache>
                <c:formatCode>General</c:formatCode>
                <c:ptCount val="6"/>
                <c:pt idx="0">
                  <c:v>2017</c:v>
                </c:pt>
                <c:pt idx="1">
                  <c:v>2018</c:v>
                </c:pt>
                <c:pt idx="2">
                  <c:v>2019</c:v>
                </c:pt>
                <c:pt idx="3">
                  <c:v>2020</c:v>
                </c:pt>
                <c:pt idx="4">
                  <c:v>2021</c:v>
                </c:pt>
                <c:pt idx="5">
                  <c:v>2023</c:v>
                </c:pt>
              </c:numCache>
            </c:numRef>
          </c:cat>
          <c:val>
            <c:numRef>
              <c:f>'Import Figures'!$B$3:$G$3</c:f>
              <c:numCache>
                <c:formatCode>General</c:formatCode>
                <c:ptCount val="6"/>
                <c:pt idx="0">
                  <c:v>2.0137796419197191</c:v>
                </c:pt>
                <c:pt idx="1">
                  <c:v>2.42051731894</c:v>
                </c:pt>
                <c:pt idx="2">
                  <c:v>2.8408658999999998</c:v>
                </c:pt>
                <c:pt idx="3">
                  <c:v>3.2753819799400001</c:v>
                </c:pt>
                <c:pt idx="4">
                  <c:v>3.7640680906399999</c:v>
                </c:pt>
                <c:pt idx="5">
                  <c:v>3.63130185231</c:v>
                </c:pt>
              </c:numCache>
            </c:numRef>
          </c:val>
          <c:extLst>
            <c:ext xmlns:c16="http://schemas.microsoft.com/office/drawing/2014/chart" uri="{C3380CC4-5D6E-409C-BE32-E72D297353CC}">
              <c16:uniqueId val="{00000000-FDE6-48D6-AD7C-860542F2198A}"/>
            </c:ext>
          </c:extLst>
        </c:ser>
        <c:ser>
          <c:idx val="1"/>
          <c:order val="1"/>
          <c:tx>
            <c:strRef>
              <c:f>'Import Figures'!$A$4</c:f>
              <c:strCache>
                <c:ptCount val="1"/>
                <c:pt idx="0">
                  <c:v>Non-Agri-Food</c:v>
                </c:pt>
              </c:strCache>
            </c:strRef>
          </c:tx>
          <c:spPr>
            <a:solidFill>
              <a:schemeClr val="accent2"/>
            </a:solidFill>
            <a:ln>
              <a:noFill/>
            </a:ln>
            <a:effectLst/>
          </c:spPr>
          <c:invertIfNegative val="0"/>
          <c:cat>
            <c:numRef>
              <c:f>'Import Figures'!$B$1:$G$1</c:f>
              <c:numCache>
                <c:formatCode>General</c:formatCode>
                <c:ptCount val="6"/>
                <c:pt idx="0">
                  <c:v>2017</c:v>
                </c:pt>
                <c:pt idx="1">
                  <c:v>2018</c:v>
                </c:pt>
                <c:pt idx="2">
                  <c:v>2019</c:v>
                </c:pt>
                <c:pt idx="3">
                  <c:v>2020</c:v>
                </c:pt>
                <c:pt idx="4">
                  <c:v>2021</c:v>
                </c:pt>
                <c:pt idx="5">
                  <c:v>2023</c:v>
                </c:pt>
              </c:numCache>
            </c:numRef>
          </c:cat>
          <c:val>
            <c:numRef>
              <c:f>'Import Figures'!$B$4:$G$4</c:f>
              <c:numCache>
                <c:formatCode>General</c:formatCode>
                <c:ptCount val="6"/>
                <c:pt idx="0">
                  <c:v>18.785577419308979</c:v>
                </c:pt>
                <c:pt idx="1">
                  <c:v>20.79597812562</c:v>
                </c:pt>
                <c:pt idx="2">
                  <c:v>22.171321799999998</c:v>
                </c:pt>
                <c:pt idx="3">
                  <c:v>20.584331067040001</c:v>
                </c:pt>
                <c:pt idx="4">
                  <c:v>25.190213141980003</c:v>
                </c:pt>
                <c:pt idx="5">
                  <c:v>28.85596600349</c:v>
                </c:pt>
              </c:numCache>
            </c:numRef>
          </c:val>
          <c:extLst>
            <c:ext xmlns:c16="http://schemas.microsoft.com/office/drawing/2014/chart" uri="{C3380CC4-5D6E-409C-BE32-E72D297353CC}">
              <c16:uniqueId val="{00000001-FDE6-48D6-AD7C-860542F2198A}"/>
            </c:ext>
          </c:extLst>
        </c:ser>
        <c:dLbls>
          <c:showLegendKey val="0"/>
          <c:showVal val="0"/>
          <c:showCatName val="0"/>
          <c:showSerName val="0"/>
          <c:showPercent val="0"/>
          <c:showBubbleSize val="0"/>
        </c:dLbls>
        <c:gapWidth val="150"/>
        <c:overlap val="100"/>
        <c:axId val="1729221983"/>
        <c:axId val="1729225823"/>
      </c:barChart>
      <c:catAx>
        <c:axId val="17292219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5823"/>
        <c:crosses val="autoZero"/>
        <c:auto val="1"/>
        <c:lblAlgn val="ctr"/>
        <c:lblOffset val="100"/>
        <c:noMultiLvlLbl val="0"/>
      </c:catAx>
      <c:valAx>
        <c:axId val="17292258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crossAx val="17292219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Soft wheat </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lineChart>
        <c:grouping val="standard"/>
        <c:varyColors val="0"/>
        <c:ser>
          <c:idx val="0"/>
          <c:order val="0"/>
          <c:tx>
            <c:strRef>
              <c:f>'soft wheat'!$A$3</c:f>
              <c:strCache>
                <c:ptCount val="1"/>
                <c:pt idx="0">
                  <c:v>Production_Baseline</c:v>
                </c:pt>
              </c:strCache>
            </c:strRef>
          </c:tx>
          <c:spPr>
            <a:ln w="28575" cap="rnd">
              <a:solidFill>
                <a:schemeClr val="accent1"/>
              </a:solidFill>
              <a:round/>
            </a:ln>
            <a:effectLst/>
          </c:spPr>
          <c:marker>
            <c:symbol val="none"/>
          </c:marker>
          <c:cat>
            <c:numRef>
              <c:f>'soft wheat'!$B$2:$L$2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'soft wheat'!$B$3:$L$3</c:f>
              <c:numCache>
                <c:formatCode>#,##0</c:formatCode>
                <c:ptCount val="11"/>
                <c:pt idx="0">
                  <c:v>10197</c:v>
                </c:pt>
                <c:pt idx="1">
                  <c:v>16851.3</c:v>
                </c:pt>
                <c:pt idx="2">
                  <c:v>32151</c:v>
                </c:pt>
                <c:pt idx="3">
                  <c:v>20729.2</c:v>
                </c:pt>
                <c:pt idx="4">
                  <c:v>21500</c:v>
                </c:pt>
                <c:pt idx="5">
                  <c:v>21387.23</c:v>
                </c:pt>
                <c:pt idx="6">
                  <c:v>18924.921999999999</c:v>
                </c:pt>
                <c:pt idx="7">
                  <c:v>27965.356</c:v>
                </c:pt>
                <c:pt idx="8">
                  <c:v>23685.566999999999</c:v>
                </c:pt>
                <c:pt idx="9">
                  <c:v>22182.95</c:v>
                </c:pt>
                <c:pt idx="10">
                  <c:v>21372.638999999999</c:v>
                </c:pt>
              </c:numCache>
            </c:numRef>
          </c:val>
          <c:smooth val="0"/>
          <c:extLst>
            <c:ext xmlns:c16="http://schemas.microsoft.com/office/drawing/2014/chart" uri="{C3380CC4-5D6E-409C-BE32-E72D297353CC}">
              <c16:uniqueId val="{00000000-7B71-40CE-833D-362011B75BE1}"/>
            </c:ext>
          </c:extLst>
        </c:ser>
        <c:ser>
          <c:idx val="1"/>
          <c:order val="1"/>
          <c:tx>
            <c:strRef>
              <c:f>'soft wheat'!$A$4</c:f>
              <c:strCache>
                <c:ptCount val="1"/>
                <c:pt idx="0">
                  <c:v>Production_EU</c:v>
                </c:pt>
              </c:strCache>
            </c:strRef>
          </c:tx>
          <c:spPr>
            <a:ln w="28575" cap="rnd">
              <a:solidFill>
                <a:srgbClr val="FF5050"/>
              </a:solidFill>
              <a:round/>
            </a:ln>
            <a:effectLst/>
          </c:spPr>
          <c:marker>
            <c:symbol val="none"/>
          </c:marker>
          <c:cat>
            <c:numRef>
              <c:f>'soft wheat'!$B$2:$L$2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'soft wheat'!$B$4:$L$4</c:f>
              <c:numCache>
                <c:formatCode>#,##0</c:formatCode>
                <c:ptCount val="11"/>
                <c:pt idx="0">
                  <c:v>10197</c:v>
                </c:pt>
                <c:pt idx="1">
                  <c:v>16851.3</c:v>
                </c:pt>
                <c:pt idx="2">
                  <c:v>32151</c:v>
                </c:pt>
                <c:pt idx="3">
                  <c:v>20729.2</c:v>
                </c:pt>
                <c:pt idx="4">
                  <c:v>21500</c:v>
                </c:pt>
                <c:pt idx="5">
                  <c:v>21387.23</c:v>
                </c:pt>
                <c:pt idx="6">
                  <c:v>18924.921999999999</c:v>
                </c:pt>
                <c:pt idx="7">
                  <c:v>22369.057000000001</c:v>
                </c:pt>
                <c:pt idx="8">
                  <c:v>19560.7</c:v>
                </c:pt>
                <c:pt idx="9">
                  <c:v>18217.633999999998</c:v>
                </c:pt>
                <c:pt idx="10">
                  <c:v>17577.724999999999</c:v>
                </c:pt>
              </c:numCache>
            </c:numRef>
          </c:val>
          <c:smooth val="0"/>
          <c:extLst>
            <c:ext xmlns:c16="http://schemas.microsoft.com/office/drawing/2014/chart" uri="{C3380CC4-5D6E-409C-BE32-E72D297353CC}">
              <c16:uniqueId val="{00000001-7B71-40CE-833D-362011B75BE1}"/>
            </c:ext>
          </c:extLst>
        </c:ser>
        <c:dLbls>
          <c:showLegendKey val="0"/>
          <c:showVal val="0"/>
          <c:showCatName val="0"/>
          <c:showSerName val="0"/>
          <c:showPercent val="0"/>
          <c:showBubbleSize val="0"/>
        </c:dLbls>
        <c:smooth val="0"/>
        <c:axId val="97528223"/>
        <c:axId val="97528703"/>
      </c:lineChart>
      <c:catAx>
        <c:axId val="97528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crossAx val="97528703"/>
        <c:crosses val="autoZero"/>
        <c:auto val="1"/>
        <c:lblAlgn val="ctr"/>
        <c:lblOffset val="100"/>
        <c:noMultiLvlLbl val="0"/>
      </c:catAx>
      <c:valAx>
        <c:axId val="9752870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crossAx val="975282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Soft wheat </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2"/>
          <c:order val="0"/>
          <c:tx>
            <c:strRef>
              <c:f>'soft wheat'!$A$5</c:f>
              <c:strCache>
                <c:ptCount val="1"/>
                <c:pt idx="0">
                  <c:v>Total exports_Baseline</c:v>
                </c:pt>
              </c:strCache>
            </c:strRef>
          </c:tx>
          <c:spPr>
            <a:solidFill>
              <a:schemeClr val="tx1">
                <a:lumMod val="75000"/>
                <a:lumOff val="25000"/>
              </a:schemeClr>
            </a:solidFill>
            <a:ln>
              <a:noFill/>
            </a:ln>
            <a:effectLst/>
          </c:spPr>
          <c:invertIfNegative val="0"/>
          <c:cat>
            <c:numRef>
              <c:f>'soft wheat'!$B$2:$L$2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'soft wheat'!$B$5:$L$5</c:f>
              <c:numCache>
                <c:formatCode>#,##0</c:formatCode>
                <c:ptCount val="11"/>
                <c:pt idx="0">
                  <c:v>260.53100000000001</c:v>
                </c:pt>
                <c:pt idx="1">
                  <c:v>4859.576</c:v>
                </c:pt>
                <c:pt idx="2">
                  <c:v>20366</c:v>
                </c:pt>
                <c:pt idx="3">
                  <c:v>11223.216</c:v>
                </c:pt>
                <c:pt idx="4">
                  <c:v>11640.543</c:v>
                </c:pt>
                <c:pt idx="5">
                  <c:v>12073.68</c:v>
                </c:pt>
                <c:pt idx="6">
                  <c:v>10683.639361102863</c:v>
                </c:pt>
                <c:pt idx="7">
                  <c:v>17460.23</c:v>
                </c:pt>
                <c:pt idx="8">
                  <c:v>20482.151000000002</c:v>
                </c:pt>
                <c:pt idx="9">
                  <c:v>17190.255000000001</c:v>
                </c:pt>
                <c:pt idx="10">
                  <c:v>16613.55</c:v>
                </c:pt>
              </c:numCache>
            </c:numRef>
          </c:val>
          <c:extLst>
            <c:ext xmlns:c16="http://schemas.microsoft.com/office/drawing/2014/chart" uri="{C3380CC4-5D6E-409C-BE32-E72D297353CC}">
              <c16:uniqueId val="{00000000-659E-4124-944C-D3637213EEBD}"/>
            </c:ext>
          </c:extLst>
        </c:ser>
        <c:ser>
          <c:idx val="3"/>
          <c:order val="1"/>
          <c:tx>
            <c:strRef>
              <c:f>'soft wheat'!$A$6</c:f>
              <c:strCache>
                <c:ptCount val="1"/>
                <c:pt idx="0">
                  <c:v>Total exports_EU</c:v>
                </c:pt>
              </c:strCache>
            </c:strRef>
          </c:tx>
          <c:spPr>
            <a:solidFill>
              <a:srgbClr val="FF5050"/>
            </a:solidFill>
            <a:ln>
              <a:noFill/>
            </a:ln>
            <a:effectLst/>
          </c:spPr>
          <c:invertIfNegative val="0"/>
          <c:cat>
            <c:numRef>
              <c:f>'soft wheat'!$B$2:$L$2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'soft wheat'!$B$6:$L$6</c:f>
              <c:numCache>
                <c:formatCode>#,##0</c:formatCode>
                <c:ptCount val="11"/>
                <c:pt idx="0">
                  <c:v>260.53100000000001</c:v>
                </c:pt>
                <c:pt idx="1">
                  <c:v>4859.576</c:v>
                </c:pt>
                <c:pt idx="2">
                  <c:v>20366</c:v>
                </c:pt>
                <c:pt idx="3">
                  <c:v>11223.216</c:v>
                </c:pt>
                <c:pt idx="4">
                  <c:v>11640.543</c:v>
                </c:pt>
                <c:pt idx="5">
                  <c:v>12073.68</c:v>
                </c:pt>
                <c:pt idx="6">
                  <c:v>10683.639361102863</c:v>
                </c:pt>
                <c:pt idx="7">
                  <c:v>15423.295</c:v>
                </c:pt>
                <c:pt idx="8">
                  <c:v>15838.129000000001</c:v>
                </c:pt>
                <c:pt idx="9">
                  <c:v>13494.556</c:v>
                </c:pt>
                <c:pt idx="10">
                  <c:v>13079.004000000001</c:v>
                </c:pt>
              </c:numCache>
            </c:numRef>
          </c:val>
          <c:extLst>
            <c:ext xmlns:c16="http://schemas.microsoft.com/office/drawing/2014/chart" uri="{C3380CC4-5D6E-409C-BE32-E72D297353CC}">
              <c16:uniqueId val="{00000001-659E-4124-944C-D3637213EEBD}"/>
            </c:ext>
          </c:extLst>
        </c:ser>
        <c:ser>
          <c:idx val="4"/>
          <c:order val="2"/>
          <c:tx>
            <c:strRef>
              <c:f>'soft wheat'!$A$7</c:f>
              <c:strCache>
                <c:ptCount val="1"/>
                <c:pt idx="0">
                  <c:v>Exports to EU_Baseline</c:v>
                </c:pt>
              </c:strCache>
            </c:strRef>
          </c:tx>
          <c:spPr>
            <a:pattFill prst="pct30">
              <a:fgClr>
                <a:schemeClr val="tx1">
                  <a:lumMod val="85000"/>
                  <a:lumOff val="15000"/>
                </a:schemeClr>
              </a:fgClr>
              <a:bgClr>
                <a:schemeClr val="bg1"/>
              </a:bgClr>
            </a:pattFill>
            <a:ln>
              <a:noFill/>
            </a:ln>
            <a:effectLst/>
          </c:spPr>
          <c:invertIfNegative val="0"/>
          <c:cat>
            <c:numRef>
              <c:f>'soft wheat'!$B$2:$L$2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'soft wheat'!$B$7:$L$7</c:f>
              <c:numCache>
                <c:formatCode>#,##0</c:formatCode>
                <c:ptCount val="11"/>
                <c:pt idx="0">
                  <c:v>20.838000000000001</c:v>
                </c:pt>
                <c:pt idx="1">
                  <c:v>125.506</c:v>
                </c:pt>
                <c:pt idx="2">
                  <c:v>288.72300000000001</c:v>
                </c:pt>
                <c:pt idx="3">
                  <c:v>3040.027</c:v>
                </c:pt>
                <c:pt idx="4">
                  <c:v>6102.8549999999996</c:v>
                </c:pt>
                <c:pt idx="5">
                  <c:v>4346.5249999999996</c:v>
                </c:pt>
                <c:pt idx="6">
                  <c:v>3846.1103469710656</c:v>
                </c:pt>
                <c:pt idx="7">
                  <c:v>1047.614</c:v>
                </c:pt>
                <c:pt idx="8">
                  <c:v>1228.9290000000001</c:v>
                </c:pt>
                <c:pt idx="9">
                  <c:v>1031.415</c:v>
                </c:pt>
                <c:pt idx="10">
                  <c:v>996.81299999999999</c:v>
                </c:pt>
              </c:numCache>
            </c:numRef>
          </c:val>
          <c:extLst>
            <c:ext xmlns:c16="http://schemas.microsoft.com/office/drawing/2014/chart" uri="{C3380CC4-5D6E-409C-BE32-E72D297353CC}">
              <c16:uniqueId val="{00000002-659E-4124-944C-D3637213EEBD}"/>
            </c:ext>
          </c:extLst>
        </c:ser>
        <c:ser>
          <c:idx val="5"/>
          <c:order val="3"/>
          <c:tx>
            <c:strRef>
              <c:f>'soft wheat'!$A$8</c:f>
              <c:strCache>
                <c:ptCount val="1"/>
                <c:pt idx="0">
                  <c:v>Exports to EU_EU</c:v>
                </c:pt>
              </c:strCache>
            </c:strRef>
          </c:tx>
          <c:spPr>
            <a:pattFill prst="pct30">
              <a:fgClr>
                <a:srgbClr val="FF0000"/>
              </a:fgClr>
              <a:bgClr>
                <a:schemeClr val="bg1"/>
              </a:bgClr>
            </a:pattFill>
            <a:ln>
              <a:noFill/>
            </a:ln>
            <a:effectLst/>
          </c:spPr>
          <c:invertIfNegative val="0"/>
          <c:cat>
            <c:numRef>
              <c:f>'soft wheat'!$B$2:$L$2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'soft wheat'!$B$8:$L$8</c:f>
              <c:numCache>
                <c:formatCode>#,##0</c:formatCode>
                <c:ptCount val="11"/>
                <c:pt idx="0">
                  <c:v>20.838000000000001</c:v>
                </c:pt>
                <c:pt idx="1">
                  <c:v>125.506</c:v>
                </c:pt>
                <c:pt idx="2">
                  <c:v>288.72300000000001</c:v>
                </c:pt>
                <c:pt idx="3">
                  <c:v>3040.027</c:v>
                </c:pt>
                <c:pt idx="4">
                  <c:v>6102.8549999999996</c:v>
                </c:pt>
                <c:pt idx="5">
                  <c:v>4346.5249999999996</c:v>
                </c:pt>
                <c:pt idx="6">
                  <c:v>3846.1103469710656</c:v>
                </c:pt>
                <c:pt idx="7">
                  <c:v>925.39800000000002</c:v>
                </c:pt>
                <c:pt idx="8">
                  <c:v>950.28800000000001</c:v>
                </c:pt>
                <c:pt idx="9">
                  <c:v>809.673</c:v>
                </c:pt>
                <c:pt idx="10">
                  <c:v>784.74</c:v>
                </c:pt>
              </c:numCache>
            </c:numRef>
          </c:val>
          <c:extLst>
            <c:ext xmlns:c16="http://schemas.microsoft.com/office/drawing/2014/chart" uri="{C3380CC4-5D6E-409C-BE32-E72D297353CC}">
              <c16:uniqueId val="{00000003-659E-4124-944C-D3637213EEBD}"/>
            </c:ext>
          </c:extLst>
        </c:ser>
        <c:dLbls>
          <c:showLegendKey val="0"/>
          <c:showVal val="0"/>
          <c:showCatName val="0"/>
          <c:showSerName val="0"/>
          <c:showPercent val="0"/>
          <c:showBubbleSize val="0"/>
        </c:dLbls>
        <c:gapWidth val="150"/>
        <c:axId val="43217951"/>
        <c:axId val="43217471"/>
      </c:barChart>
      <c:catAx>
        <c:axId val="43217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crossAx val="43217471"/>
        <c:crosses val="autoZero"/>
        <c:auto val="1"/>
        <c:lblAlgn val="ctr"/>
        <c:lblOffset val="100"/>
        <c:noMultiLvlLbl val="0"/>
      </c:catAx>
      <c:valAx>
        <c:axId val="43217471"/>
        <c:scaling>
          <c:orientation val="minMax"/>
          <c:max val="22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crossAx val="432179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Maize </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lineChart>
        <c:grouping val="standard"/>
        <c:varyColors val="0"/>
        <c:ser>
          <c:idx val="0"/>
          <c:order val="0"/>
          <c:tx>
            <c:strRef>
              <c:f>maize!$A$3</c:f>
              <c:strCache>
                <c:ptCount val="1"/>
                <c:pt idx="0">
                  <c:v>Production_Baseline</c:v>
                </c:pt>
              </c:strCache>
            </c:strRef>
          </c:tx>
          <c:spPr>
            <a:ln w="28575" cap="rnd">
              <a:solidFill>
                <a:schemeClr val="accent1"/>
              </a:solidFill>
              <a:round/>
            </a:ln>
            <a:effectLst/>
          </c:spPr>
          <c:marker>
            <c:symbol val="none"/>
          </c:marker>
          <c:cat>
            <c:numRef>
              <c:f>maize!$B$2:$L$2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maize!$B$3:$L$3</c:f>
              <c:numCache>
                <c:formatCode>#,##0</c:formatCode>
                <c:ptCount val="11"/>
                <c:pt idx="0">
                  <c:v>3848.1</c:v>
                </c:pt>
                <c:pt idx="1">
                  <c:v>11953</c:v>
                </c:pt>
                <c:pt idx="2">
                  <c:v>42110</c:v>
                </c:pt>
                <c:pt idx="3">
                  <c:v>26186.9</c:v>
                </c:pt>
                <c:pt idx="4">
                  <c:v>28000</c:v>
                </c:pt>
                <c:pt idx="5">
                  <c:v>23684</c:v>
                </c:pt>
                <c:pt idx="6">
                  <c:v>25686.45</c:v>
                </c:pt>
                <c:pt idx="7">
                  <c:v>45223.099000000002</c:v>
                </c:pt>
                <c:pt idx="8">
                  <c:v>47265.252999999997</c:v>
                </c:pt>
                <c:pt idx="9">
                  <c:v>49403.294999999998</c:v>
                </c:pt>
                <c:pt idx="10">
                  <c:v>54389.917000000001</c:v>
                </c:pt>
              </c:numCache>
            </c:numRef>
          </c:val>
          <c:smooth val="0"/>
          <c:extLst>
            <c:ext xmlns:c16="http://schemas.microsoft.com/office/drawing/2014/chart" uri="{C3380CC4-5D6E-409C-BE32-E72D297353CC}">
              <c16:uniqueId val="{00000000-EFE1-4722-8F06-2D47DA49F651}"/>
            </c:ext>
          </c:extLst>
        </c:ser>
        <c:ser>
          <c:idx val="1"/>
          <c:order val="1"/>
          <c:tx>
            <c:strRef>
              <c:f>maize!$A$4</c:f>
              <c:strCache>
                <c:ptCount val="1"/>
                <c:pt idx="0">
                  <c:v>Production_EU</c:v>
                </c:pt>
              </c:strCache>
            </c:strRef>
          </c:tx>
          <c:spPr>
            <a:ln w="28575" cap="rnd">
              <a:solidFill>
                <a:srgbClr val="FF5050"/>
              </a:solidFill>
              <a:round/>
            </a:ln>
            <a:effectLst/>
          </c:spPr>
          <c:marker>
            <c:symbol val="none"/>
          </c:marker>
          <c:cat>
            <c:numRef>
              <c:f>maize!$B$2:$L$2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maize!$B$4:$L$4</c:f>
              <c:numCache>
                <c:formatCode>#,##0</c:formatCode>
                <c:ptCount val="11"/>
                <c:pt idx="0">
                  <c:v>3848.1</c:v>
                </c:pt>
                <c:pt idx="1">
                  <c:v>11953</c:v>
                </c:pt>
                <c:pt idx="2">
                  <c:v>42110</c:v>
                </c:pt>
                <c:pt idx="3">
                  <c:v>26186.9</c:v>
                </c:pt>
                <c:pt idx="4">
                  <c:v>28000</c:v>
                </c:pt>
                <c:pt idx="5">
                  <c:v>23684</c:v>
                </c:pt>
                <c:pt idx="6">
                  <c:v>25686.45</c:v>
                </c:pt>
                <c:pt idx="7">
                  <c:v>33490.771000000001</c:v>
                </c:pt>
                <c:pt idx="8">
                  <c:v>34323.476000000002</c:v>
                </c:pt>
                <c:pt idx="9">
                  <c:v>36216.71</c:v>
                </c:pt>
                <c:pt idx="10">
                  <c:v>40057.072</c:v>
                </c:pt>
              </c:numCache>
            </c:numRef>
          </c:val>
          <c:smooth val="0"/>
          <c:extLst>
            <c:ext xmlns:c16="http://schemas.microsoft.com/office/drawing/2014/chart" uri="{C3380CC4-5D6E-409C-BE32-E72D297353CC}">
              <c16:uniqueId val="{00000001-EFE1-4722-8F06-2D47DA49F651}"/>
            </c:ext>
          </c:extLst>
        </c:ser>
        <c:dLbls>
          <c:showLegendKey val="0"/>
          <c:showVal val="0"/>
          <c:showCatName val="0"/>
          <c:showSerName val="0"/>
          <c:showPercent val="0"/>
          <c:showBubbleSize val="0"/>
        </c:dLbls>
        <c:smooth val="0"/>
        <c:axId val="97528223"/>
        <c:axId val="97528703"/>
      </c:lineChart>
      <c:catAx>
        <c:axId val="97528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97528703"/>
        <c:crosses val="autoZero"/>
        <c:auto val="1"/>
        <c:lblAlgn val="ctr"/>
        <c:lblOffset val="100"/>
        <c:noMultiLvlLbl val="0"/>
      </c:catAx>
      <c:valAx>
        <c:axId val="9752870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975282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ru-R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Maize </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2"/>
          <c:order val="0"/>
          <c:tx>
            <c:strRef>
              <c:f>maize!$A$5</c:f>
              <c:strCache>
                <c:ptCount val="1"/>
                <c:pt idx="0">
                  <c:v>Total exports_Baseline</c:v>
                </c:pt>
              </c:strCache>
            </c:strRef>
          </c:tx>
          <c:spPr>
            <a:solidFill>
              <a:schemeClr val="tx1">
                <a:lumMod val="75000"/>
                <a:lumOff val="25000"/>
              </a:schemeClr>
            </a:solidFill>
            <a:ln>
              <a:noFill/>
            </a:ln>
            <a:effectLst/>
          </c:spPr>
          <c:invertIfNegative val="0"/>
          <c:cat>
            <c:numRef>
              <c:f>maize!$B$2:$L$2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maize!$B$5:$L$5</c:f>
              <c:numCache>
                <c:formatCode>#,##0</c:formatCode>
                <c:ptCount val="11"/>
                <c:pt idx="0">
                  <c:v>163.21700000000001</c:v>
                </c:pt>
                <c:pt idx="1">
                  <c:v>4052.4459999999999</c:v>
                </c:pt>
                <c:pt idx="2">
                  <c:v>24685</c:v>
                </c:pt>
                <c:pt idx="3">
                  <c:v>25176.652999999998</c:v>
                </c:pt>
                <c:pt idx="4">
                  <c:v>25958.384999999998</c:v>
                </c:pt>
                <c:pt idx="5">
                  <c:v>21957.085369285713</c:v>
                </c:pt>
                <c:pt idx="6">
                  <c:v>23813.527085116071</c:v>
                </c:pt>
                <c:pt idx="7">
                  <c:v>37635.756000000001</c:v>
                </c:pt>
                <c:pt idx="8">
                  <c:v>38384.815999999999</c:v>
                </c:pt>
                <c:pt idx="9">
                  <c:v>40064.449999999997</c:v>
                </c:pt>
                <c:pt idx="10">
                  <c:v>44541.184999999998</c:v>
                </c:pt>
              </c:numCache>
            </c:numRef>
          </c:val>
          <c:extLst>
            <c:ext xmlns:c16="http://schemas.microsoft.com/office/drawing/2014/chart" uri="{C3380CC4-5D6E-409C-BE32-E72D297353CC}">
              <c16:uniqueId val="{00000000-02DD-4D8B-AFC9-8C78FA81E5BC}"/>
            </c:ext>
          </c:extLst>
        </c:ser>
        <c:ser>
          <c:idx val="3"/>
          <c:order val="1"/>
          <c:tx>
            <c:strRef>
              <c:f>maize!$A$6</c:f>
              <c:strCache>
                <c:ptCount val="1"/>
                <c:pt idx="0">
                  <c:v>Total exports_EU</c:v>
                </c:pt>
              </c:strCache>
            </c:strRef>
          </c:tx>
          <c:spPr>
            <a:solidFill>
              <a:srgbClr val="FF5050"/>
            </a:solidFill>
            <a:ln>
              <a:noFill/>
            </a:ln>
            <a:effectLst/>
          </c:spPr>
          <c:invertIfNegative val="0"/>
          <c:cat>
            <c:numRef>
              <c:f>maize!$B$2:$L$2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maize!$B$6:$L$6</c:f>
              <c:numCache>
                <c:formatCode>#,##0</c:formatCode>
                <c:ptCount val="11"/>
                <c:pt idx="0">
                  <c:v>163.21700000000001</c:v>
                </c:pt>
                <c:pt idx="1">
                  <c:v>4052.4459999999999</c:v>
                </c:pt>
                <c:pt idx="2">
                  <c:v>24685</c:v>
                </c:pt>
                <c:pt idx="3">
                  <c:v>25176.652999999998</c:v>
                </c:pt>
                <c:pt idx="4">
                  <c:v>25958.384999999998</c:v>
                </c:pt>
                <c:pt idx="5">
                  <c:v>21957.085369285713</c:v>
                </c:pt>
                <c:pt idx="6">
                  <c:v>23813.527085116071</c:v>
                </c:pt>
                <c:pt idx="7">
                  <c:v>26440.16</c:v>
                </c:pt>
                <c:pt idx="8">
                  <c:v>26035.248</c:v>
                </c:pt>
                <c:pt idx="9">
                  <c:v>27480.919000000002</c:v>
                </c:pt>
                <c:pt idx="10">
                  <c:v>30862.811000000002</c:v>
                </c:pt>
              </c:numCache>
            </c:numRef>
          </c:val>
          <c:extLst>
            <c:ext xmlns:c16="http://schemas.microsoft.com/office/drawing/2014/chart" uri="{C3380CC4-5D6E-409C-BE32-E72D297353CC}">
              <c16:uniqueId val="{00000001-02DD-4D8B-AFC9-8C78FA81E5BC}"/>
            </c:ext>
          </c:extLst>
        </c:ser>
        <c:ser>
          <c:idx val="4"/>
          <c:order val="2"/>
          <c:tx>
            <c:strRef>
              <c:f>maize!$A$7</c:f>
              <c:strCache>
                <c:ptCount val="1"/>
                <c:pt idx="0">
                  <c:v>Exports to EU_Baseline</c:v>
                </c:pt>
              </c:strCache>
            </c:strRef>
          </c:tx>
          <c:spPr>
            <a:pattFill prst="pct30">
              <a:fgClr>
                <a:schemeClr val="tx1">
                  <a:lumMod val="85000"/>
                  <a:lumOff val="15000"/>
                </a:schemeClr>
              </a:fgClr>
              <a:bgClr>
                <a:schemeClr val="bg1"/>
              </a:bgClr>
            </a:pattFill>
            <a:ln>
              <a:noFill/>
            </a:ln>
            <a:effectLst/>
          </c:spPr>
          <c:invertIfNegative val="0"/>
          <c:cat>
            <c:numRef>
              <c:f>maize!$B$2:$L$2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maize!$B$7:$L$7</c:f>
              <c:numCache>
                <c:formatCode>#,##0</c:formatCode>
                <c:ptCount val="11"/>
                <c:pt idx="0">
                  <c:v>1.7310000000000001</c:v>
                </c:pt>
                <c:pt idx="1">
                  <c:v>538.423</c:v>
                </c:pt>
                <c:pt idx="2">
                  <c:v>7421.8379999999997</c:v>
                </c:pt>
                <c:pt idx="3">
                  <c:v>12046.428</c:v>
                </c:pt>
                <c:pt idx="4">
                  <c:v>12801.272000000001</c:v>
                </c:pt>
                <c:pt idx="5">
                  <c:v>10828.047358857144</c:v>
                </c:pt>
                <c:pt idx="6">
                  <c:v>11743.544041585716</c:v>
                </c:pt>
                <c:pt idx="7">
                  <c:v>15430.66</c:v>
                </c:pt>
                <c:pt idx="8">
                  <c:v>15737.773999999999</c:v>
                </c:pt>
                <c:pt idx="9">
                  <c:v>16426.423999999999</c:v>
                </c:pt>
                <c:pt idx="10">
                  <c:v>18261.885999999999</c:v>
                </c:pt>
              </c:numCache>
            </c:numRef>
          </c:val>
          <c:extLst>
            <c:ext xmlns:c16="http://schemas.microsoft.com/office/drawing/2014/chart" uri="{C3380CC4-5D6E-409C-BE32-E72D297353CC}">
              <c16:uniqueId val="{00000002-02DD-4D8B-AFC9-8C78FA81E5BC}"/>
            </c:ext>
          </c:extLst>
        </c:ser>
        <c:ser>
          <c:idx val="5"/>
          <c:order val="3"/>
          <c:tx>
            <c:strRef>
              <c:f>maize!$A$8</c:f>
              <c:strCache>
                <c:ptCount val="1"/>
                <c:pt idx="0">
                  <c:v>Exports to EU_EU</c:v>
                </c:pt>
              </c:strCache>
            </c:strRef>
          </c:tx>
          <c:spPr>
            <a:pattFill prst="pct30">
              <a:fgClr>
                <a:srgbClr val="FF0000"/>
              </a:fgClr>
              <a:bgClr>
                <a:schemeClr val="bg1"/>
              </a:bgClr>
            </a:pattFill>
            <a:ln>
              <a:noFill/>
            </a:ln>
            <a:effectLst/>
          </c:spPr>
          <c:invertIfNegative val="0"/>
          <c:cat>
            <c:numRef>
              <c:f>maize!$B$2:$L$2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maize!$B$8:$L$8</c:f>
              <c:numCache>
                <c:formatCode>#,##0</c:formatCode>
                <c:ptCount val="11"/>
                <c:pt idx="0">
                  <c:v>1.7310000000000001</c:v>
                </c:pt>
                <c:pt idx="1">
                  <c:v>538.423</c:v>
                </c:pt>
                <c:pt idx="2">
                  <c:v>7421.8379999999997</c:v>
                </c:pt>
                <c:pt idx="3">
                  <c:v>12046.428</c:v>
                </c:pt>
                <c:pt idx="4">
                  <c:v>12801.272000000001</c:v>
                </c:pt>
                <c:pt idx="5">
                  <c:v>10828.047358857144</c:v>
                </c:pt>
                <c:pt idx="6">
                  <c:v>11743.544041585716</c:v>
                </c:pt>
                <c:pt idx="7">
                  <c:v>10840.466</c:v>
                </c:pt>
                <c:pt idx="8">
                  <c:v>10674.451999999999</c:v>
                </c:pt>
                <c:pt idx="9">
                  <c:v>11267.177</c:v>
                </c:pt>
                <c:pt idx="10">
                  <c:v>12653.753000000001</c:v>
                </c:pt>
              </c:numCache>
            </c:numRef>
          </c:val>
          <c:extLst>
            <c:ext xmlns:c16="http://schemas.microsoft.com/office/drawing/2014/chart" uri="{C3380CC4-5D6E-409C-BE32-E72D297353CC}">
              <c16:uniqueId val="{00000003-02DD-4D8B-AFC9-8C78FA81E5BC}"/>
            </c:ext>
          </c:extLst>
        </c:ser>
        <c:dLbls>
          <c:showLegendKey val="0"/>
          <c:showVal val="0"/>
          <c:showCatName val="0"/>
          <c:showSerName val="0"/>
          <c:showPercent val="0"/>
          <c:showBubbleSize val="0"/>
        </c:dLbls>
        <c:gapWidth val="150"/>
        <c:axId val="43217951"/>
        <c:axId val="43217471"/>
      </c:barChart>
      <c:catAx>
        <c:axId val="43217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43217471"/>
        <c:crosses val="autoZero"/>
        <c:auto val="1"/>
        <c:lblAlgn val="ctr"/>
        <c:lblOffset val="100"/>
        <c:noMultiLvlLbl val="0"/>
      </c:catAx>
      <c:valAx>
        <c:axId val="4321747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432179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ru-RU"/>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uf!$A$1</c:f>
          <c:strCache>
            <c:ptCount val="1"/>
            <c:pt idx="0">
              <c:v>Sunflower seeds</c:v>
            </c:pt>
          </c:strCache>
        </c:strRef>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barChart>
        <c:barDir val="col"/>
        <c:grouping val="clustered"/>
        <c:varyColors val="0"/>
        <c:ser>
          <c:idx val="2"/>
          <c:order val="0"/>
          <c:tx>
            <c:strRef>
              <c:f>uf!$A$5</c:f>
              <c:strCache>
                <c:ptCount val="1"/>
                <c:pt idx="0">
                  <c:v>Total exports_Baseline</c:v>
                </c:pt>
              </c:strCache>
            </c:strRef>
          </c:tx>
          <c:spPr>
            <a:solidFill>
              <a:schemeClr val="tx1">
                <a:lumMod val="75000"/>
                <a:lumOff val="25000"/>
              </a:schemeClr>
            </a:solidFill>
            <a:ln>
              <a:noFill/>
            </a:ln>
            <a:effectLst/>
          </c:spPr>
          <c:invertIfNegative val="0"/>
          <c:cat>
            <c:numRef>
              <c:f>uf!$B$2:$L$2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uf!$B$5:$L$5</c:f>
              <c:numCache>
                <c:formatCode>#,##0.0</c:formatCode>
                <c:ptCount val="11"/>
                <c:pt idx="0">
                  <c:v>833.66099999999994</c:v>
                </c:pt>
                <c:pt idx="1">
                  <c:v>307.99299999999999</c:v>
                </c:pt>
                <c:pt idx="2">
                  <c:v>79</c:v>
                </c:pt>
                <c:pt idx="3">
                  <c:v>1900</c:v>
                </c:pt>
                <c:pt idx="4">
                  <c:v>797.5</c:v>
                </c:pt>
                <c:pt idx="5">
                  <c:v>821.22245078579124</c:v>
                </c:pt>
                <c:pt idx="6">
                  <c:v>854.97876678171497</c:v>
                </c:pt>
                <c:pt idx="7">
                  <c:v>54.481000000000002</c:v>
                </c:pt>
                <c:pt idx="8">
                  <c:v>52.712000000000003</c:v>
                </c:pt>
                <c:pt idx="9">
                  <c:v>50.137</c:v>
                </c:pt>
                <c:pt idx="10">
                  <c:v>47.231000000000002</c:v>
                </c:pt>
              </c:numCache>
            </c:numRef>
          </c:val>
          <c:extLst>
            <c:ext xmlns:c16="http://schemas.microsoft.com/office/drawing/2014/chart" uri="{C3380CC4-5D6E-409C-BE32-E72D297353CC}">
              <c16:uniqueId val="{00000000-B689-4481-A73F-8153280D1DC0}"/>
            </c:ext>
          </c:extLst>
        </c:ser>
        <c:ser>
          <c:idx val="3"/>
          <c:order val="1"/>
          <c:tx>
            <c:strRef>
              <c:f>uf!$A$6</c:f>
              <c:strCache>
                <c:ptCount val="1"/>
                <c:pt idx="0">
                  <c:v>Total exports_EU</c:v>
                </c:pt>
              </c:strCache>
            </c:strRef>
          </c:tx>
          <c:spPr>
            <a:solidFill>
              <a:srgbClr val="FF5050"/>
            </a:solidFill>
            <a:ln>
              <a:noFill/>
            </a:ln>
            <a:effectLst/>
          </c:spPr>
          <c:invertIfNegative val="0"/>
          <c:cat>
            <c:numRef>
              <c:f>uf!$B$2:$L$2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uf!$B$6:$L$6</c:f>
              <c:numCache>
                <c:formatCode>#,##0.0</c:formatCode>
                <c:ptCount val="11"/>
                <c:pt idx="0">
                  <c:v>833.66099999999994</c:v>
                </c:pt>
                <c:pt idx="1">
                  <c:v>307.99299999999999</c:v>
                </c:pt>
                <c:pt idx="2">
                  <c:v>79</c:v>
                </c:pt>
                <c:pt idx="3">
                  <c:v>1900</c:v>
                </c:pt>
                <c:pt idx="4">
                  <c:v>797.5</c:v>
                </c:pt>
                <c:pt idx="5">
                  <c:v>821.22245078579124</c:v>
                </c:pt>
                <c:pt idx="6">
                  <c:v>854.97876678171497</c:v>
                </c:pt>
                <c:pt idx="7">
                  <c:v>54.481000000000002</c:v>
                </c:pt>
                <c:pt idx="8">
                  <c:v>52.712000000000003</c:v>
                </c:pt>
                <c:pt idx="9">
                  <c:v>50.137</c:v>
                </c:pt>
                <c:pt idx="10">
                  <c:v>47.231000000000002</c:v>
                </c:pt>
              </c:numCache>
            </c:numRef>
          </c:val>
          <c:extLst>
            <c:ext xmlns:c16="http://schemas.microsoft.com/office/drawing/2014/chart" uri="{C3380CC4-5D6E-409C-BE32-E72D297353CC}">
              <c16:uniqueId val="{00000001-B689-4481-A73F-8153280D1DC0}"/>
            </c:ext>
          </c:extLst>
        </c:ser>
        <c:ser>
          <c:idx val="4"/>
          <c:order val="2"/>
          <c:tx>
            <c:strRef>
              <c:f>uf!$A$7</c:f>
              <c:strCache>
                <c:ptCount val="1"/>
                <c:pt idx="0">
                  <c:v>Exports to EU_Baseline</c:v>
                </c:pt>
              </c:strCache>
            </c:strRef>
          </c:tx>
          <c:spPr>
            <a:pattFill prst="pct30">
              <a:fgClr>
                <a:schemeClr val="tx1">
                  <a:lumMod val="85000"/>
                  <a:lumOff val="15000"/>
                </a:schemeClr>
              </a:fgClr>
              <a:bgClr>
                <a:schemeClr val="bg1"/>
              </a:bgClr>
            </a:pattFill>
            <a:ln>
              <a:noFill/>
            </a:ln>
            <a:effectLst/>
          </c:spPr>
          <c:invertIfNegative val="0"/>
          <c:cat>
            <c:numRef>
              <c:f>uf!$B$2:$L$2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uf!$B$7:$L$7</c:f>
              <c:numCache>
                <c:formatCode>#,##0.0</c:formatCode>
                <c:ptCount val="11"/>
                <c:pt idx="0">
                  <c:v>543.84100000000001</c:v>
                </c:pt>
                <c:pt idx="1">
                  <c:v>49.899000000000001</c:v>
                </c:pt>
                <c:pt idx="2">
                  <c:v>57.777999999999999</c:v>
                </c:pt>
                <c:pt idx="3">
                  <c:v>1886.3789999999999</c:v>
                </c:pt>
                <c:pt idx="4">
                  <c:v>517.10400000000004</c:v>
                </c:pt>
                <c:pt idx="5">
                  <c:v>815.33515025834208</c:v>
                </c:pt>
                <c:pt idx="6">
                  <c:v>848.84946900153932</c:v>
                </c:pt>
                <c:pt idx="7">
                  <c:v>49.033000000000001</c:v>
                </c:pt>
                <c:pt idx="8">
                  <c:v>47.441000000000003</c:v>
                </c:pt>
                <c:pt idx="9">
                  <c:v>45.124000000000002</c:v>
                </c:pt>
                <c:pt idx="10">
                  <c:v>42.508000000000003</c:v>
                </c:pt>
              </c:numCache>
            </c:numRef>
          </c:val>
          <c:extLst>
            <c:ext xmlns:c16="http://schemas.microsoft.com/office/drawing/2014/chart" uri="{C3380CC4-5D6E-409C-BE32-E72D297353CC}">
              <c16:uniqueId val="{00000002-B689-4481-A73F-8153280D1DC0}"/>
            </c:ext>
          </c:extLst>
        </c:ser>
        <c:ser>
          <c:idx val="5"/>
          <c:order val="3"/>
          <c:tx>
            <c:strRef>
              <c:f>uf!$A$8</c:f>
              <c:strCache>
                <c:ptCount val="1"/>
                <c:pt idx="0">
                  <c:v>Exports to EU_EU</c:v>
                </c:pt>
              </c:strCache>
            </c:strRef>
          </c:tx>
          <c:spPr>
            <a:pattFill prst="pct30">
              <a:fgClr>
                <a:srgbClr val="FF0000"/>
              </a:fgClr>
              <a:bgClr>
                <a:schemeClr val="bg1"/>
              </a:bgClr>
            </a:pattFill>
            <a:ln>
              <a:noFill/>
            </a:ln>
            <a:effectLst/>
          </c:spPr>
          <c:invertIfNegative val="0"/>
          <c:cat>
            <c:numRef>
              <c:f>uf!$B$2:$L$2</c:f>
              <c:numCache>
                <c:formatCode>General</c:formatCode>
                <c:ptCount val="11"/>
                <c:pt idx="0">
                  <c:v>2000</c:v>
                </c:pt>
                <c:pt idx="1">
                  <c:v>2010</c:v>
                </c:pt>
                <c:pt idx="2">
                  <c:v>2021</c:v>
                </c:pt>
                <c:pt idx="3">
                  <c:v>2022</c:v>
                </c:pt>
                <c:pt idx="4">
                  <c:v>2023</c:v>
                </c:pt>
                <c:pt idx="5">
                  <c:v>2024</c:v>
                </c:pt>
                <c:pt idx="6">
                  <c:v>2025</c:v>
                </c:pt>
                <c:pt idx="7">
                  <c:v>2026</c:v>
                </c:pt>
                <c:pt idx="8">
                  <c:v>2027</c:v>
                </c:pt>
                <c:pt idx="9">
                  <c:v>2030</c:v>
                </c:pt>
                <c:pt idx="10">
                  <c:v>2033</c:v>
                </c:pt>
              </c:numCache>
            </c:numRef>
          </c:cat>
          <c:val>
            <c:numRef>
              <c:f>uf!$B$8:$L$8</c:f>
              <c:numCache>
                <c:formatCode>#,##0.0</c:formatCode>
                <c:ptCount val="11"/>
                <c:pt idx="0">
                  <c:v>543.84100000000001</c:v>
                </c:pt>
                <c:pt idx="1">
                  <c:v>49.899000000000001</c:v>
                </c:pt>
                <c:pt idx="2">
                  <c:v>57.777999999999999</c:v>
                </c:pt>
                <c:pt idx="3">
                  <c:v>1886.3789999999999</c:v>
                </c:pt>
                <c:pt idx="4">
                  <c:v>517.10400000000004</c:v>
                </c:pt>
                <c:pt idx="5">
                  <c:v>815.33515025834208</c:v>
                </c:pt>
                <c:pt idx="6">
                  <c:v>848.84946900153932</c:v>
                </c:pt>
                <c:pt idx="7">
                  <c:v>49.033000000000001</c:v>
                </c:pt>
                <c:pt idx="8">
                  <c:v>47.441000000000003</c:v>
                </c:pt>
                <c:pt idx="9">
                  <c:v>45.124000000000002</c:v>
                </c:pt>
                <c:pt idx="10">
                  <c:v>42.508000000000003</c:v>
                </c:pt>
              </c:numCache>
            </c:numRef>
          </c:val>
          <c:extLst>
            <c:ext xmlns:c16="http://schemas.microsoft.com/office/drawing/2014/chart" uri="{C3380CC4-5D6E-409C-BE32-E72D297353CC}">
              <c16:uniqueId val="{00000003-B689-4481-A73F-8153280D1DC0}"/>
            </c:ext>
          </c:extLst>
        </c:ser>
        <c:dLbls>
          <c:showLegendKey val="0"/>
          <c:showVal val="0"/>
          <c:showCatName val="0"/>
          <c:showSerName val="0"/>
          <c:showPercent val="0"/>
          <c:showBubbleSize val="0"/>
        </c:dLbls>
        <c:gapWidth val="150"/>
        <c:axId val="43217951"/>
        <c:axId val="43217471"/>
      </c:barChart>
      <c:catAx>
        <c:axId val="43217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43217471"/>
        <c:crosses val="autoZero"/>
        <c:auto val="1"/>
        <c:lblAlgn val="ctr"/>
        <c:lblOffset val="100"/>
        <c:noMultiLvlLbl val="0"/>
      </c:catAx>
      <c:valAx>
        <c:axId val="43217471"/>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crossAx val="432179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91D91E-3A81-41AA-849A-2456E4F7C403}" type="datetimeFigureOut">
              <a:rPr lang="ru-RU" smtClean="0"/>
              <a:t>06.12.2024</a:t>
            </a:fld>
            <a:endParaRPr lang="ru-R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DCCB48-5D73-4C72-96E5-59E9645FC8E2}" type="slidenum">
              <a:rPr lang="ru-RU" smtClean="0"/>
              <a:t>‹#›</a:t>
            </a:fld>
            <a:endParaRPr lang="ru-RU"/>
          </a:p>
        </p:txBody>
      </p:sp>
    </p:spTree>
    <p:extLst>
      <p:ext uri="{BB962C8B-B14F-4D97-AF65-F5344CB8AC3E}">
        <p14:creationId xmlns:p14="http://schemas.microsoft.com/office/powerpoint/2010/main" val="3672883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Slide Number Placeholder 3"/>
          <p:cNvSpPr>
            <a:spLocks noGrp="1"/>
          </p:cNvSpPr>
          <p:nvPr>
            <p:ph type="sldNum" sz="quarter" idx="5"/>
          </p:nvPr>
        </p:nvSpPr>
        <p:spPr/>
        <p:txBody>
          <a:bodyPr/>
          <a:lstStyle/>
          <a:p>
            <a:fld id="{94DCCB48-5D73-4C72-96E5-59E9645FC8E2}" type="slidenum">
              <a:rPr lang="ru-RU" smtClean="0"/>
              <a:t>1</a:t>
            </a:fld>
            <a:endParaRPr lang="ru-RU"/>
          </a:p>
        </p:txBody>
      </p:sp>
    </p:spTree>
    <p:extLst>
      <p:ext uri="{BB962C8B-B14F-4D97-AF65-F5344CB8AC3E}">
        <p14:creationId xmlns:p14="http://schemas.microsoft.com/office/powerpoint/2010/main" val="2164814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5"/>
          </p:nvPr>
        </p:nvSpPr>
        <p:spPr/>
        <p:txBody>
          <a:bodyPr/>
          <a:lstStyle/>
          <a:p>
            <a:fld id="{94DCCB48-5D73-4C72-96E5-59E9645FC8E2}" type="slidenum">
              <a:rPr lang="ru-RU" smtClean="0"/>
              <a:t>3</a:t>
            </a:fld>
            <a:endParaRPr lang="ru-RU"/>
          </a:p>
        </p:txBody>
      </p:sp>
    </p:spTree>
    <p:extLst>
      <p:ext uri="{BB962C8B-B14F-4D97-AF65-F5344CB8AC3E}">
        <p14:creationId xmlns:p14="http://schemas.microsoft.com/office/powerpoint/2010/main" val="2164999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dirty="0"/>
          </a:p>
        </p:txBody>
      </p:sp>
      <p:sp>
        <p:nvSpPr>
          <p:cNvPr id="4" name="Slide Number Placeholder 3"/>
          <p:cNvSpPr>
            <a:spLocks noGrp="1"/>
          </p:cNvSpPr>
          <p:nvPr>
            <p:ph type="sldNum" sz="quarter" idx="5"/>
          </p:nvPr>
        </p:nvSpPr>
        <p:spPr/>
        <p:txBody>
          <a:bodyPr/>
          <a:lstStyle/>
          <a:p>
            <a:fld id="{94DCCB48-5D73-4C72-96E5-59E9645FC8E2}" type="slidenum">
              <a:rPr lang="ru-RU" smtClean="0"/>
              <a:t>4</a:t>
            </a:fld>
            <a:endParaRPr lang="ru-RU"/>
          </a:p>
        </p:txBody>
      </p:sp>
    </p:spTree>
    <p:extLst>
      <p:ext uri="{BB962C8B-B14F-4D97-AF65-F5344CB8AC3E}">
        <p14:creationId xmlns:p14="http://schemas.microsoft.com/office/powerpoint/2010/main" val="1310785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858CA-B3E4-E12C-150D-D5B53D1733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a:extLst>
              <a:ext uri="{FF2B5EF4-FFF2-40B4-BE49-F238E27FC236}">
                <a16:creationId xmlns:a16="http://schemas.microsoft.com/office/drawing/2014/main" id="{FCE9D981-2112-D6E9-E190-E47F8C42A0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a:extLst>
              <a:ext uri="{FF2B5EF4-FFF2-40B4-BE49-F238E27FC236}">
                <a16:creationId xmlns:a16="http://schemas.microsoft.com/office/drawing/2014/main" id="{BFBA6344-D45B-48BE-23D8-79BF29EE51CE}"/>
              </a:ext>
            </a:extLst>
          </p:cNvPr>
          <p:cNvSpPr>
            <a:spLocks noGrp="1"/>
          </p:cNvSpPr>
          <p:nvPr>
            <p:ph type="dt" sz="half" idx="10"/>
          </p:nvPr>
        </p:nvSpPr>
        <p:spPr/>
        <p:txBody>
          <a:bodyPr/>
          <a:lstStyle/>
          <a:p>
            <a:fld id="{151997F3-1D10-44E0-B601-7DE9C198B7EF}" type="datetimeFigureOut">
              <a:rPr lang="ru-RU" smtClean="0"/>
              <a:t>06.12.2024</a:t>
            </a:fld>
            <a:endParaRPr lang="ru-RU"/>
          </a:p>
        </p:txBody>
      </p:sp>
      <p:sp>
        <p:nvSpPr>
          <p:cNvPr id="5" name="Footer Placeholder 4">
            <a:extLst>
              <a:ext uri="{FF2B5EF4-FFF2-40B4-BE49-F238E27FC236}">
                <a16:creationId xmlns:a16="http://schemas.microsoft.com/office/drawing/2014/main" id="{4A231FA1-704F-A2A4-CE8E-5A7131C3A939}"/>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337024D9-1BA1-0D42-F15E-784F636A908E}"/>
              </a:ext>
            </a:extLst>
          </p:cNvPr>
          <p:cNvSpPr>
            <a:spLocks noGrp="1"/>
          </p:cNvSpPr>
          <p:nvPr>
            <p:ph type="sldNum" sz="quarter" idx="12"/>
          </p:nvPr>
        </p:nvSpPr>
        <p:spPr/>
        <p:txBody>
          <a:bodyPr/>
          <a:lstStyle/>
          <a:p>
            <a:fld id="{EACFFFCB-BEF0-4810-90D5-415B146AE7C6}" type="slidenum">
              <a:rPr lang="ru-RU" smtClean="0"/>
              <a:t>‹#›</a:t>
            </a:fld>
            <a:endParaRPr lang="ru-RU"/>
          </a:p>
        </p:txBody>
      </p:sp>
    </p:spTree>
    <p:extLst>
      <p:ext uri="{BB962C8B-B14F-4D97-AF65-F5344CB8AC3E}">
        <p14:creationId xmlns:p14="http://schemas.microsoft.com/office/powerpoint/2010/main" val="3511138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B4601-4506-1AC1-46CF-0B8522075E39}"/>
              </a:ext>
            </a:extLst>
          </p:cNvPr>
          <p:cNvSpPr>
            <a:spLocks noGrp="1"/>
          </p:cNvSpPr>
          <p:nvPr>
            <p:ph type="title"/>
          </p:nvPr>
        </p:nvSpPr>
        <p:spPr/>
        <p:txBody>
          <a:bodyPr/>
          <a:lstStyle/>
          <a:p>
            <a:r>
              <a:rPr lang="en-US"/>
              <a:t>Click to edit Master title style</a:t>
            </a:r>
            <a:endParaRPr lang="ru-RU"/>
          </a:p>
        </p:txBody>
      </p:sp>
      <p:sp>
        <p:nvSpPr>
          <p:cNvPr id="3" name="Vertical Text Placeholder 2">
            <a:extLst>
              <a:ext uri="{FF2B5EF4-FFF2-40B4-BE49-F238E27FC236}">
                <a16:creationId xmlns:a16="http://schemas.microsoft.com/office/drawing/2014/main" id="{238EB2A8-8B56-2666-EB47-D2B8A38CD9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035A90C4-10C2-433E-2752-F66369B74098}"/>
              </a:ext>
            </a:extLst>
          </p:cNvPr>
          <p:cNvSpPr>
            <a:spLocks noGrp="1"/>
          </p:cNvSpPr>
          <p:nvPr>
            <p:ph type="dt" sz="half" idx="10"/>
          </p:nvPr>
        </p:nvSpPr>
        <p:spPr/>
        <p:txBody>
          <a:bodyPr/>
          <a:lstStyle/>
          <a:p>
            <a:fld id="{151997F3-1D10-44E0-B601-7DE9C198B7EF}" type="datetimeFigureOut">
              <a:rPr lang="ru-RU" smtClean="0"/>
              <a:t>06.12.2024</a:t>
            </a:fld>
            <a:endParaRPr lang="ru-RU"/>
          </a:p>
        </p:txBody>
      </p:sp>
      <p:sp>
        <p:nvSpPr>
          <p:cNvPr id="5" name="Footer Placeholder 4">
            <a:extLst>
              <a:ext uri="{FF2B5EF4-FFF2-40B4-BE49-F238E27FC236}">
                <a16:creationId xmlns:a16="http://schemas.microsoft.com/office/drawing/2014/main" id="{6D73D5F3-1D1F-F30D-A5A6-A39C2476AA27}"/>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CD7720FB-8852-E35C-5033-7D3E5DC02303}"/>
              </a:ext>
            </a:extLst>
          </p:cNvPr>
          <p:cNvSpPr>
            <a:spLocks noGrp="1"/>
          </p:cNvSpPr>
          <p:nvPr>
            <p:ph type="sldNum" sz="quarter" idx="12"/>
          </p:nvPr>
        </p:nvSpPr>
        <p:spPr/>
        <p:txBody>
          <a:bodyPr/>
          <a:lstStyle/>
          <a:p>
            <a:fld id="{EACFFFCB-BEF0-4810-90D5-415B146AE7C6}" type="slidenum">
              <a:rPr lang="ru-RU" smtClean="0"/>
              <a:t>‹#›</a:t>
            </a:fld>
            <a:endParaRPr lang="ru-RU"/>
          </a:p>
        </p:txBody>
      </p:sp>
    </p:spTree>
    <p:extLst>
      <p:ext uri="{BB962C8B-B14F-4D97-AF65-F5344CB8AC3E}">
        <p14:creationId xmlns:p14="http://schemas.microsoft.com/office/powerpoint/2010/main" val="3952797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F7C567-4336-7191-55ED-223C7A1382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a:extLst>
              <a:ext uri="{FF2B5EF4-FFF2-40B4-BE49-F238E27FC236}">
                <a16:creationId xmlns:a16="http://schemas.microsoft.com/office/drawing/2014/main" id="{D0B81914-AC97-987B-4798-2B1F1B1A8E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1EF5F74C-03C4-4D5C-676B-C4794642D88B}"/>
              </a:ext>
            </a:extLst>
          </p:cNvPr>
          <p:cNvSpPr>
            <a:spLocks noGrp="1"/>
          </p:cNvSpPr>
          <p:nvPr>
            <p:ph type="dt" sz="half" idx="10"/>
          </p:nvPr>
        </p:nvSpPr>
        <p:spPr/>
        <p:txBody>
          <a:bodyPr/>
          <a:lstStyle/>
          <a:p>
            <a:fld id="{151997F3-1D10-44E0-B601-7DE9C198B7EF}" type="datetimeFigureOut">
              <a:rPr lang="ru-RU" smtClean="0"/>
              <a:t>06.12.2024</a:t>
            </a:fld>
            <a:endParaRPr lang="ru-RU"/>
          </a:p>
        </p:txBody>
      </p:sp>
      <p:sp>
        <p:nvSpPr>
          <p:cNvPr id="5" name="Footer Placeholder 4">
            <a:extLst>
              <a:ext uri="{FF2B5EF4-FFF2-40B4-BE49-F238E27FC236}">
                <a16:creationId xmlns:a16="http://schemas.microsoft.com/office/drawing/2014/main" id="{E6174EE3-C335-227C-0759-CC699BE72425}"/>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2B712BA9-5F2B-557C-C27B-097BF15FCD85}"/>
              </a:ext>
            </a:extLst>
          </p:cNvPr>
          <p:cNvSpPr>
            <a:spLocks noGrp="1"/>
          </p:cNvSpPr>
          <p:nvPr>
            <p:ph type="sldNum" sz="quarter" idx="12"/>
          </p:nvPr>
        </p:nvSpPr>
        <p:spPr/>
        <p:txBody>
          <a:bodyPr/>
          <a:lstStyle/>
          <a:p>
            <a:fld id="{EACFFFCB-BEF0-4810-90D5-415B146AE7C6}" type="slidenum">
              <a:rPr lang="ru-RU" smtClean="0"/>
              <a:t>‹#›</a:t>
            </a:fld>
            <a:endParaRPr lang="ru-RU"/>
          </a:p>
        </p:txBody>
      </p:sp>
    </p:spTree>
    <p:extLst>
      <p:ext uri="{BB962C8B-B14F-4D97-AF65-F5344CB8AC3E}">
        <p14:creationId xmlns:p14="http://schemas.microsoft.com/office/powerpoint/2010/main" val="1060357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74C11-2C1E-55BE-D0A3-C9104A52129B}"/>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id="{6F622F57-D77A-9B7E-9A98-8709049301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0CDD86EB-7D2D-A18A-43FC-121F93AD5C26}"/>
              </a:ext>
            </a:extLst>
          </p:cNvPr>
          <p:cNvSpPr>
            <a:spLocks noGrp="1"/>
          </p:cNvSpPr>
          <p:nvPr>
            <p:ph type="dt" sz="half" idx="10"/>
          </p:nvPr>
        </p:nvSpPr>
        <p:spPr/>
        <p:txBody>
          <a:bodyPr/>
          <a:lstStyle/>
          <a:p>
            <a:fld id="{151997F3-1D10-44E0-B601-7DE9C198B7EF}" type="datetimeFigureOut">
              <a:rPr lang="ru-RU" smtClean="0"/>
              <a:t>06.12.2024</a:t>
            </a:fld>
            <a:endParaRPr lang="ru-RU"/>
          </a:p>
        </p:txBody>
      </p:sp>
      <p:sp>
        <p:nvSpPr>
          <p:cNvPr id="5" name="Footer Placeholder 4">
            <a:extLst>
              <a:ext uri="{FF2B5EF4-FFF2-40B4-BE49-F238E27FC236}">
                <a16:creationId xmlns:a16="http://schemas.microsoft.com/office/drawing/2014/main" id="{75A1D54D-FB28-C755-6A45-91AD120F2C03}"/>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E7D83845-3F44-042E-0120-C9FADD53C44D}"/>
              </a:ext>
            </a:extLst>
          </p:cNvPr>
          <p:cNvSpPr>
            <a:spLocks noGrp="1"/>
          </p:cNvSpPr>
          <p:nvPr>
            <p:ph type="sldNum" sz="quarter" idx="12"/>
          </p:nvPr>
        </p:nvSpPr>
        <p:spPr/>
        <p:txBody>
          <a:bodyPr/>
          <a:lstStyle/>
          <a:p>
            <a:fld id="{EACFFFCB-BEF0-4810-90D5-415B146AE7C6}" type="slidenum">
              <a:rPr lang="ru-RU" smtClean="0"/>
              <a:t>‹#›</a:t>
            </a:fld>
            <a:endParaRPr lang="ru-RU"/>
          </a:p>
        </p:txBody>
      </p:sp>
    </p:spTree>
    <p:extLst>
      <p:ext uri="{BB962C8B-B14F-4D97-AF65-F5344CB8AC3E}">
        <p14:creationId xmlns:p14="http://schemas.microsoft.com/office/powerpoint/2010/main" val="2323100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33D9D-F89D-63D9-AC7E-4E1DDFD87B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a:extLst>
              <a:ext uri="{FF2B5EF4-FFF2-40B4-BE49-F238E27FC236}">
                <a16:creationId xmlns:a16="http://schemas.microsoft.com/office/drawing/2014/main" id="{9D97E875-4AB6-14EA-C0EA-CEFA6BC8F02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EE4A23-779F-2E71-1B2D-B52B9230FDAD}"/>
              </a:ext>
            </a:extLst>
          </p:cNvPr>
          <p:cNvSpPr>
            <a:spLocks noGrp="1"/>
          </p:cNvSpPr>
          <p:nvPr>
            <p:ph type="dt" sz="half" idx="10"/>
          </p:nvPr>
        </p:nvSpPr>
        <p:spPr/>
        <p:txBody>
          <a:bodyPr/>
          <a:lstStyle/>
          <a:p>
            <a:fld id="{151997F3-1D10-44E0-B601-7DE9C198B7EF}" type="datetimeFigureOut">
              <a:rPr lang="ru-RU" smtClean="0"/>
              <a:t>06.12.2024</a:t>
            </a:fld>
            <a:endParaRPr lang="ru-RU"/>
          </a:p>
        </p:txBody>
      </p:sp>
      <p:sp>
        <p:nvSpPr>
          <p:cNvPr id="5" name="Footer Placeholder 4">
            <a:extLst>
              <a:ext uri="{FF2B5EF4-FFF2-40B4-BE49-F238E27FC236}">
                <a16:creationId xmlns:a16="http://schemas.microsoft.com/office/drawing/2014/main" id="{CDECE671-D7AA-5C0C-2F64-0A99EC58034A}"/>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932EBEEE-FDDD-6E7F-4F95-D58417E9EBA9}"/>
              </a:ext>
            </a:extLst>
          </p:cNvPr>
          <p:cNvSpPr>
            <a:spLocks noGrp="1"/>
          </p:cNvSpPr>
          <p:nvPr>
            <p:ph type="sldNum" sz="quarter" idx="12"/>
          </p:nvPr>
        </p:nvSpPr>
        <p:spPr/>
        <p:txBody>
          <a:bodyPr/>
          <a:lstStyle/>
          <a:p>
            <a:fld id="{EACFFFCB-BEF0-4810-90D5-415B146AE7C6}" type="slidenum">
              <a:rPr lang="ru-RU" smtClean="0"/>
              <a:t>‹#›</a:t>
            </a:fld>
            <a:endParaRPr lang="ru-RU"/>
          </a:p>
        </p:txBody>
      </p:sp>
    </p:spTree>
    <p:extLst>
      <p:ext uri="{BB962C8B-B14F-4D97-AF65-F5344CB8AC3E}">
        <p14:creationId xmlns:p14="http://schemas.microsoft.com/office/powerpoint/2010/main" val="2921659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F8E14-FBC0-5BDA-18D2-48D6FA031BBC}"/>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id="{EEF17DB2-11D6-0CF9-1346-20E134D97E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a:extLst>
              <a:ext uri="{FF2B5EF4-FFF2-40B4-BE49-F238E27FC236}">
                <a16:creationId xmlns:a16="http://schemas.microsoft.com/office/drawing/2014/main" id="{12ED7CC7-DFD2-F342-2EBC-13D00344A4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a:extLst>
              <a:ext uri="{FF2B5EF4-FFF2-40B4-BE49-F238E27FC236}">
                <a16:creationId xmlns:a16="http://schemas.microsoft.com/office/drawing/2014/main" id="{567AA3D2-68F4-88B3-51B0-62F0A2F053E2}"/>
              </a:ext>
            </a:extLst>
          </p:cNvPr>
          <p:cNvSpPr>
            <a:spLocks noGrp="1"/>
          </p:cNvSpPr>
          <p:nvPr>
            <p:ph type="dt" sz="half" idx="10"/>
          </p:nvPr>
        </p:nvSpPr>
        <p:spPr/>
        <p:txBody>
          <a:bodyPr/>
          <a:lstStyle/>
          <a:p>
            <a:fld id="{151997F3-1D10-44E0-B601-7DE9C198B7EF}" type="datetimeFigureOut">
              <a:rPr lang="ru-RU" smtClean="0"/>
              <a:t>06.12.2024</a:t>
            </a:fld>
            <a:endParaRPr lang="ru-RU"/>
          </a:p>
        </p:txBody>
      </p:sp>
      <p:sp>
        <p:nvSpPr>
          <p:cNvPr id="6" name="Footer Placeholder 5">
            <a:extLst>
              <a:ext uri="{FF2B5EF4-FFF2-40B4-BE49-F238E27FC236}">
                <a16:creationId xmlns:a16="http://schemas.microsoft.com/office/drawing/2014/main" id="{995D7928-3881-B5CA-92EF-4A0A64AF6C3E}"/>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F4B92B76-3445-B7B2-EA53-AD998CCC2EDE}"/>
              </a:ext>
            </a:extLst>
          </p:cNvPr>
          <p:cNvSpPr>
            <a:spLocks noGrp="1"/>
          </p:cNvSpPr>
          <p:nvPr>
            <p:ph type="sldNum" sz="quarter" idx="12"/>
          </p:nvPr>
        </p:nvSpPr>
        <p:spPr/>
        <p:txBody>
          <a:bodyPr/>
          <a:lstStyle/>
          <a:p>
            <a:fld id="{EACFFFCB-BEF0-4810-90D5-415B146AE7C6}" type="slidenum">
              <a:rPr lang="ru-RU" smtClean="0"/>
              <a:t>‹#›</a:t>
            </a:fld>
            <a:endParaRPr lang="ru-RU"/>
          </a:p>
        </p:txBody>
      </p:sp>
    </p:spTree>
    <p:extLst>
      <p:ext uri="{BB962C8B-B14F-4D97-AF65-F5344CB8AC3E}">
        <p14:creationId xmlns:p14="http://schemas.microsoft.com/office/powerpoint/2010/main" val="339109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EB8FD-C8BC-3863-94C3-267BAC4C7B1D}"/>
              </a:ext>
            </a:extLst>
          </p:cNvPr>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a:extLst>
              <a:ext uri="{FF2B5EF4-FFF2-40B4-BE49-F238E27FC236}">
                <a16:creationId xmlns:a16="http://schemas.microsoft.com/office/drawing/2014/main" id="{CF93F29A-0109-DE7F-96A8-6FDDDC833C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9DB332-25A1-A994-F1F0-FBCAE76DAD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a:extLst>
              <a:ext uri="{FF2B5EF4-FFF2-40B4-BE49-F238E27FC236}">
                <a16:creationId xmlns:a16="http://schemas.microsoft.com/office/drawing/2014/main" id="{557A09FA-825B-3F0A-BB46-D827A99884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4494DB-EFF1-83C1-BEA5-CFDAE8424E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a:extLst>
              <a:ext uri="{FF2B5EF4-FFF2-40B4-BE49-F238E27FC236}">
                <a16:creationId xmlns:a16="http://schemas.microsoft.com/office/drawing/2014/main" id="{934BC23A-3F6F-BC9A-6725-96E647C1E584}"/>
              </a:ext>
            </a:extLst>
          </p:cNvPr>
          <p:cNvSpPr>
            <a:spLocks noGrp="1"/>
          </p:cNvSpPr>
          <p:nvPr>
            <p:ph type="dt" sz="half" idx="10"/>
          </p:nvPr>
        </p:nvSpPr>
        <p:spPr/>
        <p:txBody>
          <a:bodyPr/>
          <a:lstStyle/>
          <a:p>
            <a:fld id="{151997F3-1D10-44E0-B601-7DE9C198B7EF}" type="datetimeFigureOut">
              <a:rPr lang="ru-RU" smtClean="0"/>
              <a:t>06.12.2024</a:t>
            </a:fld>
            <a:endParaRPr lang="ru-RU"/>
          </a:p>
        </p:txBody>
      </p:sp>
      <p:sp>
        <p:nvSpPr>
          <p:cNvPr id="8" name="Footer Placeholder 7">
            <a:extLst>
              <a:ext uri="{FF2B5EF4-FFF2-40B4-BE49-F238E27FC236}">
                <a16:creationId xmlns:a16="http://schemas.microsoft.com/office/drawing/2014/main" id="{BB943429-663C-C563-1A5E-B36F096C4EA3}"/>
              </a:ext>
            </a:extLst>
          </p:cNvPr>
          <p:cNvSpPr>
            <a:spLocks noGrp="1"/>
          </p:cNvSpPr>
          <p:nvPr>
            <p:ph type="ftr" sz="quarter" idx="11"/>
          </p:nvPr>
        </p:nvSpPr>
        <p:spPr/>
        <p:txBody>
          <a:bodyPr/>
          <a:lstStyle/>
          <a:p>
            <a:endParaRPr lang="ru-RU"/>
          </a:p>
        </p:txBody>
      </p:sp>
      <p:sp>
        <p:nvSpPr>
          <p:cNvPr id="9" name="Slide Number Placeholder 8">
            <a:extLst>
              <a:ext uri="{FF2B5EF4-FFF2-40B4-BE49-F238E27FC236}">
                <a16:creationId xmlns:a16="http://schemas.microsoft.com/office/drawing/2014/main" id="{C092024F-698E-2162-97E4-162DAC53C500}"/>
              </a:ext>
            </a:extLst>
          </p:cNvPr>
          <p:cNvSpPr>
            <a:spLocks noGrp="1"/>
          </p:cNvSpPr>
          <p:nvPr>
            <p:ph type="sldNum" sz="quarter" idx="12"/>
          </p:nvPr>
        </p:nvSpPr>
        <p:spPr/>
        <p:txBody>
          <a:bodyPr/>
          <a:lstStyle/>
          <a:p>
            <a:fld id="{EACFFFCB-BEF0-4810-90D5-415B146AE7C6}" type="slidenum">
              <a:rPr lang="ru-RU" smtClean="0"/>
              <a:t>‹#›</a:t>
            </a:fld>
            <a:endParaRPr lang="ru-RU"/>
          </a:p>
        </p:txBody>
      </p:sp>
    </p:spTree>
    <p:extLst>
      <p:ext uri="{BB962C8B-B14F-4D97-AF65-F5344CB8AC3E}">
        <p14:creationId xmlns:p14="http://schemas.microsoft.com/office/powerpoint/2010/main" val="1761625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198C9-08A0-35BC-D87E-E378963A3814}"/>
              </a:ext>
            </a:extLst>
          </p:cNvPr>
          <p:cNvSpPr>
            <a:spLocks noGrp="1"/>
          </p:cNvSpPr>
          <p:nvPr>
            <p:ph type="title"/>
          </p:nvPr>
        </p:nvSpPr>
        <p:spPr/>
        <p:txBody>
          <a:bodyPr/>
          <a:lstStyle/>
          <a:p>
            <a:r>
              <a:rPr lang="en-US"/>
              <a:t>Click to edit Master title style</a:t>
            </a:r>
            <a:endParaRPr lang="ru-RU"/>
          </a:p>
        </p:txBody>
      </p:sp>
      <p:sp>
        <p:nvSpPr>
          <p:cNvPr id="3" name="Date Placeholder 2">
            <a:extLst>
              <a:ext uri="{FF2B5EF4-FFF2-40B4-BE49-F238E27FC236}">
                <a16:creationId xmlns:a16="http://schemas.microsoft.com/office/drawing/2014/main" id="{229AC7A4-A078-F449-8C58-C934FE71B71D}"/>
              </a:ext>
            </a:extLst>
          </p:cNvPr>
          <p:cNvSpPr>
            <a:spLocks noGrp="1"/>
          </p:cNvSpPr>
          <p:nvPr>
            <p:ph type="dt" sz="half" idx="10"/>
          </p:nvPr>
        </p:nvSpPr>
        <p:spPr/>
        <p:txBody>
          <a:bodyPr/>
          <a:lstStyle/>
          <a:p>
            <a:fld id="{151997F3-1D10-44E0-B601-7DE9C198B7EF}" type="datetimeFigureOut">
              <a:rPr lang="ru-RU" smtClean="0"/>
              <a:t>06.12.2024</a:t>
            </a:fld>
            <a:endParaRPr lang="ru-RU"/>
          </a:p>
        </p:txBody>
      </p:sp>
      <p:sp>
        <p:nvSpPr>
          <p:cNvPr id="4" name="Footer Placeholder 3">
            <a:extLst>
              <a:ext uri="{FF2B5EF4-FFF2-40B4-BE49-F238E27FC236}">
                <a16:creationId xmlns:a16="http://schemas.microsoft.com/office/drawing/2014/main" id="{00964332-BF77-969A-C172-4102D1EB6A13}"/>
              </a:ext>
            </a:extLst>
          </p:cNvPr>
          <p:cNvSpPr>
            <a:spLocks noGrp="1"/>
          </p:cNvSpPr>
          <p:nvPr>
            <p:ph type="ftr" sz="quarter" idx="11"/>
          </p:nvPr>
        </p:nvSpPr>
        <p:spPr/>
        <p:txBody>
          <a:bodyPr/>
          <a:lstStyle/>
          <a:p>
            <a:endParaRPr lang="ru-RU"/>
          </a:p>
        </p:txBody>
      </p:sp>
      <p:sp>
        <p:nvSpPr>
          <p:cNvPr id="5" name="Slide Number Placeholder 4">
            <a:extLst>
              <a:ext uri="{FF2B5EF4-FFF2-40B4-BE49-F238E27FC236}">
                <a16:creationId xmlns:a16="http://schemas.microsoft.com/office/drawing/2014/main" id="{C557AAC4-D0B9-6C9B-BC80-25620D2B287F}"/>
              </a:ext>
            </a:extLst>
          </p:cNvPr>
          <p:cNvSpPr>
            <a:spLocks noGrp="1"/>
          </p:cNvSpPr>
          <p:nvPr>
            <p:ph type="sldNum" sz="quarter" idx="12"/>
          </p:nvPr>
        </p:nvSpPr>
        <p:spPr/>
        <p:txBody>
          <a:bodyPr/>
          <a:lstStyle/>
          <a:p>
            <a:fld id="{EACFFFCB-BEF0-4810-90D5-415B146AE7C6}" type="slidenum">
              <a:rPr lang="ru-RU" smtClean="0"/>
              <a:t>‹#›</a:t>
            </a:fld>
            <a:endParaRPr lang="ru-RU"/>
          </a:p>
        </p:txBody>
      </p:sp>
    </p:spTree>
    <p:extLst>
      <p:ext uri="{BB962C8B-B14F-4D97-AF65-F5344CB8AC3E}">
        <p14:creationId xmlns:p14="http://schemas.microsoft.com/office/powerpoint/2010/main" val="1363501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2D9409-4724-C7B7-6CDA-3E5EFFF99818}"/>
              </a:ext>
            </a:extLst>
          </p:cNvPr>
          <p:cNvSpPr>
            <a:spLocks noGrp="1"/>
          </p:cNvSpPr>
          <p:nvPr>
            <p:ph type="dt" sz="half" idx="10"/>
          </p:nvPr>
        </p:nvSpPr>
        <p:spPr/>
        <p:txBody>
          <a:bodyPr/>
          <a:lstStyle/>
          <a:p>
            <a:fld id="{151997F3-1D10-44E0-B601-7DE9C198B7EF}" type="datetimeFigureOut">
              <a:rPr lang="ru-RU" smtClean="0"/>
              <a:t>06.12.2024</a:t>
            </a:fld>
            <a:endParaRPr lang="ru-RU"/>
          </a:p>
        </p:txBody>
      </p:sp>
      <p:sp>
        <p:nvSpPr>
          <p:cNvPr id="3" name="Footer Placeholder 2">
            <a:extLst>
              <a:ext uri="{FF2B5EF4-FFF2-40B4-BE49-F238E27FC236}">
                <a16:creationId xmlns:a16="http://schemas.microsoft.com/office/drawing/2014/main" id="{3B49610F-4FA0-DE65-4F7B-693639BC3540}"/>
              </a:ext>
            </a:extLst>
          </p:cNvPr>
          <p:cNvSpPr>
            <a:spLocks noGrp="1"/>
          </p:cNvSpPr>
          <p:nvPr>
            <p:ph type="ftr" sz="quarter" idx="11"/>
          </p:nvPr>
        </p:nvSpPr>
        <p:spPr/>
        <p:txBody>
          <a:bodyPr/>
          <a:lstStyle/>
          <a:p>
            <a:endParaRPr lang="ru-RU"/>
          </a:p>
        </p:txBody>
      </p:sp>
      <p:sp>
        <p:nvSpPr>
          <p:cNvPr id="4" name="Slide Number Placeholder 3">
            <a:extLst>
              <a:ext uri="{FF2B5EF4-FFF2-40B4-BE49-F238E27FC236}">
                <a16:creationId xmlns:a16="http://schemas.microsoft.com/office/drawing/2014/main" id="{B293DDE7-B4E3-4C37-71BB-38956BDA168F}"/>
              </a:ext>
            </a:extLst>
          </p:cNvPr>
          <p:cNvSpPr>
            <a:spLocks noGrp="1"/>
          </p:cNvSpPr>
          <p:nvPr>
            <p:ph type="sldNum" sz="quarter" idx="12"/>
          </p:nvPr>
        </p:nvSpPr>
        <p:spPr/>
        <p:txBody>
          <a:bodyPr/>
          <a:lstStyle/>
          <a:p>
            <a:fld id="{EACFFFCB-BEF0-4810-90D5-415B146AE7C6}" type="slidenum">
              <a:rPr lang="ru-RU" smtClean="0"/>
              <a:t>‹#›</a:t>
            </a:fld>
            <a:endParaRPr lang="ru-RU"/>
          </a:p>
        </p:txBody>
      </p:sp>
    </p:spTree>
    <p:extLst>
      <p:ext uri="{BB962C8B-B14F-4D97-AF65-F5344CB8AC3E}">
        <p14:creationId xmlns:p14="http://schemas.microsoft.com/office/powerpoint/2010/main" val="1725284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3E9D1-D69F-4AA3-76A9-124E32F532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a:extLst>
              <a:ext uri="{FF2B5EF4-FFF2-40B4-BE49-F238E27FC236}">
                <a16:creationId xmlns:a16="http://schemas.microsoft.com/office/drawing/2014/main" id="{3E3E7C7F-FE68-5211-2552-A8CC94C43C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a:extLst>
              <a:ext uri="{FF2B5EF4-FFF2-40B4-BE49-F238E27FC236}">
                <a16:creationId xmlns:a16="http://schemas.microsoft.com/office/drawing/2014/main" id="{914BECD1-B8B2-3E0A-A832-E5664B57FE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35BC8D-78C3-4F05-38F0-3C66B1570C5C}"/>
              </a:ext>
            </a:extLst>
          </p:cNvPr>
          <p:cNvSpPr>
            <a:spLocks noGrp="1"/>
          </p:cNvSpPr>
          <p:nvPr>
            <p:ph type="dt" sz="half" idx="10"/>
          </p:nvPr>
        </p:nvSpPr>
        <p:spPr/>
        <p:txBody>
          <a:bodyPr/>
          <a:lstStyle/>
          <a:p>
            <a:fld id="{151997F3-1D10-44E0-B601-7DE9C198B7EF}" type="datetimeFigureOut">
              <a:rPr lang="ru-RU" smtClean="0"/>
              <a:t>06.12.2024</a:t>
            </a:fld>
            <a:endParaRPr lang="ru-RU"/>
          </a:p>
        </p:txBody>
      </p:sp>
      <p:sp>
        <p:nvSpPr>
          <p:cNvPr id="6" name="Footer Placeholder 5">
            <a:extLst>
              <a:ext uri="{FF2B5EF4-FFF2-40B4-BE49-F238E27FC236}">
                <a16:creationId xmlns:a16="http://schemas.microsoft.com/office/drawing/2014/main" id="{65C1F8A5-DB70-1C3B-5DBB-C3CBBB3B0EC6}"/>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EECDC5F2-72D9-9899-B958-77500B3575A7}"/>
              </a:ext>
            </a:extLst>
          </p:cNvPr>
          <p:cNvSpPr>
            <a:spLocks noGrp="1"/>
          </p:cNvSpPr>
          <p:nvPr>
            <p:ph type="sldNum" sz="quarter" idx="12"/>
          </p:nvPr>
        </p:nvSpPr>
        <p:spPr/>
        <p:txBody>
          <a:bodyPr/>
          <a:lstStyle/>
          <a:p>
            <a:fld id="{EACFFFCB-BEF0-4810-90D5-415B146AE7C6}" type="slidenum">
              <a:rPr lang="ru-RU" smtClean="0"/>
              <a:t>‹#›</a:t>
            </a:fld>
            <a:endParaRPr lang="ru-RU"/>
          </a:p>
        </p:txBody>
      </p:sp>
    </p:spTree>
    <p:extLst>
      <p:ext uri="{BB962C8B-B14F-4D97-AF65-F5344CB8AC3E}">
        <p14:creationId xmlns:p14="http://schemas.microsoft.com/office/powerpoint/2010/main" val="2395034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BBFEC-1508-A40B-8908-96BC485466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a:extLst>
              <a:ext uri="{FF2B5EF4-FFF2-40B4-BE49-F238E27FC236}">
                <a16:creationId xmlns:a16="http://schemas.microsoft.com/office/drawing/2014/main" id="{BDCFD850-0F75-4C16-A699-2DE1E0C8CC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a:extLst>
              <a:ext uri="{FF2B5EF4-FFF2-40B4-BE49-F238E27FC236}">
                <a16:creationId xmlns:a16="http://schemas.microsoft.com/office/drawing/2014/main" id="{1EC7AB5B-A3B6-6CB4-8E70-22DACA6A8A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1A0A86-E11A-36B7-874E-A2086CDFDC7B}"/>
              </a:ext>
            </a:extLst>
          </p:cNvPr>
          <p:cNvSpPr>
            <a:spLocks noGrp="1"/>
          </p:cNvSpPr>
          <p:nvPr>
            <p:ph type="dt" sz="half" idx="10"/>
          </p:nvPr>
        </p:nvSpPr>
        <p:spPr/>
        <p:txBody>
          <a:bodyPr/>
          <a:lstStyle/>
          <a:p>
            <a:fld id="{151997F3-1D10-44E0-B601-7DE9C198B7EF}" type="datetimeFigureOut">
              <a:rPr lang="ru-RU" smtClean="0"/>
              <a:t>06.12.2024</a:t>
            </a:fld>
            <a:endParaRPr lang="ru-RU"/>
          </a:p>
        </p:txBody>
      </p:sp>
      <p:sp>
        <p:nvSpPr>
          <p:cNvPr id="6" name="Footer Placeholder 5">
            <a:extLst>
              <a:ext uri="{FF2B5EF4-FFF2-40B4-BE49-F238E27FC236}">
                <a16:creationId xmlns:a16="http://schemas.microsoft.com/office/drawing/2014/main" id="{1EE087F8-0A0A-B1F2-73D5-69245D1E7D4B}"/>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E132B6C8-C96A-BBD5-AC32-DCDF8568072C}"/>
              </a:ext>
            </a:extLst>
          </p:cNvPr>
          <p:cNvSpPr>
            <a:spLocks noGrp="1"/>
          </p:cNvSpPr>
          <p:nvPr>
            <p:ph type="sldNum" sz="quarter" idx="12"/>
          </p:nvPr>
        </p:nvSpPr>
        <p:spPr/>
        <p:txBody>
          <a:bodyPr/>
          <a:lstStyle/>
          <a:p>
            <a:fld id="{EACFFFCB-BEF0-4810-90D5-415B146AE7C6}" type="slidenum">
              <a:rPr lang="ru-RU" smtClean="0"/>
              <a:t>‹#›</a:t>
            </a:fld>
            <a:endParaRPr lang="ru-RU"/>
          </a:p>
        </p:txBody>
      </p:sp>
    </p:spTree>
    <p:extLst>
      <p:ext uri="{BB962C8B-B14F-4D97-AF65-F5344CB8AC3E}">
        <p14:creationId xmlns:p14="http://schemas.microsoft.com/office/powerpoint/2010/main" val="2677277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4B197F-EC98-2310-EAA4-B938EB5E33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a:extLst>
              <a:ext uri="{FF2B5EF4-FFF2-40B4-BE49-F238E27FC236}">
                <a16:creationId xmlns:a16="http://schemas.microsoft.com/office/drawing/2014/main" id="{B44F8DB9-369B-F13E-DF2D-F6E55C2C8E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F885A4FE-55D2-AA0C-9FAE-55896ED833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51997F3-1D10-44E0-B601-7DE9C198B7EF}" type="datetimeFigureOut">
              <a:rPr lang="ru-RU" smtClean="0"/>
              <a:t>06.12.2024</a:t>
            </a:fld>
            <a:endParaRPr lang="ru-RU"/>
          </a:p>
        </p:txBody>
      </p:sp>
      <p:sp>
        <p:nvSpPr>
          <p:cNvPr id="5" name="Footer Placeholder 4">
            <a:extLst>
              <a:ext uri="{FF2B5EF4-FFF2-40B4-BE49-F238E27FC236}">
                <a16:creationId xmlns:a16="http://schemas.microsoft.com/office/drawing/2014/main" id="{834603C4-E5FA-EF42-BB85-AFDFA8CFA3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ru-RU"/>
          </a:p>
        </p:txBody>
      </p:sp>
      <p:sp>
        <p:nvSpPr>
          <p:cNvPr id="6" name="Slide Number Placeholder 5">
            <a:extLst>
              <a:ext uri="{FF2B5EF4-FFF2-40B4-BE49-F238E27FC236}">
                <a16:creationId xmlns:a16="http://schemas.microsoft.com/office/drawing/2014/main" id="{C8DC7309-28E8-D6BC-319B-1A501EA6C9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CFFFCB-BEF0-4810-90D5-415B146AE7C6}" type="slidenum">
              <a:rPr lang="ru-RU" smtClean="0"/>
              <a:t>‹#›</a:t>
            </a:fld>
            <a:endParaRPr lang="ru-RU"/>
          </a:p>
        </p:txBody>
      </p:sp>
    </p:spTree>
    <p:extLst>
      <p:ext uri="{BB962C8B-B14F-4D97-AF65-F5344CB8AC3E}">
        <p14:creationId xmlns:p14="http://schemas.microsoft.com/office/powerpoint/2010/main" val="2688409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 Id="rId5" Type="http://schemas.openxmlformats.org/officeDocument/2006/relationships/chart" Target="../charts/chart18.xml"/><Relationship Id="rId4" Type="http://schemas.openxmlformats.org/officeDocument/2006/relationships/chart" Target="../charts/char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0.xml"/><Relationship Id="rId7" Type="http://schemas.openxmlformats.org/officeDocument/2006/relationships/chart" Target="../charts/chart24.xml"/><Relationship Id="rId2" Type="http://schemas.openxmlformats.org/officeDocument/2006/relationships/chart" Target="../charts/chart19.xml"/><Relationship Id="rId1" Type="http://schemas.openxmlformats.org/officeDocument/2006/relationships/slideLayout" Target="../slideLayouts/slideLayout2.xml"/><Relationship Id="rId6" Type="http://schemas.openxmlformats.org/officeDocument/2006/relationships/chart" Target="../charts/chart23.xml"/><Relationship Id="rId5" Type="http://schemas.openxmlformats.org/officeDocument/2006/relationships/chart" Target="../charts/chart22.xml"/><Relationship Id="rId4" Type="http://schemas.openxmlformats.org/officeDocument/2006/relationships/chart" Target="../charts/chart21.xml"/></Relationships>
</file>

<file path=ppt/slides/_rels/slide19.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ssrn.com/abstract=4831914"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ssrn.com/abstract=483191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DBB79-A5D4-9C57-FB3D-189FF54A93E6}"/>
              </a:ext>
            </a:extLst>
          </p:cNvPr>
          <p:cNvSpPr>
            <a:spLocks noGrp="1"/>
          </p:cNvSpPr>
          <p:nvPr>
            <p:ph type="ctrTitle"/>
          </p:nvPr>
        </p:nvSpPr>
        <p:spPr/>
        <p:txBody>
          <a:bodyPr>
            <a:normAutofit fontScale="90000"/>
          </a:bodyPr>
          <a:lstStyle/>
          <a:p>
            <a:br>
              <a:rPr lang="de-DE" dirty="0"/>
            </a:br>
            <a:r>
              <a:rPr lang="en-US" dirty="0"/>
              <a:t>Ukraine’s Accession to the EU: Trade Scenarios and Institutional Challenges</a:t>
            </a:r>
            <a:endParaRPr lang="ru-RU" dirty="0"/>
          </a:p>
        </p:txBody>
      </p:sp>
      <p:sp>
        <p:nvSpPr>
          <p:cNvPr id="3" name="Subtitle 2">
            <a:extLst>
              <a:ext uri="{FF2B5EF4-FFF2-40B4-BE49-F238E27FC236}">
                <a16:creationId xmlns:a16="http://schemas.microsoft.com/office/drawing/2014/main" id="{3EC84B81-3154-E9D5-5540-0420EAFDAD34}"/>
              </a:ext>
            </a:extLst>
          </p:cNvPr>
          <p:cNvSpPr>
            <a:spLocks noGrp="1"/>
          </p:cNvSpPr>
          <p:nvPr>
            <p:ph type="subTitle" idx="1"/>
          </p:nvPr>
        </p:nvSpPr>
        <p:spPr/>
        <p:txBody>
          <a:bodyPr>
            <a:normAutofit lnSpcReduction="10000"/>
          </a:bodyPr>
          <a:lstStyle/>
          <a:p>
            <a:r>
              <a:rPr lang="de-DE" dirty="0"/>
              <a:t>Oleh Nivievsk</a:t>
            </a:r>
            <a:r>
              <a:rPr lang="en-US" dirty="0" err="1"/>
              <a:t>yi</a:t>
            </a:r>
            <a:endParaRPr lang="en-US" dirty="0"/>
          </a:p>
          <a:p>
            <a:r>
              <a:rPr lang="en-US" dirty="0"/>
              <a:t>Kyiv School of Economics and </a:t>
            </a:r>
            <a:r>
              <a:rPr lang="en-US" dirty="0" err="1"/>
              <a:t>Freie</a:t>
            </a:r>
            <a:r>
              <a:rPr lang="en-US" dirty="0"/>
              <a:t> </a:t>
            </a:r>
            <a:r>
              <a:rPr lang="en-US"/>
              <a:t>Universität Berlin </a:t>
            </a:r>
            <a:endParaRPr lang="uk-UA" dirty="0"/>
          </a:p>
          <a:p>
            <a:r>
              <a:rPr lang="de-DE" dirty="0"/>
              <a:t>SITE Development Conference</a:t>
            </a:r>
          </a:p>
          <a:p>
            <a:r>
              <a:rPr lang="de-DE" dirty="0"/>
              <a:t>December 4th, 2024</a:t>
            </a:r>
          </a:p>
        </p:txBody>
      </p:sp>
    </p:spTree>
    <p:extLst>
      <p:ext uri="{BB962C8B-B14F-4D97-AF65-F5344CB8AC3E}">
        <p14:creationId xmlns:p14="http://schemas.microsoft.com/office/powerpoint/2010/main" val="2347485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0D36B-AA9F-58FD-E5AD-0C9AB6CD04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C9C918-13EF-AEF6-11A5-27F3D4361F63}"/>
              </a:ext>
            </a:extLst>
          </p:cNvPr>
          <p:cNvSpPr>
            <a:spLocks noGrp="1"/>
          </p:cNvSpPr>
          <p:nvPr>
            <p:ph type="title"/>
          </p:nvPr>
        </p:nvSpPr>
        <p:spPr>
          <a:xfrm>
            <a:off x="841248" y="256032"/>
            <a:ext cx="10506456" cy="1014984"/>
          </a:xfrm>
        </p:spPr>
        <p:txBody>
          <a:bodyPr anchor="b">
            <a:noAutofit/>
          </a:bodyPr>
          <a:lstStyle/>
          <a:p>
            <a:r>
              <a:rPr lang="en-US" sz="3600" dirty="0"/>
              <a:t>Trade modelling results: corn</a:t>
            </a:r>
            <a:endParaRPr lang="ru-RU" sz="3600" dirty="0"/>
          </a:p>
        </p:txBody>
      </p:sp>
      <p:graphicFrame>
        <p:nvGraphicFramePr>
          <p:cNvPr id="5" name="Chart 4">
            <a:extLst>
              <a:ext uri="{FF2B5EF4-FFF2-40B4-BE49-F238E27FC236}">
                <a16:creationId xmlns:a16="http://schemas.microsoft.com/office/drawing/2014/main" id="{3C6F8137-DD1C-4871-87A4-E696BE0DBF9C}"/>
              </a:ext>
            </a:extLst>
          </p:cNvPr>
          <p:cNvGraphicFramePr>
            <a:graphicFrameLocks/>
          </p:cNvGraphicFramePr>
          <p:nvPr/>
        </p:nvGraphicFramePr>
        <p:xfrm>
          <a:off x="6353407" y="1271016"/>
          <a:ext cx="4994297" cy="52001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6806A0B0-20FE-4DD7-9083-47744B4AE307}"/>
              </a:ext>
            </a:extLst>
          </p:cNvPr>
          <p:cNvGraphicFramePr>
            <a:graphicFrameLocks/>
          </p:cNvGraphicFramePr>
          <p:nvPr/>
        </p:nvGraphicFramePr>
        <p:xfrm>
          <a:off x="382819" y="1271015"/>
          <a:ext cx="5970588" cy="4928818"/>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483CDC51-A763-E63E-7931-2F3DD3AE7734}"/>
              </a:ext>
            </a:extLst>
          </p:cNvPr>
          <p:cNvSpPr txBox="1"/>
          <p:nvPr/>
        </p:nvSpPr>
        <p:spPr>
          <a:xfrm>
            <a:off x="1094592" y="1522906"/>
            <a:ext cx="739305" cy="369332"/>
          </a:xfrm>
          <a:prstGeom prst="rect">
            <a:avLst/>
          </a:prstGeom>
          <a:noFill/>
        </p:spPr>
        <p:txBody>
          <a:bodyPr wrap="none" rtlCol="0">
            <a:spAutoFit/>
          </a:bodyPr>
          <a:lstStyle/>
          <a:p>
            <a:r>
              <a:rPr lang="en-US" dirty="0"/>
              <a:t>‘000 t</a:t>
            </a:r>
            <a:endParaRPr lang="ru-RU" dirty="0"/>
          </a:p>
        </p:txBody>
      </p:sp>
      <p:sp>
        <p:nvSpPr>
          <p:cNvPr id="13" name="TextBox 12">
            <a:extLst>
              <a:ext uri="{FF2B5EF4-FFF2-40B4-BE49-F238E27FC236}">
                <a16:creationId xmlns:a16="http://schemas.microsoft.com/office/drawing/2014/main" id="{C68BE49F-99A2-1979-85FA-E6F95A533AB6}"/>
              </a:ext>
            </a:extLst>
          </p:cNvPr>
          <p:cNvSpPr txBox="1"/>
          <p:nvPr/>
        </p:nvSpPr>
        <p:spPr>
          <a:xfrm>
            <a:off x="6976403" y="1442520"/>
            <a:ext cx="739305" cy="369332"/>
          </a:xfrm>
          <a:prstGeom prst="rect">
            <a:avLst/>
          </a:prstGeom>
          <a:noFill/>
        </p:spPr>
        <p:txBody>
          <a:bodyPr wrap="none" rtlCol="0">
            <a:spAutoFit/>
          </a:bodyPr>
          <a:lstStyle/>
          <a:p>
            <a:r>
              <a:rPr lang="en-US" dirty="0"/>
              <a:t>‘000 t</a:t>
            </a:r>
            <a:endParaRPr lang="ru-RU" dirty="0"/>
          </a:p>
        </p:txBody>
      </p:sp>
      <p:sp>
        <p:nvSpPr>
          <p:cNvPr id="3" name="TextBox 2">
            <a:extLst>
              <a:ext uri="{FF2B5EF4-FFF2-40B4-BE49-F238E27FC236}">
                <a16:creationId xmlns:a16="http://schemas.microsoft.com/office/drawing/2014/main" id="{CF5C4519-6E48-0547-F2CA-FBD69E25BE0B}"/>
              </a:ext>
            </a:extLst>
          </p:cNvPr>
          <p:cNvSpPr txBox="1"/>
          <p:nvPr/>
        </p:nvSpPr>
        <p:spPr>
          <a:xfrm>
            <a:off x="1676" y="0"/>
            <a:ext cx="6094324" cy="369332"/>
          </a:xfrm>
          <a:prstGeom prst="rect">
            <a:avLst/>
          </a:prstGeom>
          <a:noFill/>
        </p:spPr>
        <p:txBody>
          <a:bodyPr wrap="square">
            <a:spAutoFit/>
          </a:bodyPr>
          <a:lstStyle/>
          <a:p>
            <a:r>
              <a:rPr lang="en-US" dirty="0"/>
              <a:t>2</a:t>
            </a:r>
            <a:r>
              <a:rPr lang="uk-UA" sz="1800" dirty="0"/>
              <a:t>. </a:t>
            </a:r>
            <a:r>
              <a:rPr lang="en-US" sz="1800" dirty="0"/>
              <a:t>Trade Scenarios</a:t>
            </a:r>
            <a:endParaRPr lang="ru-RU" dirty="0"/>
          </a:p>
        </p:txBody>
      </p:sp>
    </p:spTree>
    <p:extLst>
      <p:ext uri="{BB962C8B-B14F-4D97-AF65-F5344CB8AC3E}">
        <p14:creationId xmlns:p14="http://schemas.microsoft.com/office/powerpoint/2010/main" val="1027666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5B692D-61C3-0D0A-5075-3455CB1D73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8E1300-E0CC-DE36-5283-1A5F594865AB}"/>
              </a:ext>
            </a:extLst>
          </p:cNvPr>
          <p:cNvSpPr>
            <a:spLocks noGrp="1"/>
          </p:cNvSpPr>
          <p:nvPr>
            <p:ph type="title"/>
          </p:nvPr>
        </p:nvSpPr>
        <p:spPr>
          <a:xfrm>
            <a:off x="841248" y="256032"/>
            <a:ext cx="10506456" cy="1014984"/>
          </a:xfrm>
        </p:spPr>
        <p:txBody>
          <a:bodyPr anchor="b">
            <a:noAutofit/>
          </a:bodyPr>
          <a:lstStyle/>
          <a:p>
            <a:r>
              <a:rPr lang="en-US" sz="3600" dirty="0"/>
              <a:t>Trade modelling results: sunflower seed</a:t>
            </a:r>
            <a:endParaRPr lang="ru-RU" sz="3600" dirty="0"/>
          </a:p>
        </p:txBody>
      </p:sp>
      <p:graphicFrame>
        <p:nvGraphicFramePr>
          <p:cNvPr id="8" name="Chart 7">
            <a:extLst>
              <a:ext uri="{FF2B5EF4-FFF2-40B4-BE49-F238E27FC236}">
                <a16:creationId xmlns:a16="http://schemas.microsoft.com/office/drawing/2014/main" id="{F2EF270A-D037-457F-A670-571AC43B153C}"/>
              </a:ext>
            </a:extLst>
          </p:cNvPr>
          <p:cNvGraphicFramePr>
            <a:graphicFrameLocks/>
          </p:cNvGraphicFramePr>
          <p:nvPr/>
        </p:nvGraphicFramePr>
        <p:xfrm>
          <a:off x="300541" y="1693985"/>
          <a:ext cx="5923645" cy="48374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A4881778-4D57-48B3-83CE-7341B4DF9C0C}"/>
              </a:ext>
            </a:extLst>
          </p:cNvPr>
          <p:cNvGraphicFramePr>
            <a:graphicFrameLocks/>
          </p:cNvGraphicFramePr>
          <p:nvPr/>
        </p:nvGraphicFramePr>
        <p:xfrm>
          <a:off x="6286527" y="1661917"/>
          <a:ext cx="5061177" cy="4869512"/>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7D7368E0-93F2-A8C7-0F2E-B3C6316084AF}"/>
              </a:ext>
            </a:extLst>
          </p:cNvPr>
          <p:cNvSpPr txBox="1"/>
          <p:nvPr/>
        </p:nvSpPr>
        <p:spPr>
          <a:xfrm>
            <a:off x="974012" y="1904744"/>
            <a:ext cx="739305" cy="369332"/>
          </a:xfrm>
          <a:prstGeom prst="rect">
            <a:avLst/>
          </a:prstGeom>
          <a:noFill/>
        </p:spPr>
        <p:txBody>
          <a:bodyPr wrap="none" rtlCol="0">
            <a:spAutoFit/>
          </a:bodyPr>
          <a:lstStyle/>
          <a:p>
            <a:r>
              <a:rPr lang="en-US" dirty="0"/>
              <a:t>‘000 t</a:t>
            </a:r>
            <a:endParaRPr lang="ru-RU" dirty="0"/>
          </a:p>
        </p:txBody>
      </p:sp>
      <p:sp>
        <p:nvSpPr>
          <p:cNvPr id="11" name="TextBox 10">
            <a:extLst>
              <a:ext uri="{FF2B5EF4-FFF2-40B4-BE49-F238E27FC236}">
                <a16:creationId xmlns:a16="http://schemas.microsoft.com/office/drawing/2014/main" id="{A4CA393A-4800-F1AA-D206-3CCFD2B15F1C}"/>
              </a:ext>
            </a:extLst>
          </p:cNvPr>
          <p:cNvSpPr txBox="1"/>
          <p:nvPr/>
        </p:nvSpPr>
        <p:spPr>
          <a:xfrm>
            <a:off x="7113555" y="1890509"/>
            <a:ext cx="739305" cy="369332"/>
          </a:xfrm>
          <a:prstGeom prst="rect">
            <a:avLst/>
          </a:prstGeom>
          <a:noFill/>
        </p:spPr>
        <p:txBody>
          <a:bodyPr wrap="none" rtlCol="0">
            <a:spAutoFit/>
          </a:bodyPr>
          <a:lstStyle/>
          <a:p>
            <a:r>
              <a:rPr lang="en-US" dirty="0"/>
              <a:t>‘000 t</a:t>
            </a:r>
            <a:endParaRPr lang="ru-RU" dirty="0"/>
          </a:p>
        </p:txBody>
      </p:sp>
      <p:sp>
        <p:nvSpPr>
          <p:cNvPr id="3" name="TextBox 2">
            <a:extLst>
              <a:ext uri="{FF2B5EF4-FFF2-40B4-BE49-F238E27FC236}">
                <a16:creationId xmlns:a16="http://schemas.microsoft.com/office/drawing/2014/main" id="{7981AB02-441A-9CDE-F4FC-695681670562}"/>
              </a:ext>
            </a:extLst>
          </p:cNvPr>
          <p:cNvSpPr txBox="1"/>
          <p:nvPr/>
        </p:nvSpPr>
        <p:spPr>
          <a:xfrm>
            <a:off x="1676" y="0"/>
            <a:ext cx="6094324" cy="369332"/>
          </a:xfrm>
          <a:prstGeom prst="rect">
            <a:avLst/>
          </a:prstGeom>
          <a:noFill/>
        </p:spPr>
        <p:txBody>
          <a:bodyPr wrap="square">
            <a:spAutoFit/>
          </a:bodyPr>
          <a:lstStyle/>
          <a:p>
            <a:r>
              <a:rPr lang="en-US" sz="1800" dirty="0"/>
              <a:t>2</a:t>
            </a:r>
            <a:r>
              <a:rPr lang="uk-UA" sz="1800" dirty="0"/>
              <a:t>. </a:t>
            </a:r>
            <a:r>
              <a:rPr lang="en-US" sz="1800" dirty="0"/>
              <a:t>Trade Scenarios</a:t>
            </a:r>
            <a:endParaRPr lang="ru-RU" dirty="0"/>
          </a:p>
        </p:txBody>
      </p:sp>
    </p:spTree>
    <p:extLst>
      <p:ext uri="{BB962C8B-B14F-4D97-AF65-F5344CB8AC3E}">
        <p14:creationId xmlns:p14="http://schemas.microsoft.com/office/powerpoint/2010/main" val="2249998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C9C82D-B60F-0616-D0D4-C6EF8CD5D4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17FB18-4FDD-95C5-85AE-2BC12723B45B}"/>
              </a:ext>
            </a:extLst>
          </p:cNvPr>
          <p:cNvSpPr>
            <a:spLocks noGrp="1"/>
          </p:cNvSpPr>
          <p:nvPr>
            <p:ph type="title"/>
          </p:nvPr>
        </p:nvSpPr>
        <p:spPr>
          <a:xfrm>
            <a:off x="841248" y="256032"/>
            <a:ext cx="10506456" cy="1014984"/>
          </a:xfrm>
        </p:spPr>
        <p:txBody>
          <a:bodyPr anchor="b">
            <a:noAutofit/>
          </a:bodyPr>
          <a:lstStyle/>
          <a:p>
            <a:r>
              <a:rPr lang="en-US" sz="3600" dirty="0"/>
              <a:t>Trade modelling results: sunflower oil</a:t>
            </a:r>
            <a:endParaRPr lang="ru-RU" sz="3600" dirty="0"/>
          </a:p>
        </p:txBody>
      </p:sp>
      <p:graphicFrame>
        <p:nvGraphicFramePr>
          <p:cNvPr id="8" name="Chart 7">
            <a:extLst>
              <a:ext uri="{FF2B5EF4-FFF2-40B4-BE49-F238E27FC236}">
                <a16:creationId xmlns:a16="http://schemas.microsoft.com/office/drawing/2014/main" id="{7DA5C691-0B3F-4F62-91EC-9456331EED52}"/>
              </a:ext>
            </a:extLst>
          </p:cNvPr>
          <p:cNvGraphicFramePr>
            <a:graphicFrameLocks/>
          </p:cNvGraphicFramePr>
          <p:nvPr/>
        </p:nvGraphicFramePr>
        <p:xfrm>
          <a:off x="707265" y="1478189"/>
          <a:ext cx="5388735" cy="48422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72577CF5-A120-46D2-9007-E99879D44945}"/>
              </a:ext>
            </a:extLst>
          </p:cNvPr>
          <p:cNvGraphicFramePr>
            <a:graphicFrameLocks/>
          </p:cNvGraphicFramePr>
          <p:nvPr/>
        </p:nvGraphicFramePr>
        <p:xfrm>
          <a:off x="6696145" y="1478189"/>
          <a:ext cx="5089978" cy="5123779"/>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FD763767-2317-E57E-AF70-FF2AA3F02248}"/>
              </a:ext>
            </a:extLst>
          </p:cNvPr>
          <p:cNvSpPr txBox="1"/>
          <p:nvPr/>
        </p:nvSpPr>
        <p:spPr>
          <a:xfrm>
            <a:off x="1446286" y="1703776"/>
            <a:ext cx="739305" cy="369332"/>
          </a:xfrm>
          <a:prstGeom prst="rect">
            <a:avLst/>
          </a:prstGeom>
          <a:noFill/>
        </p:spPr>
        <p:txBody>
          <a:bodyPr wrap="none" rtlCol="0">
            <a:spAutoFit/>
          </a:bodyPr>
          <a:lstStyle/>
          <a:p>
            <a:r>
              <a:rPr lang="en-US" dirty="0"/>
              <a:t>‘000 t</a:t>
            </a:r>
            <a:endParaRPr lang="ru-RU" dirty="0"/>
          </a:p>
        </p:txBody>
      </p:sp>
      <p:sp>
        <p:nvSpPr>
          <p:cNvPr id="11" name="TextBox 10">
            <a:extLst>
              <a:ext uri="{FF2B5EF4-FFF2-40B4-BE49-F238E27FC236}">
                <a16:creationId xmlns:a16="http://schemas.microsoft.com/office/drawing/2014/main" id="{8156107B-A81F-1DD1-75BE-5426293120BC}"/>
              </a:ext>
            </a:extLst>
          </p:cNvPr>
          <p:cNvSpPr txBox="1"/>
          <p:nvPr/>
        </p:nvSpPr>
        <p:spPr>
          <a:xfrm>
            <a:off x="7476972" y="1743321"/>
            <a:ext cx="739305" cy="369332"/>
          </a:xfrm>
          <a:prstGeom prst="rect">
            <a:avLst/>
          </a:prstGeom>
          <a:noFill/>
        </p:spPr>
        <p:txBody>
          <a:bodyPr wrap="none" rtlCol="0">
            <a:spAutoFit/>
          </a:bodyPr>
          <a:lstStyle/>
          <a:p>
            <a:r>
              <a:rPr lang="en-US" dirty="0"/>
              <a:t>‘000 t</a:t>
            </a:r>
            <a:endParaRPr lang="ru-RU" dirty="0"/>
          </a:p>
        </p:txBody>
      </p:sp>
      <p:sp>
        <p:nvSpPr>
          <p:cNvPr id="3" name="TextBox 2">
            <a:extLst>
              <a:ext uri="{FF2B5EF4-FFF2-40B4-BE49-F238E27FC236}">
                <a16:creationId xmlns:a16="http://schemas.microsoft.com/office/drawing/2014/main" id="{102B17F4-BC52-4494-ADBC-F1D3F3CAD63B}"/>
              </a:ext>
            </a:extLst>
          </p:cNvPr>
          <p:cNvSpPr txBox="1"/>
          <p:nvPr/>
        </p:nvSpPr>
        <p:spPr>
          <a:xfrm>
            <a:off x="1676" y="0"/>
            <a:ext cx="6094324" cy="369332"/>
          </a:xfrm>
          <a:prstGeom prst="rect">
            <a:avLst/>
          </a:prstGeom>
          <a:noFill/>
        </p:spPr>
        <p:txBody>
          <a:bodyPr wrap="square">
            <a:spAutoFit/>
          </a:bodyPr>
          <a:lstStyle/>
          <a:p>
            <a:r>
              <a:rPr lang="en-US" sz="1800" dirty="0"/>
              <a:t>2</a:t>
            </a:r>
            <a:r>
              <a:rPr lang="uk-UA" sz="1800" dirty="0"/>
              <a:t>. </a:t>
            </a:r>
            <a:r>
              <a:rPr lang="en-US" sz="1800" dirty="0"/>
              <a:t>Trade Scenarios</a:t>
            </a:r>
            <a:endParaRPr lang="ru-RU" dirty="0"/>
          </a:p>
        </p:txBody>
      </p:sp>
    </p:spTree>
    <p:extLst>
      <p:ext uri="{BB962C8B-B14F-4D97-AF65-F5344CB8AC3E}">
        <p14:creationId xmlns:p14="http://schemas.microsoft.com/office/powerpoint/2010/main" val="714220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B65083-E410-BD9D-305E-90C5F731AA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A00F9F-C3E9-BD60-5D85-ACDB67CA90EE}"/>
              </a:ext>
            </a:extLst>
          </p:cNvPr>
          <p:cNvSpPr>
            <a:spLocks noGrp="1"/>
          </p:cNvSpPr>
          <p:nvPr>
            <p:ph type="title"/>
          </p:nvPr>
        </p:nvSpPr>
        <p:spPr>
          <a:xfrm>
            <a:off x="841248" y="256032"/>
            <a:ext cx="10506456" cy="1014984"/>
          </a:xfrm>
        </p:spPr>
        <p:txBody>
          <a:bodyPr anchor="b">
            <a:noAutofit/>
          </a:bodyPr>
          <a:lstStyle/>
          <a:p>
            <a:r>
              <a:rPr lang="en-US" sz="3600" dirty="0"/>
              <a:t>Trade modelling results: poultry meat</a:t>
            </a:r>
            <a:endParaRPr lang="ru-RU" sz="3600" dirty="0"/>
          </a:p>
        </p:txBody>
      </p:sp>
      <p:graphicFrame>
        <p:nvGraphicFramePr>
          <p:cNvPr id="9" name="Chart 8">
            <a:extLst>
              <a:ext uri="{FF2B5EF4-FFF2-40B4-BE49-F238E27FC236}">
                <a16:creationId xmlns:a16="http://schemas.microsoft.com/office/drawing/2014/main" id="{B230C479-ABDD-4387-B4F0-4958934178B9}"/>
              </a:ext>
            </a:extLst>
          </p:cNvPr>
          <p:cNvGraphicFramePr>
            <a:graphicFrameLocks/>
          </p:cNvGraphicFramePr>
          <p:nvPr/>
        </p:nvGraphicFramePr>
        <p:xfrm>
          <a:off x="449776" y="1271016"/>
          <a:ext cx="5899832" cy="49895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01959FB0-E789-45C9-94EC-D34A82327CDB}"/>
              </a:ext>
            </a:extLst>
          </p:cNvPr>
          <p:cNvGraphicFramePr>
            <a:graphicFrameLocks/>
          </p:cNvGraphicFramePr>
          <p:nvPr/>
        </p:nvGraphicFramePr>
        <p:xfrm>
          <a:off x="6697579" y="1239266"/>
          <a:ext cx="5041597" cy="5021338"/>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6226D039-29EC-AB55-026E-955584B3E202}"/>
              </a:ext>
            </a:extLst>
          </p:cNvPr>
          <p:cNvSpPr txBox="1"/>
          <p:nvPr/>
        </p:nvSpPr>
        <p:spPr>
          <a:xfrm>
            <a:off x="841248" y="1462616"/>
            <a:ext cx="739305" cy="369332"/>
          </a:xfrm>
          <a:prstGeom prst="rect">
            <a:avLst/>
          </a:prstGeom>
          <a:noFill/>
        </p:spPr>
        <p:txBody>
          <a:bodyPr wrap="none" rtlCol="0">
            <a:spAutoFit/>
          </a:bodyPr>
          <a:lstStyle/>
          <a:p>
            <a:r>
              <a:rPr lang="en-US" dirty="0"/>
              <a:t>‘000 t</a:t>
            </a:r>
            <a:endParaRPr lang="ru-RU" dirty="0"/>
          </a:p>
        </p:txBody>
      </p:sp>
      <p:sp>
        <p:nvSpPr>
          <p:cNvPr id="12" name="TextBox 11">
            <a:extLst>
              <a:ext uri="{FF2B5EF4-FFF2-40B4-BE49-F238E27FC236}">
                <a16:creationId xmlns:a16="http://schemas.microsoft.com/office/drawing/2014/main" id="{1ED1A22E-ECF0-C13B-1057-6A0C63ABB2B6}"/>
              </a:ext>
            </a:extLst>
          </p:cNvPr>
          <p:cNvSpPr txBox="1"/>
          <p:nvPr/>
        </p:nvSpPr>
        <p:spPr>
          <a:xfrm>
            <a:off x="7214040" y="1441872"/>
            <a:ext cx="739305" cy="369332"/>
          </a:xfrm>
          <a:prstGeom prst="rect">
            <a:avLst/>
          </a:prstGeom>
          <a:noFill/>
        </p:spPr>
        <p:txBody>
          <a:bodyPr wrap="none" rtlCol="0">
            <a:spAutoFit/>
          </a:bodyPr>
          <a:lstStyle/>
          <a:p>
            <a:r>
              <a:rPr lang="en-US" dirty="0"/>
              <a:t>‘000 t</a:t>
            </a:r>
            <a:endParaRPr lang="ru-RU" dirty="0"/>
          </a:p>
        </p:txBody>
      </p:sp>
      <p:sp>
        <p:nvSpPr>
          <p:cNvPr id="3" name="TextBox 2">
            <a:extLst>
              <a:ext uri="{FF2B5EF4-FFF2-40B4-BE49-F238E27FC236}">
                <a16:creationId xmlns:a16="http://schemas.microsoft.com/office/drawing/2014/main" id="{9E9655E8-A040-C6EB-4621-DB4B0E8CEEC2}"/>
              </a:ext>
            </a:extLst>
          </p:cNvPr>
          <p:cNvSpPr txBox="1"/>
          <p:nvPr/>
        </p:nvSpPr>
        <p:spPr>
          <a:xfrm>
            <a:off x="1676" y="0"/>
            <a:ext cx="6094324" cy="369332"/>
          </a:xfrm>
          <a:prstGeom prst="rect">
            <a:avLst/>
          </a:prstGeom>
          <a:noFill/>
        </p:spPr>
        <p:txBody>
          <a:bodyPr wrap="square">
            <a:spAutoFit/>
          </a:bodyPr>
          <a:lstStyle/>
          <a:p>
            <a:r>
              <a:rPr lang="en-US" sz="1800" dirty="0"/>
              <a:t>2</a:t>
            </a:r>
            <a:r>
              <a:rPr lang="uk-UA" sz="1800" dirty="0"/>
              <a:t>. </a:t>
            </a:r>
            <a:r>
              <a:rPr lang="en-US" sz="1800" dirty="0"/>
              <a:t>Trade Scenarios</a:t>
            </a:r>
            <a:endParaRPr lang="ru-RU" dirty="0"/>
          </a:p>
        </p:txBody>
      </p:sp>
    </p:spTree>
    <p:extLst>
      <p:ext uri="{BB962C8B-B14F-4D97-AF65-F5344CB8AC3E}">
        <p14:creationId xmlns:p14="http://schemas.microsoft.com/office/powerpoint/2010/main" val="3065742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AA455-D62B-70EE-BD18-1900491B6C89}"/>
              </a:ext>
            </a:extLst>
          </p:cNvPr>
          <p:cNvSpPr>
            <a:spLocks noGrp="1"/>
          </p:cNvSpPr>
          <p:nvPr>
            <p:ph type="title"/>
          </p:nvPr>
        </p:nvSpPr>
        <p:spPr/>
        <p:txBody>
          <a:bodyPr>
            <a:normAutofit/>
          </a:bodyPr>
          <a:lstStyle/>
          <a:p>
            <a:r>
              <a:rPr lang="en-US" dirty="0"/>
              <a:t>Setting the Framework: Competitiveness</a:t>
            </a:r>
            <a:r>
              <a:rPr lang="uk-UA" dirty="0"/>
              <a:t> </a:t>
            </a:r>
            <a:endParaRPr lang="ru-RU" dirty="0"/>
          </a:p>
        </p:txBody>
      </p:sp>
      <p:sp>
        <p:nvSpPr>
          <p:cNvPr id="3" name="Content Placeholder 2">
            <a:extLst>
              <a:ext uri="{FF2B5EF4-FFF2-40B4-BE49-F238E27FC236}">
                <a16:creationId xmlns:a16="http://schemas.microsoft.com/office/drawing/2014/main" id="{59B10B78-B491-A273-8627-1F353F67510F}"/>
              </a:ext>
            </a:extLst>
          </p:cNvPr>
          <p:cNvSpPr>
            <a:spLocks noGrp="1"/>
          </p:cNvSpPr>
          <p:nvPr>
            <p:ph idx="1"/>
          </p:nvPr>
        </p:nvSpPr>
        <p:spPr>
          <a:xfrm>
            <a:off x="964642" y="1507253"/>
            <a:ext cx="10389158" cy="4669710"/>
          </a:xfrm>
        </p:spPr>
        <p:txBody>
          <a:bodyPr>
            <a:normAutofit lnSpcReduction="10000"/>
          </a:bodyPr>
          <a:lstStyle/>
          <a:p>
            <a:r>
              <a:rPr lang="en-US" sz="2400" dirty="0">
                <a:effectLst/>
                <a:latin typeface="Arial" panose="020B0604020202020204" pitchFamily="34" charset="0"/>
                <a:ea typeface="Arial Unicode MS"/>
              </a:rPr>
              <a:t>%∆Competitiveness = %∆Productivity + %∆α*</a:t>
            </a:r>
            <a:r>
              <a:rPr lang="en-US" sz="2400" dirty="0" err="1">
                <a:effectLst/>
                <a:latin typeface="Arial" panose="020B0604020202020204" pitchFamily="34" charset="0"/>
                <a:ea typeface="Arial Unicode MS"/>
              </a:rPr>
              <a:t>P</a:t>
            </a:r>
            <a:r>
              <a:rPr lang="en-US" sz="2400" baseline="-25000" dirty="0" err="1">
                <a:effectLst/>
                <a:latin typeface="Arial" panose="020B0604020202020204" pitchFamily="34" charset="0"/>
                <a:ea typeface="Arial Unicode MS"/>
              </a:rPr>
              <a:t>output</a:t>
            </a:r>
            <a:r>
              <a:rPr lang="en-US" sz="2400" dirty="0">
                <a:effectLst/>
                <a:latin typeface="Arial" panose="020B0604020202020204" pitchFamily="34" charset="0"/>
                <a:ea typeface="Arial Unicode MS"/>
              </a:rPr>
              <a:t> - %∆β*</a:t>
            </a:r>
            <a:r>
              <a:rPr lang="en-US" sz="2400" dirty="0" err="1">
                <a:effectLst/>
                <a:latin typeface="Arial" panose="020B0604020202020204" pitchFamily="34" charset="0"/>
                <a:ea typeface="Arial Unicode MS"/>
              </a:rPr>
              <a:t>P</a:t>
            </a:r>
            <a:r>
              <a:rPr lang="en-US" sz="2400" baseline="-25000" dirty="0" err="1">
                <a:effectLst/>
                <a:latin typeface="Arial" panose="020B0604020202020204" pitchFamily="34" charset="0"/>
                <a:ea typeface="Arial Unicode MS"/>
              </a:rPr>
              <a:t>input</a:t>
            </a:r>
            <a:r>
              <a:rPr lang="en-US" sz="2400" dirty="0">
                <a:effectLst/>
                <a:latin typeface="Arial" panose="020B0604020202020204" pitchFamily="34" charset="0"/>
                <a:ea typeface="Arial Unicode MS"/>
              </a:rPr>
              <a:t> (Nivievskyi et al, 2010)</a:t>
            </a:r>
          </a:p>
          <a:p>
            <a:r>
              <a:rPr lang="en-US" sz="2400" dirty="0" err="1">
                <a:effectLst/>
                <a:latin typeface="Arial" panose="020B0604020202020204" pitchFamily="34" charset="0"/>
                <a:ea typeface="Arial Unicode MS"/>
              </a:rPr>
              <a:t>P</a:t>
            </a:r>
            <a:r>
              <a:rPr lang="en-US" sz="2400" baseline="-25000" dirty="0" err="1">
                <a:effectLst/>
                <a:latin typeface="Arial" panose="020B0604020202020204" pitchFamily="34" charset="0"/>
                <a:ea typeface="Arial Unicode MS"/>
              </a:rPr>
              <a:t>output</a:t>
            </a:r>
            <a:r>
              <a:rPr lang="en-US" sz="2400" dirty="0">
                <a:effectLst/>
                <a:latin typeface="Arial" panose="020B0604020202020204" pitchFamily="34" charset="0"/>
                <a:ea typeface="Arial Unicode MS"/>
              </a:rPr>
              <a:t> – output prices</a:t>
            </a:r>
          </a:p>
          <a:p>
            <a:r>
              <a:rPr lang="en-US" sz="2400" dirty="0" err="1">
                <a:effectLst/>
                <a:latin typeface="Arial" panose="020B0604020202020204" pitchFamily="34" charset="0"/>
                <a:ea typeface="Arial Unicode MS"/>
              </a:rPr>
              <a:t>P</a:t>
            </a:r>
            <a:r>
              <a:rPr lang="en-US" sz="2400" baseline="-25000" dirty="0" err="1">
                <a:effectLst/>
                <a:latin typeface="Arial" panose="020B0604020202020204" pitchFamily="34" charset="0"/>
                <a:ea typeface="Arial Unicode MS"/>
              </a:rPr>
              <a:t>input</a:t>
            </a:r>
            <a:r>
              <a:rPr lang="en-US" sz="2400" baseline="-25000" dirty="0">
                <a:effectLst/>
                <a:latin typeface="Arial" panose="020B0604020202020204" pitchFamily="34" charset="0"/>
                <a:ea typeface="Arial Unicode MS"/>
              </a:rPr>
              <a:t> </a:t>
            </a:r>
            <a:r>
              <a:rPr lang="en-US" sz="2400" dirty="0">
                <a:effectLst/>
                <a:latin typeface="Arial" panose="020B0604020202020204" pitchFamily="34" charset="0"/>
                <a:ea typeface="Arial Unicode MS"/>
              </a:rPr>
              <a:t>– </a:t>
            </a:r>
            <a:r>
              <a:rPr lang="en-US" sz="2400" dirty="0">
                <a:latin typeface="Arial" panose="020B0604020202020204" pitchFamily="34" charset="0"/>
                <a:ea typeface="Arial Unicode MS"/>
              </a:rPr>
              <a:t>in</a:t>
            </a:r>
            <a:r>
              <a:rPr lang="en-US" sz="2400" dirty="0">
                <a:effectLst/>
                <a:latin typeface="Arial" panose="020B0604020202020204" pitchFamily="34" charset="0"/>
                <a:ea typeface="Arial Unicode MS"/>
              </a:rPr>
              <a:t>put prices</a:t>
            </a:r>
          </a:p>
          <a:p>
            <a:endParaRPr lang="uk-UA" sz="1800" baseline="-25000" dirty="0">
              <a:effectLst/>
              <a:latin typeface="Arial" panose="020B0604020202020204" pitchFamily="34" charset="0"/>
              <a:ea typeface="Aptos" panose="020B0004020202020204" pitchFamily="34" charset="0"/>
            </a:endParaRPr>
          </a:p>
          <a:p>
            <a:r>
              <a:rPr lang="en-US" dirty="0"/>
              <a:t>How the EU membership will affect agricultural competitiveness of Ukraine</a:t>
            </a:r>
            <a:r>
              <a:rPr lang="ru-RU" dirty="0"/>
              <a:t>?</a:t>
            </a:r>
          </a:p>
          <a:p>
            <a:r>
              <a:rPr lang="en-US" dirty="0"/>
              <a:t>3 dimensions:</a:t>
            </a:r>
            <a:endParaRPr lang="ru-RU" dirty="0"/>
          </a:p>
          <a:p>
            <a:pPr lvl="1"/>
            <a:r>
              <a:rPr lang="en-US" dirty="0"/>
              <a:t>Impact of the trade regime </a:t>
            </a:r>
          </a:p>
          <a:p>
            <a:pPr lvl="1"/>
            <a:r>
              <a:rPr lang="en-US" dirty="0"/>
              <a:t>Impact of the EU acquis in agriculture and related areas</a:t>
            </a:r>
            <a:endParaRPr lang="ru-RU" dirty="0"/>
          </a:p>
          <a:p>
            <a:pPr lvl="1"/>
            <a:r>
              <a:rPr lang="en-US" dirty="0"/>
              <a:t>Impact of the agricultural support (Common Agricultural Policy of the EU)</a:t>
            </a:r>
            <a:endParaRPr lang="ru-RU" dirty="0"/>
          </a:p>
        </p:txBody>
      </p:sp>
      <p:sp>
        <p:nvSpPr>
          <p:cNvPr id="4" name="TextBox 3">
            <a:extLst>
              <a:ext uri="{FF2B5EF4-FFF2-40B4-BE49-F238E27FC236}">
                <a16:creationId xmlns:a16="http://schemas.microsoft.com/office/drawing/2014/main" id="{25F9CE00-C4F5-688E-908C-5DAF6DEEC44C}"/>
              </a:ext>
            </a:extLst>
          </p:cNvPr>
          <p:cNvSpPr txBox="1"/>
          <p:nvPr/>
        </p:nvSpPr>
        <p:spPr>
          <a:xfrm>
            <a:off x="0" y="49968"/>
            <a:ext cx="8961551" cy="369332"/>
          </a:xfrm>
          <a:prstGeom prst="rect">
            <a:avLst/>
          </a:prstGeom>
          <a:noFill/>
        </p:spPr>
        <p:txBody>
          <a:bodyPr wrap="square">
            <a:spAutoFit/>
          </a:bodyPr>
          <a:lstStyle/>
          <a:p>
            <a:r>
              <a:rPr lang="en-US" dirty="0"/>
              <a:t>3</a:t>
            </a:r>
            <a:r>
              <a:rPr lang="uk-UA" sz="1800" dirty="0"/>
              <a:t>. </a:t>
            </a:r>
            <a:r>
              <a:rPr lang="en-US" sz="1800" dirty="0"/>
              <a:t>Issues </a:t>
            </a:r>
            <a:r>
              <a:rPr lang="en-US" dirty="0"/>
              <a:t>beyond trade scenarios: competitiveness </a:t>
            </a:r>
            <a:endParaRPr lang="ru-RU" dirty="0"/>
          </a:p>
        </p:txBody>
      </p:sp>
    </p:spTree>
    <p:extLst>
      <p:ext uri="{BB962C8B-B14F-4D97-AF65-F5344CB8AC3E}">
        <p14:creationId xmlns:p14="http://schemas.microsoft.com/office/powerpoint/2010/main" val="66882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CAAD7-8DE9-076C-BFAD-242CFA3E29D3}"/>
              </a:ext>
            </a:extLst>
          </p:cNvPr>
          <p:cNvSpPr>
            <a:spLocks noGrp="1"/>
          </p:cNvSpPr>
          <p:nvPr>
            <p:ph type="title"/>
          </p:nvPr>
        </p:nvSpPr>
        <p:spPr>
          <a:xfrm>
            <a:off x="647282" y="419873"/>
            <a:ext cx="10515600" cy="1113155"/>
          </a:xfrm>
        </p:spPr>
        <p:txBody>
          <a:bodyPr>
            <a:normAutofit fontScale="90000"/>
          </a:bodyPr>
          <a:lstStyle/>
          <a:p>
            <a:r>
              <a:rPr lang="en-US" dirty="0"/>
              <a:t>Trade policy regime is beneficial for Ukraine’s agricultural competitiveness</a:t>
            </a:r>
            <a:r>
              <a:rPr lang="uk-UA" dirty="0"/>
              <a:t> </a:t>
            </a:r>
            <a:endParaRPr lang="ru-RU" dirty="0"/>
          </a:p>
        </p:txBody>
      </p:sp>
      <p:graphicFrame>
        <p:nvGraphicFramePr>
          <p:cNvPr id="4" name="Content Placeholder 3">
            <a:extLst>
              <a:ext uri="{FF2B5EF4-FFF2-40B4-BE49-F238E27FC236}">
                <a16:creationId xmlns:a16="http://schemas.microsoft.com/office/drawing/2014/main" id="{3AEA7AAC-FBC6-063B-F3DA-5D0FDF415C0D}"/>
              </a:ext>
            </a:extLst>
          </p:cNvPr>
          <p:cNvGraphicFramePr>
            <a:graphicFrameLocks noGrp="1"/>
          </p:cNvGraphicFramePr>
          <p:nvPr>
            <p:ph idx="1"/>
          </p:nvPr>
        </p:nvGraphicFramePr>
        <p:xfrm>
          <a:off x="838199" y="1825624"/>
          <a:ext cx="5169853" cy="23939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32B0147D-38CD-5276-0B9C-1EA4A57A8E8F}"/>
              </a:ext>
            </a:extLst>
          </p:cNvPr>
          <p:cNvGraphicFramePr/>
          <p:nvPr/>
        </p:nvGraphicFramePr>
        <p:xfrm>
          <a:off x="6569076" y="1825624"/>
          <a:ext cx="4899023" cy="23272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9055AF3D-3DC9-626D-1569-9D4F719BC65A}"/>
              </a:ext>
            </a:extLst>
          </p:cNvPr>
          <p:cNvGraphicFramePr/>
          <p:nvPr/>
        </p:nvGraphicFramePr>
        <p:xfrm>
          <a:off x="926147" y="4335145"/>
          <a:ext cx="5169853" cy="220344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a:extLst>
              <a:ext uri="{FF2B5EF4-FFF2-40B4-BE49-F238E27FC236}">
                <a16:creationId xmlns:a16="http://schemas.microsoft.com/office/drawing/2014/main" id="{E578E5D2-51F1-086C-07C0-42B7EE9E1344}"/>
              </a:ext>
            </a:extLst>
          </p:cNvPr>
          <p:cNvGraphicFramePr/>
          <p:nvPr/>
        </p:nvGraphicFramePr>
        <p:xfrm>
          <a:off x="6569077" y="4420869"/>
          <a:ext cx="4965698" cy="2203449"/>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a:extLst>
              <a:ext uri="{FF2B5EF4-FFF2-40B4-BE49-F238E27FC236}">
                <a16:creationId xmlns:a16="http://schemas.microsoft.com/office/drawing/2014/main" id="{FE6FD902-7E68-24C7-303A-14190DEA7B2B}"/>
              </a:ext>
            </a:extLst>
          </p:cNvPr>
          <p:cNvSpPr txBox="1"/>
          <p:nvPr/>
        </p:nvSpPr>
        <p:spPr>
          <a:xfrm>
            <a:off x="838199" y="1557655"/>
            <a:ext cx="6096000" cy="369332"/>
          </a:xfrm>
          <a:prstGeom prst="rect">
            <a:avLst/>
          </a:prstGeom>
          <a:noFill/>
        </p:spPr>
        <p:txBody>
          <a:bodyPr wrap="square">
            <a:spAutoFit/>
          </a:bodyPr>
          <a:lstStyle/>
          <a:p>
            <a:pPr marL="0" marR="0" algn="just">
              <a:spcAft>
                <a:spcPts val="1000"/>
              </a:spcAft>
            </a:pPr>
            <a:r>
              <a:rPr lang="en-US" i="1" dirty="0">
                <a:solidFill>
                  <a:srgbClr val="0E2841"/>
                </a:solidFill>
                <a:latin typeface="Aptos" panose="020B0004020202020204" pitchFamily="34" charset="0"/>
                <a:ea typeface="Aptos" panose="020B0004020202020204" pitchFamily="34" charset="0"/>
                <a:cs typeface="Aptos" panose="020B0004020202020204" pitchFamily="34" charset="0"/>
              </a:rPr>
              <a:t>Total export from Ukraine</a:t>
            </a:r>
            <a:r>
              <a:rPr lang="en-US"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 bn</a:t>
            </a:r>
            <a:r>
              <a:rPr lang="uk-UA"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 </a:t>
            </a:r>
            <a:r>
              <a:rPr lang="en-US"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USD </a:t>
            </a:r>
            <a:endParaRPr lang="ru-RU" sz="1800" i="1" dirty="0">
              <a:solidFill>
                <a:srgbClr val="0E2841"/>
              </a:solidFill>
              <a:effectLst/>
              <a:latin typeface="Aptos" panose="020B0004020202020204" pitchFamily="34" charset="0"/>
              <a:ea typeface="Aptos" panose="020B0004020202020204" pitchFamily="34" charset="0"/>
              <a:cs typeface="Aptos" panose="020B0004020202020204" pitchFamily="34" charset="0"/>
            </a:endParaRPr>
          </a:p>
        </p:txBody>
      </p:sp>
      <p:sp>
        <p:nvSpPr>
          <p:cNvPr id="10" name="TextBox 9">
            <a:extLst>
              <a:ext uri="{FF2B5EF4-FFF2-40B4-BE49-F238E27FC236}">
                <a16:creationId xmlns:a16="http://schemas.microsoft.com/office/drawing/2014/main" id="{9B7798E6-69F4-F3B6-00EA-C8D3988A2E3F}"/>
              </a:ext>
            </a:extLst>
          </p:cNvPr>
          <p:cNvSpPr txBox="1"/>
          <p:nvPr/>
        </p:nvSpPr>
        <p:spPr>
          <a:xfrm>
            <a:off x="6569076" y="1557655"/>
            <a:ext cx="6096000" cy="369332"/>
          </a:xfrm>
          <a:prstGeom prst="rect">
            <a:avLst/>
          </a:prstGeom>
          <a:noFill/>
        </p:spPr>
        <p:txBody>
          <a:bodyPr wrap="square">
            <a:spAutoFit/>
          </a:bodyPr>
          <a:lstStyle/>
          <a:p>
            <a:pPr marL="0" marR="0" algn="just">
              <a:spcAft>
                <a:spcPts val="1000"/>
              </a:spcAft>
            </a:pPr>
            <a:r>
              <a:rPr lang="en-US" i="1" dirty="0">
                <a:solidFill>
                  <a:srgbClr val="0E2841"/>
                </a:solidFill>
                <a:latin typeface="Aptos" panose="020B0004020202020204" pitchFamily="34" charset="0"/>
                <a:ea typeface="Aptos" panose="020B0004020202020204" pitchFamily="34" charset="0"/>
                <a:cs typeface="Aptos" panose="020B0004020202020204" pitchFamily="34" charset="0"/>
              </a:rPr>
              <a:t>Export from Ukraine to the EU,</a:t>
            </a:r>
            <a:r>
              <a:rPr lang="en-US"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 bn</a:t>
            </a:r>
            <a:r>
              <a:rPr lang="uk-UA"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 </a:t>
            </a:r>
            <a:r>
              <a:rPr lang="en-US"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USD </a:t>
            </a:r>
            <a:endParaRPr lang="ru-RU" sz="1800" i="1" dirty="0">
              <a:solidFill>
                <a:srgbClr val="0E2841"/>
              </a:solidFill>
              <a:effectLst/>
              <a:latin typeface="Aptos" panose="020B0004020202020204" pitchFamily="34" charset="0"/>
              <a:ea typeface="Aptos" panose="020B0004020202020204" pitchFamily="34" charset="0"/>
              <a:cs typeface="Aptos" panose="020B0004020202020204" pitchFamily="34" charset="0"/>
            </a:endParaRPr>
          </a:p>
        </p:txBody>
      </p:sp>
      <p:sp>
        <p:nvSpPr>
          <p:cNvPr id="11" name="TextBox 10">
            <a:extLst>
              <a:ext uri="{FF2B5EF4-FFF2-40B4-BE49-F238E27FC236}">
                <a16:creationId xmlns:a16="http://schemas.microsoft.com/office/drawing/2014/main" id="{8032132B-E7D0-DFBC-433C-A8AE5046C832}"/>
              </a:ext>
            </a:extLst>
          </p:cNvPr>
          <p:cNvSpPr txBox="1"/>
          <p:nvPr/>
        </p:nvSpPr>
        <p:spPr>
          <a:xfrm>
            <a:off x="926147" y="4073525"/>
            <a:ext cx="6096000" cy="369332"/>
          </a:xfrm>
          <a:prstGeom prst="rect">
            <a:avLst/>
          </a:prstGeom>
          <a:noFill/>
        </p:spPr>
        <p:txBody>
          <a:bodyPr wrap="square">
            <a:spAutoFit/>
          </a:bodyPr>
          <a:lstStyle/>
          <a:p>
            <a:pPr marL="0" marR="0" algn="just">
              <a:spcAft>
                <a:spcPts val="1000"/>
              </a:spcAft>
            </a:pPr>
            <a:r>
              <a:rPr lang="en-US" i="1" dirty="0">
                <a:solidFill>
                  <a:srgbClr val="0E2841"/>
                </a:solidFill>
                <a:latin typeface="Aptos" panose="020B0004020202020204" pitchFamily="34" charset="0"/>
                <a:ea typeface="Aptos" panose="020B0004020202020204" pitchFamily="34" charset="0"/>
                <a:cs typeface="Aptos" panose="020B0004020202020204" pitchFamily="34" charset="0"/>
              </a:rPr>
              <a:t>Total import to Ukraine</a:t>
            </a:r>
            <a:r>
              <a:rPr lang="en-US"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 bn USD </a:t>
            </a:r>
            <a:endParaRPr lang="ru-RU" sz="1800" i="1" dirty="0">
              <a:solidFill>
                <a:srgbClr val="0E2841"/>
              </a:solidFill>
              <a:effectLst/>
              <a:latin typeface="Aptos" panose="020B0004020202020204" pitchFamily="34" charset="0"/>
              <a:ea typeface="Aptos" panose="020B0004020202020204" pitchFamily="34" charset="0"/>
              <a:cs typeface="Aptos" panose="020B0004020202020204" pitchFamily="34" charset="0"/>
            </a:endParaRPr>
          </a:p>
        </p:txBody>
      </p:sp>
      <p:sp>
        <p:nvSpPr>
          <p:cNvPr id="12" name="TextBox 11">
            <a:extLst>
              <a:ext uri="{FF2B5EF4-FFF2-40B4-BE49-F238E27FC236}">
                <a16:creationId xmlns:a16="http://schemas.microsoft.com/office/drawing/2014/main" id="{7596E27B-AFB7-68AF-FD9B-68BFE389F093}"/>
              </a:ext>
            </a:extLst>
          </p:cNvPr>
          <p:cNvSpPr txBox="1"/>
          <p:nvPr/>
        </p:nvSpPr>
        <p:spPr>
          <a:xfrm>
            <a:off x="6569076" y="4152900"/>
            <a:ext cx="6096000" cy="369332"/>
          </a:xfrm>
          <a:prstGeom prst="rect">
            <a:avLst/>
          </a:prstGeom>
          <a:noFill/>
        </p:spPr>
        <p:txBody>
          <a:bodyPr wrap="square">
            <a:spAutoFit/>
          </a:bodyPr>
          <a:lstStyle/>
          <a:p>
            <a:pPr marL="0" marR="0" algn="just">
              <a:spcAft>
                <a:spcPts val="1000"/>
              </a:spcAft>
            </a:pPr>
            <a:r>
              <a:rPr lang="en-US" i="1" dirty="0">
                <a:solidFill>
                  <a:srgbClr val="0E2841"/>
                </a:solidFill>
                <a:latin typeface="Aptos" panose="020B0004020202020204" pitchFamily="34" charset="0"/>
                <a:ea typeface="Aptos" panose="020B0004020202020204" pitchFamily="34" charset="0"/>
                <a:cs typeface="Aptos" panose="020B0004020202020204" pitchFamily="34" charset="0"/>
              </a:rPr>
              <a:t>Import in Ukraine from the EU, bn </a:t>
            </a:r>
            <a:r>
              <a:rPr lang="en-US"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USD </a:t>
            </a:r>
            <a:endParaRPr lang="ru-RU" sz="1800" i="1" dirty="0">
              <a:solidFill>
                <a:srgbClr val="0E2841"/>
              </a:solidFill>
              <a:effectLst/>
              <a:latin typeface="Aptos" panose="020B0004020202020204" pitchFamily="34" charset="0"/>
              <a:ea typeface="Aptos" panose="020B0004020202020204" pitchFamily="34" charset="0"/>
              <a:cs typeface="Aptos" panose="020B0004020202020204" pitchFamily="34" charset="0"/>
            </a:endParaRPr>
          </a:p>
        </p:txBody>
      </p:sp>
      <p:sp>
        <p:nvSpPr>
          <p:cNvPr id="3" name="TextBox 2">
            <a:extLst>
              <a:ext uri="{FF2B5EF4-FFF2-40B4-BE49-F238E27FC236}">
                <a16:creationId xmlns:a16="http://schemas.microsoft.com/office/drawing/2014/main" id="{A5F45F1F-04E4-5920-A4D5-C6771179E188}"/>
              </a:ext>
            </a:extLst>
          </p:cNvPr>
          <p:cNvSpPr txBox="1"/>
          <p:nvPr/>
        </p:nvSpPr>
        <p:spPr>
          <a:xfrm>
            <a:off x="0" y="0"/>
            <a:ext cx="8961551" cy="369332"/>
          </a:xfrm>
          <a:prstGeom prst="rect">
            <a:avLst/>
          </a:prstGeom>
          <a:noFill/>
        </p:spPr>
        <p:txBody>
          <a:bodyPr wrap="square">
            <a:spAutoFit/>
          </a:bodyPr>
          <a:lstStyle/>
          <a:p>
            <a:r>
              <a:rPr lang="en-US" dirty="0"/>
              <a:t>3</a:t>
            </a:r>
            <a:r>
              <a:rPr lang="uk-UA" sz="1800" dirty="0"/>
              <a:t>. </a:t>
            </a:r>
            <a:r>
              <a:rPr lang="en-US" sz="1800" dirty="0"/>
              <a:t>Issues </a:t>
            </a:r>
            <a:r>
              <a:rPr lang="en-US" dirty="0"/>
              <a:t>beyond trade scenarios: competitiveness </a:t>
            </a:r>
            <a:endParaRPr lang="ru-RU" dirty="0"/>
          </a:p>
        </p:txBody>
      </p:sp>
    </p:spTree>
    <p:extLst>
      <p:ext uri="{BB962C8B-B14F-4D97-AF65-F5344CB8AC3E}">
        <p14:creationId xmlns:p14="http://schemas.microsoft.com/office/powerpoint/2010/main" val="2148278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BCF95-3072-B0D0-B9C7-6D26511363B1}"/>
              </a:ext>
            </a:extLst>
          </p:cNvPr>
          <p:cNvSpPr>
            <a:spLocks noGrp="1"/>
          </p:cNvSpPr>
          <p:nvPr>
            <p:ph type="title"/>
          </p:nvPr>
        </p:nvSpPr>
        <p:spPr>
          <a:xfrm>
            <a:off x="496556" y="699068"/>
            <a:ext cx="10515600" cy="763674"/>
          </a:xfrm>
        </p:spPr>
        <p:txBody>
          <a:bodyPr>
            <a:normAutofit fontScale="90000"/>
          </a:bodyPr>
          <a:lstStyle/>
          <a:p>
            <a:r>
              <a:rPr lang="en-US" dirty="0"/>
              <a:t>State institutions lack capacity might hinder agricultural competitiveness</a:t>
            </a:r>
            <a:endParaRPr lang="ru-RU" dirty="0"/>
          </a:p>
        </p:txBody>
      </p:sp>
      <p:sp>
        <p:nvSpPr>
          <p:cNvPr id="3" name="Content Placeholder 2">
            <a:extLst>
              <a:ext uri="{FF2B5EF4-FFF2-40B4-BE49-F238E27FC236}">
                <a16:creationId xmlns:a16="http://schemas.microsoft.com/office/drawing/2014/main" id="{A78B9A35-7E2A-998A-EBAC-E74F802E692F}"/>
              </a:ext>
            </a:extLst>
          </p:cNvPr>
          <p:cNvSpPr>
            <a:spLocks noGrp="1"/>
          </p:cNvSpPr>
          <p:nvPr>
            <p:ph idx="1"/>
          </p:nvPr>
        </p:nvSpPr>
        <p:spPr>
          <a:xfrm>
            <a:off x="767861" y="1792479"/>
            <a:ext cx="10515600" cy="4859529"/>
          </a:xfrm>
        </p:spPr>
        <p:txBody>
          <a:bodyPr>
            <a:normAutofit/>
          </a:bodyPr>
          <a:lstStyle/>
          <a:p>
            <a:r>
              <a:rPr lang="en-US" dirty="0"/>
              <a:t>Ukraine must be able to implement the extensive EU ‘agricultural acquis’ which, together with the CAP, includes regulation of markets and standards in the areas of farming practices, animal and plant health, food safety, and environmental and animal welfare.</a:t>
            </a:r>
          </a:p>
          <a:p>
            <a:r>
              <a:rPr lang="en-US" dirty="0"/>
              <a:t>Current bottleneck – technical and financial capacity of state institutions in Ukraine (Nivievskyi, 2024)</a:t>
            </a:r>
            <a:endParaRPr lang="uk-UA" dirty="0"/>
          </a:p>
          <a:p>
            <a:r>
              <a:rPr lang="en-US" dirty="0"/>
              <a:t>If they work efficiently, they can crowd in private investments 1 to 4</a:t>
            </a:r>
          </a:p>
          <a:p>
            <a:r>
              <a:rPr lang="en-US" dirty="0"/>
              <a:t>If not – additional burden for the business and drag on competitiveness</a:t>
            </a:r>
            <a:endParaRPr lang="uk-UA" dirty="0"/>
          </a:p>
        </p:txBody>
      </p:sp>
      <p:sp>
        <p:nvSpPr>
          <p:cNvPr id="4" name="TextBox 3">
            <a:extLst>
              <a:ext uri="{FF2B5EF4-FFF2-40B4-BE49-F238E27FC236}">
                <a16:creationId xmlns:a16="http://schemas.microsoft.com/office/drawing/2014/main" id="{E04EF49B-E040-31DF-7089-2704A189E16B}"/>
              </a:ext>
            </a:extLst>
          </p:cNvPr>
          <p:cNvSpPr txBox="1"/>
          <p:nvPr/>
        </p:nvSpPr>
        <p:spPr>
          <a:xfrm>
            <a:off x="0" y="0"/>
            <a:ext cx="8961551" cy="369332"/>
          </a:xfrm>
          <a:prstGeom prst="rect">
            <a:avLst/>
          </a:prstGeom>
          <a:noFill/>
        </p:spPr>
        <p:txBody>
          <a:bodyPr wrap="square">
            <a:spAutoFit/>
          </a:bodyPr>
          <a:lstStyle/>
          <a:p>
            <a:r>
              <a:rPr lang="en-US" dirty="0"/>
              <a:t>3</a:t>
            </a:r>
            <a:r>
              <a:rPr lang="uk-UA" sz="1800" dirty="0"/>
              <a:t>. </a:t>
            </a:r>
            <a:r>
              <a:rPr lang="en-US" sz="1800" dirty="0"/>
              <a:t>Issues </a:t>
            </a:r>
            <a:r>
              <a:rPr lang="en-US" dirty="0"/>
              <a:t>beyond trade scenarios: competitiveness </a:t>
            </a:r>
            <a:endParaRPr lang="ru-RU" dirty="0"/>
          </a:p>
        </p:txBody>
      </p:sp>
    </p:spTree>
    <p:extLst>
      <p:ext uri="{BB962C8B-B14F-4D97-AF65-F5344CB8AC3E}">
        <p14:creationId xmlns:p14="http://schemas.microsoft.com/office/powerpoint/2010/main" val="3471308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E9C06-1111-B8A5-2B89-F659DA989B29}"/>
              </a:ext>
            </a:extLst>
          </p:cNvPr>
          <p:cNvSpPr>
            <a:spLocks noGrp="1"/>
          </p:cNvSpPr>
          <p:nvPr>
            <p:ph type="title"/>
          </p:nvPr>
        </p:nvSpPr>
        <p:spPr>
          <a:xfrm>
            <a:off x="335782" y="507965"/>
            <a:ext cx="10515600" cy="1009651"/>
          </a:xfrm>
        </p:spPr>
        <p:txBody>
          <a:bodyPr>
            <a:normAutofit fontScale="90000"/>
          </a:bodyPr>
          <a:lstStyle/>
          <a:p>
            <a:r>
              <a:rPr lang="en-US" dirty="0"/>
              <a:t>EU agricultural acquis compliance costs might hinder agricultural competitiveness</a:t>
            </a:r>
            <a:endParaRPr lang="ru-RU" dirty="0"/>
          </a:p>
        </p:txBody>
      </p:sp>
      <p:sp>
        <p:nvSpPr>
          <p:cNvPr id="3" name="Content Placeholder 2">
            <a:extLst>
              <a:ext uri="{FF2B5EF4-FFF2-40B4-BE49-F238E27FC236}">
                <a16:creationId xmlns:a16="http://schemas.microsoft.com/office/drawing/2014/main" id="{F639B48D-3DB1-69F2-4CD9-3BB58418D5BB}"/>
              </a:ext>
            </a:extLst>
          </p:cNvPr>
          <p:cNvSpPr>
            <a:spLocks noGrp="1"/>
          </p:cNvSpPr>
          <p:nvPr>
            <p:ph idx="1"/>
          </p:nvPr>
        </p:nvSpPr>
        <p:spPr/>
        <p:txBody>
          <a:bodyPr/>
          <a:lstStyle/>
          <a:p>
            <a:r>
              <a:rPr lang="en-US" dirty="0"/>
              <a:t>EU agricultural acquis+ CAP is very demanding </a:t>
            </a:r>
            <a:endParaRPr lang="uk-UA" dirty="0"/>
          </a:p>
          <a:p>
            <a:r>
              <a:rPr lang="en-US" dirty="0"/>
              <a:t>Require additional private investments to comply with:</a:t>
            </a:r>
          </a:p>
          <a:p>
            <a:pPr lvl="1"/>
            <a:r>
              <a:rPr lang="en-US" dirty="0"/>
              <a:t>Expect up to 10% of the total costs (EU Commission 2014)</a:t>
            </a:r>
            <a:endParaRPr lang="ru-RU" dirty="0"/>
          </a:p>
          <a:p>
            <a:r>
              <a:rPr lang="en-US" dirty="0"/>
              <a:t>Not critical to agricultural competitiveness of Ukraine</a:t>
            </a:r>
            <a:endParaRPr lang="ru-RU" dirty="0"/>
          </a:p>
          <a:p>
            <a:r>
              <a:rPr lang="en-US" dirty="0"/>
              <a:t>Moreover, there are studies (</a:t>
            </a:r>
            <a:r>
              <a:rPr lang="en-US" dirty="0" err="1"/>
              <a:t>Halytsia</a:t>
            </a:r>
            <a:r>
              <a:rPr lang="en-US" dirty="0"/>
              <a:t> et al, 2024) demonstrating that Ukrainian farms have a capacity to increase their output by almost 20% and simultaneously contract harmful environmental impact by 16%</a:t>
            </a:r>
            <a:endParaRPr lang="ru-RU" dirty="0"/>
          </a:p>
        </p:txBody>
      </p:sp>
      <p:sp>
        <p:nvSpPr>
          <p:cNvPr id="5" name="TextBox 4">
            <a:extLst>
              <a:ext uri="{FF2B5EF4-FFF2-40B4-BE49-F238E27FC236}">
                <a16:creationId xmlns:a16="http://schemas.microsoft.com/office/drawing/2014/main" id="{1BB23774-596F-AE43-5414-44A9AA3ED83E}"/>
              </a:ext>
            </a:extLst>
          </p:cNvPr>
          <p:cNvSpPr txBox="1"/>
          <p:nvPr/>
        </p:nvSpPr>
        <p:spPr>
          <a:xfrm>
            <a:off x="0" y="0"/>
            <a:ext cx="6094324" cy="369332"/>
          </a:xfrm>
          <a:prstGeom prst="rect">
            <a:avLst/>
          </a:prstGeom>
          <a:noFill/>
        </p:spPr>
        <p:txBody>
          <a:bodyPr wrap="square">
            <a:spAutoFit/>
          </a:bodyPr>
          <a:lstStyle/>
          <a:p>
            <a:r>
              <a:rPr lang="en-US" dirty="0"/>
              <a:t>3</a:t>
            </a:r>
            <a:r>
              <a:rPr lang="uk-UA" sz="1800" dirty="0"/>
              <a:t>. </a:t>
            </a:r>
            <a:r>
              <a:rPr lang="en-US" sz="1800" dirty="0"/>
              <a:t>Issues </a:t>
            </a:r>
            <a:r>
              <a:rPr lang="en-US" dirty="0"/>
              <a:t>beyond trade scenarios: competitiveness </a:t>
            </a:r>
            <a:endParaRPr lang="ru-RU" dirty="0"/>
          </a:p>
        </p:txBody>
      </p:sp>
    </p:spTree>
    <p:extLst>
      <p:ext uri="{BB962C8B-B14F-4D97-AF65-F5344CB8AC3E}">
        <p14:creationId xmlns:p14="http://schemas.microsoft.com/office/powerpoint/2010/main" val="3383919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DA095-A714-BC23-FAE3-97C1A4ADC45B}"/>
              </a:ext>
            </a:extLst>
          </p:cNvPr>
          <p:cNvSpPr>
            <a:spLocks noGrp="1"/>
          </p:cNvSpPr>
          <p:nvPr>
            <p:ph type="title"/>
          </p:nvPr>
        </p:nvSpPr>
        <p:spPr>
          <a:xfrm>
            <a:off x="386024" y="555626"/>
            <a:ext cx="10515600" cy="1325563"/>
          </a:xfrm>
        </p:spPr>
        <p:txBody>
          <a:bodyPr>
            <a:normAutofit/>
          </a:bodyPr>
          <a:lstStyle/>
          <a:p>
            <a:r>
              <a:rPr lang="en-US" dirty="0"/>
              <a:t>CAP subsidies might hinder agricultural competitiveness </a:t>
            </a:r>
            <a:endParaRPr lang="ru-RU" dirty="0"/>
          </a:p>
        </p:txBody>
      </p:sp>
      <p:graphicFrame>
        <p:nvGraphicFramePr>
          <p:cNvPr id="4" name="Content Placeholder 3">
            <a:extLst>
              <a:ext uri="{FF2B5EF4-FFF2-40B4-BE49-F238E27FC236}">
                <a16:creationId xmlns:a16="http://schemas.microsoft.com/office/drawing/2014/main" id="{5AE12CF2-3F16-F5B2-E526-A4331F0A70CC}"/>
              </a:ext>
            </a:extLst>
          </p:cNvPr>
          <p:cNvGraphicFramePr>
            <a:graphicFrameLocks noGrp="1"/>
          </p:cNvGraphicFramePr>
          <p:nvPr>
            <p:ph idx="1"/>
          </p:nvPr>
        </p:nvGraphicFramePr>
        <p:xfrm>
          <a:off x="207801" y="1926427"/>
          <a:ext cx="1905000" cy="4205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899EB9A5-4D75-B20B-BC0A-B55DD2F22DA8}"/>
              </a:ext>
            </a:extLst>
          </p:cNvPr>
          <p:cNvGraphicFramePr/>
          <p:nvPr/>
        </p:nvGraphicFramePr>
        <p:xfrm>
          <a:off x="8537106" y="1926427"/>
          <a:ext cx="3286299" cy="4762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a:extLst>
              <a:ext uri="{FF2B5EF4-FFF2-40B4-BE49-F238E27FC236}">
                <a16:creationId xmlns:a16="http://schemas.microsoft.com/office/drawing/2014/main" id="{C775E3A2-C090-B33A-1DA0-52D4EB308E04}"/>
              </a:ext>
            </a:extLst>
          </p:cNvPr>
          <p:cNvGraphicFramePr/>
          <p:nvPr/>
        </p:nvGraphicFramePr>
        <p:xfrm>
          <a:off x="1984057" y="1933574"/>
          <a:ext cx="1765935" cy="42052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84A6F01A-75AF-83B1-8111-5D9983EDE3D8}"/>
              </a:ext>
            </a:extLst>
          </p:cNvPr>
          <p:cNvGraphicFramePr/>
          <p:nvPr/>
        </p:nvGraphicFramePr>
        <p:xfrm>
          <a:off x="3591560" y="1943098"/>
          <a:ext cx="1922780" cy="420528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a:extLst>
              <a:ext uri="{FF2B5EF4-FFF2-40B4-BE49-F238E27FC236}">
                <a16:creationId xmlns:a16="http://schemas.microsoft.com/office/drawing/2014/main" id="{8CEA3910-712A-B642-1A90-AB212D2DDEDB}"/>
              </a:ext>
            </a:extLst>
          </p:cNvPr>
          <p:cNvGraphicFramePr/>
          <p:nvPr/>
        </p:nvGraphicFramePr>
        <p:xfrm>
          <a:off x="5288914" y="1971667"/>
          <a:ext cx="1765935" cy="420528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Chart 9">
            <a:extLst>
              <a:ext uri="{FF2B5EF4-FFF2-40B4-BE49-F238E27FC236}">
                <a16:creationId xmlns:a16="http://schemas.microsoft.com/office/drawing/2014/main" id="{796B9CE7-D279-96A2-EC22-8DD79F2E99F4}"/>
              </a:ext>
            </a:extLst>
          </p:cNvPr>
          <p:cNvGraphicFramePr/>
          <p:nvPr/>
        </p:nvGraphicFramePr>
        <p:xfrm>
          <a:off x="6993099" y="1971667"/>
          <a:ext cx="1723390" cy="4114808"/>
        </p:xfrm>
        <a:graphic>
          <a:graphicData uri="http://schemas.openxmlformats.org/drawingml/2006/chart">
            <c:chart xmlns:c="http://schemas.openxmlformats.org/drawingml/2006/chart" xmlns:r="http://schemas.openxmlformats.org/officeDocument/2006/relationships" r:id="rId7"/>
          </a:graphicData>
        </a:graphic>
      </p:graphicFrame>
      <p:sp>
        <p:nvSpPr>
          <p:cNvPr id="12" name="TextBox 11">
            <a:extLst>
              <a:ext uri="{FF2B5EF4-FFF2-40B4-BE49-F238E27FC236}">
                <a16:creationId xmlns:a16="http://schemas.microsoft.com/office/drawing/2014/main" id="{3D9883AE-F429-16FD-FAF7-411FE26FC6C7}"/>
              </a:ext>
            </a:extLst>
          </p:cNvPr>
          <p:cNvSpPr txBox="1"/>
          <p:nvPr/>
        </p:nvSpPr>
        <p:spPr>
          <a:xfrm>
            <a:off x="4912783" y="1671539"/>
            <a:ext cx="7467600" cy="369332"/>
          </a:xfrm>
          <a:prstGeom prst="rect">
            <a:avLst/>
          </a:prstGeom>
          <a:noFill/>
        </p:spPr>
        <p:txBody>
          <a:bodyPr wrap="square">
            <a:spAutoFit/>
          </a:bodyPr>
          <a:lstStyle/>
          <a:p>
            <a:r>
              <a:rPr lang="en-US" sz="1800" dirty="0">
                <a:effectLst/>
                <a:latin typeface="Arial" panose="020B0604020202020204" pitchFamily="34" charset="0"/>
                <a:ea typeface="Aptos" panose="020B0004020202020204" pitchFamily="34" charset="0"/>
              </a:rPr>
              <a:t>TFP trends</a:t>
            </a:r>
            <a:endParaRPr lang="ru-RU" dirty="0"/>
          </a:p>
        </p:txBody>
      </p:sp>
      <p:sp>
        <p:nvSpPr>
          <p:cNvPr id="3" name="TextBox 2">
            <a:extLst>
              <a:ext uri="{FF2B5EF4-FFF2-40B4-BE49-F238E27FC236}">
                <a16:creationId xmlns:a16="http://schemas.microsoft.com/office/drawing/2014/main" id="{86A4F53B-E14A-7795-D8FC-A5057A39B4F2}"/>
              </a:ext>
            </a:extLst>
          </p:cNvPr>
          <p:cNvSpPr txBox="1"/>
          <p:nvPr/>
        </p:nvSpPr>
        <p:spPr>
          <a:xfrm>
            <a:off x="0" y="0"/>
            <a:ext cx="6094324" cy="369332"/>
          </a:xfrm>
          <a:prstGeom prst="rect">
            <a:avLst/>
          </a:prstGeom>
          <a:noFill/>
        </p:spPr>
        <p:txBody>
          <a:bodyPr wrap="square">
            <a:spAutoFit/>
          </a:bodyPr>
          <a:lstStyle/>
          <a:p>
            <a:r>
              <a:rPr lang="en-US" dirty="0"/>
              <a:t>3</a:t>
            </a:r>
            <a:r>
              <a:rPr lang="uk-UA" sz="1800" dirty="0"/>
              <a:t>. </a:t>
            </a:r>
            <a:r>
              <a:rPr lang="en-US" sz="1800" dirty="0"/>
              <a:t>Issues </a:t>
            </a:r>
            <a:r>
              <a:rPr lang="en-US" dirty="0"/>
              <a:t>beyond trade scenarios: competitiveness </a:t>
            </a:r>
            <a:endParaRPr lang="ru-RU" dirty="0"/>
          </a:p>
        </p:txBody>
      </p:sp>
    </p:spTree>
    <p:extLst>
      <p:ext uri="{BB962C8B-B14F-4D97-AF65-F5344CB8AC3E}">
        <p14:creationId xmlns:p14="http://schemas.microsoft.com/office/powerpoint/2010/main" val="713254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D3406-58F4-F4A2-F18A-F3C2153B4AA7}"/>
              </a:ext>
            </a:extLst>
          </p:cNvPr>
          <p:cNvSpPr>
            <a:spLocks noGrp="1"/>
          </p:cNvSpPr>
          <p:nvPr>
            <p:ph type="title"/>
          </p:nvPr>
        </p:nvSpPr>
        <p:spPr/>
        <p:txBody>
          <a:bodyPr/>
          <a:lstStyle/>
          <a:p>
            <a:r>
              <a:rPr lang="en-US" dirty="0"/>
              <a:t>CAP subsidies might hinder agricultural competitiveness </a:t>
            </a:r>
            <a:endParaRPr lang="ru-RU" dirty="0"/>
          </a:p>
        </p:txBody>
      </p:sp>
      <p:graphicFrame>
        <p:nvGraphicFramePr>
          <p:cNvPr id="4" name="Content Placeholder 3">
            <a:extLst>
              <a:ext uri="{FF2B5EF4-FFF2-40B4-BE49-F238E27FC236}">
                <a16:creationId xmlns:a16="http://schemas.microsoft.com/office/drawing/2014/main" id="{2F1955AC-D8C0-3C40-6496-A3797872D451}"/>
              </a:ext>
            </a:extLst>
          </p:cNvPr>
          <p:cNvGraphicFramePr>
            <a:graphicFrameLocks noGrp="1"/>
          </p:cNvGraphicFramePr>
          <p:nvPr>
            <p:ph idx="1"/>
            <p:extLst>
              <p:ext uri="{D42A27DB-BD31-4B8C-83A1-F6EECF244321}">
                <p14:modId xmlns:p14="http://schemas.microsoft.com/office/powerpoint/2010/main" val="2982701634"/>
              </p:ext>
            </p:extLst>
          </p:nvPr>
        </p:nvGraphicFramePr>
        <p:xfrm>
          <a:off x="446314" y="2428526"/>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EB42E03D-E606-F540-7DA6-C270E37E1202}"/>
              </a:ext>
            </a:extLst>
          </p:cNvPr>
          <p:cNvSpPr txBox="1"/>
          <p:nvPr/>
        </p:nvSpPr>
        <p:spPr>
          <a:xfrm>
            <a:off x="0" y="0"/>
            <a:ext cx="6094324" cy="369332"/>
          </a:xfrm>
          <a:prstGeom prst="rect">
            <a:avLst/>
          </a:prstGeom>
          <a:noFill/>
        </p:spPr>
        <p:txBody>
          <a:bodyPr wrap="square">
            <a:spAutoFit/>
          </a:bodyPr>
          <a:lstStyle/>
          <a:p>
            <a:r>
              <a:rPr lang="en-US" dirty="0"/>
              <a:t>3</a:t>
            </a:r>
            <a:r>
              <a:rPr lang="uk-UA" sz="1800" dirty="0"/>
              <a:t>. </a:t>
            </a:r>
            <a:r>
              <a:rPr lang="en-US" sz="1800" dirty="0"/>
              <a:t>Issues </a:t>
            </a:r>
            <a:r>
              <a:rPr lang="en-US" dirty="0"/>
              <a:t>beyond trade scenarios: competitiveness </a:t>
            </a:r>
            <a:endParaRPr lang="ru-RU" dirty="0"/>
          </a:p>
        </p:txBody>
      </p:sp>
    </p:spTree>
    <p:extLst>
      <p:ext uri="{BB962C8B-B14F-4D97-AF65-F5344CB8AC3E}">
        <p14:creationId xmlns:p14="http://schemas.microsoft.com/office/powerpoint/2010/main" val="410297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F44C2-79D2-4246-FF6A-8AED813F2B09}"/>
              </a:ext>
            </a:extLst>
          </p:cNvPr>
          <p:cNvSpPr>
            <a:spLocks noGrp="1"/>
          </p:cNvSpPr>
          <p:nvPr>
            <p:ph type="title"/>
          </p:nvPr>
        </p:nvSpPr>
        <p:spPr/>
        <p:txBody>
          <a:bodyPr/>
          <a:lstStyle/>
          <a:p>
            <a:r>
              <a:rPr lang="en-US" dirty="0"/>
              <a:t>Outline</a:t>
            </a:r>
            <a:endParaRPr lang="ru-RU" dirty="0"/>
          </a:p>
        </p:txBody>
      </p:sp>
      <p:sp>
        <p:nvSpPr>
          <p:cNvPr id="3" name="Content Placeholder 2">
            <a:extLst>
              <a:ext uri="{FF2B5EF4-FFF2-40B4-BE49-F238E27FC236}">
                <a16:creationId xmlns:a16="http://schemas.microsoft.com/office/drawing/2014/main" id="{96FFF55B-A791-EB48-97E3-52138BB6A5D4}"/>
              </a:ext>
            </a:extLst>
          </p:cNvPr>
          <p:cNvSpPr>
            <a:spLocks noGrp="1"/>
          </p:cNvSpPr>
          <p:nvPr>
            <p:ph idx="1"/>
          </p:nvPr>
        </p:nvSpPr>
        <p:spPr>
          <a:xfrm>
            <a:off x="838200" y="1416818"/>
            <a:ext cx="10515600" cy="5004079"/>
          </a:xfrm>
        </p:spPr>
        <p:txBody>
          <a:bodyPr>
            <a:normAutofit/>
          </a:bodyPr>
          <a:lstStyle/>
          <a:p>
            <a:r>
              <a:rPr lang="en-US" dirty="0"/>
              <a:t>Background</a:t>
            </a:r>
          </a:p>
          <a:p>
            <a:r>
              <a:rPr lang="en-US" dirty="0"/>
              <a:t>EU-Ukraine agricultural trade scenarios* </a:t>
            </a:r>
          </a:p>
          <a:p>
            <a:r>
              <a:rPr lang="en-US" dirty="0"/>
              <a:t>Issues beyond trade scenarios** </a:t>
            </a:r>
          </a:p>
          <a:p>
            <a:pPr lvl="1"/>
            <a:r>
              <a:rPr lang="en-US" dirty="0"/>
              <a:t>EU – Ukraine trade regime</a:t>
            </a:r>
          </a:p>
          <a:p>
            <a:pPr lvl="1"/>
            <a:r>
              <a:rPr lang="en-US" dirty="0"/>
              <a:t>Administrative challenges and institutional capacity gap for Ukraine</a:t>
            </a:r>
          </a:p>
          <a:p>
            <a:pPr lvl="1"/>
            <a:r>
              <a:rPr lang="en-US" dirty="0"/>
              <a:t>Private sector challenges for Ukraine </a:t>
            </a:r>
          </a:p>
          <a:p>
            <a:pPr lvl="1"/>
            <a:r>
              <a:rPr lang="en-US" dirty="0"/>
              <a:t>EU Agricultural support</a:t>
            </a:r>
          </a:p>
          <a:p>
            <a:pPr lvl="1"/>
            <a:endParaRPr lang="en-US" dirty="0"/>
          </a:p>
          <a:p>
            <a:pPr marL="0" indent="0">
              <a:buNone/>
            </a:pPr>
            <a:r>
              <a:rPr lang="en-US" sz="1300" dirty="0"/>
              <a:t>* based on Nivievskyi and </a:t>
            </a:r>
            <a:r>
              <a:rPr lang="en-US" sz="1300" dirty="0" err="1"/>
              <a:t>Bogonos</a:t>
            </a:r>
            <a:r>
              <a:rPr lang="en-US" sz="1300" dirty="0"/>
              <a:t>, 2024 (forthcoming)</a:t>
            </a:r>
          </a:p>
          <a:p>
            <a:pPr marL="0" indent="0">
              <a:buNone/>
            </a:pPr>
            <a:r>
              <a:rPr lang="en-US" sz="1300" dirty="0"/>
              <a:t>**based on Nivievskyi, </a:t>
            </a:r>
            <a:r>
              <a:rPr lang="en-US" sz="1300" dirty="0" err="1"/>
              <a:t>Bogonos</a:t>
            </a:r>
            <a:r>
              <a:rPr lang="en-US" sz="1300" dirty="0"/>
              <a:t>, and </a:t>
            </a:r>
            <a:r>
              <a:rPr lang="en-US" sz="1300" dirty="0" err="1"/>
              <a:t>Grigoriadis</a:t>
            </a:r>
            <a:r>
              <a:rPr lang="en-US" sz="1300" dirty="0"/>
              <a:t> 2024 (forthcoming)</a:t>
            </a:r>
            <a:endParaRPr lang="ru-RU" sz="1300" dirty="0"/>
          </a:p>
        </p:txBody>
      </p:sp>
    </p:spTree>
    <p:extLst>
      <p:ext uri="{BB962C8B-B14F-4D97-AF65-F5344CB8AC3E}">
        <p14:creationId xmlns:p14="http://schemas.microsoft.com/office/powerpoint/2010/main" val="1028796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87939-CE23-391B-1B06-2940B528E035}"/>
              </a:ext>
            </a:extLst>
          </p:cNvPr>
          <p:cNvSpPr>
            <a:spLocks noGrp="1"/>
          </p:cNvSpPr>
          <p:nvPr>
            <p:ph type="title"/>
          </p:nvPr>
        </p:nvSpPr>
        <p:spPr>
          <a:xfrm>
            <a:off x="597040" y="545822"/>
            <a:ext cx="10515600" cy="1325563"/>
          </a:xfrm>
        </p:spPr>
        <p:txBody>
          <a:bodyPr>
            <a:normAutofit/>
          </a:bodyPr>
          <a:lstStyle/>
          <a:p>
            <a:r>
              <a:rPr lang="en-US" dirty="0"/>
              <a:t>CAP subsidies might hinder agricultural competitiveness </a:t>
            </a:r>
            <a:endParaRPr lang="ru-RU" dirty="0"/>
          </a:p>
        </p:txBody>
      </p:sp>
      <p:sp>
        <p:nvSpPr>
          <p:cNvPr id="3" name="Content Placeholder 2">
            <a:extLst>
              <a:ext uri="{FF2B5EF4-FFF2-40B4-BE49-F238E27FC236}">
                <a16:creationId xmlns:a16="http://schemas.microsoft.com/office/drawing/2014/main" id="{82C995F8-B74F-C3A5-BE2A-5E8D4881A474}"/>
              </a:ext>
            </a:extLst>
          </p:cNvPr>
          <p:cNvSpPr>
            <a:spLocks noGrp="1"/>
          </p:cNvSpPr>
          <p:nvPr>
            <p:ph idx="1"/>
          </p:nvPr>
        </p:nvSpPr>
        <p:spPr>
          <a:xfrm>
            <a:off x="838200" y="2047875"/>
            <a:ext cx="10515600" cy="4514850"/>
          </a:xfrm>
        </p:spPr>
        <p:txBody>
          <a:bodyPr>
            <a:normAutofit/>
          </a:bodyPr>
          <a:lstStyle/>
          <a:p>
            <a:r>
              <a:rPr lang="en-US" dirty="0"/>
              <a:t>Expected amount of CAP subsidies is 10-14 bn euros</a:t>
            </a:r>
            <a:endParaRPr lang="ru-RU" dirty="0"/>
          </a:p>
          <a:p>
            <a:r>
              <a:rPr lang="en-US" dirty="0"/>
              <a:t>Politics</a:t>
            </a:r>
            <a:r>
              <a:rPr lang="ru-RU" dirty="0"/>
              <a:t>: </a:t>
            </a:r>
          </a:p>
          <a:p>
            <a:pPr lvl="1"/>
            <a:r>
              <a:rPr lang="en-US" dirty="0"/>
              <a:t>CAP budget has been politically set to decrease</a:t>
            </a:r>
            <a:endParaRPr lang="ru-RU" dirty="0"/>
          </a:p>
          <a:p>
            <a:pPr lvl="1"/>
            <a:r>
              <a:rPr lang="en-US" dirty="0"/>
              <a:t>If there no changes to CAP </a:t>
            </a:r>
            <a:r>
              <a:rPr lang="ru-RU" dirty="0"/>
              <a:t> – </a:t>
            </a:r>
            <a:r>
              <a:rPr lang="en-US" dirty="0"/>
              <a:t>other EU countries will get less</a:t>
            </a:r>
            <a:endParaRPr lang="ru-RU" dirty="0"/>
          </a:p>
          <a:p>
            <a:pPr lvl="1"/>
            <a:r>
              <a:rPr lang="en-US" dirty="0"/>
              <a:t>This will not fly politically</a:t>
            </a:r>
            <a:endParaRPr lang="ru-RU" dirty="0"/>
          </a:p>
          <a:p>
            <a:r>
              <a:rPr lang="en-US" dirty="0"/>
              <a:t>Economics of subsidies: bad for efficiency and productivity</a:t>
            </a:r>
            <a:endParaRPr lang="ru-RU" dirty="0"/>
          </a:p>
          <a:p>
            <a:r>
              <a:rPr lang="en-US" dirty="0"/>
              <a:t>Conclusion</a:t>
            </a:r>
            <a:r>
              <a:rPr lang="ru-RU" dirty="0"/>
              <a:t>: </a:t>
            </a:r>
            <a:r>
              <a:rPr lang="en-US" dirty="0"/>
              <a:t>Ukraine has to suggest an option to the EU</a:t>
            </a:r>
            <a:endParaRPr lang="ru-RU" dirty="0"/>
          </a:p>
          <a:p>
            <a:pPr marL="457200" lvl="1" indent="0">
              <a:buNone/>
            </a:pPr>
            <a:r>
              <a:rPr lang="ru-RU" dirty="0"/>
              <a:t> </a:t>
            </a:r>
          </a:p>
          <a:p>
            <a:endParaRPr lang="uk-UA" dirty="0"/>
          </a:p>
        </p:txBody>
      </p:sp>
      <p:sp>
        <p:nvSpPr>
          <p:cNvPr id="4" name="TextBox 3">
            <a:extLst>
              <a:ext uri="{FF2B5EF4-FFF2-40B4-BE49-F238E27FC236}">
                <a16:creationId xmlns:a16="http://schemas.microsoft.com/office/drawing/2014/main" id="{1DE0419D-E82D-E1EE-23CE-98183294F644}"/>
              </a:ext>
            </a:extLst>
          </p:cNvPr>
          <p:cNvSpPr txBox="1"/>
          <p:nvPr/>
        </p:nvSpPr>
        <p:spPr>
          <a:xfrm>
            <a:off x="0" y="0"/>
            <a:ext cx="6094324" cy="369332"/>
          </a:xfrm>
          <a:prstGeom prst="rect">
            <a:avLst/>
          </a:prstGeom>
          <a:noFill/>
        </p:spPr>
        <p:txBody>
          <a:bodyPr wrap="square">
            <a:spAutoFit/>
          </a:bodyPr>
          <a:lstStyle/>
          <a:p>
            <a:r>
              <a:rPr lang="en-US" dirty="0"/>
              <a:t>3</a:t>
            </a:r>
            <a:r>
              <a:rPr lang="uk-UA" sz="1800" dirty="0"/>
              <a:t>. </a:t>
            </a:r>
            <a:r>
              <a:rPr lang="en-US" sz="1800" dirty="0"/>
              <a:t>Issues </a:t>
            </a:r>
            <a:r>
              <a:rPr lang="en-US" dirty="0"/>
              <a:t>beyond trade scenarios: competitiveness </a:t>
            </a:r>
            <a:endParaRPr lang="ru-RU" dirty="0"/>
          </a:p>
        </p:txBody>
      </p:sp>
    </p:spTree>
    <p:extLst>
      <p:ext uri="{BB962C8B-B14F-4D97-AF65-F5344CB8AC3E}">
        <p14:creationId xmlns:p14="http://schemas.microsoft.com/office/powerpoint/2010/main" val="594578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20FD2-8630-E79B-F083-21D1E4A0E849}"/>
              </a:ext>
            </a:extLst>
          </p:cNvPr>
          <p:cNvSpPr>
            <a:spLocks noGrp="1"/>
          </p:cNvSpPr>
          <p:nvPr>
            <p:ph type="title"/>
          </p:nvPr>
        </p:nvSpPr>
        <p:spPr/>
        <p:txBody>
          <a:bodyPr/>
          <a:lstStyle/>
          <a:p>
            <a:r>
              <a:rPr lang="en-US" dirty="0"/>
              <a:t>Conclusions</a:t>
            </a:r>
            <a:endParaRPr lang="ru-RU" dirty="0"/>
          </a:p>
        </p:txBody>
      </p:sp>
      <p:sp>
        <p:nvSpPr>
          <p:cNvPr id="3" name="Content Placeholder 2">
            <a:extLst>
              <a:ext uri="{FF2B5EF4-FFF2-40B4-BE49-F238E27FC236}">
                <a16:creationId xmlns:a16="http://schemas.microsoft.com/office/drawing/2014/main" id="{CEF4BDC0-2CC4-F4FF-A442-158C4D3245D8}"/>
              </a:ext>
            </a:extLst>
          </p:cNvPr>
          <p:cNvSpPr>
            <a:spLocks noGrp="1"/>
          </p:cNvSpPr>
          <p:nvPr>
            <p:ph idx="1"/>
          </p:nvPr>
        </p:nvSpPr>
        <p:spPr/>
        <p:txBody>
          <a:bodyPr/>
          <a:lstStyle/>
          <a:p>
            <a:r>
              <a:rPr lang="en-US" dirty="0"/>
              <a:t>EU-Ukraine trade scenarios look favorable for Ukraine, while the EU membership is expected to decrease to some extend production and exports</a:t>
            </a:r>
          </a:p>
          <a:p>
            <a:r>
              <a:rPr lang="en-US" dirty="0"/>
              <a:t>Further pressure is possible (if not properly addressed)</a:t>
            </a:r>
          </a:p>
          <a:p>
            <a:pPr lvl="1"/>
            <a:r>
              <a:rPr lang="en-US" dirty="0"/>
              <a:t>Institutional and private capacity to comply with the demanding EU agricultural acquis</a:t>
            </a:r>
          </a:p>
          <a:p>
            <a:pPr lvl="1"/>
            <a:r>
              <a:rPr lang="en-US" dirty="0"/>
              <a:t>EU agricultural support (might delay the accession and is negative for productivity)</a:t>
            </a:r>
            <a:endParaRPr lang="ru-RU" dirty="0"/>
          </a:p>
        </p:txBody>
      </p:sp>
    </p:spTree>
    <p:extLst>
      <p:ext uri="{BB962C8B-B14F-4D97-AF65-F5344CB8AC3E}">
        <p14:creationId xmlns:p14="http://schemas.microsoft.com/office/powerpoint/2010/main" val="3117770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A8F59-94DB-8A9D-BEC8-EE379B201D1A}"/>
              </a:ext>
            </a:extLst>
          </p:cNvPr>
          <p:cNvSpPr>
            <a:spLocks noGrp="1"/>
          </p:cNvSpPr>
          <p:nvPr>
            <p:ph type="title"/>
          </p:nvPr>
        </p:nvSpPr>
        <p:spPr>
          <a:xfrm>
            <a:off x="151277" y="594602"/>
            <a:ext cx="9837260" cy="676866"/>
          </a:xfrm>
        </p:spPr>
        <p:txBody>
          <a:bodyPr>
            <a:normAutofit fontScale="90000"/>
          </a:bodyPr>
          <a:lstStyle/>
          <a:p>
            <a:r>
              <a:rPr lang="de-DE" dirty="0"/>
              <a:t>WAR – the LARGEST SHOCK since 1991</a:t>
            </a:r>
            <a:endParaRPr lang="ru-RU" dirty="0"/>
          </a:p>
        </p:txBody>
      </p:sp>
      <p:pic>
        <p:nvPicPr>
          <p:cNvPr id="10" name="Content Placeholder 9">
            <a:extLst>
              <a:ext uri="{FF2B5EF4-FFF2-40B4-BE49-F238E27FC236}">
                <a16:creationId xmlns:a16="http://schemas.microsoft.com/office/drawing/2014/main" id="{33087E62-AE7E-E3B9-6DF1-6923114908E8}"/>
              </a:ext>
            </a:extLst>
          </p:cNvPr>
          <p:cNvPicPr>
            <a:picLocks noGrp="1" noChangeAspect="1"/>
          </p:cNvPicPr>
          <p:nvPr>
            <p:ph idx="1"/>
          </p:nvPr>
        </p:nvPicPr>
        <p:blipFill>
          <a:blip r:embed="rId3"/>
          <a:stretch>
            <a:fillRect/>
          </a:stretch>
        </p:blipFill>
        <p:spPr>
          <a:xfrm>
            <a:off x="80939" y="1271468"/>
            <a:ext cx="11794686" cy="4728396"/>
          </a:xfrm>
        </p:spPr>
      </p:pic>
      <p:sp>
        <p:nvSpPr>
          <p:cNvPr id="6" name="TextBox 5">
            <a:extLst>
              <a:ext uri="{FF2B5EF4-FFF2-40B4-BE49-F238E27FC236}">
                <a16:creationId xmlns:a16="http://schemas.microsoft.com/office/drawing/2014/main" id="{4D833A5C-A224-0CDD-1D6B-77C413893CCA}"/>
              </a:ext>
            </a:extLst>
          </p:cNvPr>
          <p:cNvSpPr txBox="1"/>
          <p:nvPr/>
        </p:nvSpPr>
        <p:spPr>
          <a:xfrm>
            <a:off x="151277" y="6051494"/>
            <a:ext cx="11866551" cy="253916"/>
          </a:xfrm>
          <a:prstGeom prst="rect">
            <a:avLst/>
          </a:prstGeom>
          <a:noFill/>
        </p:spPr>
        <p:txBody>
          <a:bodyPr wrap="square">
            <a:spAutoFit/>
          </a:bodyPr>
          <a:lstStyle/>
          <a:p>
            <a:r>
              <a:rPr lang="en-US" sz="1050" b="0" i="0" dirty="0">
                <a:solidFill>
                  <a:srgbClr val="505050"/>
                </a:solidFill>
                <a:effectLst/>
                <a:latin typeface="Arial" panose="020B0604020202020204" pitchFamily="34" charset="0"/>
                <a:cs typeface="Arial" panose="020B0604020202020204" pitchFamily="34" charset="0"/>
              </a:rPr>
              <a:t>Nivievskyi, Oleg and </a:t>
            </a:r>
            <a:r>
              <a:rPr lang="en-US" sz="1050" b="0" i="0" dirty="0" err="1">
                <a:solidFill>
                  <a:srgbClr val="505050"/>
                </a:solidFill>
                <a:effectLst/>
                <a:latin typeface="Arial" panose="020B0604020202020204" pitchFamily="34" charset="0"/>
                <a:cs typeface="Arial" panose="020B0604020202020204" pitchFamily="34" charset="0"/>
              </a:rPr>
              <a:t>Goryunov</a:t>
            </a:r>
            <a:r>
              <a:rPr lang="en-US" sz="1050" b="0" i="0" dirty="0">
                <a:solidFill>
                  <a:srgbClr val="505050"/>
                </a:solidFill>
                <a:effectLst/>
                <a:latin typeface="Arial" panose="020B0604020202020204" pitchFamily="34" charset="0"/>
                <a:cs typeface="Arial" panose="020B0604020202020204" pitchFamily="34" charset="0"/>
              </a:rPr>
              <a:t>, Dmytro and </a:t>
            </a:r>
            <a:r>
              <a:rPr lang="en-US" sz="1050" b="0" i="0" dirty="0" err="1">
                <a:solidFill>
                  <a:srgbClr val="505050"/>
                </a:solidFill>
                <a:effectLst/>
                <a:latin typeface="Arial" panose="020B0604020202020204" pitchFamily="34" charset="0"/>
                <a:cs typeface="Arial" panose="020B0604020202020204" pitchFamily="34" charset="0"/>
              </a:rPr>
              <a:t>Nagurney</a:t>
            </a:r>
            <a:r>
              <a:rPr lang="en-US" sz="1050" b="0" i="0" dirty="0">
                <a:solidFill>
                  <a:srgbClr val="505050"/>
                </a:solidFill>
                <a:effectLst/>
                <a:latin typeface="Arial" panose="020B0604020202020204" pitchFamily="34" charset="0"/>
                <a:cs typeface="Arial" panose="020B0604020202020204" pitchFamily="34" charset="0"/>
              </a:rPr>
              <a:t>, Anna, War-Induced Damages and Reconstruction in Ukraine (May 17, 2024). Available at SSRN: </a:t>
            </a:r>
            <a:r>
              <a:rPr lang="en-US" sz="1050" b="0" i="0" u="sng" dirty="0">
                <a:solidFill>
                  <a:srgbClr val="505050"/>
                </a:solidFill>
                <a:effectLst/>
                <a:latin typeface="Arial" panose="020B0604020202020204" pitchFamily="34" charset="0"/>
                <a:cs typeface="Arial" panose="020B0604020202020204" pitchFamily="34" charset="0"/>
                <a:hlinkClick r:id="rId4"/>
              </a:rPr>
              <a:t>https://ssrn.com/abstract=4831914</a:t>
            </a:r>
            <a:endParaRPr lang="ru-RU" sz="105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4DE5AF76-3BF1-480E-7F75-717DE0237163}"/>
              </a:ext>
            </a:extLst>
          </p:cNvPr>
          <p:cNvSpPr txBox="1"/>
          <p:nvPr/>
        </p:nvSpPr>
        <p:spPr>
          <a:xfrm>
            <a:off x="102061" y="115355"/>
            <a:ext cx="8961551" cy="369332"/>
          </a:xfrm>
          <a:prstGeom prst="rect">
            <a:avLst/>
          </a:prstGeom>
          <a:noFill/>
        </p:spPr>
        <p:txBody>
          <a:bodyPr wrap="square">
            <a:spAutoFit/>
          </a:bodyPr>
          <a:lstStyle/>
          <a:p>
            <a:r>
              <a:rPr lang="en-US" dirty="0"/>
              <a:t>1</a:t>
            </a:r>
            <a:r>
              <a:rPr lang="uk-UA" sz="1800" dirty="0"/>
              <a:t>. </a:t>
            </a:r>
            <a:r>
              <a:rPr lang="en-US" sz="1800" dirty="0"/>
              <a:t>Introduction</a:t>
            </a:r>
            <a:endParaRPr lang="ru-RU" dirty="0"/>
          </a:p>
        </p:txBody>
      </p:sp>
    </p:spTree>
    <p:extLst>
      <p:ext uri="{BB962C8B-B14F-4D97-AF65-F5344CB8AC3E}">
        <p14:creationId xmlns:p14="http://schemas.microsoft.com/office/powerpoint/2010/main" val="4051956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07BF7-50DF-A1C0-54E1-E3DC4146DBDE}"/>
              </a:ext>
            </a:extLst>
          </p:cNvPr>
          <p:cNvSpPr>
            <a:spLocks noGrp="1"/>
          </p:cNvSpPr>
          <p:nvPr>
            <p:ph type="title"/>
          </p:nvPr>
        </p:nvSpPr>
        <p:spPr>
          <a:xfrm>
            <a:off x="614557" y="353516"/>
            <a:ext cx="10515600" cy="772559"/>
          </a:xfrm>
        </p:spPr>
        <p:txBody>
          <a:bodyPr>
            <a:normAutofit fontScale="90000"/>
          </a:bodyPr>
          <a:lstStyle/>
          <a:p>
            <a:r>
              <a:rPr lang="de-DE" dirty="0"/>
              <a:t>War Damages UNBEARABLE for Ukraine ALONE</a:t>
            </a:r>
            <a:endParaRPr lang="ru-RU" dirty="0"/>
          </a:p>
        </p:txBody>
      </p:sp>
      <p:pic>
        <p:nvPicPr>
          <p:cNvPr id="7" name="Content Placeholder 6">
            <a:extLst>
              <a:ext uri="{FF2B5EF4-FFF2-40B4-BE49-F238E27FC236}">
                <a16:creationId xmlns:a16="http://schemas.microsoft.com/office/drawing/2014/main" id="{0E57D004-E0AE-9E0B-ECE8-F1ACD2A1212F}"/>
              </a:ext>
            </a:extLst>
          </p:cNvPr>
          <p:cNvPicPr>
            <a:picLocks noGrp="1" noChangeAspect="1"/>
          </p:cNvPicPr>
          <p:nvPr>
            <p:ph idx="1"/>
          </p:nvPr>
        </p:nvPicPr>
        <p:blipFill>
          <a:blip r:embed="rId3"/>
          <a:stretch>
            <a:fillRect/>
          </a:stretch>
        </p:blipFill>
        <p:spPr>
          <a:xfrm>
            <a:off x="614557" y="1045688"/>
            <a:ext cx="11244337" cy="5331540"/>
          </a:xfrm>
        </p:spPr>
      </p:pic>
      <p:sp>
        <p:nvSpPr>
          <p:cNvPr id="3" name="TextBox 2">
            <a:extLst>
              <a:ext uri="{FF2B5EF4-FFF2-40B4-BE49-F238E27FC236}">
                <a16:creationId xmlns:a16="http://schemas.microsoft.com/office/drawing/2014/main" id="{D036873F-3033-9799-E05A-029420F09B2A}"/>
              </a:ext>
            </a:extLst>
          </p:cNvPr>
          <p:cNvSpPr txBox="1"/>
          <p:nvPr/>
        </p:nvSpPr>
        <p:spPr>
          <a:xfrm>
            <a:off x="614557" y="6457913"/>
            <a:ext cx="11866551" cy="253916"/>
          </a:xfrm>
          <a:prstGeom prst="rect">
            <a:avLst/>
          </a:prstGeom>
          <a:noFill/>
        </p:spPr>
        <p:txBody>
          <a:bodyPr wrap="square">
            <a:spAutoFit/>
          </a:bodyPr>
          <a:lstStyle/>
          <a:p>
            <a:r>
              <a:rPr lang="en-US" sz="1050" b="0" i="0" dirty="0">
                <a:solidFill>
                  <a:srgbClr val="505050"/>
                </a:solidFill>
                <a:effectLst/>
                <a:latin typeface="Arial" panose="020B0604020202020204" pitchFamily="34" charset="0"/>
                <a:cs typeface="Arial" panose="020B0604020202020204" pitchFamily="34" charset="0"/>
              </a:rPr>
              <a:t>Nivievskyi, Oleg and </a:t>
            </a:r>
            <a:r>
              <a:rPr lang="en-US" sz="1050" b="0" i="0" dirty="0" err="1">
                <a:solidFill>
                  <a:srgbClr val="505050"/>
                </a:solidFill>
                <a:effectLst/>
                <a:latin typeface="Arial" panose="020B0604020202020204" pitchFamily="34" charset="0"/>
                <a:cs typeface="Arial" panose="020B0604020202020204" pitchFamily="34" charset="0"/>
              </a:rPr>
              <a:t>Goryunov</a:t>
            </a:r>
            <a:r>
              <a:rPr lang="en-US" sz="1050" b="0" i="0" dirty="0">
                <a:solidFill>
                  <a:srgbClr val="505050"/>
                </a:solidFill>
                <a:effectLst/>
                <a:latin typeface="Arial" panose="020B0604020202020204" pitchFamily="34" charset="0"/>
                <a:cs typeface="Arial" panose="020B0604020202020204" pitchFamily="34" charset="0"/>
              </a:rPr>
              <a:t>, Dmytro and </a:t>
            </a:r>
            <a:r>
              <a:rPr lang="en-US" sz="1050" b="0" i="0" dirty="0" err="1">
                <a:solidFill>
                  <a:srgbClr val="505050"/>
                </a:solidFill>
                <a:effectLst/>
                <a:latin typeface="Arial" panose="020B0604020202020204" pitchFamily="34" charset="0"/>
                <a:cs typeface="Arial" panose="020B0604020202020204" pitchFamily="34" charset="0"/>
              </a:rPr>
              <a:t>Nagurney</a:t>
            </a:r>
            <a:r>
              <a:rPr lang="en-US" sz="1050" b="0" i="0" dirty="0">
                <a:solidFill>
                  <a:srgbClr val="505050"/>
                </a:solidFill>
                <a:effectLst/>
                <a:latin typeface="Arial" panose="020B0604020202020204" pitchFamily="34" charset="0"/>
                <a:cs typeface="Arial" panose="020B0604020202020204" pitchFamily="34" charset="0"/>
              </a:rPr>
              <a:t>, Anna, War-Induced Damages and Reconstruction in Ukraine (May 17, 2024). Available at SSRN: </a:t>
            </a:r>
            <a:r>
              <a:rPr lang="en-US" sz="1050" b="0" i="0" u="sng" dirty="0">
                <a:solidFill>
                  <a:srgbClr val="505050"/>
                </a:solidFill>
                <a:effectLst/>
                <a:latin typeface="Arial" panose="020B0604020202020204" pitchFamily="34" charset="0"/>
                <a:cs typeface="Arial" panose="020B0604020202020204" pitchFamily="34" charset="0"/>
                <a:hlinkClick r:id="rId4"/>
              </a:rPr>
              <a:t>https://ssrn.com/abstract=4831914</a:t>
            </a:r>
            <a:endParaRPr lang="ru-RU" sz="105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8CF09519-C3C3-2E91-E516-FD88B3F4CFEC}"/>
              </a:ext>
            </a:extLst>
          </p:cNvPr>
          <p:cNvSpPr txBox="1"/>
          <p:nvPr/>
        </p:nvSpPr>
        <p:spPr>
          <a:xfrm>
            <a:off x="0" y="49968"/>
            <a:ext cx="8961551" cy="369332"/>
          </a:xfrm>
          <a:prstGeom prst="rect">
            <a:avLst/>
          </a:prstGeom>
          <a:noFill/>
        </p:spPr>
        <p:txBody>
          <a:bodyPr wrap="square">
            <a:spAutoFit/>
          </a:bodyPr>
          <a:lstStyle/>
          <a:p>
            <a:r>
              <a:rPr lang="en-US" sz="1800" dirty="0"/>
              <a:t>1</a:t>
            </a:r>
            <a:r>
              <a:rPr lang="uk-UA" sz="1800" dirty="0"/>
              <a:t>. </a:t>
            </a:r>
            <a:r>
              <a:rPr lang="en-US" sz="1800" dirty="0"/>
              <a:t>Introduction</a:t>
            </a:r>
            <a:endParaRPr lang="ru-RU" dirty="0"/>
          </a:p>
        </p:txBody>
      </p:sp>
    </p:spTree>
    <p:extLst>
      <p:ext uri="{BB962C8B-B14F-4D97-AF65-F5344CB8AC3E}">
        <p14:creationId xmlns:p14="http://schemas.microsoft.com/office/powerpoint/2010/main" val="473959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3023D-F007-41CB-6207-D9EC6BB5CE26}"/>
              </a:ext>
            </a:extLst>
          </p:cNvPr>
          <p:cNvSpPr>
            <a:spLocks noGrp="1"/>
          </p:cNvSpPr>
          <p:nvPr>
            <p:ph type="title"/>
          </p:nvPr>
        </p:nvSpPr>
        <p:spPr>
          <a:xfrm>
            <a:off x="235299" y="545543"/>
            <a:ext cx="10515600" cy="1009651"/>
          </a:xfrm>
        </p:spPr>
        <p:txBody>
          <a:bodyPr>
            <a:normAutofit fontScale="90000"/>
          </a:bodyPr>
          <a:lstStyle/>
          <a:p>
            <a:r>
              <a:rPr lang="en-US" dirty="0"/>
              <a:t>EU Accession of Ukraine: Trade Scenarios and Issues Beyond</a:t>
            </a:r>
            <a:endParaRPr lang="ru-RU" dirty="0"/>
          </a:p>
        </p:txBody>
      </p:sp>
      <p:sp>
        <p:nvSpPr>
          <p:cNvPr id="3" name="Content Placeholder 2">
            <a:extLst>
              <a:ext uri="{FF2B5EF4-FFF2-40B4-BE49-F238E27FC236}">
                <a16:creationId xmlns:a16="http://schemas.microsoft.com/office/drawing/2014/main" id="{82134189-CC4C-3688-6AEF-30961A825CEF}"/>
              </a:ext>
            </a:extLst>
          </p:cNvPr>
          <p:cNvSpPr>
            <a:spLocks noGrp="1"/>
          </p:cNvSpPr>
          <p:nvPr>
            <p:ph idx="1"/>
          </p:nvPr>
        </p:nvSpPr>
        <p:spPr>
          <a:xfrm>
            <a:off x="838200" y="1555194"/>
            <a:ext cx="10515600" cy="5076717"/>
          </a:xfrm>
        </p:spPr>
        <p:txBody>
          <a:bodyPr>
            <a:normAutofit lnSpcReduction="10000"/>
          </a:bodyPr>
          <a:lstStyle/>
          <a:p>
            <a:r>
              <a:rPr lang="en-US" dirty="0"/>
              <a:t>Political economy behind the EU enlargement inside the EU itself is very difficult</a:t>
            </a:r>
          </a:p>
          <a:p>
            <a:pPr lvl="1"/>
            <a:r>
              <a:rPr lang="en-US" dirty="0"/>
              <a:t>Accession negotiations opened in December 2023</a:t>
            </a:r>
          </a:p>
          <a:p>
            <a:pPr lvl="1"/>
            <a:r>
              <a:rPr lang="en-US" dirty="0"/>
              <a:t>May 2022: Solidarity Lanes and ATMs to facilitate exports from Ukraine</a:t>
            </a:r>
          </a:p>
          <a:p>
            <a:pPr lvl="1"/>
            <a:r>
              <a:rPr lang="en-US" dirty="0"/>
              <a:t>Afterwards: imports to the EU surged and neighboring countries(farmers) protested quite heavily and put a pressure on the EU Commission</a:t>
            </a:r>
          </a:p>
          <a:p>
            <a:pPr lvl="1"/>
            <a:r>
              <a:rPr lang="en-US" dirty="0"/>
              <a:t>This signals that the EU accession for Ukraine will not be easy</a:t>
            </a:r>
          </a:p>
          <a:p>
            <a:pPr lvl="1"/>
            <a:r>
              <a:rPr lang="en-US" dirty="0"/>
              <a:t>June 2024: ATMs (with emergency clause for 7 products) for another year; Next decision on ATMs is in spring 2025 </a:t>
            </a:r>
          </a:p>
          <a:p>
            <a:pPr lvl="1"/>
            <a:r>
              <a:rPr lang="en-US" b="1" dirty="0"/>
              <a:t>Possible trade scenarios after the spring 2025?</a:t>
            </a:r>
          </a:p>
          <a:p>
            <a:r>
              <a:rPr lang="en-US" dirty="0"/>
              <a:t>Ukraine’s role as a global agricultural player and its contribution to global food security</a:t>
            </a:r>
          </a:p>
          <a:p>
            <a:pPr lvl="1"/>
            <a:r>
              <a:rPr lang="en-US" b="1" dirty="0"/>
              <a:t>Issues beyond trade scenarios: Impact on Ukraine’s agricultural competitiveness</a:t>
            </a:r>
            <a:endParaRPr lang="ru-RU" b="1" dirty="0"/>
          </a:p>
        </p:txBody>
      </p:sp>
      <p:sp>
        <p:nvSpPr>
          <p:cNvPr id="4" name="TextBox 3">
            <a:extLst>
              <a:ext uri="{FF2B5EF4-FFF2-40B4-BE49-F238E27FC236}">
                <a16:creationId xmlns:a16="http://schemas.microsoft.com/office/drawing/2014/main" id="{646E2E21-40F5-2F9F-BF6E-B7E66BC00390}"/>
              </a:ext>
            </a:extLst>
          </p:cNvPr>
          <p:cNvSpPr txBox="1"/>
          <p:nvPr/>
        </p:nvSpPr>
        <p:spPr>
          <a:xfrm>
            <a:off x="0" y="49968"/>
            <a:ext cx="8961551" cy="369332"/>
          </a:xfrm>
          <a:prstGeom prst="rect">
            <a:avLst/>
          </a:prstGeom>
          <a:noFill/>
        </p:spPr>
        <p:txBody>
          <a:bodyPr wrap="square">
            <a:spAutoFit/>
          </a:bodyPr>
          <a:lstStyle/>
          <a:p>
            <a:r>
              <a:rPr lang="en-US" sz="1800" dirty="0"/>
              <a:t>1</a:t>
            </a:r>
            <a:r>
              <a:rPr lang="uk-UA" sz="1800" dirty="0"/>
              <a:t>. </a:t>
            </a:r>
            <a:r>
              <a:rPr lang="en-US" sz="1800" dirty="0"/>
              <a:t>Introduction</a:t>
            </a:r>
            <a:endParaRPr lang="ru-RU" dirty="0"/>
          </a:p>
        </p:txBody>
      </p:sp>
    </p:spTree>
    <p:extLst>
      <p:ext uri="{BB962C8B-B14F-4D97-AF65-F5344CB8AC3E}">
        <p14:creationId xmlns:p14="http://schemas.microsoft.com/office/powerpoint/2010/main" val="3820443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C64260-FAD7-7ECD-C374-5202EB34E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6D9C40-6F31-4DFC-E558-1C5CEB6ED355}"/>
              </a:ext>
            </a:extLst>
          </p:cNvPr>
          <p:cNvSpPr>
            <a:spLocks noGrp="1"/>
          </p:cNvSpPr>
          <p:nvPr>
            <p:ph type="title"/>
          </p:nvPr>
        </p:nvSpPr>
        <p:spPr>
          <a:xfrm>
            <a:off x="647282" y="419873"/>
            <a:ext cx="10515600" cy="1113155"/>
          </a:xfrm>
        </p:spPr>
        <p:txBody>
          <a:bodyPr>
            <a:normAutofit/>
          </a:bodyPr>
          <a:lstStyle/>
          <a:p>
            <a:r>
              <a:rPr lang="en-US" dirty="0"/>
              <a:t>EU became a major trade partner of Ukraine</a:t>
            </a:r>
            <a:endParaRPr lang="ru-RU" dirty="0"/>
          </a:p>
        </p:txBody>
      </p:sp>
      <p:graphicFrame>
        <p:nvGraphicFramePr>
          <p:cNvPr id="4" name="Content Placeholder 3">
            <a:extLst>
              <a:ext uri="{FF2B5EF4-FFF2-40B4-BE49-F238E27FC236}">
                <a16:creationId xmlns:a16="http://schemas.microsoft.com/office/drawing/2014/main" id="{6E5DB093-1C47-FED2-0CBC-9A3E7050EBC5}"/>
              </a:ext>
            </a:extLst>
          </p:cNvPr>
          <p:cNvGraphicFramePr>
            <a:graphicFrameLocks noGrp="1"/>
          </p:cNvGraphicFramePr>
          <p:nvPr>
            <p:ph idx="1"/>
          </p:nvPr>
        </p:nvGraphicFramePr>
        <p:xfrm>
          <a:off x="838199" y="1825624"/>
          <a:ext cx="5169853" cy="23939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B672A18D-1EB6-659E-39A5-65732E9D08E6}"/>
              </a:ext>
            </a:extLst>
          </p:cNvPr>
          <p:cNvGraphicFramePr/>
          <p:nvPr/>
        </p:nvGraphicFramePr>
        <p:xfrm>
          <a:off x="6569076" y="1825624"/>
          <a:ext cx="4899023" cy="23272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4C81D5BF-FB0D-A239-BED3-2FEF8631B61C}"/>
              </a:ext>
            </a:extLst>
          </p:cNvPr>
          <p:cNvGraphicFramePr/>
          <p:nvPr/>
        </p:nvGraphicFramePr>
        <p:xfrm>
          <a:off x="926147" y="4335145"/>
          <a:ext cx="5169853" cy="220344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a:extLst>
              <a:ext uri="{FF2B5EF4-FFF2-40B4-BE49-F238E27FC236}">
                <a16:creationId xmlns:a16="http://schemas.microsoft.com/office/drawing/2014/main" id="{FCCE0EB9-A81A-3734-6603-7579D23A8414}"/>
              </a:ext>
            </a:extLst>
          </p:cNvPr>
          <p:cNvGraphicFramePr/>
          <p:nvPr/>
        </p:nvGraphicFramePr>
        <p:xfrm>
          <a:off x="6569077" y="4420869"/>
          <a:ext cx="4965698" cy="2203449"/>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a:extLst>
              <a:ext uri="{FF2B5EF4-FFF2-40B4-BE49-F238E27FC236}">
                <a16:creationId xmlns:a16="http://schemas.microsoft.com/office/drawing/2014/main" id="{15BB033E-EE7A-DA76-B75B-940EB096F935}"/>
              </a:ext>
            </a:extLst>
          </p:cNvPr>
          <p:cNvSpPr txBox="1"/>
          <p:nvPr/>
        </p:nvSpPr>
        <p:spPr>
          <a:xfrm>
            <a:off x="838199" y="1557655"/>
            <a:ext cx="6096000" cy="369332"/>
          </a:xfrm>
          <a:prstGeom prst="rect">
            <a:avLst/>
          </a:prstGeom>
          <a:noFill/>
        </p:spPr>
        <p:txBody>
          <a:bodyPr wrap="square">
            <a:spAutoFit/>
          </a:bodyPr>
          <a:lstStyle/>
          <a:p>
            <a:pPr marL="0" marR="0" algn="just">
              <a:spcAft>
                <a:spcPts val="1000"/>
              </a:spcAft>
            </a:pPr>
            <a:r>
              <a:rPr lang="en-US" i="1" dirty="0">
                <a:solidFill>
                  <a:srgbClr val="0E2841"/>
                </a:solidFill>
                <a:latin typeface="Aptos" panose="020B0004020202020204" pitchFamily="34" charset="0"/>
                <a:ea typeface="Aptos" panose="020B0004020202020204" pitchFamily="34" charset="0"/>
                <a:cs typeface="Aptos" panose="020B0004020202020204" pitchFamily="34" charset="0"/>
              </a:rPr>
              <a:t>Total export from Ukraine</a:t>
            </a:r>
            <a:r>
              <a:rPr lang="en-US"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 bn</a:t>
            </a:r>
            <a:r>
              <a:rPr lang="uk-UA"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 </a:t>
            </a:r>
            <a:r>
              <a:rPr lang="en-US"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USD </a:t>
            </a:r>
            <a:endParaRPr lang="ru-RU" sz="1800" i="1" dirty="0">
              <a:solidFill>
                <a:srgbClr val="0E2841"/>
              </a:solidFill>
              <a:effectLst/>
              <a:latin typeface="Aptos" panose="020B0004020202020204" pitchFamily="34" charset="0"/>
              <a:ea typeface="Aptos" panose="020B0004020202020204" pitchFamily="34" charset="0"/>
              <a:cs typeface="Aptos" panose="020B0004020202020204" pitchFamily="34" charset="0"/>
            </a:endParaRPr>
          </a:p>
        </p:txBody>
      </p:sp>
      <p:sp>
        <p:nvSpPr>
          <p:cNvPr id="10" name="TextBox 9">
            <a:extLst>
              <a:ext uri="{FF2B5EF4-FFF2-40B4-BE49-F238E27FC236}">
                <a16:creationId xmlns:a16="http://schemas.microsoft.com/office/drawing/2014/main" id="{8DE6A140-9AB2-9645-7327-5F7595DC9A22}"/>
              </a:ext>
            </a:extLst>
          </p:cNvPr>
          <p:cNvSpPr txBox="1"/>
          <p:nvPr/>
        </p:nvSpPr>
        <p:spPr>
          <a:xfrm>
            <a:off x="6569076" y="1557655"/>
            <a:ext cx="6096000" cy="369332"/>
          </a:xfrm>
          <a:prstGeom prst="rect">
            <a:avLst/>
          </a:prstGeom>
          <a:noFill/>
        </p:spPr>
        <p:txBody>
          <a:bodyPr wrap="square">
            <a:spAutoFit/>
          </a:bodyPr>
          <a:lstStyle/>
          <a:p>
            <a:pPr marL="0" marR="0" algn="just">
              <a:spcAft>
                <a:spcPts val="1000"/>
              </a:spcAft>
            </a:pPr>
            <a:r>
              <a:rPr lang="en-US" i="1" dirty="0">
                <a:solidFill>
                  <a:srgbClr val="0E2841"/>
                </a:solidFill>
                <a:latin typeface="Aptos" panose="020B0004020202020204" pitchFamily="34" charset="0"/>
                <a:ea typeface="Aptos" panose="020B0004020202020204" pitchFamily="34" charset="0"/>
                <a:cs typeface="Aptos" panose="020B0004020202020204" pitchFamily="34" charset="0"/>
              </a:rPr>
              <a:t>Export from Ukraine to the EU,</a:t>
            </a:r>
            <a:r>
              <a:rPr lang="en-US"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 bn</a:t>
            </a:r>
            <a:r>
              <a:rPr lang="uk-UA"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 </a:t>
            </a:r>
            <a:r>
              <a:rPr lang="en-US"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USD </a:t>
            </a:r>
            <a:endParaRPr lang="ru-RU" sz="1800" i="1" dirty="0">
              <a:solidFill>
                <a:srgbClr val="0E2841"/>
              </a:solidFill>
              <a:effectLst/>
              <a:latin typeface="Aptos" panose="020B0004020202020204" pitchFamily="34" charset="0"/>
              <a:ea typeface="Aptos" panose="020B0004020202020204" pitchFamily="34" charset="0"/>
              <a:cs typeface="Aptos" panose="020B0004020202020204" pitchFamily="34" charset="0"/>
            </a:endParaRPr>
          </a:p>
        </p:txBody>
      </p:sp>
      <p:sp>
        <p:nvSpPr>
          <p:cNvPr id="11" name="TextBox 10">
            <a:extLst>
              <a:ext uri="{FF2B5EF4-FFF2-40B4-BE49-F238E27FC236}">
                <a16:creationId xmlns:a16="http://schemas.microsoft.com/office/drawing/2014/main" id="{23A0E3BB-7AB7-4644-99FB-D70B2B849AC5}"/>
              </a:ext>
            </a:extLst>
          </p:cNvPr>
          <p:cNvSpPr txBox="1"/>
          <p:nvPr/>
        </p:nvSpPr>
        <p:spPr>
          <a:xfrm>
            <a:off x="926147" y="4073525"/>
            <a:ext cx="6096000" cy="369332"/>
          </a:xfrm>
          <a:prstGeom prst="rect">
            <a:avLst/>
          </a:prstGeom>
          <a:noFill/>
        </p:spPr>
        <p:txBody>
          <a:bodyPr wrap="square">
            <a:spAutoFit/>
          </a:bodyPr>
          <a:lstStyle/>
          <a:p>
            <a:pPr marL="0" marR="0" algn="just">
              <a:spcAft>
                <a:spcPts val="1000"/>
              </a:spcAft>
            </a:pPr>
            <a:r>
              <a:rPr lang="en-US" i="1" dirty="0">
                <a:solidFill>
                  <a:srgbClr val="0E2841"/>
                </a:solidFill>
                <a:latin typeface="Aptos" panose="020B0004020202020204" pitchFamily="34" charset="0"/>
                <a:ea typeface="Aptos" panose="020B0004020202020204" pitchFamily="34" charset="0"/>
                <a:cs typeface="Aptos" panose="020B0004020202020204" pitchFamily="34" charset="0"/>
              </a:rPr>
              <a:t>Total import to Ukraine</a:t>
            </a:r>
            <a:r>
              <a:rPr lang="en-US"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 bn USD </a:t>
            </a:r>
            <a:endParaRPr lang="ru-RU" sz="1800" i="1" dirty="0">
              <a:solidFill>
                <a:srgbClr val="0E2841"/>
              </a:solidFill>
              <a:effectLst/>
              <a:latin typeface="Aptos" panose="020B0004020202020204" pitchFamily="34" charset="0"/>
              <a:ea typeface="Aptos" panose="020B0004020202020204" pitchFamily="34" charset="0"/>
              <a:cs typeface="Aptos" panose="020B0004020202020204" pitchFamily="34" charset="0"/>
            </a:endParaRPr>
          </a:p>
        </p:txBody>
      </p:sp>
      <p:sp>
        <p:nvSpPr>
          <p:cNvPr id="12" name="TextBox 11">
            <a:extLst>
              <a:ext uri="{FF2B5EF4-FFF2-40B4-BE49-F238E27FC236}">
                <a16:creationId xmlns:a16="http://schemas.microsoft.com/office/drawing/2014/main" id="{D4FFAEE7-1E87-DB4F-4CC8-9E14B0273048}"/>
              </a:ext>
            </a:extLst>
          </p:cNvPr>
          <p:cNvSpPr txBox="1"/>
          <p:nvPr/>
        </p:nvSpPr>
        <p:spPr>
          <a:xfrm>
            <a:off x="6569076" y="4152900"/>
            <a:ext cx="6096000" cy="369332"/>
          </a:xfrm>
          <a:prstGeom prst="rect">
            <a:avLst/>
          </a:prstGeom>
          <a:noFill/>
        </p:spPr>
        <p:txBody>
          <a:bodyPr wrap="square">
            <a:spAutoFit/>
          </a:bodyPr>
          <a:lstStyle/>
          <a:p>
            <a:pPr marL="0" marR="0" algn="just">
              <a:spcAft>
                <a:spcPts val="1000"/>
              </a:spcAft>
            </a:pPr>
            <a:r>
              <a:rPr lang="en-US" i="1" dirty="0">
                <a:solidFill>
                  <a:srgbClr val="0E2841"/>
                </a:solidFill>
                <a:latin typeface="Aptos" panose="020B0004020202020204" pitchFamily="34" charset="0"/>
                <a:ea typeface="Aptos" panose="020B0004020202020204" pitchFamily="34" charset="0"/>
                <a:cs typeface="Aptos" panose="020B0004020202020204" pitchFamily="34" charset="0"/>
              </a:rPr>
              <a:t>Import in Ukraine from the EU, bn </a:t>
            </a:r>
            <a:r>
              <a:rPr lang="en-US" sz="1800" i="1" dirty="0">
                <a:solidFill>
                  <a:srgbClr val="0E2841"/>
                </a:solidFill>
                <a:effectLst/>
                <a:latin typeface="Aptos" panose="020B0004020202020204" pitchFamily="34" charset="0"/>
                <a:ea typeface="Aptos" panose="020B0004020202020204" pitchFamily="34" charset="0"/>
                <a:cs typeface="Aptos" panose="020B0004020202020204" pitchFamily="34" charset="0"/>
              </a:rPr>
              <a:t>USD </a:t>
            </a:r>
            <a:endParaRPr lang="ru-RU" sz="1800" i="1" dirty="0">
              <a:solidFill>
                <a:srgbClr val="0E2841"/>
              </a:solidFill>
              <a:effectLst/>
              <a:latin typeface="Aptos" panose="020B0004020202020204" pitchFamily="34" charset="0"/>
              <a:ea typeface="Aptos" panose="020B0004020202020204" pitchFamily="34" charset="0"/>
              <a:cs typeface="Aptos" panose="020B0004020202020204" pitchFamily="34" charset="0"/>
            </a:endParaRPr>
          </a:p>
        </p:txBody>
      </p:sp>
      <p:sp>
        <p:nvSpPr>
          <p:cNvPr id="3" name="TextBox 2">
            <a:extLst>
              <a:ext uri="{FF2B5EF4-FFF2-40B4-BE49-F238E27FC236}">
                <a16:creationId xmlns:a16="http://schemas.microsoft.com/office/drawing/2014/main" id="{FD63E732-57B5-93AB-88D5-80C5EAEBBF67}"/>
              </a:ext>
            </a:extLst>
          </p:cNvPr>
          <p:cNvSpPr txBox="1"/>
          <p:nvPr/>
        </p:nvSpPr>
        <p:spPr>
          <a:xfrm>
            <a:off x="0" y="0"/>
            <a:ext cx="8961551" cy="369332"/>
          </a:xfrm>
          <a:prstGeom prst="rect">
            <a:avLst/>
          </a:prstGeom>
          <a:noFill/>
        </p:spPr>
        <p:txBody>
          <a:bodyPr wrap="square">
            <a:spAutoFit/>
          </a:bodyPr>
          <a:lstStyle/>
          <a:p>
            <a:r>
              <a:rPr lang="en-US" sz="1800" dirty="0"/>
              <a:t>2</a:t>
            </a:r>
            <a:r>
              <a:rPr lang="uk-UA" sz="1800" dirty="0"/>
              <a:t>. </a:t>
            </a:r>
            <a:r>
              <a:rPr lang="en-US" sz="1800" dirty="0"/>
              <a:t>Trade Scenarios</a:t>
            </a:r>
            <a:endParaRPr lang="ru-RU" dirty="0"/>
          </a:p>
        </p:txBody>
      </p:sp>
    </p:spTree>
    <p:extLst>
      <p:ext uri="{BB962C8B-B14F-4D97-AF65-F5344CB8AC3E}">
        <p14:creationId xmlns:p14="http://schemas.microsoft.com/office/powerpoint/2010/main" val="3903261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4D9C9-EB6E-F66C-D39B-968937344F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FA13D9-9939-58D9-CCDA-FBC2280C09DF}"/>
              </a:ext>
            </a:extLst>
          </p:cNvPr>
          <p:cNvSpPr>
            <a:spLocks noGrp="1"/>
          </p:cNvSpPr>
          <p:nvPr>
            <p:ph type="title"/>
          </p:nvPr>
        </p:nvSpPr>
        <p:spPr>
          <a:xfrm>
            <a:off x="842771" y="954592"/>
            <a:ext cx="10506456" cy="527439"/>
          </a:xfrm>
        </p:spPr>
        <p:txBody>
          <a:bodyPr anchor="b">
            <a:noAutofit/>
          </a:bodyPr>
          <a:lstStyle/>
          <a:p>
            <a:r>
              <a:rPr lang="en-US" dirty="0"/>
              <a:t>Methods and data</a:t>
            </a:r>
            <a:endParaRPr lang="ru-RU" dirty="0"/>
          </a:p>
        </p:txBody>
      </p:sp>
      <p:graphicFrame>
        <p:nvGraphicFramePr>
          <p:cNvPr id="6" name="Content Placeholder 5">
            <a:extLst>
              <a:ext uri="{FF2B5EF4-FFF2-40B4-BE49-F238E27FC236}">
                <a16:creationId xmlns:a16="http://schemas.microsoft.com/office/drawing/2014/main" id="{E9218EF5-8E26-24E1-5039-4CE1C59B79B2}"/>
              </a:ext>
            </a:extLst>
          </p:cNvPr>
          <p:cNvGraphicFramePr>
            <a:graphicFrameLocks noGrp="1"/>
          </p:cNvGraphicFramePr>
          <p:nvPr>
            <p:ph idx="1"/>
            <p:extLst>
              <p:ext uri="{D42A27DB-BD31-4B8C-83A1-F6EECF244321}">
                <p14:modId xmlns:p14="http://schemas.microsoft.com/office/powerpoint/2010/main" val="3225732798"/>
              </p:ext>
            </p:extLst>
          </p:nvPr>
        </p:nvGraphicFramePr>
        <p:xfrm>
          <a:off x="842771" y="1482031"/>
          <a:ext cx="10682687" cy="4016424"/>
        </p:xfrm>
        <a:graphic>
          <a:graphicData uri="http://schemas.openxmlformats.org/drawingml/2006/table">
            <a:tbl>
              <a:tblPr firstRow="1" bandRow="1">
                <a:tableStyleId>{5C22544A-7EE6-4342-B048-85BDC9FD1C3A}</a:tableStyleId>
              </a:tblPr>
              <a:tblGrid>
                <a:gridCol w="2355338">
                  <a:extLst>
                    <a:ext uri="{9D8B030D-6E8A-4147-A177-3AD203B41FA5}">
                      <a16:colId xmlns:a16="http://schemas.microsoft.com/office/drawing/2014/main" val="4156305658"/>
                    </a:ext>
                  </a:extLst>
                </a:gridCol>
                <a:gridCol w="8327349">
                  <a:extLst>
                    <a:ext uri="{9D8B030D-6E8A-4147-A177-3AD203B41FA5}">
                      <a16:colId xmlns:a16="http://schemas.microsoft.com/office/drawing/2014/main" val="2792207497"/>
                    </a:ext>
                  </a:extLst>
                </a:gridCol>
              </a:tblGrid>
              <a:tr h="357751">
                <a:tc>
                  <a:txBody>
                    <a:bodyPr/>
                    <a:lstStyle/>
                    <a:p>
                      <a:endParaRPr lang="en-US" sz="2800" dirty="0"/>
                    </a:p>
                  </a:txBody>
                  <a:tcPr marL="87972" marR="87972" marT="43986" marB="43986"/>
                </a:tc>
                <a:tc>
                  <a:txBody>
                    <a:bodyPr/>
                    <a:lstStyle/>
                    <a:p>
                      <a:endParaRPr lang="en-US" sz="2800" dirty="0"/>
                    </a:p>
                  </a:txBody>
                  <a:tcPr marL="87972" marR="87972" marT="43986" marB="43986"/>
                </a:tc>
                <a:extLst>
                  <a:ext uri="{0D108BD9-81ED-4DB2-BD59-A6C34878D82A}">
                    <a16:rowId xmlns:a16="http://schemas.microsoft.com/office/drawing/2014/main" val="4215427888"/>
                  </a:ext>
                </a:extLst>
              </a:tr>
              <a:tr h="1061524">
                <a:tc>
                  <a:txBody>
                    <a:bodyPr/>
                    <a:lstStyle/>
                    <a:p>
                      <a:r>
                        <a:rPr lang="en-US" sz="2800" dirty="0"/>
                        <a:t>AGMEMOD model</a:t>
                      </a:r>
                    </a:p>
                    <a:p>
                      <a:r>
                        <a:rPr lang="en-US" sz="2800" dirty="0"/>
                        <a:t>(also used by the EU Commission)</a:t>
                      </a:r>
                    </a:p>
                  </a:txBody>
                  <a:tcPr marL="87972" marR="87972" marT="43986" marB="43986"/>
                </a:tc>
                <a:tc>
                  <a:txBody>
                    <a:bodyPr/>
                    <a:lstStyle/>
                    <a:p>
                      <a:pPr algn="l"/>
                      <a:r>
                        <a:rPr lang="en-US" sz="2800" dirty="0"/>
                        <a:t>2023 version with 2024 database</a:t>
                      </a:r>
                      <a:endParaRPr lang="uk-UA" sz="2800" dirty="0"/>
                    </a:p>
                    <a:p>
                      <a:pPr algn="l"/>
                      <a:endParaRPr lang="uk-UA" sz="2800" dirty="0"/>
                    </a:p>
                    <a:p>
                      <a:pPr algn="l"/>
                      <a:r>
                        <a:rPr lang="en-US" sz="2800" dirty="0"/>
                        <a:t>Econometric dynamic partial equilibrium regional model</a:t>
                      </a:r>
                      <a:endParaRPr lang="uk-UA" sz="2800" dirty="0"/>
                    </a:p>
                    <a:p>
                      <a:pPr algn="l"/>
                      <a:endParaRPr lang="uk-UA" sz="2800" dirty="0"/>
                    </a:p>
                    <a:p>
                      <a:pPr algn="l"/>
                      <a:r>
                        <a:rPr lang="en-US" sz="2800" dirty="0"/>
                        <a:t>Actively used in Ukraine since 2016</a:t>
                      </a:r>
                    </a:p>
                    <a:p>
                      <a:pPr algn="l"/>
                      <a:endParaRPr lang="en-US" sz="2800" dirty="0"/>
                    </a:p>
                    <a:p>
                      <a:pPr algn="l"/>
                      <a:r>
                        <a:rPr lang="en-US" sz="2800" dirty="0"/>
                        <a:t>Data: State statistics service of Ukraine, FAO, USDA</a:t>
                      </a:r>
                    </a:p>
                  </a:txBody>
                  <a:tcPr marL="87972" marR="87972" marT="43986" marB="43986"/>
                </a:tc>
                <a:extLst>
                  <a:ext uri="{0D108BD9-81ED-4DB2-BD59-A6C34878D82A}">
                    <a16:rowId xmlns:a16="http://schemas.microsoft.com/office/drawing/2014/main" val="504515795"/>
                  </a:ext>
                </a:extLst>
              </a:tr>
            </a:tbl>
          </a:graphicData>
        </a:graphic>
      </p:graphicFrame>
      <p:sp>
        <p:nvSpPr>
          <p:cNvPr id="4" name="TextBox 3">
            <a:extLst>
              <a:ext uri="{FF2B5EF4-FFF2-40B4-BE49-F238E27FC236}">
                <a16:creationId xmlns:a16="http://schemas.microsoft.com/office/drawing/2014/main" id="{745F0461-0C54-5BBF-B739-CFC7276E0838}"/>
              </a:ext>
            </a:extLst>
          </p:cNvPr>
          <p:cNvSpPr txBox="1"/>
          <p:nvPr/>
        </p:nvSpPr>
        <p:spPr>
          <a:xfrm>
            <a:off x="102062" y="115355"/>
            <a:ext cx="6094324" cy="369332"/>
          </a:xfrm>
          <a:prstGeom prst="rect">
            <a:avLst/>
          </a:prstGeom>
          <a:noFill/>
        </p:spPr>
        <p:txBody>
          <a:bodyPr wrap="square">
            <a:spAutoFit/>
          </a:bodyPr>
          <a:lstStyle/>
          <a:p>
            <a:r>
              <a:rPr lang="en-US" sz="1800" dirty="0"/>
              <a:t>2</a:t>
            </a:r>
            <a:r>
              <a:rPr lang="uk-UA" sz="1800" dirty="0"/>
              <a:t>. </a:t>
            </a:r>
            <a:r>
              <a:rPr lang="en-US" sz="1800" dirty="0"/>
              <a:t>Trade Scenarios</a:t>
            </a:r>
            <a:endParaRPr lang="ru-RU" dirty="0"/>
          </a:p>
        </p:txBody>
      </p:sp>
    </p:spTree>
    <p:extLst>
      <p:ext uri="{BB962C8B-B14F-4D97-AF65-F5344CB8AC3E}">
        <p14:creationId xmlns:p14="http://schemas.microsoft.com/office/powerpoint/2010/main" val="229731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BCBFAA-5F66-E8B6-4D6A-932855B56A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093E4C-063C-0214-9AB2-5B341D15CF3F}"/>
              </a:ext>
            </a:extLst>
          </p:cNvPr>
          <p:cNvSpPr>
            <a:spLocks noGrp="1"/>
          </p:cNvSpPr>
          <p:nvPr>
            <p:ph type="title"/>
          </p:nvPr>
        </p:nvSpPr>
        <p:spPr>
          <a:xfrm>
            <a:off x="524188" y="369332"/>
            <a:ext cx="10506456" cy="748803"/>
          </a:xfrm>
        </p:spPr>
        <p:txBody>
          <a:bodyPr anchor="b">
            <a:noAutofit/>
          </a:bodyPr>
          <a:lstStyle/>
          <a:p>
            <a:r>
              <a:rPr lang="de-DE" dirty="0"/>
              <a:t>Scenarios description</a:t>
            </a:r>
            <a:endParaRPr lang="ru-RU" dirty="0"/>
          </a:p>
        </p:txBody>
      </p:sp>
      <p:graphicFrame>
        <p:nvGraphicFramePr>
          <p:cNvPr id="6" name="Content Placeholder 5">
            <a:extLst>
              <a:ext uri="{FF2B5EF4-FFF2-40B4-BE49-F238E27FC236}">
                <a16:creationId xmlns:a16="http://schemas.microsoft.com/office/drawing/2014/main" id="{8319BC2F-7073-C0A2-26EE-CFC97BCCF512}"/>
              </a:ext>
            </a:extLst>
          </p:cNvPr>
          <p:cNvGraphicFramePr>
            <a:graphicFrameLocks noGrp="1"/>
          </p:cNvGraphicFramePr>
          <p:nvPr>
            <p:ph idx="1"/>
            <p:extLst>
              <p:ext uri="{D42A27DB-BD31-4B8C-83A1-F6EECF244321}">
                <p14:modId xmlns:p14="http://schemas.microsoft.com/office/powerpoint/2010/main" val="1395907939"/>
              </p:ext>
            </p:extLst>
          </p:nvPr>
        </p:nvGraphicFramePr>
        <p:xfrm>
          <a:off x="624672" y="1032367"/>
          <a:ext cx="10942655" cy="5723304"/>
        </p:xfrm>
        <a:graphic>
          <a:graphicData uri="http://schemas.openxmlformats.org/drawingml/2006/table">
            <a:tbl>
              <a:tblPr firstRow="1" bandRow="1">
                <a:tableStyleId>{5C22544A-7EE6-4342-B048-85BDC9FD1C3A}</a:tableStyleId>
              </a:tblPr>
              <a:tblGrid>
                <a:gridCol w="2338076">
                  <a:extLst>
                    <a:ext uri="{9D8B030D-6E8A-4147-A177-3AD203B41FA5}">
                      <a16:colId xmlns:a16="http://schemas.microsoft.com/office/drawing/2014/main" val="4156305658"/>
                    </a:ext>
                  </a:extLst>
                </a:gridCol>
                <a:gridCol w="1749784">
                  <a:extLst>
                    <a:ext uri="{9D8B030D-6E8A-4147-A177-3AD203B41FA5}">
                      <a16:colId xmlns:a16="http://schemas.microsoft.com/office/drawing/2014/main" val="2792207497"/>
                    </a:ext>
                  </a:extLst>
                </a:gridCol>
                <a:gridCol w="2155221">
                  <a:extLst>
                    <a:ext uri="{9D8B030D-6E8A-4147-A177-3AD203B41FA5}">
                      <a16:colId xmlns:a16="http://schemas.microsoft.com/office/drawing/2014/main" val="2382643507"/>
                    </a:ext>
                  </a:extLst>
                </a:gridCol>
                <a:gridCol w="1963172">
                  <a:extLst>
                    <a:ext uri="{9D8B030D-6E8A-4147-A177-3AD203B41FA5}">
                      <a16:colId xmlns:a16="http://schemas.microsoft.com/office/drawing/2014/main" val="1955772380"/>
                    </a:ext>
                  </a:extLst>
                </a:gridCol>
                <a:gridCol w="2736402">
                  <a:extLst>
                    <a:ext uri="{9D8B030D-6E8A-4147-A177-3AD203B41FA5}">
                      <a16:colId xmlns:a16="http://schemas.microsoft.com/office/drawing/2014/main" val="3650862863"/>
                    </a:ext>
                  </a:extLst>
                </a:gridCol>
              </a:tblGrid>
              <a:tr h="372576">
                <a:tc>
                  <a:txBody>
                    <a:bodyPr/>
                    <a:lstStyle/>
                    <a:p>
                      <a:endParaRPr lang="en-US" sz="2800" dirty="0"/>
                    </a:p>
                  </a:txBody>
                  <a:tcPr marL="87972" marR="87972" marT="43986" marB="43986"/>
                </a:tc>
                <a:tc>
                  <a:txBody>
                    <a:bodyPr/>
                    <a:lstStyle/>
                    <a:p>
                      <a:r>
                        <a:rPr lang="de-DE" sz="2800" dirty="0"/>
                        <a:t>Baseline</a:t>
                      </a:r>
                      <a:endParaRPr lang="en-US" sz="2800" dirty="0"/>
                    </a:p>
                  </a:txBody>
                  <a:tcPr marL="87972" marR="87972" marT="43986" marB="43986"/>
                </a:tc>
                <a:tc>
                  <a:txBody>
                    <a:bodyPr/>
                    <a:lstStyle/>
                    <a:p>
                      <a:r>
                        <a:rPr lang="de-DE" sz="2800" dirty="0"/>
                        <a:t>ATMs</a:t>
                      </a:r>
                      <a:endParaRPr lang="en-US" sz="2800" dirty="0"/>
                    </a:p>
                  </a:txBody>
                  <a:tcPr marL="87972" marR="87972" marT="43986" marB="4398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800" dirty="0"/>
                        <a:t>Free Trade</a:t>
                      </a:r>
                      <a:endParaRPr lang="en-US" sz="2800" dirty="0"/>
                    </a:p>
                  </a:txBody>
                  <a:tcPr marL="87972" marR="87972" marT="43986" marB="4398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800" dirty="0"/>
                        <a:t>EU membership</a:t>
                      </a:r>
                      <a:endParaRPr lang="en-US" sz="2800" dirty="0"/>
                    </a:p>
                  </a:txBody>
                  <a:tcPr marL="87972" marR="87972" marT="43986" marB="43986"/>
                </a:tc>
                <a:extLst>
                  <a:ext uri="{0D108BD9-81ED-4DB2-BD59-A6C34878D82A}">
                    <a16:rowId xmlns:a16="http://schemas.microsoft.com/office/drawing/2014/main" val="4215427888"/>
                  </a:ext>
                </a:extLst>
              </a:tr>
              <a:tr h="2476232">
                <a:tc>
                  <a:txBody>
                    <a:bodyPr/>
                    <a:lstStyle/>
                    <a:p>
                      <a:r>
                        <a:rPr lang="de-DE" sz="2800" dirty="0"/>
                        <a:t>Trade with the EU</a:t>
                      </a:r>
                      <a:endParaRPr lang="en-US" sz="2800" dirty="0"/>
                    </a:p>
                  </a:txBody>
                  <a:tcPr marL="87972" marR="87972" marT="43986" marB="43986"/>
                </a:tc>
                <a:tc>
                  <a:txBody>
                    <a:bodyPr/>
                    <a:lstStyle/>
                    <a:p>
                      <a:r>
                        <a:rPr lang="en-US" sz="2800" dirty="0"/>
                        <a:t>ATMs in 2025</a:t>
                      </a:r>
                    </a:p>
                    <a:p>
                      <a:r>
                        <a:rPr lang="en-US" sz="2800" dirty="0"/>
                        <a:t>DCFTA in </a:t>
                      </a:r>
                      <a:r>
                        <a:rPr lang="ru-RU" sz="2800" dirty="0"/>
                        <a:t>2026-2033</a:t>
                      </a:r>
                      <a:r>
                        <a:rPr lang="en-US" sz="2800" dirty="0"/>
                        <a:t> (with 40 TRQs)</a:t>
                      </a:r>
                    </a:p>
                  </a:txBody>
                  <a:tcPr marL="87972" marR="87972" marT="43986" marB="43986"/>
                </a:tc>
                <a:tc>
                  <a:txBody>
                    <a:bodyPr/>
                    <a:lstStyle/>
                    <a:p>
                      <a:r>
                        <a:rPr lang="en-US" sz="2800" dirty="0"/>
                        <a:t>ATMs in 2025 and until 2033</a:t>
                      </a:r>
                    </a:p>
                  </a:txBody>
                  <a:tcPr marL="87972" marR="87972" marT="43986" marB="43986"/>
                </a:tc>
                <a:tc>
                  <a:txBody>
                    <a:bodyPr/>
                    <a:lstStyle/>
                    <a:p>
                      <a:r>
                        <a:rPr lang="en-US" sz="2800" dirty="0"/>
                        <a:t>ATMs in 2025 and Free Trade afterwards until 2033</a:t>
                      </a:r>
                    </a:p>
                  </a:txBody>
                  <a:tcPr marL="87972" marR="87972" marT="43986" marB="43986"/>
                </a:tc>
                <a:tc>
                  <a:txBody>
                    <a:bodyPr/>
                    <a:lstStyle/>
                    <a:p>
                      <a:r>
                        <a:rPr lang="en-US" sz="2800" dirty="0"/>
                        <a:t>ATMs in 2025 and Free Trade afterwards until 2033</a:t>
                      </a:r>
                    </a:p>
                    <a:p>
                      <a:endParaRPr lang="en-US" sz="2800" dirty="0"/>
                    </a:p>
                    <a:p>
                      <a:r>
                        <a:rPr lang="en-US" sz="2800" dirty="0"/>
                        <a:t>Additional compliance costs (up to 10%) for agricultural producers</a:t>
                      </a:r>
                    </a:p>
                  </a:txBody>
                  <a:tcPr marL="87972" marR="87972" marT="43986" marB="43986"/>
                </a:tc>
                <a:extLst>
                  <a:ext uri="{0D108BD9-81ED-4DB2-BD59-A6C34878D82A}">
                    <a16:rowId xmlns:a16="http://schemas.microsoft.com/office/drawing/2014/main" val="1827498216"/>
                  </a:ext>
                </a:extLst>
              </a:tr>
            </a:tbl>
          </a:graphicData>
        </a:graphic>
      </p:graphicFrame>
      <p:sp>
        <p:nvSpPr>
          <p:cNvPr id="4" name="TextBox 3">
            <a:extLst>
              <a:ext uri="{FF2B5EF4-FFF2-40B4-BE49-F238E27FC236}">
                <a16:creationId xmlns:a16="http://schemas.microsoft.com/office/drawing/2014/main" id="{59A541F5-2D2D-1EEF-149A-8E2D4BF314A8}"/>
              </a:ext>
            </a:extLst>
          </p:cNvPr>
          <p:cNvSpPr txBox="1"/>
          <p:nvPr/>
        </p:nvSpPr>
        <p:spPr>
          <a:xfrm>
            <a:off x="1676" y="0"/>
            <a:ext cx="6094324" cy="369332"/>
          </a:xfrm>
          <a:prstGeom prst="rect">
            <a:avLst/>
          </a:prstGeom>
          <a:noFill/>
        </p:spPr>
        <p:txBody>
          <a:bodyPr wrap="square">
            <a:spAutoFit/>
          </a:bodyPr>
          <a:lstStyle/>
          <a:p>
            <a:r>
              <a:rPr lang="en-US" sz="1800" dirty="0"/>
              <a:t>2</a:t>
            </a:r>
            <a:r>
              <a:rPr lang="uk-UA" sz="1800" dirty="0"/>
              <a:t>. </a:t>
            </a:r>
            <a:r>
              <a:rPr lang="en-US" sz="1800" dirty="0"/>
              <a:t>Trade Scenarios</a:t>
            </a:r>
            <a:endParaRPr lang="ru-RU" dirty="0"/>
          </a:p>
        </p:txBody>
      </p:sp>
    </p:spTree>
    <p:extLst>
      <p:ext uri="{BB962C8B-B14F-4D97-AF65-F5344CB8AC3E}">
        <p14:creationId xmlns:p14="http://schemas.microsoft.com/office/powerpoint/2010/main" val="4204972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96D2D-9BF9-B664-8EB1-2FC1CED113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E6995C-36A0-8E26-A9E4-368C1D56437A}"/>
              </a:ext>
            </a:extLst>
          </p:cNvPr>
          <p:cNvSpPr>
            <a:spLocks noGrp="1"/>
          </p:cNvSpPr>
          <p:nvPr>
            <p:ph type="title"/>
          </p:nvPr>
        </p:nvSpPr>
        <p:spPr>
          <a:xfrm>
            <a:off x="508439" y="219656"/>
            <a:ext cx="10506456" cy="1014984"/>
          </a:xfrm>
        </p:spPr>
        <p:txBody>
          <a:bodyPr anchor="b">
            <a:noAutofit/>
          </a:bodyPr>
          <a:lstStyle/>
          <a:p>
            <a:r>
              <a:rPr lang="en-US" dirty="0"/>
              <a:t>Trade modelling results: wheat</a:t>
            </a:r>
            <a:endParaRPr lang="ru-RU" dirty="0"/>
          </a:p>
        </p:txBody>
      </p:sp>
      <p:sp>
        <p:nvSpPr>
          <p:cNvPr id="4" name="TextBox 3">
            <a:extLst>
              <a:ext uri="{FF2B5EF4-FFF2-40B4-BE49-F238E27FC236}">
                <a16:creationId xmlns:a16="http://schemas.microsoft.com/office/drawing/2014/main" id="{D1B2B5F9-73D5-F1AF-4B39-A1FBF47C5C59}"/>
              </a:ext>
            </a:extLst>
          </p:cNvPr>
          <p:cNvSpPr txBox="1"/>
          <p:nvPr/>
        </p:nvSpPr>
        <p:spPr>
          <a:xfrm>
            <a:off x="6439005" y="1664940"/>
            <a:ext cx="739305" cy="369332"/>
          </a:xfrm>
          <a:prstGeom prst="rect">
            <a:avLst/>
          </a:prstGeom>
          <a:noFill/>
        </p:spPr>
        <p:txBody>
          <a:bodyPr wrap="none" rtlCol="0">
            <a:spAutoFit/>
          </a:bodyPr>
          <a:lstStyle/>
          <a:p>
            <a:r>
              <a:rPr lang="en-US" dirty="0"/>
              <a:t>‘000 t</a:t>
            </a:r>
            <a:endParaRPr lang="ru-RU" dirty="0"/>
          </a:p>
        </p:txBody>
      </p:sp>
      <p:graphicFrame>
        <p:nvGraphicFramePr>
          <p:cNvPr id="6" name="Chart 5">
            <a:extLst>
              <a:ext uri="{FF2B5EF4-FFF2-40B4-BE49-F238E27FC236}">
                <a16:creationId xmlns:a16="http://schemas.microsoft.com/office/drawing/2014/main" id="{0A8E8685-CA22-E474-1B0C-12CD43428CDC}"/>
              </a:ext>
            </a:extLst>
          </p:cNvPr>
          <p:cNvGraphicFramePr>
            <a:graphicFrameLocks/>
          </p:cNvGraphicFramePr>
          <p:nvPr/>
        </p:nvGraphicFramePr>
        <p:xfrm>
          <a:off x="6491268" y="1683680"/>
          <a:ext cx="5285399" cy="44471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a:extLst>
              <a:ext uri="{FF2B5EF4-FFF2-40B4-BE49-F238E27FC236}">
                <a16:creationId xmlns:a16="http://schemas.microsoft.com/office/drawing/2014/main" id="{4288FACE-81FD-0E5B-9501-B5D8C9E58B11}"/>
              </a:ext>
            </a:extLst>
          </p:cNvPr>
          <p:cNvGraphicFramePr>
            <a:graphicFrameLocks/>
          </p:cNvGraphicFramePr>
          <p:nvPr/>
        </p:nvGraphicFramePr>
        <p:xfrm>
          <a:off x="520679" y="1664940"/>
          <a:ext cx="5970589" cy="4665522"/>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26A0154F-766E-B394-CE2A-4E75133737BC}"/>
              </a:ext>
            </a:extLst>
          </p:cNvPr>
          <p:cNvSpPr txBox="1"/>
          <p:nvPr/>
        </p:nvSpPr>
        <p:spPr>
          <a:xfrm>
            <a:off x="471595" y="1683680"/>
            <a:ext cx="739305" cy="369332"/>
          </a:xfrm>
          <a:prstGeom prst="rect">
            <a:avLst/>
          </a:prstGeom>
          <a:noFill/>
        </p:spPr>
        <p:txBody>
          <a:bodyPr wrap="none" rtlCol="0">
            <a:spAutoFit/>
          </a:bodyPr>
          <a:lstStyle/>
          <a:p>
            <a:r>
              <a:rPr lang="en-US" dirty="0"/>
              <a:t>‘000 t</a:t>
            </a:r>
            <a:endParaRPr lang="ru-RU" dirty="0"/>
          </a:p>
        </p:txBody>
      </p:sp>
      <p:sp>
        <p:nvSpPr>
          <p:cNvPr id="3" name="TextBox 2">
            <a:extLst>
              <a:ext uri="{FF2B5EF4-FFF2-40B4-BE49-F238E27FC236}">
                <a16:creationId xmlns:a16="http://schemas.microsoft.com/office/drawing/2014/main" id="{E46B5EEA-2930-B275-A029-2D1CDA4F0A12}"/>
              </a:ext>
            </a:extLst>
          </p:cNvPr>
          <p:cNvSpPr txBox="1"/>
          <p:nvPr/>
        </p:nvSpPr>
        <p:spPr>
          <a:xfrm>
            <a:off x="1676" y="0"/>
            <a:ext cx="6094324" cy="369332"/>
          </a:xfrm>
          <a:prstGeom prst="rect">
            <a:avLst/>
          </a:prstGeom>
          <a:noFill/>
        </p:spPr>
        <p:txBody>
          <a:bodyPr wrap="square">
            <a:spAutoFit/>
          </a:bodyPr>
          <a:lstStyle/>
          <a:p>
            <a:r>
              <a:rPr lang="en-US" sz="1800" dirty="0"/>
              <a:t>2</a:t>
            </a:r>
            <a:r>
              <a:rPr lang="uk-UA" sz="1800" dirty="0"/>
              <a:t>. </a:t>
            </a:r>
            <a:r>
              <a:rPr lang="en-US" sz="1800" dirty="0"/>
              <a:t>Trade Scenarios</a:t>
            </a:r>
            <a:endParaRPr lang="ru-RU" dirty="0"/>
          </a:p>
        </p:txBody>
      </p:sp>
    </p:spTree>
    <p:extLst>
      <p:ext uri="{BB962C8B-B14F-4D97-AF65-F5344CB8AC3E}">
        <p14:creationId xmlns:p14="http://schemas.microsoft.com/office/powerpoint/2010/main" val="1897395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8881F9D5F6B14B9A1F303ADA637ABA" ma:contentTypeVersion="13" ma:contentTypeDescription="Create a new document." ma:contentTypeScope="" ma:versionID="b8683522652a7b4eaed4a8acbab4780a">
  <xsd:schema xmlns:xsd="http://www.w3.org/2001/XMLSchema" xmlns:xs="http://www.w3.org/2001/XMLSchema" xmlns:p="http://schemas.microsoft.com/office/2006/metadata/properties" xmlns:ns2="0a2f277f-7aa6-4006-b768-079b8d4e4e22" xmlns:ns3="714c3ea8-c7a3-4d66-8a68-fd73cac9f802" targetNamespace="http://schemas.microsoft.com/office/2006/metadata/properties" ma:root="true" ma:fieldsID="cf7a0df7fdcea080318868d3a01520c5" ns2:_="" ns3:_="">
    <xsd:import namespace="0a2f277f-7aa6-4006-b768-079b8d4e4e22"/>
    <xsd:import namespace="714c3ea8-c7a3-4d66-8a68-fd73cac9f80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2f277f-7aa6-4006-b768-079b8d4e4e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cea5a27-2f9a-487f-83fe-96275197ec94"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14c3ea8-c7a3-4d66-8a68-fd73cac9f80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8afde572-f472-4ebf-b303-b0397da73feb}" ma:internalName="TaxCatchAll" ma:showField="CatchAllData" ma:web="714c3ea8-c7a3-4d66-8a68-fd73cac9f8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a2f277f-7aa6-4006-b768-079b8d4e4e22">
      <Terms xmlns="http://schemas.microsoft.com/office/infopath/2007/PartnerControls"/>
    </lcf76f155ced4ddcb4097134ff3c332f>
    <TaxCatchAll xmlns="714c3ea8-c7a3-4d66-8a68-fd73cac9f802" xsi:nil="true"/>
  </documentManagement>
</p:properties>
</file>

<file path=customXml/itemProps1.xml><?xml version="1.0" encoding="utf-8"?>
<ds:datastoreItem xmlns:ds="http://schemas.openxmlformats.org/officeDocument/2006/customXml" ds:itemID="{FBE4AAC2-19CB-4061-AD68-F5A2BDC8372C}"/>
</file>

<file path=customXml/itemProps2.xml><?xml version="1.0" encoding="utf-8"?>
<ds:datastoreItem xmlns:ds="http://schemas.openxmlformats.org/officeDocument/2006/customXml" ds:itemID="{B18EA993-AFFA-46A5-9413-2C057CBC076D}"/>
</file>

<file path=customXml/itemProps3.xml><?xml version="1.0" encoding="utf-8"?>
<ds:datastoreItem xmlns:ds="http://schemas.openxmlformats.org/officeDocument/2006/customXml" ds:itemID="{0F08BE63-BA30-4B7C-8774-0099F3D96712}"/>
</file>

<file path=docProps/app.xml><?xml version="1.0" encoding="utf-8"?>
<Properties xmlns="http://schemas.openxmlformats.org/officeDocument/2006/extended-properties" xmlns:vt="http://schemas.openxmlformats.org/officeDocument/2006/docPropsVTypes">
  <TotalTime>921</TotalTime>
  <Words>1058</Words>
  <Application>Microsoft Office PowerPoint</Application>
  <PresentationFormat>Widescreen</PresentationFormat>
  <Paragraphs>148</Paragraphs>
  <Slides>21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Aptos</vt:lpstr>
      <vt:lpstr>Aptos Display</vt:lpstr>
      <vt:lpstr>Arial</vt:lpstr>
      <vt:lpstr>Office Theme</vt:lpstr>
      <vt:lpstr> Ukraine’s Accession to the EU: Trade Scenarios and Institutional Challenges</vt:lpstr>
      <vt:lpstr>Outline</vt:lpstr>
      <vt:lpstr>WAR – the LARGEST SHOCK since 1991</vt:lpstr>
      <vt:lpstr>War Damages UNBEARABLE for Ukraine ALONE</vt:lpstr>
      <vt:lpstr>EU Accession of Ukraine: Trade Scenarios and Issues Beyond</vt:lpstr>
      <vt:lpstr>EU became a major trade partner of Ukraine</vt:lpstr>
      <vt:lpstr>Methods and data</vt:lpstr>
      <vt:lpstr>Scenarios description</vt:lpstr>
      <vt:lpstr>Trade modelling results: wheat</vt:lpstr>
      <vt:lpstr>Trade modelling results: corn</vt:lpstr>
      <vt:lpstr>Trade modelling results: sunflower seed</vt:lpstr>
      <vt:lpstr>Trade modelling results: sunflower oil</vt:lpstr>
      <vt:lpstr>Trade modelling results: poultry meat</vt:lpstr>
      <vt:lpstr>Setting the Framework: Competitiveness </vt:lpstr>
      <vt:lpstr>Trade policy regime is beneficial for Ukraine’s agricultural competitiveness </vt:lpstr>
      <vt:lpstr>State institutions lack capacity might hinder agricultural competitiveness</vt:lpstr>
      <vt:lpstr>EU agricultural acquis compliance costs might hinder agricultural competitiveness</vt:lpstr>
      <vt:lpstr>CAP subsidies might hinder agricultural competitiveness </vt:lpstr>
      <vt:lpstr>CAP subsidies might hinder agricultural competitiveness </vt:lpstr>
      <vt:lpstr>CAP subsidies might hinder agricultural competitiveness </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Oleg Nivievskyi</dc:creator>
  <cp:lastModifiedBy>Oleg Nivievskyi</cp:lastModifiedBy>
  <cp:revision>98</cp:revision>
  <dcterms:created xsi:type="dcterms:W3CDTF">2024-10-22T08:15:41Z</dcterms:created>
  <dcterms:modified xsi:type="dcterms:W3CDTF">2024-12-06T08:53:40Z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0x010100C28881F9D5F6B14B9A1F303ADA637ABA</vt:lpwstr>
  </property>
</Properties>
</file>