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687" r:id="rId2"/>
    <p:sldId id="689" r:id="rId3"/>
    <p:sldId id="708" r:id="rId4"/>
    <p:sldId id="709" r:id="rId5"/>
    <p:sldId id="710" r:id="rId6"/>
    <p:sldId id="719" r:id="rId7"/>
    <p:sldId id="717" r:id="rId8"/>
    <p:sldId id="720" r:id="rId9"/>
    <p:sldId id="721" r:id="rId10"/>
    <p:sldId id="711" r:id="rId11"/>
    <p:sldId id="712" r:id="rId12"/>
    <p:sldId id="713" r:id="rId13"/>
    <p:sldId id="714" r:id="rId14"/>
    <p:sldId id="718" r:id="rId15"/>
    <p:sldId id="701" r:id="rId16"/>
    <p:sldId id="715" r:id="rId17"/>
    <p:sldId id="702" r:id="rId18"/>
    <p:sldId id="704" r:id="rId19"/>
    <p:sldId id="705" r:id="rId20"/>
    <p:sldId id="707"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6" autoAdjust="0"/>
    <p:restoredTop sz="94660"/>
  </p:normalViewPr>
  <p:slideViewPr>
    <p:cSldViewPr snapToGrid="0">
      <p:cViewPr varScale="1">
        <p:scale>
          <a:sx n="136" d="100"/>
          <a:sy n="136" d="100"/>
        </p:scale>
        <p:origin x="-1664" y="-104"/>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AC8F8-82E3-4714-BFD4-1A513BA75069}" type="datetimeFigureOut">
              <a:rPr lang="sv-SE" smtClean="0"/>
              <a:t>19-05-29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729B8-9CC9-42C5-A06A-210361002FC4}" type="slidenum">
              <a:rPr lang="sv-SE" smtClean="0"/>
              <a:t>‹#›</a:t>
            </a:fld>
            <a:endParaRPr lang="sv-SE"/>
          </a:p>
        </p:txBody>
      </p:sp>
    </p:spTree>
    <p:extLst>
      <p:ext uri="{BB962C8B-B14F-4D97-AF65-F5344CB8AC3E}">
        <p14:creationId xmlns:p14="http://schemas.microsoft.com/office/powerpoint/2010/main" val="81429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5538"/>
            <a:ext cx="9144000" cy="2459073"/>
          </a:xfrm>
        </p:spPr>
        <p:txBody>
          <a:bodyPr anchor="b"/>
          <a:lstStyle>
            <a:lvl1pPr algn="ctr">
              <a:defRPr sz="6000"/>
            </a:lvl1pPr>
          </a:lstStyle>
          <a:p>
            <a:r>
              <a:rPr lang="sv-SE"/>
              <a:t>Click to edit Master title style</a:t>
            </a:r>
            <a:endParaRPr lang="sv-SE" dirty="0"/>
          </a:p>
        </p:txBody>
      </p:sp>
      <p:sp>
        <p:nvSpPr>
          <p:cNvPr id="3" name="Subtitle 2"/>
          <p:cNvSpPr>
            <a:spLocks noGrp="1"/>
          </p:cNvSpPr>
          <p:nvPr>
            <p:ph type="subTitle" idx="1"/>
          </p:nvPr>
        </p:nvSpPr>
        <p:spPr>
          <a:xfrm>
            <a:off x="1524000" y="380051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Click to edit Master subtitle style</a:t>
            </a:r>
          </a:p>
        </p:txBody>
      </p:sp>
      <p:sp>
        <p:nvSpPr>
          <p:cNvPr id="4" name="Date Placeholder 3"/>
          <p:cNvSpPr>
            <a:spLocks noGrp="1"/>
          </p:cNvSpPr>
          <p:nvPr>
            <p:ph type="dt" sz="half" idx="10"/>
          </p:nvPr>
        </p:nvSpPr>
        <p:spPr/>
        <p:txBody>
          <a:bodyPr/>
          <a:lstStyle/>
          <a:p>
            <a:fld id="{D168020A-1AF7-4DCC-A2A2-4B816DA4F21D}" type="datetime1">
              <a:rPr lang="sv-SE" smtClean="0"/>
              <a:t>19-05-29</a:t>
            </a:fld>
            <a:endParaRPr lang="sv-SE"/>
          </a:p>
        </p:txBody>
      </p:sp>
      <p:sp>
        <p:nvSpPr>
          <p:cNvPr id="6" name="Slide Number Placeholder 5"/>
          <p:cNvSpPr>
            <a:spLocks noGrp="1"/>
          </p:cNvSpPr>
          <p:nvPr>
            <p:ph type="sldNum" sz="quarter" idx="12"/>
          </p:nvPr>
        </p:nvSpPr>
        <p:spPr/>
        <p:txBody>
          <a:bodyPr/>
          <a:lstStyle/>
          <a:p>
            <a:fld id="{9DCA6F6B-F8EC-4E1B-9BC2-D3CFE0161360}" type="slidenum">
              <a:rPr lang="sv-SE" smtClean="0"/>
              <a:t>‹#›</a:t>
            </a:fld>
            <a:endParaRPr lang="sv-SE"/>
          </a:p>
        </p:txBody>
      </p:sp>
    </p:spTree>
    <p:extLst>
      <p:ext uri="{BB962C8B-B14F-4D97-AF65-F5344CB8AC3E}">
        <p14:creationId xmlns:p14="http://schemas.microsoft.com/office/powerpoint/2010/main" val="316901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4381488" y="6419854"/>
            <a:ext cx="3860800" cy="365125"/>
          </a:xfrm>
          <a:prstGeom prst="rect">
            <a:avLst/>
          </a:prstGeom>
          <a:ln/>
        </p:spPr>
        <p:txBody>
          <a:bodyPr/>
          <a:lstStyle>
            <a:lvl1pPr>
              <a:defRPr/>
            </a:lvl1pPr>
          </a:lstStyle>
          <a:p>
            <a:pPr>
              <a:defRPr/>
            </a:pPr>
            <a:fld id="{75B7FA90-78EF-A448-B64B-4515E147A561}" type="slidenum">
              <a:rPr lang="en-US"/>
              <a:pPr>
                <a:defRPr/>
              </a:pPr>
              <a:t>‹#›</a:t>
            </a:fld>
            <a:endParaRPr lang="en-US"/>
          </a:p>
        </p:txBody>
      </p:sp>
    </p:spTree>
    <p:extLst>
      <p:ext uri="{BB962C8B-B14F-4D97-AF65-F5344CB8AC3E}">
        <p14:creationId xmlns:p14="http://schemas.microsoft.com/office/powerpoint/2010/main" val="23468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a:xfrm>
            <a:off x="838200" y="1127027"/>
            <a:ext cx="10515600" cy="4894361"/>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DBE54448-71C1-4D95-B114-C04493D0B6FB}" type="datetime1">
              <a:rPr lang="sv-SE" smtClean="0"/>
              <a:t>19-05-29</a:t>
            </a:fld>
            <a:endParaRPr lang="sv-SE"/>
          </a:p>
        </p:txBody>
      </p:sp>
      <p:sp>
        <p:nvSpPr>
          <p:cNvPr id="6" name="Slide Number Placeholder 5"/>
          <p:cNvSpPr>
            <a:spLocks noGrp="1"/>
          </p:cNvSpPr>
          <p:nvPr>
            <p:ph type="sldNum" sz="quarter" idx="12"/>
          </p:nvPr>
        </p:nvSpPr>
        <p:spPr/>
        <p:txBody>
          <a:bodyPr/>
          <a:lstStyle/>
          <a:p>
            <a:fld id="{9DCA6F6B-F8EC-4E1B-9BC2-D3CFE0161360}" type="slidenum">
              <a:rPr lang="sv-SE" smtClean="0"/>
              <a:t>‹#›</a:t>
            </a:fld>
            <a:endParaRPr lang="sv-SE"/>
          </a:p>
        </p:txBody>
      </p:sp>
    </p:spTree>
    <p:extLst>
      <p:ext uri="{BB962C8B-B14F-4D97-AF65-F5344CB8AC3E}">
        <p14:creationId xmlns:p14="http://schemas.microsoft.com/office/powerpoint/2010/main" val="1450832061"/>
      </p:ext>
    </p:extLst>
  </p:cSld>
  <p:clrMapOvr>
    <a:masterClrMapping/>
  </p:clrMapOvr>
  <p:extLst>
    <p:ext uri="{DCECCB84-F9BA-43D5-87BE-67443E8EF086}">
      <p15:sldGuideLst xmlns:p15="http://schemas.microsoft.com/office/powerpoint/2012/main" xmlns="">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838200" y="1125538"/>
            <a:ext cx="5181600" cy="4895850"/>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Content Placeholder 3"/>
          <p:cNvSpPr>
            <a:spLocks noGrp="1"/>
          </p:cNvSpPr>
          <p:nvPr>
            <p:ph sz="half" idx="2"/>
          </p:nvPr>
        </p:nvSpPr>
        <p:spPr>
          <a:xfrm>
            <a:off x="6172200" y="1125538"/>
            <a:ext cx="5181600" cy="4895850"/>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Date Placeholder 4"/>
          <p:cNvSpPr>
            <a:spLocks noGrp="1"/>
          </p:cNvSpPr>
          <p:nvPr>
            <p:ph type="dt" sz="half" idx="10"/>
          </p:nvPr>
        </p:nvSpPr>
        <p:spPr/>
        <p:txBody>
          <a:bodyPr/>
          <a:lstStyle/>
          <a:p>
            <a:fld id="{F0DD8EE6-21FF-4C3A-AC9C-811030FD7C1B}" type="datetime1">
              <a:rPr lang="sv-SE" smtClean="0"/>
              <a:t>19-05-29</a:t>
            </a:fld>
            <a:endParaRPr lang="sv-SE"/>
          </a:p>
        </p:txBody>
      </p:sp>
      <p:sp>
        <p:nvSpPr>
          <p:cNvPr id="7" name="Slide Number Placeholder 6"/>
          <p:cNvSpPr>
            <a:spLocks noGrp="1"/>
          </p:cNvSpPr>
          <p:nvPr>
            <p:ph type="sldNum" sz="quarter" idx="12"/>
          </p:nvPr>
        </p:nvSpPr>
        <p:spPr/>
        <p:txBody>
          <a:bodyPr/>
          <a:lstStyle/>
          <a:p>
            <a:fld id="{9DCA6F6B-F8EC-4E1B-9BC2-D3CFE0161360}" type="slidenum">
              <a:rPr lang="sv-SE" smtClean="0"/>
              <a:t>‹#›</a:t>
            </a:fld>
            <a:endParaRPr lang="sv-SE"/>
          </a:p>
        </p:txBody>
      </p:sp>
    </p:spTree>
    <p:extLst>
      <p:ext uri="{BB962C8B-B14F-4D97-AF65-F5344CB8AC3E}">
        <p14:creationId xmlns:p14="http://schemas.microsoft.com/office/powerpoint/2010/main" val="193658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p>
        </p:txBody>
      </p:sp>
      <p:sp>
        <p:nvSpPr>
          <p:cNvPr id="3" name="Date Placeholder 2"/>
          <p:cNvSpPr>
            <a:spLocks noGrp="1"/>
          </p:cNvSpPr>
          <p:nvPr>
            <p:ph type="dt" sz="half" idx="10"/>
          </p:nvPr>
        </p:nvSpPr>
        <p:spPr/>
        <p:txBody>
          <a:bodyPr/>
          <a:lstStyle/>
          <a:p>
            <a:fld id="{AD4F4EFE-78DB-4534-8C2F-EAD4A894CA9A}" type="datetime1">
              <a:rPr lang="sv-SE" smtClean="0"/>
              <a:t>19-05-29</a:t>
            </a:fld>
            <a:endParaRPr lang="sv-SE"/>
          </a:p>
        </p:txBody>
      </p:sp>
      <p:sp>
        <p:nvSpPr>
          <p:cNvPr id="5" name="Slide Number Placeholder 4"/>
          <p:cNvSpPr>
            <a:spLocks noGrp="1"/>
          </p:cNvSpPr>
          <p:nvPr>
            <p:ph type="sldNum" sz="quarter" idx="12"/>
          </p:nvPr>
        </p:nvSpPr>
        <p:spPr/>
        <p:txBody>
          <a:bodyPr/>
          <a:lstStyle/>
          <a:p>
            <a:fld id="{9DCA6F6B-F8EC-4E1B-9BC2-D3CFE0161360}" type="slidenum">
              <a:rPr lang="sv-SE" smtClean="0"/>
              <a:t>‹#›</a:t>
            </a:fld>
            <a:endParaRPr lang="sv-SE"/>
          </a:p>
        </p:txBody>
      </p:sp>
    </p:spTree>
    <p:extLst>
      <p:ext uri="{BB962C8B-B14F-4D97-AF65-F5344CB8AC3E}">
        <p14:creationId xmlns:p14="http://schemas.microsoft.com/office/powerpoint/2010/main" val="295118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nk">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DEE2-6862-48C5-8C9B-31DDF30B4498}" type="datetime1">
              <a:rPr lang="sv-SE" smtClean="0"/>
              <a:t>19-05-29</a:t>
            </a:fld>
            <a:endParaRPr lang="sv-SE"/>
          </a:p>
        </p:txBody>
      </p:sp>
      <p:sp>
        <p:nvSpPr>
          <p:cNvPr id="4" name="Slide Number Placeholder 3"/>
          <p:cNvSpPr>
            <a:spLocks noGrp="1"/>
          </p:cNvSpPr>
          <p:nvPr>
            <p:ph type="sldNum" sz="quarter" idx="12"/>
          </p:nvPr>
        </p:nvSpPr>
        <p:spPr/>
        <p:txBody>
          <a:bodyPr/>
          <a:lstStyle>
            <a:lvl1pPr>
              <a:defRPr/>
            </a:lvl1pPr>
          </a:lstStyle>
          <a:p>
            <a:fld id="{DCAA8B48-3BD9-4FFD-A701-BD3062D09353}" type="slidenum">
              <a:rPr lang="sv-SE" smtClean="0"/>
              <a:pPr/>
              <a:t>‹#›</a:t>
            </a:fld>
            <a:endParaRPr lang="sv-SE" dirty="0"/>
          </a:p>
        </p:txBody>
      </p:sp>
      <p:sp>
        <p:nvSpPr>
          <p:cNvPr id="5" name="Title 1"/>
          <p:cNvSpPr>
            <a:spLocks noGrp="1"/>
          </p:cNvSpPr>
          <p:nvPr>
            <p:ph type="ctrTitle"/>
          </p:nvPr>
        </p:nvSpPr>
        <p:spPr>
          <a:xfrm>
            <a:off x="1524000" y="1125538"/>
            <a:ext cx="9144000" cy="2459073"/>
          </a:xfrm>
        </p:spPr>
        <p:txBody>
          <a:bodyPr anchor="b"/>
          <a:lstStyle>
            <a:lvl1pPr algn="ctr">
              <a:defRPr sz="6000"/>
            </a:lvl1pPr>
          </a:lstStyle>
          <a:p>
            <a:r>
              <a:rPr lang="sv-SE"/>
              <a:t>Click to edit Master title style</a:t>
            </a:r>
            <a:endParaRPr lang="sv-SE" dirty="0"/>
          </a:p>
        </p:txBody>
      </p:sp>
      <p:sp>
        <p:nvSpPr>
          <p:cNvPr id="6" name="Subtitle 2"/>
          <p:cNvSpPr>
            <a:spLocks noGrp="1"/>
          </p:cNvSpPr>
          <p:nvPr>
            <p:ph type="subTitle" idx="1"/>
          </p:nvPr>
        </p:nvSpPr>
        <p:spPr>
          <a:xfrm>
            <a:off x="1524000" y="380051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Click to edit Master subtitle style</a:t>
            </a:r>
          </a:p>
        </p:txBody>
      </p:sp>
    </p:spTree>
    <p:extLst>
      <p:ext uri="{BB962C8B-B14F-4D97-AF65-F5344CB8AC3E}">
        <p14:creationId xmlns:p14="http://schemas.microsoft.com/office/powerpoint/2010/main" val="337572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125538"/>
            <a:ext cx="6172200" cy="4895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 name="Text Placeholder 3"/>
          <p:cNvSpPr>
            <a:spLocks noGrp="1"/>
          </p:cNvSpPr>
          <p:nvPr>
            <p:ph type="body" sz="half" idx="2"/>
          </p:nvPr>
        </p:nvSpPr>
        <p:spPr>
          <a:xfrm>
            <a:off x="839788" y="1125538"/>
            <a:ext cx="3932237" cy="4895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Click to edit Master text styles</a:t>
            </a:r>
          </a:p>
        </p:txBody>
      </p:sp>
      <p:sp>
        <p:nvSpPr>
          <p:cNvPr id="5" name="Date Placeholder 4"/>
          <p:cNvSpPr>
            <a:spLocks noGrp="1"/>
          </p:cNvSpPr>
          <p:nvPr>
            <p:ph type="dt" sz="half" idx="10"/>
          </p:nvPr>
        </p:nvSpPr>
        <p:spPr/>
        <p:txBody>
          <a:bodyPr/>
          <a:lstStyle/>
          <a:p>
            <a:fld id="{284A9278-C06E-440E-8A91-E8D776AB622D}" type="datetime1">
              <a:rPr lang="sv-SE" smtClean="0"/>
              <a:t>19-05-29</a:t>
            </a:fld>
            <a:endParaRPr lang="sv-SE"/>
          </a:p>
        </p:txBody>
      </p:sp>
      <p:sp>
        <p:nvSpPr>
          <p:cNvPr id="7" name="Slide Number Placeholder 6"/>
          <p:cNvSpPr>
            <a:spLocks noGrp="1"/>
          </p:cNvSpPr>
          <p:nvPr>
            <p:ph type="sldNum" sz="quarter" idx="12"/>
          </p:nvPr>
        </p:nvSpPr>
        <p:spPr/>
        <p:txBody>
          <a:bodyPr/>
          <a:lstStyle/>
          <a:p>
            <a:fld id="{9DCA6F6B-F8EC-4E1B-9BC2-D3CFE0161360}" type="slidenum">
              <a:rPr lang="sv-SE" smtClean="0"/>
              <a:t>‹#›</a:t>
            </a:fld>
            <a:endParaRPr lang="sv-SE"/>
          </a:p>
        </p:txBody>
      </p:sp>
      <p:sp>
        <p:nvSpPr>
          <p:cNvPr id="8" name="Title Placeholder 1"/>
          <p:cNvSpPr>
            <a:spLocks noGrp="1"/>
          </p:cNvSpPr>
          <p:nvPr>
            <p:ph type="title"/>
          </p:nvPr>
        </p:nvSpPr>
        <p:spPr>
          <a:xfrm>
            <a:off x="838199" y="100819"/>
            <a:ext cx="7111483" cy="841715"/>
          </a:xfrm>
          <a:prstGeom prst="rect">
            <a:avLst/>
          </a:prstGeom>
        </p:spPr>
        <p:txBody>
          <a:bodyPr vert="horz" lIns="91440" tIns="45720" rIns="91440" bIns="45720" rtlCol="0" anchor="ctr">
            <a:normAutofit/>
          </a:bodyPr>
          <a:lstStyle/>
          <a:p>
            <a:r>
              <a:rPr lang="sv-SE"/>
              <a:t>Click to edit Master title style</a:t>
            </a:r>
            <a:endParaRPr lang="sv-SE" dirty="0"/>
          </a:p>
        </p:txBody>
      </p:sp>
    </p:spTree>
    <p:extLst>
      <p:ext uri="{BB962C8B-B14F-4D97-AF65-F5344CB8AC3E}">
        <p14:creationId xmlns:p14="http://schemas.microsoft.com/office/powerpoint/2010/main" val="15656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tile tx="0" ty="0" sx="95000" sy="95000" flip="none" algn="ctr"/>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125538"/>
            <a:ext cx="6172200" cy="4895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Drag picture to placeholder or click icon to add</a:t>
            </a:r>
            <a:endParaRPr lang="sv-SE" dirty="0"/>
          </a:p>
        </p:txBody>
      </p:sp>
      <p:sp>
        <p:nvSpPr>
          <p:cNvPr id="4" name="Text Placeholder 3"/>
          <p:cNvSpPr>
            <a:spLocks noGrp="1"/>
          </p:cNvSpPr>
          <p:nvPr>
            <p:ph type="body" sz="half" idx="2"/>
          </p:nvPr>
        </p:nvSpPr>
        <p:spPr>
          <a:xfrm>
            <a:off x="839788" y="1125539"/>
            <a:ext cx="3932237" cy="4895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Click to edit Master text styles</a:t>
            </a:r>
          </a:p>
        </p:txBody>
      </p:sp>
      <p:sp>
        <p:nvSpPr>
          <p:cNvPr id="5" name="Date Placeholder 4"/>
          <p:cNvSpPr>
            <a:spLocks noGrp="1"/>
          </p:cNvSpPr>
          <p:nvPr>
            <p:ph type="dt" sz="half" idx="10"/>
          </p:nvPr>
        </p:nvSpPr>
        <p:spPr/>
        <p:txBody>
          <a:bodyPr/>
          <a:lstStyle/>
          <a:p>
            <a:fld id="{84791C13-D2B2-4D4A-9A2D-9C405E50AE51}" type="datetime1">
              <a:rPr lang="sv-SE" smtClean="0"/>
              <a:t>19-05-29</a:t>
            </a:fld>
            <a:endParaRPr lang="sv-SE"/>
          </a:p>
        </p:txBody>
      </p:sp>
      <p:sp>
        <p:nvSpPr>
          <p:cNvPr id="7" name="Slide Number Placeholder 6"/>
          <p:cNvSpPr>
            <a:spLocks noGrp="1"/>
          </p:cNvSpPr>
          <p:nvPr>
            <p:ph type="sldNum" sz="quarter" idx="12"/>
          </p:nvPr>
        </p:nvSpPr>
        <p:spPr/>
        <p:txBody>
          <a:bodyPr/>
          <a:lstStyle/>
          <a:p>
            <a:fld id="{9DCA6F6B-F8EC-4E1B-9BC2-D3CFE0161360}" type="slidenum">
              <a:rPr lang="sv-SE" smtClean="0"/>
              <a:t>‹#›</a:t>
            </a:fld>
            <a:endParaRPr lang="sv-SE"/>
          </a:p>
        </p:txBody>
      </p:sp>
      <p:sp>
        <p:nvSpPr>
          <p:cNvPr id="10" name="Title Placeholder 1"/>
          <p:cNvSpPr>
            <a:spLocks noGrp="1"/>
          </p:cNvSpPr>
          <p:nvPr>
            <p:ph type="title"/>
          </p:nvPr>
        </p:nvSpPr>
        <p:spPr>
          <a:xfrm>
            <a:off x="838199" y="100819"/>
            <a:ext cx="7111483" cy="841715"/>
          </a:xfrm>
          <a:prstGeom prst="rect">
            <a:avLst/>
          </a:prstGeom>
        </p:spPr>
        <p:txBody>
          <a:bodyPr vert="horz" lIns="91440" tIns="45720" rIns="91440" bIns="45720" rtlCol="0" anchor="ctr">
            <a:normAutofit/>
          </a:bodyPr>
          <a:lstStyle/>
          <a:p>
            <a:r>
              <a:rPr lang="sv-SE"/>
              <a:t>Click to edit Master title style</a:t>
            </a:r>
            <a:endParaRPr lang="sv-SE" dirty="0"/>
          </a:p>
        </p:txBody>
      </p:sp>
    </p:spTree>
    <p:extLst>
      <p:ext uri="{BB962C8B-B14F-4D97-AF65-F5344CB8AC3E}">
        <p14:creationId xmlns:p14="http://schemas.microsoft.com/office/powerpoint/2010/main" val="403058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381488" y="6419854"/>
            <a:ext cx="3860800" cy="365125"/>
          </a:xfrm>
          <a:prstGeom prst="rect">
            <a:avLst/>
          </a:prstGeom>
        </p:spPr>
        <p:txBody>
          <a:bodyPr/>
          <a:lstStyle/>
          <a:p>
            <a:pPr>
              <a:defRPr/>
            </a:pPr>
            <a:r>
              <a:rPr lang="uk-UA"/>
              <a:t>‹#›</a:t>
            </a:r>
            <a:endParaRPr lang="en-US" dirty="0"/>
          </a:p>
        </p:txBody>
      </p:sp>
      <p:sp>
        <p:nvSpPr>
          <p:cNvPr id="4" name="Slide Number Placeholder 3"/>
          <p:cNvSpPr>
            <a:spLocks noGrp="1"/>
          </p:cNvSpPr>
          <p:nvPr>
            <p:ph type="sldNum" sz="quarter" idx="11"/>
          </p:nvPr>
        </p:nvSpPr>
        <p:spPr/>
        <p:txBody>
          <a:bodyPr/>
          <a:lstStyle/>
          <a:p>
            <a:pPr>
              <a:defRPr/>
            </a:pPr>
            <a:r>
              <a:rPr lang="en-US"/>
              <a:t>Page </a:t>
            </a:r>
            <a:fld id="{FAD749BF-65AC-4CE8-A3E6-4EC1580284D0}" type="slidenum">
              <a:rPr lang="en-US" smtClean="0"/>
              <a:pPr>
                <a:defRPr/>
              </a:pPr>
              <a:t>‹#›</a:t>
            </a:fld>
            <a:endParaRPr lang="en-US" dirty="0"/>
          </a:p>
        </p:txBody>
      </p:sp>
      <p:sp>
        <p:nvSpPr>
          <p:cNvPr id="5" name="Date Placeholder 4"/>
          <p:cNvSpPr>
            <a:spLocks noGrp="1"/>
          </p:cNvSpPr>
          <p:nvPr>
            <p:ph type="dt" sz="half" idx="12"/>
          </p:nvPr>
        </p:nvSpPr>
        <p:spPr/>
        <p:txBody>
          <a:bodyPr/>
          <a:lstStyle/>
          <a:p>
            <a:endParaRPr lang="sv-SE" dirty="0"/>
          </a:p>
        </p:txBody>
      </p:sp>
    </p:spTree>
    <p:extLst>
      <p:ext uri="{BB962C8B-B14F-4D97-AF65-F5344CB8AC3E}">
        <p14:creationId xmlns:p14="http://schemas.microsoft.com/office/powerpoint/2010/main" val="273151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Lis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4381488" y="6419854"/>
            <a:ext cx="3860800" cy="365125"/>
          </a:xfrm>
          <a:prstGeom prst="rect">
            <a:avLst/>
          </a:prstGeom>
        </p:spPr>
        <p:txBody>
          <a:bodyPr vert="horz" lIns="91440" tIns="45720" rIns="91440" bIns="45720" rtlCol="0" anchor="ctr"/>
          <a:lstStyle>
            <a:lvl1pPr algn="l" fontAlgn="auto">
              <a:spcBef>
                <a:spcPts val="0"/>
              </a:spcBef>
              <a:spcAft>
                <a:spcPts val="0"/>
              </a:spcAft>
              <a:defRPr sz="900">
                <a:solidFill>
                  <a:schemeClr val="accent3"/>
                </a:solidFill>
                <a:latin typeface="Century Gothic" pitchFamily="34" charset="0"/>
                <a:cs typeface="+mn-cs"/>
              </a:defRPr>
            </a:lvl1pPr>
          </a:lstStyle>
          <a:p>
            <a:pPr>
              <a:defRPr/>
            </a:pPr>
            <a:r>
              <a:rPr lang="uk-UA"/>
              <a:t>‹#›</a:t>
            </a:r>
            <a:endParaRPr lang="en-US" dirty="0"/>
          </a:p>
        </p:txBody>
      </p:sp>
      <p:sp>
        <p:nvSpPr>
          <p:cNvPr id="10" name="Slide Number Placeholder 5"/>
          <p:cNvSpPr>
            <a:spLocks noGrp="1"/>
          </p:cNvSpPr>
          <p:nvPr>
            <p:ph type="sldNum" sz="quarter" idx="4"/>
          </p:nvPr>
        </p:nvSpPr>
        <p:spPr>
          <a:xfrm>
            <a:off x="9239272" y="6564338"/>
            <a:ext cx="2844800" cy="220641"/>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3"/>
                </a:solidFill>
                <a:latin typeface="Century Gothic" pitchFamily="34" charset="0"/>
                <a:cs typeface="+mn-cs"/>
              </a:defRPr>
            </a:lvl1pPr>
          </a:lstStyle>
          <a:p>
            <a:pPr>
              <a:defRPr/>
            </a:pPr>
            <a:r>
              <a:rPr lang="en-US" dirty="0"/>
              <a:t>Page </a:t>
            </a:r>
            <a:fld id="{FAD749BF-65AC-4CE8-A3E6-4EC1580284D0}" type="slidenum">
              <a:rPr lang="en-US" smtClean="0"/>
              <a:pPr>
                <a:defRPr/>
              </a:pPr>
              <a:t>‹#›</a:t>
            </a:fld>
            <a:endParaRPr lang="en-US" dirty="0"/>
          </a:p>
        </p:txBody>
      </p:sp>
      <p:sp>
        <p:nvSpPr>
          <p:cNvPr id="11" name="Platshållare för datum 6"/>
          <p:cNvSpPr>
            <a:spLocks noGrp="1"/>
          </p:cNvSpPr>
          <p:nvPr>
            <p:ph type="dt" sz="half" idx="2"/>
          </p:nvPr>
        </p:nvSpPr>
        <p:spPr>
          <a:xfrm>
            <a:off x="190459" y="6564338"/>
            <a:ext cx="2844800" cy="222249"/>
          </a:xfrm>
          <a:prstGeom prst="rect">
            <a:avLst/>
          </a:prstGeom>
        </p:spPr>
        <p:txBody>
          <a:bodyPr vert="horz" lIns="91440" tIns="45720" rIns="91440" bIns="45720" rtlCol="0" anchor="ctr"/>
          <a:lstStyle>
            <a:lvl1pPr algn="r">
              <a:defRPr sz="900">
                <a:solidFill>
                  <a:schemeClr val="accent3"/>
                </a:solidFill>
                <a:latin typeface="Century Gothic" pitchFamily="34" charset="0"/>
              </a:defRPr>
            </a:lvl1pPr>
          </a:lstStyle>
          <a:p>
            <a:endParaRPr lang="sv-SE" dirty="0"/>
          </a:p>
        </p:txBody>
      </p:sp>
      <p:sp>
        <p:nvSpPr>
          <p:cNvPr id="17" name="Rubrik 16"/>
          <p:cNvSpPr>
            <a:spLocks noGrp="1"/>
          </p:cNvSpPr>
          <p:nvPr>
            <p:ph type="title"/>
          </p:nvPr>
        </p:nvSpPr>
        <p:spPr>
          <a:xfrm>
            <a:off x="1775520" y="820208"/>
            <a:ext cx="9798885" cy="736585"/>
          </a:xfrm>
          <a:prstGeom prst="rect">
            <a:avLst/>
          </a:prstGeom>
        </p:spPr>
        <p:txBody>
          <a:bodyPr/>
          <a:lstStyle>
            <a:lvl1pPr>
              <a:defRPr sz="2800"/>
            </a:lvl1pPr>
          </a:lstStyle>
          <a:p>
            <a:r>
              <a:rPr lang="en-US" dirty="0"/>
              <a:t>Click to edit Master title style</a:t>
            </a:r>
            <a:endParaRPr lang="sv-SE" dirty="0"/>
          </a:p>
        </p:txBody>
      </p:sp>
      <p:sp>
        <p:nvSpPr>
          <p:cNvPr id="13" name="Platshållare för text 12"/>
          <p:cNvSpPr>
            <a:spLocks noGrp="1"/>
          </p:cNvSpPr>
          <p:nvPr>
            <p:ph type="body" sz="quarter" idx="10"/>
          </p:nvPr>
        </p:nvSpPr>
        <p:spPr>
          <a:xfrm>
            <a:off x="1775520" y="1843104"/>
            <a:ext cx="9697077" cy="3871912"/>
          </a:xfrm>
          <a:prstGeom prst="rect">
            <a:avLst/>
          </a:prstGeom>
        </p:spPr>
        <p:txBody>
          <a:bodyPr/>
          <a:lstStyle>
            <a:lvl1pPr>
              <a:defRPr sz="2000" cap="none" baseline="0">
                <a:latin typeface="Century Gothic" pitchFamily="34" charset="0"/>
              </a:defRPr>
            </a:lvl1pPr>
            <a:lvl2pPr>
              <a:defRPr sz="1800" b="0" i="0" baseline="0">
                <a:latin typeface="Century Gothic" pitchFamily="34" charset="0"/>
              </a:defRPr>
            </a:lvl2pPr>
            <a:lvl3pPr>
              <a:defRPr sz="1600" baseline="0">
                <a:latin typeface="Century Gothic" pitchFamily="34" charset="0"/>
              </a:defRPr>
            </a:lvl3pPr>
            <a:lvl4pPr>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9485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tile tx="0" ty="0" sx="95000" sy="95000" flip="none"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100819"/>
            <a:ext cx="7111483" cy="841715"/>
          </a:xfrm>
          <a:prstGeom prst="rect">
            <a:avLst/>
          </a:prstGeom>
        </p:spPr>
        <p:txBody>
          <a:bodyPr vert="horz" lIns="91440" tIns="45720" rIns="91440" bIns="45720"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838200" y="1127027"/>
            <a:ext cx="10515600" cy="48943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610600" y="63471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39A83-ADBB-4849-8A3F-1CD2693AFC04}" type="datetime1">
              <a:rPr lang="sv-SE" smtClean="0"/>
              <a:t>19-05-29</a:t>
            </a:fld>
            <a:endParaRPr lang="sv-SE" dirty="0"/>
          </a:p>
        </p:txBody>
      </p:sp>
      <p:sp>
        <p:nvSpPr>
          <p:cNvPr id="6" name="Slide Number Placeholder 5"/>
          <p:cNvSpPr>
            <a:spLocks noGrp="1"/>
          </p:cNvSpPr>
          <p:nvPr>
            <p:ph type="sldNum" sz="quarter" idx="4"/>
          </p:nvPr>
        </p:nvSpPr>
        <p:spPr>
          <a:xfrm>
            <a:off x="83819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A6F6B-F8EC-4E1B-9BC2-D3CFE0161360}" type="slidenum">
              <a:rPr lang="sv-SE" smtClean="0"/>
              <a:pPr/>
              <a:t>‹#›</a:t>
            </a:fld>
            <a:endParaRPr lang="sv-SE"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53400" y="184494"/>
            <a:ext cx="3200399" cy="610087"/>
          </a:xfrm>
          <a:prstGeom prst="rect">
            <a:avLst/>
          </a:prstGeom>
        </p:spPr>
      </p:pic>
      <p:cxnSp>
        <p:nvCxnSpPr>
          <p:cNvPr id="9" name="Straight Connector 8"/>
          <p:cNvCxnSpPr/>
          <p:nvPr/>
        </p:nvCxnSpPr>
        <p:spPr>
          <a:xfrm flipH="1">
            <a:off x="838201" y="942535"/>
            <a:ext cx="10515598"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38201" y="6201507"/>
            <a:ext cx="1051559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618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hf hdr="0" ftr="0"/>
  <p:txStyles>
    <p:titleStyle>
      <a:lvl1pPr algn="l" defTabSz="914400" rtl="0" eaLnBrk="1" latinLnBrk="0" hangingPunct="1">
        <a:lnSpc>
          <a:spcPct val="90000"/>
        </a:lnSpc>
        <a:spcBef>
          <a:spcPct val="0"/>
        </a:spcBef>
        <a:buNone/>
        <a:defRPr sz="4000" kern="1200">
          <a:solidFill>
            <a:schemeClr val="tx1"/>
          </a:solidFill>
          <a:latin typeface="Futura Medium"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emf"/><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wmf"/><Relationship Id="rId3"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emf"/><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7" y="2934072"/>
            <a:ext cx="9724572" cy="1143000"/>
          </a:xfrm>
        </p:spPr>
        <p:txBody>
          <a:bodyPr>
            <a:normAutofit fontScale="90000"/>
          </a:bodyPr>
          <a:lstStyle/>
          <a:p>
            <a:pPr algn="ctr"/>
            <a:r>
              <a:rPr lang="en-US" sz="4400" dirty="0" smtClean="0"/>
              <a:t>PE Fund Structures and Incentives</a:t>
            </a:r>
            <a:r>
              <a:rPr lang="en-US" dirty="0"/>
              <a:t/>
            </a:r>
            <a:br>
              <a:rPr lang="en-US" dirty="0"/>
            </a:br>
            <a:r>
              <a:rPr lang="en-US" dirty="0" smtClean="0"/>
              <a:t/>
            </a:r>
            <a:br>
              <a:rPr lang="en-US" dirty="0" smtClean="0"/>
            </a:br>
            <a:r>
              <a:rPr lang="en-US" sz="2700" dirty="0" smtClean="0"/>
              <a:t>David T. Robinson</a:t>
            </a:r>
            <a:br>
              <a:rPr lang="en-US" sz="2700" dirty="0" smtClean="0"/>
            </a:br>
            <a:r>
              <a:rPr lang="en-US" sz="2200" i="1" dirty="0" smtClean="0"/>
              <a:t>Professor of Finance </a:t>
            </a:r>
            <a:br>
              <a:rPr lang="en-US" sz="2200" i="1" dirty="0" smtClean="0"/>
            </a:br>
            <a:r>
              <a:rPr lang="en-US" sz="2200" i="1" dirty="0" smtClean="0"/>
              <a:t>J. Rex Fuqua Distinguished Professor of International Management</a:t>
            </a:r>
            <a:br>
              <a:rPr lang="en-US" sz="2200" i="1" dirty="0" smtClean="0"/>
            </a:br>
            <a:r>
              <a:rPr lang="en-US" sz="2200" i="1" dirty="0" smtClean="0"/>
              <a:t>Duke University, Fuqua School of Business</a:t>
            </a:r>
            <a:br>
              <a:rPr lang="en-US" sz="2200" i="1" dirty="0" smtClean="0"/>
            </a:br>
            <a:r>
              <a:rPr lang="en-US" sz="2200" i="1" dirty="0" smtClean="0"/>
              <a:t>National Bureau of Economic Research</a:t>
            </a:r>
            <a:br>
              <a:rPr lang="en-US" sz="2200" i="1" dirty="0" smtClean="0"/>
            </a:br>
            <a:r>
              <a:rPr lang="en-US" sz="2200" i="1" dirty="0" smtClean="0"/>
              <a:t/>
            </a:r>
            <a:br>
              <a:rPr lang="en-US" sz="2200" i="1" dirty="0" smtClean="0"/>
            </a:br>
            <a:r>
              <a:rPr lang="en-US" sz="2700" dirty="0" smtClean="0"/>
              <a:t>Per </a:t>
            </a:r>
            <a:r>
              <a:rPr lang="en-US" sz="2700" dirty="0" err="1"/>
              <a:t>Strömberg</a:t>
            </a:r>
            <a:r>
              <a:rPr lang="en-US" sz="2700" dirty="0"/>
              <a:t/>
            </a:r>
            <a:br>
              <a:rPr lang="en-US" sz="2700" dirty="0"/>
            </a:br>
            <a:r>
              <a:rPr lang="en-US" sz="2200" i="1" dirty="0" smtClean="0"/>
              <a:t>Professor </a:t>
            </a:r>
            <a:r>
              <a:rPr lang="en-US" sz="2200" i="1" dirty="0"/>
              <a:t>of Finance and Private Equity, </a:t>
            </a:r>
            <a:r>
              <a:rPr lang="en-US" sz="2200" i="1" dirty="0" smtClean="0"/>
              <a:t>SSE</a:t>
            </a:r>
            <a:r>
              <a:rPr lang="en-US" sz="2200" i="1" dirty="0"/>
              <a:t/>
            </a:r>
            <a:br>
              <a:rPr lang="en-US" sz="2200" i="1" dirty="0"/>
            </a:br>
            <a:r>
              <a:rPr lang="en-US" sz="2200" i="1" dirty="0"/>
              <a:t/>
            </a:r>
            <a:br>
              <a:rPr lang="en-US" sz="2200" i="1" dirty="0"/>
            </a:br>
            <a:r>
              <a:rPr lang="en-US" sz="1800" dirty="0" err="1" smtClean="0"/>
              <a:t>SHoF</a:t>
            </a:r>
            <a:r>
              <a:rPr lang="en-US" sz="1800" dirty="0" smtClean="0"/>
              <a:t>, May 23, 2019</a:t>
            </a:r>
            <a:endParaRPr lang="en-US" dirty="0"/>
          </a:p>
        </p:txBody>
      </p:sp>
    </p:spTree>
    <p:extLst>
      <p:ext uri="{BB962C8B-B14F-4D97-AF65-F5344CB8AC3E}">
        <p14:creationId xmlns:p14="http://schemas.microsoft.com/office/powerpoint/2010/main" val="94230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117600" y="4419600"/>
            <a:ext cx="1320800" cy="381000"/>
          </a:xfrm>
          <a:prstGeom prst="rect">
            <a:avLst/>
          </a:prstGeom>
          <a:solidFill>
            <a:schemeClr val="accent1"/>
          </a:solidFill>
          <a:ln w="9525">
            <a:solidFill>
              <a:schemeClr val="tx1"/>
            </a:solidFill>
            <a:miter lim="800000"/>
            <a:headEnd/>
            <a:tailEnd/>
          </a:ln>
        </p:spPr>
        <p:txBody>
          <a:bodyPr wrap="none" anchor="ctr"/>
          <a:lstStyle/>
          <a:p>
            <a:r>
              <a:rPr lang="en-GB" sz="1200" dirty="0">
                <a:solidFill>
                  <a:schemeClr val="bg1"/>
                </a:solidFill>
                <a:latin typeface="Century Gothic" pitchFamily="34" charset="0"/>
              </a:rPr>
              <a:t>marketing</a:t>
            </a:r>
          </a:p>
        </p:txBody>
      </p:sp>
      <p:sp>
        <p:nvSpPr>
          <p:cNvPr id="3" name="Rectangle 4"/>
          <p:cNvSpPr>
            <a:spLocks noChangeArrowheads="1"/>
          </p:cNvSpPr>
          <p:nvPr/>
        </p:nvSpPr>
        <p:spPr bwMode="auto">
          <a:xfrm>
            <a:off x="2438400" y="4419600"/>
            <a:ext cx="2540000" cy="381000"/>
          </a:xfrm>
          <a:prstGeom prst="rect">
            <a:avLst/>
          </a:prstGeom>
          <a:solidFill>
            <a:schemeClr val="hlink"/>
          </a:solidFill>
          <a:ln w="9525">
            <a:solidFill>
              <a:schemeClr val="tx1"/>
            </a:solidFill>
            <a:miter lim="800000"/>
            <a:headEnd/>
            <a:tailEnd/>
          </a:ln>
        </p:spPr>
        <p:txBody>
          <a:bodyPr wrap="none" anchor="ctr"/>
          <a:lstStyle/>
          <a:p>
            <a:r>
              <a:rPr lang="en-GB" sz="1200">
                <a:solidFill>
                  <a:schemeClr val="bg1"/>
                </a:solidFill>
                <a:latin typeface="Century Gothic" pitchFamily="34" charset="0"/>
              </a:rPr>
              <a:t>draw down/investment</a:t>
            </a:r>
          </a:p>
        </p:txBody>
      </p:sp>
      <p:sp>
        <p:nvSpPr>
          <p:cNvPr id="4" name="Rectangle 5"/>
          <p:cNvSpPr>
            <a:spLocks noChangeArrowheads="1"/>
          </p:cNvSpPr>
          <p:nvPr/>
        </p:nvSpPr>
        <p:spPr bwMode="auto">
          <a:xfrm>
            <a:off x="4978400" y="4419600"/>
            <a:ext cx="3556000" cy="381000"/>
          </a:xfrm>
          <a:prstGeom prst="rect">
            <a:avLst/>
          </a:prstGeom>
          <a:solidFill>
            <a:srgbClr val="FFFF99"/>
          </a:solidFill>
          <a:ln w="9525">
            <a:solidFill>
              <a:schemeClr val="tx1"/>
            </a:solidFill>
            <a:miter lim="800000"/>
            <a:headEnd/>
            <a:tailEnd/>
          </a:ln>
        </p:spPr>
        <p:txBody>
          <a:bodyPr wrap="none" anchor="ctr"/>
          <a:lstStyle/>
          <a:p>
            <a:r>
              <a:rPr lang="en-GB" sz="1200">
                <a:latin typeface="Century Gothic" pitchFamily="34" charset="0"/>
              </a:rPr>
              <a:t>Realisation or returns and exit</a:t>
            </a:r>
          </a:p>
        </p:txBody>
      </p:sp>
      <p:sp>
        <p:nvSpPr>
          <p:cNvPr id="5" name="Rectangle 6"/>
          <p:cNvSpPr>
            <a:spLocks noChangeArrowheads="1"/>
          </p:cNvSpPr>
          <p:nvPr/>
        </p:nvSpPr>
        <p:spPr bwMode="auto">
          <a:xfrm>
            <a:off x="8534400" y="4419600"/>
            <a:ext cx="1320800" cy="381000"/>
          </a:xfrm>
          <a:prstGeom prst="rect">
            <a:avLst/>
          </a:prstGeom>
          <a:solidFill>
            <a:srgbClr val="FF7C80"/>
          </a:solidFill>
          <a:ln w="9525">
            <a:solidFill>
              <a:schemeClr val="tx1"/>
            </a:solidFill>
            <a:miter lim="800000"/>
            <a:headEnd/>
            <a:tailEnd/>
          </a:ln>
        </p:spPr>
        <p:txBody>
          <a:bodyPr wrap="none" anchor="ctr"/>
          <a:lstStyle/>
          <a:p>
            <a:r>
              <a:rPr lang="en-GB" sz="1200">
                <a:latin typeface="Century Gothic" pitchFamily="34" charset="0"/>
              </a:rPr>
              <a:t>extension</a:t>
            </a:r>
          </a:p>
        </p:txBody>
      </p:sp>
      <p:sp>
        <p:nvSpPr>
          <p:cNvPr id="7" name="Text Box 8"/>
          <p:cNvSpPr txBox="1">
            <a:spLocks noChangeArrowheads="1"/>
          </p:cNvSpPr>
          <p:nvPr/>
        </p:nvSpPr>
        <p:spPr bwMode="auto">
          <a:xfrm>
            <a:off x="2438400" y="5029201"/>
            <a:ext cx="193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dirty="0" smtClean="0">
                <a:latin typeface="Century Gothic" pitchFamily="34" charset="0"/>
              </a:rPr>
              <a:t>Higher fees during investment period</a:t>
            </a:r>
            <a:endParaRPr lang="en-GB" dirty="0">
              <a:latin typeface="Century Gothic" pitchFamily="34" charset="0"/>
            </a:endParaRPr>
          </a:p>
        </p:txBody>
      </p:sp>
      <p:sp>
        <p:nvSpPr>
          <p:cNvPr id="8" name="Text Box 9"/>
          <p:cNvSpPr txBox="1">
            <a:spLocks noChangeArrowheads="1"/>
          </p:cNvSpPr>
          <p:nvPr/>
        </p:nvSpPr>
        <p:spPr bwMode="auto">
          <a:xfrm>
            <a:off x="4876800" y="3962401"/>
            <a:ext cx="132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10 years</a:t>
            </a:r>
          </a:p>
        </p:txBody>
      </p:sp>
      <p:sp>
        <p:nvSpPr>
          <p:cNvPr id="9" name="Line 10"/>
          <p:cNvSpPr>
            <a:spLocks noChangeShapeType="1"/>
          </p:cNvSpPr>
          <p:nvPr/>
        </p:nvSpPr>
        <p:spPr bwMode="auto">
          <a:xfrm>
            <a:off x="2438400" y="4267200"/>
            <a:ext cx="60960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10" name="Line 11"/>
          <p:cNvSpPr>
            <a:spLocks noChangeShapeType="1"/>
          </p:cNvSpPr>
          <p:nvPr/>
        </p:nvSpPr>
        <p:spPr bwMode="auto">
          <a:xfrm>
            <a:off x="1117600" y="4267200"/>
            <a:ext cx="12192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11" name="Text Box 12"/>
          <p:cNvSpPr txBox="1">
            <a:spLocks noChangeArrowheads="1"/>
          </p:cNvSpPr>
          <p:nvPr/>
        </p:nvSpPr>
        <p:spPr bwMode="auto">
          <a:xfrm>
            <a:off x="1219201" y="3962401"/>
            <a:ext cx="1104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1 year</a:t>
            </a:r>
          </a:p>
        </p:txBody>
      </p:sp>
      <p:sp>
        <p:nvSpPr>
          <p:cNvPr id="12" name="Line 13"/>
          <p:cNvSpPr>
            <a:spLocks noChangeShapeType="1"/>
          </p:cNvSpPr>
          <p:nvPr/>
        </p:nvSpPr>
        <p:spPr bwMode="auto">
          <a:xfrm>
            <a:off x="8636000" y="4267200"/>
            <a:ext cx="11176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13" name="Text Box 14"/>
          <p:cNvSpPr txBox="1">
            <a:spLocks noChangeArrowheads="1"/>
          </p:cNvSpPr>
          <p:nvPr/>
        </p:nvSpPr>
        <p:spPr bwMode="auto">
          <a:xfrm>
            <a:off x="8636001" y="3962401"/>
            <a:ext cx="1020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2 years</a:t>
            </a:r>
          </a:p>
        </p:txBody>
      </p:sp>
      <p:sp>
        <p:nvSpPr>
          <p:cNvPr id="17" name="Text Box 18"/>
          <p:cNvSpPr txBox="1">
            <a:spLocks noChangeArrowheads="1"/>
          </p:cNvSpPr>
          <p:nvPr/>
        </p:nvSpPr>
        <p:spPr bwMode="auto">
          <a:xfrm>
            <a:off x="5770919" y="2482117"/>
            <a:ext cx="2185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dirty="0" smtClean="0">
                <a:solidFill>
                  <a:srgbClr val="FF0000"/>
                </a:solidFill>
                <a:latin typeface="Century Gothic" pitchFamily="34" charset="0"/>
              </a:rPr>
              <a:t>Incentives to </a:t>
            </a:r>
            <a:r>
              <a:rPr lang="en-GB" sz="1200" dirty="0" smtClean="0">
                <a:solidFill>
                  <a:srgbClr val="FF0000"/>
                </a:solidFill>
                <a:latin typeface="Century Gothic" pitchFamily="34" charset="0"/>
              </a:rPr>
              <a:t>hang on</a:t>
            </a:r>
          </a:p>
          <a:p>
            <a:pPr algn="l" eaLnBrk="1" hangingPunct="1"/>
            <a:r>
              <a:rPr lang="en-GB" sz="1200" dirty="0" smtClean="0">
                <a:solidFill>
                  <a:srgbClr val="FF0000"/>
                </a:solidFill>
                <a:latin typeface="Century Gothic" pitchFamily="34" charset="0"/>
              </a:rPr>
              <a:t>to investments longer, </a:t>
            </a:r>
            <a:r>
              <a:rPr lang="en-GB" sz="1200" dirty="0" smtClean="0">
                <a:solidFill>
                  <a:srgbClr val="FF0000"/>
                </a:solidFill>
                <a:latin typeface="Century Gothic" pitchFamily="34" charset="0"/>
              </a:rPr>
              <a:t>esp.</a:t>
            </a:r>
            <a:endParaRPr lang="en-GB" sz="1200" dirty="0" smtClean="0">
              <a:solidFill>
                <a:srgbClr val="FF0000"/>
              </a:solidFill>
              <a:latin typeface="Century Gothic" pitchFamily="34" charset="0"/>
            </a:endParaRPr>
          </a:p>
          <a:p>
            <a:pPr algn="l" eaLnBrk="1" hangingPunct="1"/>
            <a:r>
              <a:rPr lang="en-GB" sz="1200" dirty="0" smtClean="0">
                <a:solidFill>
                  <a:srgbClr val="FF0000"/>
                </a:solidFill>
                <a:latin typeface="Century Gothic" pitchFamily="34" charset="0"/>
              </a:rPr>
              <a:t>for laggard funds </a:t>
            </a:r>
            <a:endParaRPr lang="en-GB" sz="1200" dirty="0">
              <a:solidFill>
                <a:srgbClr val="FF0000"/>
              </a:solidFill>
              <a:latin typeface="Century Gothic" pitchFamily="34" charset="0"/>
            </a:endParaRPr>
          </a:p>
        </p:txBody>
      </p:sp>
      <p:sp>
        <p:nvSpPr>
          <p:cNvPr id="18" name="Line 19"/>
          <p:cNvSpPr>
            <a:spLocks noChangeShapeType="1"/>
          </p:cNvSpPr>
          <p:nvPr/>
        </p:nvSpPr>
        <p:spPr bwMode="auto">
          <a:xfrm>
            <a:off x="4967846" y="1755649"/>
            <a:ext cx="10554" cy="2663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19" name="Text Box 20"/>
          <p:cNvSpPr txBox="1">
            <a:spLocks noChangeArrowheads="1"/>
          </p:cNvSpPr>
          <p:nvPr/>
        </p:nvSpPr>
        <p:spPr bwMode="auto">
          <a:xfrm>
            <a:off x="4156010" y="1103660"/>
            <a:ext cx="1913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dirty="0" err="1" smtClean="0">
                <a:latin typeface="Century Gothic" pitchFamily="34" charset="0"/>
              </a:rPr>
              <a:t>Mgmt</a:t>
            </a:r>
            <a:r>
              <a:rPr lang="en-GB" sz="1200" dirty="0" smtClean="0">
                <a:latin typeface="Century Gothic" pitchFamily="34" charset="0"/>
              </a:rPr>
              <a:t> fees change</a:t>
            </a:r>
            <a:endParaRPr lang="en-GB" sz="1200" dirty="0" smtClean="0">
              <a:latin typeface="Century Gothic" pitchFamily="34" charset="0"/>
            </a:endParaRPr>
          </a:p>
          <a:p>
            <a:pPr algn="l" eaLnBrk="1" hangingPunct="1"/>
            <a:r>
              <a:rPr lang="en-GB" sz="1200" dirty="0" smtClean="0">
                <a:latin typeface="Century Gothic" pitchFamily="34" charset="0"/>
              </a:rPr>
              <a:t>from committed to invested capital</a:t>
            </a:r>
            <a:endParaRPr lang="en-GB" sz="1200" dirty="0">
              <a:latin typeface="Century Gothic" pitchFamily="34" charset="0"/>
            </a:endParaRPr>
          </a:p>
        </p:txBody>
      </p:sp>
      <p:sp>
        <p:nvSpPr>
          <p:cNvPr id="21" name="Text Box 8"/>
          <p:cNvSpPr txBox="1">
            <a:spLocks noChangeArrowheads="1"/>
          </p:cNvSpPr>
          <p:nvPr/>
        </p:nvSpPr>
        <p:spPr bwMode="auto">
          <a:xfrm>
            <a:off x="5188854" y="4992916"/>
            <a:ext cx="1930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dirty="0" smtClean="0">
                <a:latin typeface="Century Gothic" pitchFamily="34" charset="0"/>
              </a:rPr>
              <a:t>Lower fees when less capital is managed</a:t>
            </a:r>
            <a:endParaRPr lang="en-GB" dirty="0">
              <a:latin typeface="Century Gothic" pitchFamily="34" charset="0"/>
            </a:endParaRPr>
          </a:p>
        </p:txBody>
      </p:sp>
      <p:sp>
        <p:nvSpPr>
          <p:cNvPr id="24" name="TextBox 23"/>
          <p:cNvSpPr txBox="1"/>
          <p:nvPr/>
        </p:nvSpPr>
        <p:spPr>
          <a:xfrm>
            <a:off x="769256" y="406400"/>
            <a:ext cx="4391908" cy="584775"/>
          </a:xfrm>
          <a:prstGeom prst="rect">
            <a:avLst/>
          </a:prstGeom>
          <a:noFill/>
        </p:spPr>
        <p:txBody>
          <a:bodyPr wrap="none" rtlCol="0">
            <a:spAutoFit/>
          </a:bodyPr>
          <a:lstStyle/>
          <a:p>
            <a:r>
              <a:rPr lang="en-US" sz="3200" dirty="0" smtClean="0">
                <a:latin typeface="+mj-lt"/>
              </a:rPr>
              <a:t>Conflicts of Interest (I)</a:t>
            </a:r>
            <a:endParaRPr lang="en-US" sz="3200" dirty="0">
              <a:latin typeface="+mj-lt"/>
            </a:endParaRPr>
          </a:p>
        </p:txBody>
      </p:sp>
      <p:sp>
        <p:nvSpPr>
          <p:cNvPr id="22" name="Line 19"/>
          <p:cNvSpPr>
            <a:spLocks noChangeShapeType="1"/>
          </p:cNvSpPr>
          <p:nvPr/>
        </p:nvSpPr>
        <p:spPr bwMode="auto">
          <a:xfrm flipH="1">
            <a:off x="4561179" y="3361879"/>
            <a:ext cx="5131" cy="10700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3" name="Text Box 20"/>
          <p:cNvSpPr txBox="1">
            <a:spLocks noChangeArrowheads="1"/>
          </p:cNvSpPr>
          <p:nvPr/>
        </p:nvSpPr>
        <p:spPr bwMode="auto">
          <a:xfrm>
            <a:off x="3990915" y="2572795"/>
            <a:ext cx="1051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dirty="0" smtClean="0">
                <a:solidFill>
                  <a:srgbClr val="FF0000"/>
                </a:solidFill>
                <a:latin typeface="Century Gothic" pitchFamily="34" charset="0"/>
              </a:rPr>
              <a:t>Evidence of “forced” buying and selling</a:t>
            </a:r>
            <a:endParaRPr lang="en-GB" sz="1200" dirty="0">
              <a:solidFill>
                <a:srgbClr val="FF0000"/>
              </a:solidFill>
              <a:latin typeface="Century Gothic" pitchFamily="34" charset="0"/>
            </a:endParaRPr>
          </a:p>
        </p:txBody>
      </p:sp>
      <p:sp>
        <p:nvSpPr>
          <p:cNvPr id="26" name="Line 19"/>
          <p:cNvSpPr>
            <a:spLocks noChangeShapeType="1"/>
          </p:cNvSpPr>
          <p:nvPr/>
        </p:nvSpPr>
        <p:spPr bwMode="auto">
          <a:xfrm flipH="1">
            <a:off x="8252702" y="3492619"/>
            <a:ext cx="2140" cy="9329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7" name="Text Box 20"/>
          <p:cNvSpPr txBox="1">
            <a:spLocks noChangeArrowheads="1"/>
          </p:cNvSpPr>
          <p:nvPr/>
        </p:nvSpPr>
        <p:spPr bwMode="auto">
          <a:xfrm>
            <a:off x="7887876" y="2846597"/>
            <a:ext cx="10516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dirty="0" smtClean="0">
                <a:solidFill>
                  <a:srgbClr val="FF0000"/>
                </a:solidFill>
                <a:latin typeface="Century Gothic" pitchFamily="34" charset="0"/>
              </a:rPr>
              <a:t>Evidence of “forced” selling</a:t>
            </a:r>
            <a:endParaRPr lang="en-GB" sz="1200" dirty="0">
              <a:solidFill>
                <a:srgbClr val="FF0000"/>
              </a:solidFill>
              <a:latin typeface="Century Gothic" pitchFamily="34" charset="0"/>
            </a:endParaRPr>
          </a:p>
        </p:txBody>
      </p:sp>
      <p:sp>
        <p:nvSpPr>
          <p:cNvPr id="28" name="Rectangle 3"/>
          <p:cNvSpPr>
            <a:spLocks noChangeArrowheads="1"/>
          </p:cNvSpPr>
          <p:nvPr/>
        </p:nvSpPr>
        <p:spPr bwMode="auto">
          <a:xfrm>
            <a:off x="4491629" y="5739319"/>
            <a:ext cx="1320800" cy="381000"/>
          </a:xfrm>
          <a:prstGeom prst="rect">
            <a:avLst/>
          </a:prstGeom>
          <a:solidFill>
            <a:schemeClr val="accent1"/>
          </a:solidFill>
          <a:ln w="9525">
            <a:solidFill>
              <a:schemeClr val="tx1"/>
            </a:solidFill>
            <a:miter lim="800000"/>
            <a:headEnd/>
            <a:tailEnd/>
          </a:ln>
        </p:spPr>
        <p:txBody>
          <a:bodyPr wrap="none" anchor="ctr"/>
          <a:lstStyle/>
          <a:p>
            <a:r>
              <a:rPr lang="en-GB" sz="1200" dirty="0">
                <a:solidFill>
                  <a:schemeClr val="bg1"/>
                </a:solidFill>
                <a:latin typeface="Century Gothic" pitchFamily="34" charset="0"/>
              </a:rPr>
              <a:t>marketing</a:t>
            </a:r>
          </a:p>
        </p:txBody>
      </p:sp>
      <p:sp>
        <p:nvSpPr>
          <p:cNvPr id="30" name="Line 19"/>
          <p:cNvSpPr>
            <a:spLocks noChangeShapeType="1"/>
          </p:cNvSpPr>
          <p:nvPr/>
        </p:nvSpPr>
        <p:spPr bwMode="auto">
          <a:xfrm flipH="1">
            <a:off x="3032727" y="3389895"/>
            <a:ext cx="11478" cy="10356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31" name="Text Box 20"/>
          <p:cNvSpPr txBox="1">
            <a:spLocks noChangeArrowheads="1"/>
          </p:cNvSpPr>
          <p:nvPr/>
        </p:nvSpPr>
        <p:spPr bwMode="auto">
          <a:xfrm>
            <a:off x="2437232" y="2538425"/>
            <a:ext cx="1260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dirty="0" smtClean="0">
                <a:solidFill>
                  <a:srgbClr val="FF0000"/>
                </a:solidFill>
                <a:latin typeface="Century Gothic" pitchFamily="34" charset="0"/>
              </a:rPr>
              <a:t>High profit margin on </a:t>
            </a:r>
            <a:r>
              <a:rPr lang="en-GB" sz="1200" dirty="0" err="1" smtClean="0">
                <a:solidFill>
                  <a:srgbClr val="FF0000"/>
                </a:solidFill>
                <a:latin typeface="Century Gothic" pitchFamily="34" charset="0"/>
              </a:rPr>
              <a:t>mgmt</a:t>
            </a:r>
            <a:r>
              <a:rPr lang="en-GB" sz="1200" dirty="0" smtClean="0">
                <a:solidFill>
                  <a:srgbClr val="FF0000"/>
                </a:solidFill>
                <a:latin typeface="Century Gothic" pitchFamily="34" charset="0"/>
              </a:rPr>
              <a:t> fee for larger funds</a:t>
            </a:r>
            <a:endParaRPr lang="en-GB" sz="1200" dirty="0">
              <a:solidFill>
                <a:srgbClr val="FF0000"/>
              </a:solidFill>
              <a:latin typeface="Century Gothic" pitchFamily="34" charset="0"/>
            </a:endParaRPr>
          </a:p>
        </p:txBody>
      </p:sp>
      <p:sp>
        <p:nvSpPr>
          <p:cNvPr id="32" name="Line 19"/>
          <p:cNvSpPr>
            <a:spLocks noChangeShapeType="1"/>
          </p:cNvSpPr>
          <p:nvPr/>
        </p:nvSpPr>
        <p:spPr bwMode="auto">
          <a:xfrm>
            <a:off x="6835457" y="3137753"/>
            <a:ext cx="851" cy="12907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Tree>
    <p:extLst>
      <p:ext uri="{BB962C8B-B14F-4D97-AF65-F5344CB8AC3E}">
        <p14:creationId xmlns:p14="http://schemas.microsoft.com/office/powerpoint/2010/main" val="202039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256" y="406400"/>
            <a:ext cx="4391908" cy="584775"/>
          </a:xfrm>
          <a:prstGeom prst="rect">
            <a:avLst/>
          </a:prstGeom>
          <a:noFill/>
        </p:spPr>
        <p:txBody>
          <a:bodyPr wrap="none" rtlCol="0">
            <a:spAutoFit/>
          </a:bodyPr>
          <a:lstStyle/>
          <a:p>
            <a:r>
              <a:rPr lang="en-US" sz="3200" dirty="0" smtClean="0">
                <a:latin typeface="+mj-lt"/>
              </a:rPr>
              <a:t>Conflicts of Interest (II)</a:t>
            </a:r>
            <a:endParaRPr lang="en-US" sz="32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14" y="1313543"/>
            <a:ext cx="7912100" cy="3695700"/>
          </a:xfrm>
          <a:prstGeom prst="rect">
            <a:avLst/>
          </a:prstGeom>
        </p:spPr>
      </p:pic>
      <p:sp>
        <p:nvSpPr>
          <p:cNvPr id="5" name="Text Box 8"/>
          <p:cNvSpPr txBox="1">
            <a:spLocks noChangeArrowheads="1"/>
          </p:cNvSpPr>
          <p:nvPr/>
        </p:nvSpPr>
        <p:spPr bwMode="auto">
          <a:xfrm>
            <a:off x="5161164" y="4273482"/>
            <a:ext cx="35436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dirty="0" smtClean="0">
                <a:latin typeface="Century Gothic" pitchFamily="34" charset="0"/>
              </a:rPr>
              <a:t>“whole fund” carry timing ensures that LPs get paid first, but the </a:t>
            </a:r>
            <a:r>
              <a:rPr lang="en-GB" dirty="0" err="1" smtClean="0">
                <a:latin typeface="Century Gothic" pitchFamily="34" charset="0"/>
              </a:rPr>
              <a:t>catchup</a:t>
            </a:r>
            <a:r>
              <a:rPr lang="en-GB" dirty="0" smtClean="0">
                <a:latin typeface="Century Gothic" pitchFamily="34" charset="0"/>
              </a:rPr>
              <a:t> period can warp exit incentives</a:t>
            </a:r>
            <a:endParaRPr lang="en-GB" dirty="0">
              <a:latin typeface="Century Gothic" pitchFamily="34" charset="0"/>
            </a:endParaRPr>
          </a:p>
        </p:txBody>
      </p:sp>
    </p:spTree>
    <p:extLst>
      <p:ext uri="{BB962C8B-B14F-4D97-AF65-F5344CB8AC3E}">
        <p14:creationId xmlns:p14="http://schemas.microsoft.com/office/powerpoint/2010/main" val="31709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14" y="1313543"/>
            <a:ext cx="7912100" cy="3695700"/>
          </a:xfrm>
          <a:prstGeom prst="rect">
            <a:avLst/>
          </a:prstGeom>
        </p:spPr>
      </p:pic>
      <p:sp>
        <p:nvSpPr>
          <p:cNvPr id="2" name="TextBox 1"/>
          <p:cNvSpPr txBox="1"/>
          <p:nvPr/>
        </p:nvSpPr>
        <p:spPr>
          <a:xfrm>
            <a:off x="769256" y="406400"/>
            <a:ext cx="4391908" cy="584775"/>
          </a:xfrm>
          <a:prstGeom prst="rect">
            <a:avLst/>
          </a:prstGeom>
          <a:noFill/>
        </p:spPr>
        <p:txBody>
          <a:bodyPr wrap="none" rtlCol="0">
            <a:spAutoFit/>
          </a:bodyPr>
          <a:lstStyle/>
          <a:p>
            <a:r>
              <a:rPr lang="en-US" sz="3200" dirty="0" smtClean="0">
                <a:latin typeface="+mj-lt"/>
              </a:rPr>
              <a:t>Conflicts of Interest (II)</a:t>
            </a:r>
            <a:endParaRPr lang="en-US" sz="3200" dirty="0">
              <a:latin typeface="+mj-lt"/>
            </a:endParaRPr>
          </a:p>
        </p:txBody>
      </p:sp>
      <p:sp>
        <p:nvSpPr>
          <p:cNvPr id="5" name="Text Box 8"/>
          <p:cNvSpPr txBox="1">
            <a:spLocks noChangeArrowheads="1"/>
          </p:cNvSpPr>
          <p:nvPr/>
        </p:nvSpPr>
        <p:spPr bwMode="auto">
          <a:xfrm>
            <a:off x="5161164" y="4273482"/>
            <a:ext cx="35436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dirty="0" smtClean="0">
                <a:latin typeface="Century Gothic" pitchFamily="34" charset="0"/>
              </a:rPr>
              <a:t>“deal-by-deal” carry seems too generous to GPs, but is associated with better performance</a:t>
            </a:r>
            <a:endParaRPr lang="en-GB" dirty="0">
              <a:latin typeface="Century Gothic" pitchFamily="34" charset="0"/>
            </a:endParaRPr>
          </a:p>
        </p:txBody>
      </p:sp>
    </p:spTree>
    <p:extLst>
      <p:ext uri="{BB962C8B-B14F-4D97-AF65-F5344CB8AC3E}">
        <p14:creationId xmlns:p14="http://schemas.microsoft.com/office/powerpoint/2010/main" val="4583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79" y="1410576"/>
            <a:ext cx="4546600" cy="2844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465" y="1093514"/>
            <a:ext cx="5029200" cy="3657600"/>
          </a:xfrm>
          <a:prstGeom prst="rect">
            <a:avLst/>
          </a:prstGeom>
        </p:spPr>
      </p:pic>
      <p:sp>
        <p:nvSpPr>
          <p:cNvPr id="5" name="TextBox 4"/>
          <p:cNvSpPr txBox="1"/>
          <p:nvPr/>
        </p:nvSpPr>
        <p:spPr>
          <a:xfrm>
            <a:off x="769256" y="406400"/>
            <a:ext cx="4391908" cy="584775"/>
          </a:xfrm>
          <a:prstGeom prst="rect">
            <a:avLst/>
          </a:prstGeom>
          <a:noFill/>
        </p:spPr>
        <p:txBody>
          <a:bodyPr wrap="none" rtlCol="0">
            <a:spAutoFit/>
          </a:bodyPr>
          <a:lstStyle/>
          <a:p>
            <a:r>
              <a:rPr lang="en-US" sz="3200" dirty="0" smtClean="0">
                <a:latin typeface="+mj-lt"/>
              </a:rPr>
              <a:t>Conflicts of Interest (II)</a:t>
            </a:r>
            <a:endParaRPr lang="en-US" sz="3200" dirty="0">
              <a:latin typeface="+mj-lt"/>
            </a:endParaRPr>
          </a:p>
        </p:txBody>
      </p:sp>
      <p:sp>
        <p:nvSpPr>
          <p:cNvPr id="6" name="Text Box 8"/>
          <p:cNvSpPr txBox="1">
            <a:spLocks noChangeArrowheads="1"/>
          </p:cNvSpPr>
          <p:nvPr/>
        </p:nvSpPr>
        <p:spPr bwMode="auto">
          <a:xfrm>
            <a:off x="5870465" y="4851551"/>
            <a:ext cx="3543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dirty="0" smtClean="0">
                <a:latin typeface="Century Gothic" pitchFamily="34" charset="0"/>
              </a:rPr>
              <a:t>“whole fund” carry seems to induce early exit </a:t>
            </a:r>
            <a:r>
              <a:rPr lang="en-GB" dirty="0" err="1" smtClean="0">
                <a:latin typeface="Century Gothic" pitchFamily="34" charset="0"/>
              </a:rPr>
              <a:t>behavior</a:t>
            </a:r>
            <a:r>
              <a:rPr lang="en-GB" dirty="0" smtClean="0">
                <a:latin typeface="Century Gothic" pitchFamily="34" charset="0"/>
              </a:rPr>
              <a:t> to “put points on the board” and then a rush to exit once the fund is in the carry</a:t>
            </a:r>
            <a:endParaRPr lang="en-GB" dirty="0">
              <a:latin typeface="Century Gothic" pitchFamily="34" charset="0"/>
            </a:endParaRPr>
          </a:p>
        </p:txBody>
      </p:sp>
    </p:spTree>
    <p:extLst>
      <p:ext uri="{BB962C8B-B14F-4D97-AF65-F5344CB8AC3E}">
        <p14:creationId xmlns:p14="http://schemas.microsoft.com/office/powerpoint/2010/main" val="26795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932" y="256983"/>
            <a:ext cx="4061741" cy="584776"/>
          </a:xfrm>
          <a:prstGeom prst="rect">
            <a:avLst/>
          </a:prstGeom>
          <a:noFill/>
        </p:spPr>
        <p:txBody>
          <a:bodyPr wrap="none" rtlCol="0">
            <a:spAutoFit/>
          </a:bodyPr>
          <a:lstStyle/>
          <a:p>
            <a:r>
              <a:rPr lang="en-US" sz="3200" dirty="0" smtClean="0">
                <a:latin typeface="+mj-lt"/>
              </a:rPr>
              <a:t>Conflicts of Interest (</a:t>
            </a:r>
            <a:r>
              <a:rPr lang="en-US" sz="3200" dirty="0" smtClean="0">
                <a:latin typeface="+mj-lt"/>
              </a:rPr>
              <a:t>III)</a:t>
            </a:r>
            <a:endParaRPr lang="en-US" sz="3200" dirty="0">
              <a:latin typeface="+mj-lt"/>
            </a:endParaRPr>
          </a:p>
        </p:txBody>
      </p:sp>
      <p:pic>
        <p:nvPicPr>
          <p:cNvPr id="3" name="Content Placeholder 3"/>
          <p:cNvPicPr>
            <a:picLocks noChangeAspect="1" noChangeArrowheads="1"/>
          </p:cNvPicPr>
          <p:nvPr/>
        </p:nvPicPr>
        <p:blipFill>
          <a:blip r:embed="rId2"/>
          <a:srcRect l="231" r="231"/>
          <a:stretch>
            <a:fillRect/>
          </a:stretch>
        </p:blipFill>
        <p:spPr bwMode="auto">
          <a:xfrm>
            <a:off x="151300" y="1282300"/>
            <a:ext cx="6329312" cy="3540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4" name="Picture 5" descr="GraphPreqinPMEvintageleverage.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748" y="1316735"/>
            <a:ext cx="5054358" cy="3677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91016" y="5453715"/>
            <a:ext cx="9058890" cy="646331"/>
          </a:xfrm>
          <a:prstGeom prst="rect">
            <a:avLst/>
          </a:prstGeom>
          <a:noFill/>
        </p:spPr>
        <p:txBody>
          <a:bodyPr wrap="none" rtlCol="0">
            <a:spAutoFit/>
          </a:bodyPr>
          <a:lstStyle/>
          <a:p>
            <a:pPr marL="285750" indent="-285750">
              <a:buFont typeface="Arial"/>
              <a:buChar char="•"/>
            </a:pPr>
            <a:r>
              <a:rPr lang="en-US" dirty="0" smtClean="0"/>
              <a:t>Carry based on ROE (not ROA) </a:t>
            </a:r>
            <a:r>
              <a:rPr lang="en-US" dirty="0" smtClean="0">
                <a:sym typeface="Wingdings"/>
              </a:rPr>
              <a:t> incentives to take on leverage in PCs</a:t>
            </a:r>
          </a:p>
          <a:p>
            <a:pPr marL="285750" indent="-285750">
              <a:buFont typeface="Arial"/>
              <a:buChar char="•"/>
            </a:pPr>
            <a:r>
              <a:rPr lang="en-US" dirty="0" smtClean="0">
                <a:sym typeface="Wingdings"/>
              </a:rPr>
              <a:t>Higher use of leverage associated with lower (!) returns to LPs, especially in credit booms</a:t>
            </a:r>
            <a:endParaRPr lang="en-US" dirty="0"/>
          </a:p>
        </p:txBody>
      </p:sp>
      <p:sp>
        <p:nvSpPr>
          <p:cNvPr id="6" name="TextBox 5"/>
          <p:cNvSpPr txBox="1"/>
          <p:nvPr/>
        </p:nvSpPr>
        <p:spPr>
          <a:xfrm>
            <a:off x="700354" y="4986787"/>
            <a:ext cx="4663887" cy="307777"/>
          </a:xfrm>
          <a:prstGeom prst="rect">
            <a:avLst/>
          </a:prstGeom>
          <a:noFill/>
        </p:spPr>
        <p:txBody>
          <a:bodyPr wrap="none" rtlCol="0">
            <a:spAutoFit/>
          </a:bodyPr>
          <a:lstStyle/>
          <a:p>
            <a:r>
              <a:rPr lang="en-US" sz="1400" i="1" dirty="0" smtClean="0"/>
              <a:t>Source: </a:t>
            </a:r>
            <a:r>
              <a:rPr lang="en-US" sz="1400" i="1" dirty="0" err="1" smtClean="0"/>
              <a:t>Axelson</a:t>
            </a:r>
            <a:r>
              <a:rPr lang="en-US" sz="1400" i="1" dirty="0" smtClean="0"/>
              <a:t>, </a:t>
            </a:r>
            <a:r>
              <a:rPr lang="en-US" sz="1400" i="1" dirty="0" err="1" smtClean="0"/>
              <a:t>Jenkinson</a:t>
            </a:r>
            <a:r>
              <a:rPr lang="en-US" sz="1400" i="1" dirty="0" smtClean="0"/>
              <a:t>, </a:t>
            </a:r>
            <a:r>
              <a:rPr lang="en-US" sz="1400" i="1" dirty="0" err="1" smtClean="0"/>
              <a:t>Strömberg</a:t>
            </a:r>
            <a:r>
              <a:rPr lang="en-US" sz="1400" i="1" dirty="0" smtClean="0"/>
              <a:t>, </a:t>
            </a:r>
            <a:r>
              <a:rPr lang="en-US" sz="1400" i="1" dirty="0" err="1" smtClean="0"/>
              <a:t>Weisbach</a:t>
            </a:r>
            <a:r>
              <a:rPr lang="en-US" sz="1400" i="1" dirty="0" smtClean="0"/>
              <a:t> (2013)</a:t>
            </a:r>
            <a:endParaRPr lang="en-US" sz="1400" i="1" dirty="0"/>
          </a:p>
        </p:txBody>
      </p:sp>
    </p:spTree>
    <p:extLst>
      <p:ext uri="{BB962C8B-B14F-4D97-AF65-F5344CB8AC3E}">
        <p14:creationId xmlns:p14="http://schemas.microsoft.com/office/powerpoint/2010/main" val="220253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dirty="0"/>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15</a:t>
            </a:fld>
            <a:endParaRPr lang="en-US" dirty="0"/>
          </a:p>
        </p:txBody>
      </p:sp>
      <p:sp>
        <p:nvSpPr>
          <p:cNvPr id="4" name="Title 3"/>
          <p:cNvSpPr>
            <a:spLocks noGrp="1"/>
          </p:cNvSpPr>
          <p:nvPr>
            <p:ph type="title"/>
          </p:nvPr>
        </p:nvSpPr>
        <p:spPr>
          <a:xfrm>
            <a:off x="2026497" y="67161"/>
            <a:ext cx="7349164" cy="736585"/>
          </a:xfrm>
        </p:spPr>
        <p:txBody>
          <a:bodyPr>
            <a:normAutofit/>
          </a:bodyPr>
          <a:lstStyle/>
          <a:p>
            <a:r>
              <a:rPr lang="en-US" sz="3200" dirty="0" smtClean="0">
                <a:solidFill>
                  <a:schemeClr val="bg1"/>
                </a:solidFill>
              </a:rPr>
              <a:t>PE fund fees are substantial</a:t>
            </a:r>
            <a:endParaRPr lang="en-US" sz="3200" dirty="0">
              <a:solidFill>
                <a:schemeClr val="bg1"/>
              </a:solidFill>
            </a:endParaRPr>
          </a:p>
        </p:txBody>
      </p:sp>
      <p:sp>
        <p:nvSpPr>
          <p:cNvPr id="8" name="Text Placeholder 7">
            <a:extLst>
              <a:ext uri="{FF2B5EF4-FFF2-40B4-BE49-F238E27FC236}">
                <a16:creationId xmlns="" xmlns:a16="http://schemas.microsoft.com/office/drawing/2014/main" id="{5EF7DC42-6044-954C-AEA9-5871ED0CEA12}"/>
              </a:ext>
            </a:extLst>
          </p:cNvPr>
          <p:cNvSpPr>
            <a:spLocks noGrp="1"/>
          </p:cNvSpPr>
          <p:nvPr>
            <p:ph type="body" sz="quarter" idx="10"/>
          </p:nvPr>
        </p:nvSpPr>
        <p:spPr>
          <a:xfrm>
            <a:off x="8444489" y="1509939"/>
            <a:ext cx="3327728" cy="2238836"/>
          </a:xfrm>
        </p:spPr>
        <p:txBody>
          <a:bodyPr>
            <a:normAutofit/>
          </a:bodyPr>
          <a:lstStyle/>
          <a:p>
            <a:r>
              <a:rPr lang="en-US" sz="1800" dirty="0"/>
              <a:t>All-in fee estimates for primary commitments vary between 5-7% of invested assets </a:t>
            </a:r>
            <a:endParaRPr lang="en-US" sz="1800" dirty="0" smtClean="0"/>
          </a:p>
          <a:p>
            <a:r>
              <a:rPr lang="en-US" sz="1800" dirty="0" smtClean="0">
                <a:sym typeface="Wingdings" pitchFamily="2" charset="2"/>
              </a:rPr>
              <a:t>Scope </a:t>
            </a:r>
            <a:r>
              <a:rPr lang="en-US" sz="1800" dirty="0">
                <a:sym typeface="Wingdings" pitchFamily="2" charset="2"/>
              </a:rPr>
              <a:t>for </a:t>
            </a:r>
            <a:r>
              <a:rPr lang="en-US" sz="1800" dirty="0" smtClean="0">
                <a:sym typeface="Wingdings" pitchFamily="2" charset="2"/>
              </a:rPr>
              <a:t>increased LP </a:t>
            </a:r>
            <a:r>
              <a:rPr lang="en-US" sz="1800" dirty="0" smtClean="0">
                <a:sym typeface="Wingdings" pitchFamily="2" charset="2"/>
              </a:rPr>
              <a:t>returns </a:t>
            </a:r>
            <a:r>
              <a:rPr lang="en-US" sz="1800" dirty="0">
                <a:sym typeface="Wingdings" pitchFamily="2" charset="2"/>
              </a:rPr>
              <a:t>by lowering fees </a:t>
            </a:r>
          </a:p>
          <a:p>
            <a:pPr lvl="1"/>
            <a:r>
              <a:rPr lang="en-US" sz="1600" dirty="0">
                <a:sym typeface="Wingdings" pitchFamily="2" charset="2"/>
              </a:rPr>
              <a:t>even at expense of lower gross </a:t>
            </a:r>
            <a:r>
              <a:rPr lang="en-US" sz="1600" dirty="0" smtClean="0">
                <a:sym typeface="Wingdings" pitchFamily="2" charset="2"/>
              </a:rPr>
              <a:t>alpha</a:t>
            </a:r>
            <a:endParaRPr lang="en-US" sz="1600" dirty="0">
              <a:sym typeface="Wingdings" pitchFamily="2" charset="2"/>
            </a:endParaRPr>
          </a:p>
        </p:txBody>
      </p:sp>
      <p:sp>
        <p:nvSpPr>
          <p:cNvPr id="17" name="Text Placeholder 7">
            <a:extLst>
              <a:ext uri="{FF2B5EF4-FFF2-40B4-BE49-F238E27FC236}">
                <a16:creationId xmlns="" xmlns:a16="http://schemas.microsoft.com/office/drawing/2014/main" id="{79A1ED85-BBB8-9A44-B44E-A964DCE39EA7}"/>
              </a:ext>
            </a:extLst>
          </p:cNvPr>
          <p:cNvSpPr txBox="1">
            <a:spLocks/>
          </p:cNvSpPr>
          <p:nvPr/>
        </p:nvSpPr>
        <p:spPr>
          <a:xfrm>
            <a:off x="1481245" y="5427830"/>
            <a:ext cx="6356263" cy="423013"/>
          </a:xfrm>
          <a:prstGeom prst="rect">
            <a:avLst/>
          </a:prstGeom>
        </p:spPr>
        <p:txBody>
          <a:bodyPr/>
          <a:lstStyle>
            <a:lvl1pPr marL="342900" indent="-342900" algn="l" rtl="0" eaLnBrk="1" fontAlgn="base" hangingPunct="1">
              <a:spcBef>
                <a:spcPct val="20000"/>
              </a:spcBef>
              <a:spcAft>
                <a:spcPct val="0"/>
              </a:spcAft>
              <a:buFont typeface="Arial" charset="0"/>
              <a:buChar char="•"/>
              <a:defRPr sz="2000" kern="1200" cap="none" baseline="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Font typeface="Arial" charset="0"/>
              <a:buChar char="–"/>
              <a:defRPr sz="1800" b="0" i="0" kern="1200" baseline="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baseline="0">
                <a:solidFill>
                  <a:schemeClr val="tx1"/>
                </a:solidFill>
                <a:latin typeface="Century Gothic" pitchFamily="34" charset="0"/>
                <a:ea typeface="+mn-ea"/>
                <a:cs typeface="+mn-cs"/>
              </a:defRPr>
            </a:lvl3pPr>
            <a:lvl4pPr marL="1600200" indent="-228600" algn="l" rtl="0" eaLnBrk="1" fontAlgn="base" hangingPunct="1">
              <a:spcBef>
                <a:spcPct val="20000"/>
              </a:spcBef>
              <a:spcAft>
                <a:spcPct val="0"/>
              </a:spcAft>
              <a:buFont typeface="Arial" charset="0"/>
              <a:buNone/>
              <a:defRPr sz="2000" kern="1200">
                <a:solidFill>
                  <a:schemeClr val="tx1"/>
                </a:solidFill>
                <a:latin typeface="Garamond"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i="1" dirty="0" smtClean="0"/>
              <a:t>Source: </a:t>
            </a:r>
            <a:r>
              <a:rPr lang="en-US" sz="1400" i="1" dirty="0" smtClean="0"/>
              <a:t>McKinsey </a:t>
            </a:r>
            <a:r>
              <a:rPr lang="en-US" sz="1400" i="1" dirty="0"/>
              <a:t>(2017</a:t>
            </a:r>
            <a:r>
              <a:rPr lang="en-US" sz="1400" i="1" dirty="0" smtClean="0"/>
              <a:t>), “Equity investments in unlisted companies”</a:t>
            </a:r>
            <a:endParaRPr lang="en-US" sz="1400" i="1" dirty="0"/>
          </a:p>
        </p:txBody>
      </p:sp>
      <p:pic>
        <p:nvPicPr>
          <p:cNvPr id="6" name="Picture 5"/>
          <p:cNvPicPr>
            <a:picLocks noChangeAspect="1"/>
          </p:cNvPicPr>
          <p:nvPr/>
        </p:nvPicPr>
        <p:blipFill>
          <a:blip r:embed="rId2"/>
          <a:stretch>
            <a:fillRect/>
          </a:stretch>
        </p:blipFill>
        <p:spPr>
          <a:xfrm>
            <a:off x="293171" y="1091352"/>
            <a:ext cx="8292030" cy="4240962"/>
          </a:xfrm>
          <a:prstGeom prst="rect">
            <a:avLst/>
          </a:prstGeom>
        </p:spPr>
      </p:pic>
    </p:spTree>
    <p:extLst>
      <p:ext uri="{BB962C8B-B14F-4D97-AF65-F5344CB8AC3E}">
        <p14:creationId xmlns:p14="http://schemas.microsoft.com/office/powerpoint/2010/main" val="122943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r>
              <a:rPr lang="en-US" smtClean="0"/>
              <a:t>Page </a:t>
            </a:r>
            <a:fld id="{FAD749BF-65AC-4CE8-A3E6-4EC1580284D0}" type="slidenum">
              <a:rPr lang="en-US" smtClean="0"/>
              <a:pPr>
                <a:defRPr/>
              </a:pPr>
              <a:t>16</a:t>
            </a:fld>
            <a:endParaRPr lang="en-US" dirty="0"/>
          </a:p>
        </p:txBody>
      </p:sp>
      <p:sp>
        <p:nvSpPr>
          <p:cNvPr id="3" name="Date Placeholder 2"/>
          <p:cNvSpPr>
            <a:spLocks noGrp="1"/>
          </p:cNvSpPr>
          <p:nvPr>
            <p:ph type="dt" sz="half" idx="2"/>
          </p:nvPr>
        </p:nvSpPr>
        <p:spPr/>
        <p:txBody>
          <a:bodyPr/>
          <a:lstStyle/>
          <a:p>
            <a:endParaRPr lang="sv-SE" dirty="0"/>
          </a:p>
        </p:txBody>
      </p:sp>
      <p:sp>
        <p:nvSpPr>
          <p:cNvPr id="4" name="Title 3"/>
          <p:cNvSpPr>
            <a:spLocks noGrp="1"/>
          </p:cNvSpPr>
          <p:nvPr>
            <p:ph type="title"/>
          </p:nvPr>
        </p:nvSpPr>
        <p:spPr>
          <a:xfrm>
            <a:off x="862787" y="389284"/>
            <a:ext cx="9798885" cy="736585"/>
          </a:xfrm>
        </p:spPr>
        <p:txBody>
          <a:bodyPr/>
          <a:lstStyle/>
          <a:p>
            <a:r>
              <a:rPr lang="en-US" dirty="0" smtClean="0"/>
              <a:t>Fees </a:t>
            </a:r>
            <a:r>
              <a:rPr lang="en-US" smtClean="0"/>
              <a:t>and Performance</a:t>
            </a:r>
            <a:endParaRPr lang="en-US"/>
          </a:p>
        </p:txBody>
      </p:sp>
      <p:sp>
        <p:nvSpPr>
          <p:cNvPr id="5" name="Text Placeholder 4"/>
          <p:cNvSpPr>
            <a:spLocks noGrp="1"/>
          </p:cNvSpPr>
          <p:nvPr>
            <p:ph type="body" sz="quarter" idx="10"/>
          </p:nvPr>
        </p:nvSpPr>
        <p:spPr/>
        <p:txBody>
          <a:bodyPr/>
          <a:lstStyle/>
          <a:p>
            <a:r>
              <a:rPr lang="en-US" dirty="0" smtClean="0"/>
              <a:t>On average, fees go up during fundraising booms</a:t>
            </a:r>
          </a:p>
          <a:p>
            <a:pPr lvl="1"/>
            <a:r>
              <a:rPr lang="en-US" dirty="0" smtClean="0"/>
              <a:t>Many industry observers view this with concern.</a:t>
            </a:r>
          </a:p>
          <a:p>
            <a:pPr lvl="1"/>
            <a:endParaRPr lang="en-US" dirty="0"/>
          </a:p>
          <a:p>
            <a:r>
              <a:rPr lang="en-US" dirty="0" smtClean="0"/>
              <a:t>Yet there is no relation between fees and net-of-fee performance on average.</a:t>
            </a:r>
          </a:p>
          <a:p>
            <a:pPr lvl="1"/>
            <a:r>
              <a:rPr lang="en-US" dirty="0" smtClean="0"/>
              <a:t>Suggests that higher fee funds outperform </a:t>
            </a:r>
            <a:r>
              <a:rPr lang="en-US" i="1" dirty="0" smtClean="0"/>
              <a:t>on average</a:t>
            </a:r>
          </a:p>
          <a:p>
            <a:pPr lvl="1"/>
            <a:r>
              <a:rPr lang="en-US" dirty="0" smtClean="0"/>
              <a:t>Points to the importance of manager selection</a:t>
            </a:r>
          </a:p>
          <a:p>
            <a:pPr lvl="1"/>
            <a:r>
              <a:rPr lang="en-US" dirty="0" smtClean="0"/>
              <a:t>Stands in stark contrast to the mutual fund industry</a:t>
            </a:r>
            <a:endParaRPr lang="en-US" dirty="0"/>
          </a:p>
        </p:txBody>
      </p:sp>
    </p:spTree>
    <p:extLst>
      <p:ext uri="{BB962C8B-B14F-4D97-AF65-F5344CB8AC3E}">
        <p14:creationId xmlns:p14="http://schemas.microsoft.com/office/powerpoint/2010/main" val="41658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17</a:t>
            </a:fld>
            <a:endParaRPr lang="en-US" dirty="0"/>
          </a:p>
        </p:txBody>
      </p:sp>
      <p:sp>
        <p:nvSpPr>
          <p:cNvPr id="4" name="Title 3"/>
          <p:cNvSpPr>
            <a:spLocks noGrp="1"/>
          </p:cNvSpPr>
          <p:nvPr>
            <p:ph type="title"/>
          </p:nvPr>
        </p:nvSpPr>
        <p:spPr>
          <a:xfrm>
            <a:off x="915220" y="109900"/>
            <a:ext cx="7349164" cy="736585"/>
          </a:xfrm>
        </p:spPr>
        <p:txBody>
          <a:bodyPr>
            <a:normAutofit fontScale="90000"/>
          </a:bodyPr>
          <a:lstStyle/>
          <a:p>
            <a:r>
              <a:rPr lang="en-US" dirty="0" smtClean="0">
                <a:solidFill>
                  <a:schemeClr val="bg1"/>
                </a:solidFill>
              </a:rPr>
              <a:t>Large LPs try to reduce fees through co-investments and direct </a:t>
            </a:r>
            <a:r>
              <a:rPr lang="en-US" dirty="0">
                <a:solidFill>
                  <a:schemeClr val="bg1"/>
                </a:solidFill>
              </a:rPr>
              <a:t>investment</a:t>
            </a:r>
          </a:p>
        </p:txBody>
      </p:sp>
      <p:pic>
        <p:nvPicPr>
          <p:cNvPr id="6" name="Picture 5"/>
          <p:cNvPicPr>
            <a:picLocks noChangeAspect="1"/>
          </p:cNvPicPr>
          <p:nvPr/>
        </p:nvPicPr>
        <p:blipFill>
          <a:blip r:embed="rId2"/>
          <a:stretch>
            <a:fillRect/>
          </a:stretch>
        </p:blipFill>
        <p:spPr>
          <a:xfrm>
            <a:off x="1519275" y="1244442"/>
            <a:ext cx="8168564" cy="4227950"/>
          </a:xfrm>
          <a:prstGeom prst="rect">
            <a:avLst/>
          </a:prstGeom>
        </p:spPr>
      </p:pic>
      <p:sp>
        <p:nvSpPr>
          <p:cNvPr id="7" name="Text Placeholder 7">
            <a:extLst>
              <a:ext uri="{FF2B5EF4-FFF2-40B4-BE49-F238E27FC236}">
                <a16:creationId xmlns="" xmlns:a16="http://schemas.microsoft.com/office/drawing/2014/main" id="{79A1ED85-BBB8-9A44-B44E-A964DCE39EA7}"/>
              </a:ext>
            </a:extLst>
          </p:cNvPr>
          <p:cNvSpPr txBox="1">
            <a:spLocks/>
          </p:cNvSpPr>
          <p:nvPr/>
        </p:nvSpPr>
        <p:spPr>
          <a:xfrm>
            <a:off x="1481245" y="5427830"/>
            <a:ext cx="6356263" cy="423013"/>
          </a:xfrm>
          <a:prstGeom prst="rect">
            <a:avLst/>
          </a:prstGeom>
        </p:spPr>
        <p:txBody>
          <a:bodyPr/>
          <a:lstStyle>
            <a:lvl1pPr marL="342900" indent="-342900" algn="l" rtl="0" eaLnBrk="1" fontAlgn="base" hangingPunct="1">
              <a:spcBef>
                <a:spcPct val="20000"/>
              </a:spcBef>
              <a:spcAft>
                <a:spcPct val="0"/>
              </a:spcAft>
              <a:buFont typeface="Arial" charset="0"/>
              <a:buChar char="•"/>
              <a:defRPr sz="2000" kern="1200" cap="none" baseline="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Font typeface="Arial" charset="0"/>
              <a:buChar char="–"/>
              <a:defRPr sz="1800" b="0" i="0" kern="1200" baseline="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baseline="0">
                <a:solidFill>
                  <a:schemeClr val="tx1"/>
                </a:solidFill>
                <a:latin typeface="Century Gothic" pitchFamily="34" charset="0"/>
                <a:ea typeface="+mn-ea"/>
                <a:cs typeface="+mn-cs"/>
              </a:defRPr>
            </a:lvl3pPr>
            <a:lvl4pPr marL="1600200" indent="-228600" algn="l" rtl="0" eaLnBrk="1" fontAlgn="base" hangingPunct="1">
              <a:spcBef>
                <a:spcPct val="20000"/>
              </a:spcBef>
              <a:spcAft>
                <a:spcPct val="0"/>
              </a:spcAft>
              <a:buFont typeface="Arial" charset="0"/>
              <a:buNone/>
              <a:defRPr sz="2000" kern="1200">
                <a:solidFill>
                  <a:schemeClr val="tx1"/>
                </a:solidFill>
                <a:latin typeface="Garamond"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i="1" dirty="0" smtClean="0"/>
              <a:t>Source: </a:t>
            </a:r>
            <a:r>
              <a:rPr lang="en-US" sz="1400" i="1" dirty="0" smtClean="0"/>
              <a:t>McKinsey </a:t>
            </a:r>
            <a:r>
              <a:rPr lang="en-US" sz="1400" i="1" dirty="0"/>
              <a:t>(2017</a:t>
            </a:r>
            <a:r>
              <a:rPr lang="en-US" sz="1400" i="1" dirty="0" smtClean="0"/>
              <a:t>), “Equity investments in unlisted companies”</a:t>
            </a:r>
            <a:endParaRPr lang="en-US" sz="1400" i="1" dirty="0"/>
          </a:p>
        </p:txBody>
      </p:sp>
    </p:spTree>
    <p:extLst>
      <p:ext uri="{BB962C8B-B14F-4D97-AF65-F5344CB8AC3E}">
        <p14:creationId xmlns:p14="http://schemas.microsoft.com/office/powerpoint/2010/main" val="294800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18</a:t>
            </a:fld>
            <a:endParaRPr lang="en-US" dirty="0"/>
          </a:p>
        </p:txBody>
      </p:sp>
      <p:sp>
        <p:nvSpPr>
          <p:cNvPr id="4" name="Title 3"/>
          <p:cNvSpPr>
            <a:spLocks noGrp="1"/>
          </p:cNvSpPr>
          <p:nvPr>
            <p:ph type="title"/>
          </p:nvPr>
        </p:nvSpPr>
        <p:spPr>
          <a:xfrm>
            <a:off x="1067869" y="48845"/>
            <a:ext cx="7349164" cy="736585"/>
          </a:xfrm>
        </p:spPr>
        <p:txBody>
          <a:bodyPr>
            <a:normAutofit/>
          </a:bodyPr>
          <a:lstStyle/>
          <a:p>
            <a:r>
              <a:rPr lang="en-US" dirty="0" smtClean="0">
                <a:solidFill>
                  <a:schemeClr val="bg1"/>
                </a:solidFill>
              </a:rPr>
              <a:t>Large LPs try to negotiate better terms</a:t>
            </a:r>
            <a:endParaRPr lang="en-US" dirty="0">
              <a:solidFill>
                <a:schemeClr val="bg1"/>
              </a:solidFill>
            </a:endParaRPr>
          </a:p>
        </p:txBody>
      </p:sp>
      <p:sp>
        <p:nvSpPr>
          <p:cNvPr id="5" name="Text Placeholder 4"/>
          <p:cNvSpPr>
            <a:spLocks noGrp="1"/>
          </p:cNvSpPr>
          <p:nvPr>
            <p:ph type="body" sz="quarter" idx="10"/>
          </p:nvPr>
        </p:nvSpPr>
        <p:spPr>
          <a:xfrm>
            <a:off x="2063552" y="1052736"/>
            <a:ext cx="8064896" cy="4662280"/>
          </a:xfrm>
        </p:spPr>
        <p:txBody>
          <a:bodyPr/>
          <a:lstStyle/>
          <a:p>
            <a:r>
              <a:rPr lang="en-US" dirty="0"/>
              <a:t>Better terms in exchange for larger and/or longer-term capital commitments</a:t>
            </a:r>
          </a:p>
          <a:p>
            <a:pPr lvl="1"/>
            <a:r>
              <a:rPr lang="en-US" dirty="0"/>
              <a:t>Less likely for most popular, oversubscribed funds</a:t>
            </a:r>
          </a:p>
          <a:p>
            <a:pPr lvl="1"/>
            <a:r>
              <a:rPr lang="en-US" dirty="0"/>
              <a:t>More likely for “mega”, multi-product alternative asset managers</a:t>
            </a:r>
          </a:p>
          <a:p>
            <a:endParaRPr lang="en-US" dirty="0"/>
          </a:p>
          <a:p>
            <a:r>
              <a:rPr lang="en-US" dirty="0"/>
              <a:t>Some scope for “price discrimination” in LPAs</a:t>
            </a:r>
          </a:p>
          <a:p>
            <a:pPr lvl="1"/>
            <a:r>
              <a:rPr lang="en-US" dirty="0" err="1"/>
              <a:t>Mgmt</a:t>
            </a:r>
            <a:r>
              <a:rPr lang="en-US" dirty="0"/>
              <a:t> fee reductions, co-investment opportunities, …</a:t>
            </a:r>
          </a:p>
          <a:p>
            <a:r>
              <a:rPr lang="en-US" dirty="0"/>
              <a:t>Managed accounts, strategic partnerships</a:t>
            </a:r>
          </a:p>
          <a:p>
            <a:pPr lvl="1"/>
            <a:r>
              <a:rPr lang="en-US" dirty="0"/>
              <a:t>Scope for reducing fees</a:t>
            </a:r>
          </a:p>
          <a:p>
            <a:pPr lvl="1"/>
            <a:r>
              <a:rPr lang="en-US" dirty="0"/>
              <a:t>Possible to get “bespoke” investment mandates</a:t>
            </a:r>
          </a:p>
          <a:p>
            <a:pPr lvl="2"/>
            <a:r>
              <a:rPr lang="en-US" dirty="0"/>
              <a:t>ESG, sectors, geographies </a:t>
            </a:r>
          </a:p>
          <a:p>
            <a:endParaRPr lang="en-US" dirty="0"/>
          </a:p>
        </p:txBody>
      </p:sp>
    </p:spTree>
    <p:extLst>
      <p:ext uri="{BB962C8B-B14F-4D97-AF65-F5344CB8AC3E}">
        <p14:creationId xmlns:p14="http://schemas.microsoft.com/office/powerpoint/2010/main" val="134610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19</a:t>
            </a:fld>
            <a:endParaRPr lang="en-US" dirty="0"/>
          </a:p>
        </p:txBody>
      </p:sp>
      <p:sp>
        <p:nvSpPr>
          <p:cNvPr id="4" name="Title 3"/>
          <p:cNvSpPr>
            <a:spLocks noGrp="1"/>
          </p:cNvSpPr>
          <p:nvPr>
            <p:ph type="title"/>
          </p:nvPr>
        </p:nvSpPr>
        <p:spPr>
          <a:xfrm>
            <a:off x="939643" y="97689"/>
            <a:ext cx="7349164" cy="736585"/>
          </a:xfrm>
        </p:spPr>
        <p:txBody>
          <a:bodyPr>
            <a:normAutofit/>
          </a:bodyPr>
          <a:lstStyle/>
          <a:p>
            <a:r>
              <a:rPr lang="en-US" dirty="0">
                <a:solidFill>
                  <a:schemeClr val="bg1"/>
                </a:solidFill>
              </a:rPr>
              <a:t>Scope for better LP-GP incentive alignment?</a:t>
            </a:r>
          </a:p>
        </p:txBody>
      </p:sp>
      <p:sp>
        <p:nvSpPr>
          <p:cNvPr id="7" name="Text Placeholder 6">
            <a:extLst>
              <a:ext uri="{FF2B5EF4-FFF2-40B4-BE49-F238E27FC236}">
                <a16:creationId xmlns="" xmlns:a16="http://schemas.microsoft.com/office/drawing/2014/main" id="{CD3CE306-948D-6145-844A-1BE85DC44B37}"/>
              </a:ext>
            </a:extLst>
          </p:cNvPr>
          <p:cNvSpPr>
            <a:spLocks noGrp="1"/>
          </p:cNvSpPr>
          <p:nvPr>
            <p:ph type="body" sz="quarter" idx="10"/>
          </p:nvPr>
        </p:nvSpPr>
        <p:spPr>
          <a:xfrm>
            <a:off x="1118606" y="1171256"/>
            <a:ext cx="9530122" cy="4683916"/>
          </a:xfrm>
        </p:spPr>
        <p:txBody>
          <a:bodyPr>
            <a:normAutofit fontScale="92500" lnSpcReduction="10000"/>
          </a:bodyPr>
          <a:lstStyle/>
          <a:p>
            <a:r>
              <a:rPr lang="en-US" dirty="0"/>
              <a:t>Considerable evidence of GP-LP agency costs</a:t>
            </a:r>
          </a:p>
          <a:p>
            <a:pPr lvl="1"/>
            <a:r>
              <a:rPr lang="en-US" dirty="0"/>
              <a:t>Raising too much money</a:t>
            </a:r>
            <a:endParaRPr lang="en-US" sz="1600" dirty="0"/>
          </a:p>
          <a:p>
            <a:pPr lvl="1"/>
            <a:r>
              <a:rPr lang="en-US" dirty="0"/>
              <a:t>Using excessive leverage and overpaying for deals </a:t>
            </a:r>
          </a:p>
          <a:p>
            <a:pPr lvl="1"/>
            <a:r>
              <a:rPr lang="en-US" dirty="0"/>
              <a:t>Exiting good investments too early, bad investments too late</a:t>
            </a:r>
          </a:p>
          <a:p>
            <a:pPr lvl="1"/>
            <a:r>
              <a:rPr lang="en-US" dirty="0"/>
              <a:t>Excessive management and portfolio company fees</a:t>
            </a:r>
          </a:p>
          <a:p>
            <a:pPr lvl="1"/>
            <a:r>
              <a:rPr lang="en-US" dirty="0"/>
              <a:t>IRR gaming: fund borrowing, selective performance reporting</a:t>
            </a:r>
            <a:endParaRPr lang="en-US" sz="1600" dirty="0"/>
          </a:p>
          <a:p>
            <a:pPr lvl="1"/>
            <a:endParaRPr lang="en-US" sz="1600" dirty="0"/>
          </a:p>
          <a:p>
            <a:r>
              <a:rPr lang="en-US" dirty="0"/>
              <a:t>Can we improve fund structures? E.g.:</a:t>
            </a:r>
          </a:p>
          <a:p>
            <a:pPr lvl="1"/>
            <a:r>
              <a:rPr lang="en-US" dirty="0"/>
              <a:t>Longer / evergreen funds?</a:t>
            </a:r>
          </a:p>
          <a:p>
            <a:pPr lvl="1"/>
            <a:r>
              <a:rPr lang="en-US" dirty="0"/>
              <a:t>Base GP compensation on relative, risk-adjusted performance?</a:t>
            </a:r>
          </a:p>
          <a:p>
            <a:pPr lvl="1"/>
            <a:r>
              <a:rPr lang="en-US" dirty="0"/>
              <a:t>Base management fee on actual costs?</a:t>
            </a:r>
          </a:p>
          <a:p>
            <a:pPr lvl="1"/>
            <a:endParaRPr lang="en-US" dirty="0"/>
          </a:p>
          <a:p>
            <a:r>
              <a:rPr lang="en-US" dirty="0"/>
              <a:t>Beware of going from second- to third best.  E.g.:</a:t>
            </a:r>
          </a:p>
          <a:p>
            <a:pPr lvl="1"/>
            <a:r>
              <a:rPr lang="en-US" dirty="0"/>
              <a:t>Take away fundraising discipline?</a:t>
            </a:r>
          </a:p>
          <a:p>
            <a:pPr lvl="1"/>
            <a:r>
              <a:rPr lang="en-US" dirty="0"/>
              <a:t>Break incentive alignment along LP-GP-PC chain?</a:t>
            </a:r>
          </a:p>
          <a:p>
            <a:pPr lvl="1"/>
            <a:r>
              <a:rPr lang="en-US" dirty="0"/>
              <a:t>Adverse selection in GP teams?</a:t>
            </a:r>
          </a:p>
          <a:p>
            <a:pPr lvl="1"/>
            <a:endParaRPr lang="en-US" sz="2000" dirty="0"/>
          </a:p>
          <a:p>
            <a:pPr marL="0" indent="0">
              <a:buNone/>
            </a:pPr>
            <a:endParaRPr lang="en-US" dirty="0"/>
          </a:p>
        </p:txBody>
      </p:sp>
    </p:spTree>
    <p:extLst>
      <p:ext uri="{BB962C8B-B14F-4D97-AF65-F5344CB8AC3E}">
        <p14:creationId xmlns:p14="http://schemas.microsoft.com/office/powerpoint/2010/main" val="219550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2</a:t>
            </a:fld>
            <a:endParaRPr lang="en-US" dirty="0"/>
          </a:p>
        </p:txBody>
      </p:sp>
      <p:sp>
        <p:nvSpPr>
          <p:cNvPr id="4" name="Title 3"/>
          <p:cNvSpPr>
            <a:spLocks noGrp="1"/>
          </p:cNvSpPr>
          <p:nvPr>
            <p:ph type="title"/>
          </p:nvPr>
        </p:nvSpPr>
        <p:spPr>
          <a:xfrm>
            <a:off x="2783632" y="1"/>
            <a:ext cx="7349164" cy="736585"/>
          </a:xfrm>
        </p:spPr>
        <p:txBody>
          <a:bodyPr/>
          <a:lstStyle/>
          <a:p>
            <a:r>
              <a:rPr lang="en-US" dirty="0">
                <a:solidFill>
                  <a:schemeClr val="bg1"/>
                </a:solidFill>
              </a:rPr>
              <a:t>The PE Value Proposition</a:t>
            </a:r>
          </a:p>
        </p:txBody>
      </p:sp>
      <p:sp>
        <p:nvSpPr>
          <p:cNvPr id="5" name="Text Placeholder 4"/>
          <p:cNvSpPr>
            <a:spLocks noGrp="1"/>
          </p:cNvSpPr>
          <p:nvPr>
            <p:ph type="body" sz="quarter" idx="10"/>
          </p:nvPr>
        </p:nvSpPr>
        <p:spPr>
          <a:xfrm>
            <a:off x="623392" y="980728"/>
            <a:ext cx="11233248" cy="4662280"/>
          </a:xfrm>
        </p:spPr>
        <p:txBody>
          <a:bodyPr>
            <a:normAutofit fontScale="92500" lnSpcReduction="10000"/>
          </a:bodyPr>
          <a:lstStyle/>
          <a:p>
            <a:r>
              <a:rPr lang="en-US" dirty="0">
                <a:sym typeface="Wingdings" pitchFamily="2" charset="2"/>
              </a:rPr>
              <a:t>Idea: </a:t>
            </a:r>
            <a:r>
              <a:rPr lang="en-US" dirty="0"/>
              <a:t>Increase value through active ownership.</a:t>
            </a:r>
          </a:p>
          <a:p>
            <a:pPr lvl="1"/>
            <a:r>
              <a:rPr lang="en-US" sz="2000" dirty="0"/>
              <a:t>Financial, Governance, and Operational engineering</a:t>
            </a:r>
          </a:p>
          <a:p>
            <a:pPr lvl="2"/>
            <a:r>
              <a:rPr lang="en-US" sz="1800" dirty="0"/>
              <a:t>Kaplan &amp; </a:t>
            </a:r>
            <a:r>
              <a:rPr lang="en-US" sz="1800" dirty="0" err="1"/>
              <a:t>Strömberg</a:t>
            </a:r>
            <a:r>
              <a:rPr lang="en-US" sz="1800" dirty="0"/>
              <a:t> (2009) </a:t>
            </a:r>
          </a:p>
          <a:p>
            <a:pPr lvl="2"/>
            <a:r>
              <a:rPr lang="en-US" sz="1800" dirty="0"/>
              <a:t>Not a zero-sum game!</a:t>
            </a:r>
          </a:p>
          <a:p>
            <a:pPr marL="0" indent="0">
              <a:buNone/>
            </a:pPr>
            <a:endParaRPr lang="en-US" dirty="0"/>
          </a:p>
          <a:p>
            <a:r>
              <a:rPr lang="en-US" dirty="0"/>
              <a:t>Fundamental conflict between active ownership and liquidity</a:t>
            </a:r>
          </a:p>
          <a:p>
            <a:pPr lvl="1"/>
            <a:r>
              <a:rPr lang="en-US" sz="2000" dirty="0">
                <a:sym typeface="Wingdings" pitchFamily="2" charset="2"/>
              </a:rPr>
              <a:t> </a:t>
            </a:r>
            <a:r>
              <a:rPr lang="en-US" sz="2000" dirty="0"/>
              <a:t>Difficult to replicate in a public setting</a:t>
            </a:r>
          </a:p>
          <a:p>
            <a:pPr lvl="1"/>
            <a:endParaRPr lang="en-US" sz="2000" dirty="0"/>
          </a:p>
          <a:p>
            <a:r>
              <a:rPr lang="en-US" dirty="0"/>
              <a:t>Research evidence: PE ownership adds value to portfolio companies</a:t>
            </a:r>
          </a:p>
          <a:p>
            <a:pPr lvl="1"/>
            <a:r>
              <a:rPr lang="en-US" sz="2000" dirty="0"/>
              <a:t>Productivity, profitability, growth, business practices etc.</a:t>
            </a:r>
          </a:p>
          <a:p>
            <a:pPr lvl="1"/>
            <a:endParaRPr lang="en-US" sz="2000" dirty="0"/>
          </a:p>
          <a:p>
            <a:r>
              <a:rPr lang="en-US" dirty="0"/>
              <a:t>Feeds back into higher investment returns to LPs if</a:t>
            </a:r>
          </a:p>
          <a:p>
            <a:pPr lvl="1"/>
            <a:r>
              <a:rPr lang="en-US" sz="2000" dirty="0"/>
              <a:t>GP has “edge”</a:t>
            </a:r>
          </a:p>
          <a:p>
            <a:pPr lvl="2"/>
            <a:r>
              <a:rPr lang="en-US" sz="1800" dirty="0"/>
              <a:t>Value-added are not fully priced in acquisition </a:t>
            </a:r>
            <a:r>
              <a:rPr lang="en-US" sz="1800" dirty="0" smtClean="0"/>
              <a:t>premia</a:t>
            </a:r>
            <a:endParaRPr lang="en-US" sz="1800" dirty="0"/>
          </a:p>
          <a:p>
            <a:pPr lvl="1"/>
            <a:r>
              <a:rPr lang="en-US" sz="2000" dirty="0"/>
              <a:t>GPs do not capture all gains through fees</a:t>
            </a:r>
            <a:endParaRPr lang="en-US" sz="2000" dirty="0">
              <a:sym typeface="Wingdings"/>
            </a:endParaRPr>
          </a:p>
          <a:p>
            <a:endParaRPr lang="en-US" dirty="0"/>
          </a:p>
          <a:p>
            <a:endParaRPr lang="en-US" dirty="0"/>
          </a:p>
          <a:p>
            <a:endParaRPr lang="en-US" dirty="0">
              <a:sym typeface="Wingdings"/>
            </a:endParaRPr>
          </a:p>
          <a:p>
            <a:endParaRPr lang="en-US" dirty="0"/>
          </a:p>
        </p:txBody>
      </p:sp>
    </p:spTree>
    <p:extLst>
      <p:ext uri="{BB962C8B-B14F-4D97-AF65-F5344CB8AC3E}">
        <p14:creationId xmlns:p14="http://schemas.microsoft.com/office/powerpoint/2010/main" val="2104336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defRPr/>
            </a:pPr>
            <a:r>
              <a:rPr lang="uk-UA"/>
              <a:t>‹#›</a:t>
            </a:r>
            <a:endParaRPr lang="en-US" dirty="0"/>
          </a:p>
        </p:txBody>
      </p:sp>
      <p:sp>
        <p:nvSpPr>
          <p:cNvPr id="6" name="Slide Number Placeholder 5"/>
          <p:cNvSpPr>
            <a:spLocks noGrp="1"/>
          </p:cNvSpPr>
          <p:nvPr>
            <p:ph type="sldNum" sz="quarter" idx="4"/>
          </p:nvPr>
        </p:nvSpPr>
        <p:spPr/>
        <p:txBody>
          <a:bodyPr/>
          <a:lstStyle/>
          <a:p>
            <a:pPr>
              <a:defRPr/>
            </a:pPr>
            <a:r>
              <a:rPr lang="en-US"/>
              <a:t>Page </a:t>
            </a:r>
            <a:fld id="{FAD749BF-65AC-4CE8-A3E6-4EC1580284D0}" type="slidenum">
              <a:rPr lang="en-US" smtClean="0"/>
              <a:pPr>
                <a:defRPr/>
              </a:pPr>
              <a:t>20</a:t>
            </a:fld>
            <a:endParaRPr lang="en-US" dirty="0"/>
          </a:p>
        </p:txBody>
      </p:sp>
      <p:pic>
        <p:nvPicPr>
          <p:cNvPr id="3" name="Picture 2">
            <a:extLst>
              <a:ext uri="{FF2B5EF4-FFF2-40B4-BE49-F238E27FC236}">
                <a16:creationId xmlns="" xmlns:a16="http://schemas.microsoft.com/office/drawing/2014/main" id="{1FD2A1E2-5B10-CE42-A74D-DFEC5A006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2743200"/>
            <a:ext cx="7239000" cy="1371600"/>
          </a:xfrm>
          <a:prstGeom prst="rect">
            <a:avLst/>
          </a:prstGeom>
        </p:spPr>
      </p:pic>
    </p:spTree>
    <p:extLst>
      <p:ext uri="{BB962C8B-B14F-4D97-AF65-F5344CB8AC3E}">
        <p14:creationId xmlns:p14="http://schemas.microsoft.com/office/powerpoint/2010/main" val="232322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45" y="62571"/>
            <a:ext cx="9144064" cy="1143000"/>
          </a:xfrm>
        </p:spPr>
        <p:txBody>
          <a:bodyPr>
            <a:normAutofit/>
          </a:bodyPr>
          <a:lstStyle/>
          <a:p>
            <a:r>
              <a:rPr lang="en-US" sz="3200" dirty="0" smtClean="0"/>
              <a:t>Conflicts of interest between LPs and GPs</a:t>
            </a:r>
            <a:endParaRPr lang="en-US" sz="3200" dirty="0"/>
          </a:p>
        </p:txBody>
      </p:sp>
      <p:sp>
        <p:nvSpPr>
          <p:cNvPr id="4" name="Rectangle 3"/>
          <p:cNvSpPr/>
          <p:nvPr/>
        </p:nvSpPr>
        <p:spPr>
          <a:xfrm>
            <a:off x="3656620" y="1566507"/>
            <a:ext cx="5062176" cy="9357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entury Gothic" pitchFamily="34" charset="0"/>
              </a:rPr>
              <a:t>Investors (LPs)</a:t>
            </a:r>
            <a:endParaRPr lang="en-US" sz="1600" dirty="0">
              <a:solidFill>
                <a:schemeClr val="tx1"/>
              </a:solidFill>
              <a:latin typeface="Century Gothic" pitchFamily="34" charset="0"/>
            </a:endParaRPr>
          </a:p>
        </p:txBody>
      </p:sp>
      <p:sp>
        <p:nvSpPr>
          <p:cNvPr id="5" name="Rectangle 4"/>
          <p:cNvSpPr/>
          <p:nvPr/>
        </p:nvSpPr>
        <p:spPr>
          <a:xfrm>
            <a:off x="3681580" y="3055707"/>
            <a:ext cx="5062176" cy="9357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entury Gothic" pitchFamily="34" charset="0"/>
              </a:rPr>
              <a:t>Private equity fund (GPs)</a:t>
            </a:r>
            <a:endParaRPr lang="en-US" sz="1600" dirty="0">
              <a:solidFill>
                <a:schemeClr val="tx1"/>
              </a:solidFill>
              <a:latin typeface="Century Gothic" pitchFamily="34" charset="0"/>
            </a:endParaRPr>
          </a:p>
        </p:txBody>
      </p:sp>
      <p:sp>
        <p:nvSpPr>
          <p:cNvPr id="6" name="Rectangle 5"/>
          <p:cNvSpPr/>
          <p:nvPr/>
        </p:nvSpPr>
        <p:spPr>
          <a:xfrm>
            <a:off x="3688716" y="4571643"/>
            <a:ext cx="5062176" cy="9357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latin typeface="Century Gothic" pitchFamily="34" charset="0"/>
              </a:rPr>
              <a:t>Firm</a:t>
            </a:r>
            <a:endParaRPr lang="en-US" sz="1600" dirty="0">
              <a:solidFill>
                <a:schemeClr val="tx1"/>
              </a:solidFill>
              <a:latin typeface="Century Gothic" pitchFamily="34" charset="0"/>
            </a:endParaRPr>
          </a:p>
        </p:txBody>
      </p:sp>
      <p:sp>
        <p:nvSpPr>
          <p:cNvPr id="7" name="Down Arrow 6"/>
          <p:cNvSpPr/>
          <p:nvPr/>
        </p:nvSpPr>
        <p:spPr>
          <a:xfrm>
            <a:off x="6009462" y="2502297"/>
            <a:ext cx="374316" cy="553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itchFamily="34" charset="0"/>
            </a:endParaRPr>
          </a:p>
        </p:txBody>
      </p:sp>
      <p:sp>
        <p:nvSpPr>
          <p:cNvPr id="8" name="Down Arrow 7"/>
          <p:cNvSpPr/>
          <p:nvPr/>
        </p:nvSpPr>
        <p:spPr>
          <a:xfrm>
            <a:off x="6016598" y="4004865"/>
            <a:ext cx="374316" cy="553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itchFamily="34" charset="0"/>
            </a:endParaRPr>
          </a:p>
        </p:txBody>
      </p:sp>
      <p:sp>
        <p:nvSpPr>
          <p:cNvPr id="11" name="Oval 10"/>
          <p:cNvSpPr/>
          <p:nvPr/>
        </p:nvSpPr>
        <p:spPr>
          <a:xfrm>
            <a:off x="856204" y="2224734"/>
            <a:ext cx="2727145" cy="895684"/>
          </a:xfrm>
          <a:prstGeom prst="ellipse">
            <a:avLst/>
          </a:prstGeom>
          <a:noFill/>
          <a:ln>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itchFamily="34" charset="0"/>
            </a:endParaRPr>
          </a:p>
        </p:txBody>
      </p:sp>
      <p:sp>
        <p:nvSpPr>
          <p:cNvPr id="12" name="TextBox 11"/>
          <p:cNvSpPr txBox="1"/>
          <p:nvPr/>
        </p:nvSpPr>
        <p:spPr>
          <a:xfrm>
            <a:off x="1378634" y="2405977"/>
            <a:ext cx="1939311" cy="523220"/>
          </a:xfrm>
          <a:prstGeom prst="rect">
            <a:avLst/>
          </a:prstGeom>
          <a:noFill/>
        </p:spPr>
        <p:txBody>
          <a:bodyPr wrap="square" rtlCol="0">
            <a:spAutoFit/>
          </a:bodyPr>
          <a:lstStyle/>
          <a:p>
            <a:r>
              <a:rPr lang="en-US" sz="1400" dirty="0" smtClean="0">
                <a:latin typeface="Century Gothic" pitchFamily="34" charset="0"/>
              </a:rPr>
              <a:t>New governance</a:t>
            </a:r>
          </a:p>
          <a:p>
            <a:r>
              <a:rPr lang="en-US" sz="1400" dirty="0" smtClean="0">
                <a:latin typeface="Century Gothic" pitchFamily="34" charset="0"/>
              </a:rPr>
              <a:t>problem</a:t>
            </a:r>
            <a:endParaRPr lang="en-US" sz="1400" dirty="0">
              <a:latin typeface="Century Gothic" pitchFamily="34" charset="0"/>
            </a:endParaRPr>
          </a:p>
        </p:txBody>
      </p:sp>
      <p:sp>
        <p:nvSpPr>
          <p:cNvPr id="13" name="Right Arrow 12"/>
          <p:cNvSpPr/>
          <p:nvPr/>
        </p:nvSpPr>
        <p:spPr>
          <a:xfrm>
            <a:off x="3710093" y="2729581"/>
            <a:ext cx="2317193" cy="935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latin typeface="Century Gothic" pitchFamily="34" charset="0"/>
            </a:endParaRPr>
          </a:p>
        </p:txBody>
      </p:sp>
      <p:sp>
        <p:nvSpPr>
          <p:cNvPr id="14" name="Oval 13"/>
          <p:cNvSpPr/>
          <p:nvPr/>
        </p:nvSpPr>
        <p:spPr>
          <a:xfrm>
            <a:off x="929475" y="3825743"/>
            <a:ext cx="2727145" cy="89568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itchFamily="34" charset="0"/>
            </a:endParaRPr>
          </a:p>
        </p:txBody>
      </p:sp>
      <p:sp>
        <p:nvSpPr>
          <p:cNvPr id="15" name="TextBox 14"/>
          <p:cNvSpPr txBox="1"/>
          <p:nvPr/>
        </p:nvSpPr>
        <p:spPr>
          <a:xfrm>
            <a:off x="1378634" y="3918145"/>
            <a:ext cx="1939311" cy="738664"/>
          </a:xfrm>
          <a:prstGeom prst="rect">
            <a:avLst/>
          </a:prstGeom>
          <a:noFill/>
        </p:spPr>
        <p:txBody>
          <a:bodyPr wrap="square" rtlCol="0">
            <a:spAutoFit/>
          </a:bodyPr>
          <a:lstStyle/>
          <a:p>
            <a:r>
              <a:rPr lang="en-US" sz="1400" dirty="0" smtClean="0">
                <a:latin typeface="Century Gothic" pitchFamily="34" charset="0"/>
              </a:rPr>
              <a:t>Traditional governance</a:t>
            </a:r>
          </a:p>
          <a:p>
            <a:r>
              <a:rPr lang="en-US" sz="1400" dirty="0" smtClean="0">
                <a:latin typeface="Century Gothic" pitchFamily="34" charset="0"/>
              </a:rPr>
              <a:t>problem</a:t>
            </a:r>
            <a:endParaRPr lang="en-US" sz="1400" dirty="0">
              <a:latin typeface="Century Gothic" pitchFamily="34" charset="0"/>
            </a:endParaRPr>
          </a:p>
        </p:txBody>
      </p:sp>
      <p:sp>
        <p:nvSpPr>
          <p:cNvPr id="16" name="Right Arrow 15"/>
          <p:cNvSpPr/>
          <p:nvPr/>
        </p:nvSpPr>
        <p:spPr>
          <a:xfrm>
            <a:off x="3710093" y="4226797"/>
            <a:ext cx="2317193" cy="9357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latin typeface="Century Gothic" pitchFamily="34" charset="0"/>
            </a:endParaRPr>
          </a:p>
        </p:txBody>
      </p:sp>
      <p:sp>
        <p:nvSpPr>
          <p:cNvPr id="3" name="Rectangle 2"/>
          <p:cNvSpPr/>
          <p:nvPr/>
        </p:nvSpPr>
        <p:spPr>
          <a:xfrm>
            <a:off x="3221668" y="3990154"/>
            <a:ext cx="2931600" cy="461665"/>
          </a:xfrm>
          <a:prstGeom prst="rect">
            <a:avLst/>
          </a:prstGeom>
          <a:noFill/>
        </p:spPr>
        <p:txBody>
          <a:bodyPr wrap="square" lIns="91440" tIns="45720" rIns="91440" bIns="45720">
            <a:spAutoFit/>
            <a:scene3d>
              <a:camera prst="orthographicFront">
                <a:rot lat="0" lon="0" rev="20399999"/>
              </a:camera>
              <a:lightRig rig="threePt" dir="t"/>
            </a:scene3d>
          </a:bodyPr>
          <a:lstStyle/>
          <a:p>
            <a:pPr algn="ctr"/>
            <a:r>
              <a:rPr lang="sv-SE" sz="2400" b="1"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latin typeface="Century Gothic" pitchFamily="34" charset="0"/>
              </a:rPr>
              <a:t>SOLVED</a:t>
            </a:r>
            <a:endParaRPr lang="sv-SE" sz="2400" b="1" cap="none" spc="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latin typeface="Century Gothic" pitchFamily="34" charset="0"/>
            </a:endParaRPr>
          </a:p>
        </p:txBody>
      </p:sp>
      <p:sp>
        <p:nvSpPr>
          <p:cNvPr id="17" name="Rectangle 16"/>
          <p:cNvSpPr/>
          <p:nvPr/>
        </p:nvSpPr>
        <p:spPr>
          <a:xfrm>
            <a:off x="3317678" y="2477986"/>
            <a:ext cx="2931600" cy="461665"/>
          </a:xfrm>
          <a:prstGeom prst="rect">
            <a:avLst/>
          </a:prstGeom>
          <a:noFill/>
        </p:spPr>
        <p:txBody>
          <a:bodyPr wrap="square" lIns="91440" tIns="45720" rIns="91440" bIns="45720">
            <a:spAutoFit/>
            <a:scene3d>
              <a:camera prst="orthographicFront">
                <a:rot lat="0" lon="0" rev="20399999"/>
              </a:camera>
              <a:lightRig rig="threePt" dir="t"/>
            </a:scene3d>
          </a:bodyPr>
          <a:lstStyle/>
          <a:p>
            <a:pPr algn="ctr"/>
            <a:r>
              <a:rPr lang="sv-S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Gothic" pitchFamily="34" charset="0"/>
              </a:rPr>
              <a:t>???</a:t>
            </a:r>
            <a:endParaRPr lang="sv-S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entury Gothic" pitchFamily="34" charset="0"/>
            </a:endParaRPr>
          </a:p>
        </p:txBody>
      </p:sp>
    </p:spTree>
    <p:extLst>
      <p:ext uri="{BB962C8B-B14F-4D97-AF65-F5344CB8AC3E}">
        <p14:creationId xmlns:p14="http://schemas.microsoft.com/office/powerpoint/2010/main" val="641582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950796" y="0"/>
            <a:ext cx="9144064" cy="1143000"/>
          </a:xfrm>
        </p:spPr>
        <p:txBody>
          <a:bodyPr/>
          <a:lstStyle/>
          <a:p>
            <a:r>
              <a:rPr lang="en-GB" sz="3200" dirty="0" smtClean="0"/>
              <a:t>Traditional fund structure (I)</a:t>
            </a:r>
            <a:endParaRPr lang="sv-SE" sz="3200" dirty="0"/>
          </a:p>
        </p:txBody>
      </p:sp>
      <p:sp>
        <p:nvSpPr>
          <p:cNvPr id="24578" name="Rectangle 3"/>
          <p:cNvSpPr>
            <a:spLocks noChangeArrowheads="1"/>
          </p:cNvSpPr>
          <p:nvPr/>
        </p:nvSpPr>
        <p:spPr bwMode="auto">
          <a:xfrm>
            <a:off x="1117600" y="4419600"/>
            <a:ext cx="1320800" cy="381000"/>
          </a:xfrm>
          <a:prstGeom prst="rect">
            <a:avLst/>
          </a:prstGeom>
          <a:solidFill>
            <a:schemeClr val="accent1"/>
          </a:solidFill>
          <a:ln w="9525">
            <a:solidFill>
              <a:schemeClr val="tx1"/>
            </a:solidFill>
            <a:miter lim="800000"/>
            <a:headEnd/>
            <a:tailEnd/>
          </a:ln>
        </p:spPr>
        <p:txBody>
          <a:bodyPr wrap="none" anchor="ctr"/>
          <a:lstStyle/>
          <a:p>
            <a:r>
              <a:rPr lang="en-GB" sz="1200" dirty="0">
                <a:solidFill>
                  <a:schemeClr val="bg1"/>
                </a:solidFill>
                <a:latin typeface="Century Gothic" pitchFamily="34" charset="0"/>
              </a:rPr>
              <a:t>marketing</a:t>
            </a:r>
          </a:p>
        </p:txBody>
      </p:sp>
      <p:sp>
        <p:nvSpPr>
          <p:cNvPr id="24579" name="Rectangle 4"/>
          <p:cNvSpPr>
            <a:spLocks noChangeArrowheads="1"/>
          </p:cNvSpPr>
          <p:nvPr/>
        </p:nvSpPr>
        <p:spPr bwMode="auto">
          <a:xfrm>
            <a:off x="2438400" y="4419600"/>
            <a:ext cx="2540000" cy="381000"/>
          </a:xfrm>
          <a:prstGeom prst="rect">
            <a:avLst/>
          </a:prstGeom>
          <a:solidFill>
            <a:schemeClr val="hlink"/>
          </a:solidFill>
          <a:ln w="9525">
            <a:solidFill>
              <a:schemeClr val="tx1"/>
            </a:solidFill>
            <a:miter lim="800000"/>
            <a:headEnd/>
            <a:tailEnd/>
          </a:ln>
        </p:spPr>
        <p:txBody>
          <a:bodyPr wrap="none" anchor="ctr"/>
          <a:lstStyle/>
          <a:p>
            <a:r>
              <a:rPr lang="en-GB" sz="1200">
                <a:solidFill>
                  <a:schemeClr val="bg1"/>
                </a:solidFill>
                <a:latin typeface="Century Gothic" pitchFamily="34" charset="0"/>
              </a:rPr>
              <a:t>draw down/investment</a:t>
            </a:r>
          </a:p>
        </p:txBody>
      </p:sp>
      <p:sp>
        <p:nvSpPr>
          <p:cNvPr id="24580" name="Rectangle 5"/>
          <p:cNvSpPr>
            <a:spLocks noChangeArrowheads="1"/>
          </p:cNvSpPr>
          <p:nvPr/>
        </p:nvSpPr>
        <p:spPr bwMode="auto">
          <a:xfrm>
            <a:off x="4978400" y="4419600"/>
            <a:ext cx="3556000" cy="381000"/>
          </a:xfrm>
          <a:prstGeom prst="rect">
            <a:avLst/>
          </a:prstGeom>
          <a:solidFill>
            <a:srgbClr val="FFFF99"/>
          </a:solidFill>
          <a:ln w="9525">
            <a:solidFill>
              <a:schemeClr val="tx1"/>
            </a:solidFill>
            <a:miter lim="800000"/>
            <a:headEnd/>
            <a:tailEnd/>
          </a:ln>
        </p:spPr>
        <p:txBody>
          <a:bodyPr wrap="none" anchor="ctr"/>
          <a:lstStyle/>
          <a:p>
            <a:r>
              <a:rPr lang="en-GB" sz="1200">
                <a:latin typeface="Century Gothic" pitchFamily="34" charset="0"/>
              </a:rPr>
              <a:t>Realisation or returns and exit</a:t>
            </a:r>
          </a:p>
        </p:txBody>
      </p:sp>
      <p:sp>
        <p:nvSpPr>
          <p:cNvPr id="24581" name="Rectangle 6"/>
          <p:cNvSpPr>
            <a:spLocks noChangeArrowheads="1"/>
          </p:cNvSpPr>
          <p:nvPr/>
        </p:nvSpPr>
        <p:spPr bwMode="auto">
          <a:xfrm>
            <a:off x="8534400" y="4419600"/>
            <a:ext cx="1320800" cy="381000"/>
          </a:xfrm>
          <a:prstGeom prst="rect">
            <a:avLst/>
          </a:prstGeom>
          <a:solidFill>
            <a:srgbClr val="FF7C80"/>
          </a:solidFill>
          <a:ln w="9525">
            <a:solidFill>
              <a:schemeClr val="tx1"/>
            </a:solidFill>
            <a:miter lim="800000"/>
            <a:headEnd/>
            <a:tailEnd/>
          </a:ln>
        </p:spPr>
        <p:txBody>
          <a:bodyPr wrap="none" anchor="ctr"/>
          <a:lstStyle/>
          <a:p>
            <a:r>
              <a:rPr lang="en-GB" sz="1200">
                <a:latin typeface="Century Gothic" pitchFamily="34" charset="0"/>
              </a:rPr>
              <a:t>extension</a:t>
            </a:r>
          </a:p>
        </p:txBody>
      </p:sp>
      <p:sp>
        <p:nvSpPr>
          <p:cNvPr id="24582" name="Rectangle 7"/>
          <p:cNvSpPr>
            <a:spLocks noChangeArrowheads="1"/>
          </p:cNvSpPr>
          <p:nvPr/>
        </p:nvSpPr>
        <p:spPr bwMode="auto">
          <a:xfrm>
            <a:off x="4572000" y="4953000"/>
            <a:ext cx="1320800" cy="381000"/>
          </a:xfrm>
          <a:prstGeom prst="rect">
            <a:avLst/>
          </a:prstGeom>
          <a:solidFill>
            <a:schemeClr val="accent1"/>
          </a:solidFill>
          <a:ln w="9525">
            <a:solidFill>
              <a:schemeClr val="tx1"/>
            </a:solidFill>
            <a:miter lim="800000"/>
            <a:headEnd/>
            <a:tailEnd/>
          </a:ln>
        </p:spPr>
        <p:txBody>
          <a:bodyPr wrap="none" anchor="ctr"/>
          <a:lstStyle/>
          <a:p>
            <a:r>
              <a:rPr lang="en-GB" sz="1400" dirty="0">
                <a:solidFill>
                  <a:schemeClr val="bg1"/>
                </a:solidFill>
                <a:latin typeface="Century Gothic" pitchFamily="34" charset="0"/>
              </a:rPr>
              <a:t>marketing</a:t>
            </a:r>
          </a:p>
        </p:txBody>
      </p:sp>
      <p:sp>
        <p:nvSpPr>
          <p:cNvPr id="24583" name="Text Box 8"/>
          <p:cNvSpPr txBox="1">
            <a:spLocks noChangeArrowheads="1"/>
          </p:cNvSpPr>
          <p:nvPr/>
        </p:nvSpPr>
        <p:spPr bwMode="auto">
          <a:xfrm>
            <a:off x="2438400" y="5029201"/>
            <a:ext cx="193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a:latin typeface="Century Gothic" pitchFamily="34" charset="0"/>
              </a:rPr>
              <a:t>follow-on fund</a:t>
            </a:r>
          </a:p>
        </p:txBody>
      </p:sp>
      <p:sp>
        <p:nvSpPr>
          <p:cNvPr id="24584" name="Text Box 9"/>
          <p:cNvSpPr txBox="1">
            <a:spLocks noChangeArrowheads="1"/>
          </p:cNvSpPr>
          <p:nvPr/>
        </p:nvSpPr>
        <p:spPr bwMode="auto">
          <a:xfrm>
            <a:off x="4876800" y="3962401"/>
            <a:ext cx="132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10 years</a:t>
            </a:r>
          </a:p>
        </p:txBody>
      </p:sp>
      <p:sp>
        <p:nvSpPr>
          <p:cNvPr id="24585" name="Line 10"/>
          <p:cNvSpPr>
            <a:spLocks noChangeShapeType="1"/>
          </p:cNvSpPr>
          <p:nvPr/>
        </p:nvSpPr>
        <p:spPr bwMode="auto">
          <a:xfrm>
            <a:off x="2438400" y="4267200"/>
            <a:ext cx="60960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24586" name="Line 11"/>
          <p:cNvSpPr>
            <a:spLocks noChangeShapeType="1"/>
          </p:cNvSpPr>
          <p:nvPr/>
        </p:nvSpPr>
        <p:spPr bwMode="auto">
          <a:xfrm>
            <a:off x="1117600" y="4267200"/>
            <a:ext cx="12192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24587" name="Text Box 12"/>
          <p:cNvSpPr txBox="1">
            <a:spLocks noChangeArrowheads="1"/>
          </p:cNvSpPr>
          <p:nvPr/>
        </p:nvSpPr>
        <p:spPr bwMode="auto">
          <a:xfrm>
            <a:off x="1219201" y="3962401"/>
            <a:ext cx="1104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1 year</a:t>
            </a:r>
          </a:p>
        </p:txBody>
      </p:sp>
      <p:sp>
        <p:nvSpPr>
          <p:cNvPr id="24588" name="Line 13"/>
          <p:cNvSpPr>
            <a:spLocks noChangeShapeType="1"/>
          </p:cNvSpPr>
          <p:nvPr/>
        </p:nvSpPr>
        <p:spPr bwMode="auto">
          <a:xfrm>
            <a:off x="8636000" y="4267200"/>
            <a:ext cx="11176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en-US" sz="1400">
              <a:latin typeface="Century Gothic" pitchFamily="34" charset="0"/>
            </a:endParaRPr>
          </a:p>
        </p:txBody>
      </p:sp>
      <p:sp>
        <p:nvSpPr>
          <p:cNvPr id="24589" name="Text Box 14"/>
          <p:cNvSpPr txBox="1">
            <a:spLocks noChangeArrowheads="1"/>
          </p:cNvSpPr>
          <p:nvPr/>
        </p:nvSpPr>
        <p:spPr bwMode="auto">
          <a:xfrm>
            <a:off x="8636001" y="3962401"/>
            <a:ext cx="1020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2 years</a:t>
            </a:r>
          </a:p>
        </p:txBody>
      </p:sp>
      <p:sp>
        <p:nvSpPr>
          <p:cNvPr id="24590" name="Line 15"/>
          <p:cNvSpPr>
            <a:spLocks noChangeShapeType="1"/>
          </p:cNvSpPr>
          <p:nvPr/>
        </p:nvSpPr>
        <p:spPr bwMode="auto">
          <a:xfrm flipV="1">
            <a:off x="6502400" y="3200400"/>
            <a:ext cx="0" cy="12192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4591" name="Line 16"/>
          <p:cNvSpPr>
            <a:spLocks noChangeShapeType="1"/>
          </p:cNvSpPr>
          <p:nvPr/>
        </p:nvSpPr>
        <p:spPr bwMode="auto">
          <a:xfrm flipV="1">
            <a:off x="7213600" y="3200400"/>
            <a:ext cx="0" cy="12192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4592" name="Line 17"/>
          <p:cNvSpPr>
            <a:spLocks noChangeShapeType="1"/>
          </p:cNvSpPr>
          <p:nvPr/>
        </p:nvSpPr>
        <p:spPr bwMode="auto">
          <a:xfrm flipV="1">
            <a:off x="7924800" y="3200400"/>
            <a:ext cx="0" cy="12192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4593" name="Text Box 18"/>
          <p:cNvSpPr txBox="1">
            <a:spLocks noChangeArrowheads="1"/>
          </p:cNvSpPr>
          <p:nvPr/>
        </p:nvSpPr>
        <p:spPr bwMode="auto">
          <a:xfrm>
            <a:off x="5566833" y="2678114"/>
            <a:ext cx="2610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Cash flows back to investors</a:t>
            </a:r>
          </a:p>
          <a:p>
            <a:pPr algn="l" eaLnBrk="1" hangingPunct="1"/>
            <a:r>
              <a:rPr lang="en-GB" sz="1200">
                <a:latin typeface="Century Gothic" pitchFamily="34" charset="0"/>
              </a:rPr>
              <a:t>Indications of fund performance</a:t>
            </a:r>
          </a:p>
        </p:txBody>
      </p:sp>
      <p:sp>
        <p:nvSpPr>
          <p:cNvPr id="24594" name="Line 19"/>
          <p:cNvSpPr>
            <a:spLocks noChangeShapeType="1"/>
          </p:cNvSpPr>
          <p:nvPr/>
        </p:nvSpPr>
        <p:spPr bwMode="auto">
          <a:xfrm>
            <a:off x="2133600" y="2514600"/>
            <a:ext cx="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4595" name="Text Box 20"/>
          <p:cNvSpPr txBox="1">
            <a:spLocks noChangeArrowheads="1"/>
          </p:cNvSpPr>
          <p:nvPr/>
        </p:nvSpPr>
        <p:spPr bwMode="auto">
          <a:xfrm>
            <a:off x="1096434" y="1916114"/>
            <a:ext cx="2108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200">
                <a:latin typeface="Century Gothic" pitchFamily="34" charset="0"/>
              </a:rPr>
              <a:t>commitments by investors</a:t>
            </a:r>
          </a:p>
          <a:p>
            <a:pPr algn="l" eaLnBrk="1" hangingPunct="1"/>
            <a:r>
              <a:rPr lang="en-GB" sz="1200">
                <a:latin typeface="Century Gothic" pitchFamily="34" charset="0"/>
              </a:rPr>
              <a:t>multiple ‘closings’</a:t>
            </a:r>
          </a:p>
        </p:txBody>
      </p:sp>
      <p:sp>
        <p:nvSpPr>
          <p:cNvPr id="24596" name="Text Box 21"/>
          <p:cNvSpPr txBox="1">
            <a:spLocks noChangeArrowheads="1"/>
          </p:cNvSpPr>
          <p:nvPr/>
        </p:nvSpPr>
        <p:spPr bwMode="auto">
          <a:xfrm>
            <a:off x="5178286" y="1692098"/>
            <a:ext cx="351490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r>
              <a:rPr lang="en-GB" sz="1600" dirty="0">
                <a:latin typeface="Century Gothic" pitchFamily="34" charset="0"/>
              </a:rPr>
              <a:t>most private equity is invested via </a:t>
            </a:r>
          </a:p>
          <a:p>
            <a:pPr algn="l" eaLnBrk="1" hangingPunct="1"/>
            <a:r>
              <a:rPr lang="en-GB" sz="1600" dirty="0">
                <a:latin typeface="Century Gothic" pitchFamily="34" charset="0"/>
              </a:rPr>
              <a:t>partnerships of a limited duration</a:t>
            </a:r>
          </a:p>
        </p:txBody>
      </p:sp>
    </p:spTree>
    <p:extLst>
      <p:ext uri="{BB962C8B-B14F-4D97-AF65-F5344CB8AC3E}">
        <p14:creationId xmlns:p14="http://schemas.microsoft.com/office/powerpoint/2010/main" val="2817838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1968501" y="1844824"/>
            <a:ext cx="2495551"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eaLnBrk="1" hangingPunct="1">
              <a:spcBef>
                <a:spcPct val="50000"/>
              </a:spcBef>
            </a:pPr>
            <a:r>
              <a:rPr lang="en-GB" sz="1600">
                <a:latin typeface="Century Gothic" pitchFamily="34" charset="0"/>
              </a:rPr>
              <a:t>PE FIRM</a:t>
            </a:r>
          </a:p>
          <a:p>
            <a:pPr eaLnBrk="1" hangingPunct="1">
              <a:spcBef>
                <a:spcPct val="50000"/>
              </a:spcBef>
            </a:pPr>
            <a:r>
              <a:rPr lang="en-GB" sz="1600" b="1">
                <a:latin typeface="Century Gothic" pitchFamily="34" charset="0"/>
              </a:rPr>
              <a:t>General Partner</a:t>
            </a:r>
          </a:p>
        </p:txBody>
      </p:sp>
      <p:sp>
        <p:nvSpPr>
          <p:cNvPr id="25602" name="Text Box 3"/>
          <p:cNvSpPr txBox="1">
            <a:spLocks noChangeArrowheads="1"/>
          </p:cNvSpPr>
          <p:nvPr/>
        </p:nvSpPr>
        <p:spPr bwMode="auto">
          <a:xfrm>
            <a:off x="4271434" y="5373688"/>
            <a:ext cx="3649133"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eaLnBrk="1" hangingPunct="1">
              <a:spcBef>
                <a:spcPct val="50000"/>
              </a:spcBef>
            </a:pPr>
            <a:r>
              <a:rPr lang="en-GB" sz="1600">
                <a:latin typeface="Century Gothic" pitchFamily="34" charset="0"/>
              </a:rPr>
              <a:t>THE FUND</a:t>
            </a:r>
          </a:p>
          <a:p>
            <a:pPr eaLnBrk="1" hangingPunct="1">
              <a:spcBef>
                <a:spcPct val="50000"/>
              </a:spcBef>
            </a:pPr>
            <a:r>
              <a:rPr lang="en-GB" sz="1600">
                <a:latin typeface="Century Gothic" pitchFamily="34" charset="0"/>
              </a:rPr>
              <a:t> </a:t>
            </a:r>
            <a:r>
              <a:rPr lang="en-GB" sz="1600" b="1">
                <a:latin typeface="Century Gothic" pitchFamily="34" charset="0"/>
              </a:rPr>
              <a:t>Limited Partnership</a:t>
            </a:r>
          </a:p>
        </p:txBody>
      </p:sp>
      <p:sp>
        <p:nvSpPr>
          <p:cNvPr id="25603" name="Text Box 4"/>
          <p:cNvSpPr txBox="1">
            <a:spLocks noChangeArrowheads="1"/>
          </p:cNvSpPr>
          <p:nvPr/>
        </p:nvSpPr>
        <p:spPr bwMode="auto">
          <a:xfrm>
            <a:off x="7247467" y="1773238"/>
            <a:ext cx="3361267" cy="7078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eaLnBrk="1" hangingPunct="1">
              <a:spcBef>
                <a:spcPct val="50000"/>
              </a:spcBef>
            </a:pPr>
            <a:r>
              <a:rPr lang="en-GB" sz="1600">
                <a:latin typeface="Century Gothic" pitchFamily="34" charset="0"/>
              </a:rPr>
              <a:t>INVESTORS</a:t>
            </a:r>
          </a:p>
          <a:p>
            <a:pPr eaLnBrk="1" hangingPunct="1">
              <a:spcBef>
                <a:spcPct val="50000"/>
              </a:spcBef>
            </a:pPr>
            <a:r>
              <a:rPr lang="en-GB" sz="1600" b="1">
                <a:latin typeface="Century Gothic" pitchFamily="34" charset="0"/>
              </a:rPr>
              <a:t>Limited Partners</a:t>
            </a:r>
          </a:p>
        </p:txBody>
      </p:sp>
      <p:sp>
        <p:nvSpPr>
          <p:cNvPr id="25604" name="Line 5"/>
          <p:cNvSpPr>
            <a:spLocks noChangeShapeType="1"/>
          </p:cNvSpPr>
          <p:nvPr/>
        </p:nvSpPr>
        <p:spPr bwMode="auto">
          <a:xfrm>
            <a:off x="3119670" y="2564904"/>
            <a:ext cx="2931881" cy="28087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5605" name="Line 6"/>
          <p:cNvSpPr>
            <a:spLocks noChangeShapeType="1"/>
          </p:cNvSpPr>
          <p:nvPr/>
        </p:nvSpPr>
        <p:spPr bwMode="auto">
          <a:xfrm flipH="1">
            <a:off x="6095999" y="2492896"/>
            <a:ext cx="3072341" cy="28807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600">
              <a:latin typeface="Century Gothic" pitchFamily="34" charset="0"/>
            </a:endParaRPr>
          </a:p>
        </p:txBody>
      </p:sp>
      <p:sp>
        <p:nvSpPr>
          <p:cNvPr id="25606" name="Text Box 7"/>
          <p:cNvSpPr txBox="1">
            <a:spLocks noChangeArrowheads="1"/>
          </p:cNvSpPr>
          <p:nvPr/>
        </p:nvSpPr>
        <p:spPr bwMode="auto">
          <a:xfrm>
            <a:off x="624418" y="3213101"/>
            <a:ext cx="26881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spcBef>
                <a:spcPct val="50000"/>
              </a:spcBef>
            </a:pPr>
            <a:r>
              <a:rPr lang="en-GB">
                <a:latin typeface="Century Gothic" pitchFamily="34" charset="0"/>
              </a:rPr>
              <a:t>Have all decision rights</a:t>
            </a:r>
          </a:p>
          <a:p>
            <a:pPr algn="l" eaLnBrk="1" hangingPunct="1">
              <a:spcBef>
                <a:spcPct val="50000"/>
              </a:spcBef>
            </a:pPr>
            <a:r>
              <a:rPr lang="en-GB">
                <a:latin typeface="Century Gothic" pitchFamily="34" charset="0"/>
              </a:rPr>
              <a:t>Receive annual fees, often 2% of committed capital</a:t>
            </a:r>
          </a:p>
          <a:p>
            <a:pPr algn="l" eaLnBrk="1" hangingPunct="1">
              <a:spcBef>
                <a:spcPct val="50000"/>
              </a:spcBef>
            </a:pPr>
            <a:r>
              <a:rPr lang="en-GB">
                <a:latin typeface="Century Gothic" pitchFamily="34" charset="0"/>
              </a:rPr>
              <a:t>Share a “Carried Interest” of 20% of profits (above some hurdle rate)</a:t>
            </a:r>
          </a:p>
        </p:txBody>
      </p:sp>
      <p:sp>
        <p:nvSpPr>
          <p:cNvPr id="25607" name="Text Box 8"/>
          <p:cNvSpPr txBox="1">
            <a:spLocks noChangeArrowheads="1"/>
          </p:cNvSpPr>
          <p:nvPr/>
        </p:nvSpPr>
        <p:spPr bwMode="auto">
          <a:xfrm>
            <a:off x="8688918" y="3357564"/>
            <a:ext cx="29760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ScalaSans-Regular" charset="0"/>
                <a:ea typeface="ＭＳ Ｐゴシック" charset="0"/>
                <a:cs typeface="ＭＳ Ｐゴシック" charset="0"/>
              </a:defRPr>
            </a:lvl1pPr>
            <a:lvl2pPr marL="742950" indent="-285750" eaLnBrk="0" hangingPunct="0">
              <a:defRPr sz="1400">
                <a:solidFill>
                  <a:schemeClr val="tx1"/>
                </a:solidFill>
                <a:latin typeface="ScalaSans-Regular" charset="0"/>
                <a:ea typeface="ＭＳ Ｐゴシック" charset="0"/>
              </a:defRPr>
            </a:lvl2pPr>
            <a:lvl3pPr marL="1143000" indent="-228600" eaLnBrk="0" hangingPunct="0">
              <a:defRPr sz="1400">
                <a:solidFill>
                  <a:schemeClr val="tx1"/>
                </a:solidFill>
                <a:latin typeface="ScalaSans-Regular" charset="0"/>
                <a:ea typeface="ＭＳ Ｐゴシック" charset="0"/>
              </a:defRPr>
            </a:lvl3pPr>
            <a:lvl4pPr marL="1600200" indent="-228600" eaLnBrk="0" hangingPunct="0">
              <a:defRPr sz="1400">
                <a:solidFill>
                  <a:schemeClr val="tx1"/>
                </a:solidFill>
                <a:latin typeface="ScalaSans-Regular" charset="0"/>
                <a:ea typeface="ＭＳ Ｐゴシック" charset="0"/>
              </a:defRPr>
            </a:lvl4pPr>
            <a:lvl5pPr marL="2057400" indent="-228600" eaLnBrk="0" hangingPunct="0">
              <a:defRPr sz="1400">
                <a:solidFill>
                  <a:schemeClr val="tx1"/>
                </a:solidFill>
                <a:latin typeface="ScalaSans-Regular" charset="0"/>
                <a:ea typeface="ＭＳ Ｐゴシック" charset="0"/>
              </a:defRPr>
            </a:lvl5pPr>
            <a:lvl6pPr marL="2514600" indent="-228600" algn="ctr" eaLnBrk="0" fontAlgn="base" hangingPunct="0">
              <a:spcBef>
                <a:spcPct val="0"/>
              </a:spcBef>
              <a:spcAft>
                <a:spcPct val="0"/>
              </a:spcAft>
              <a:defRPr sz="1400">
                <a:solidFill>
                  <a:schemeClr val="tx1"/>
                </a:solidFill>
                <a:latin typeface="ScalaSans-Regular" charset="0"/>
                <a:ea typeface="ＭＳ Ｐゴシック" charset="0"/>
              </a:defRPr>
            </a:lvl6pPr>
            <a:lvl7pPr marL="2971800" indent="-228600" algn="ctr" eaLnBrk="0" fontAlgn="base" hangingPunct="0">
              <a:spcBef>
                <a:spcPct val="0"/>
              </a:spcBef>
              <a:spcAft>
                <a:spcPct val="0"/>
              </a:spcAft>
              <a:defRPr sz="1400">
                <a:solidFill>
                  <a:schemeClr val="tx1"/>
                </a:solidFill>
                <a:latin typeface="ScalaSans-Regular" charset="0"/>
                <a:ea typeface="ＭＳ Ｐゴシック" charset="0"/>
              </a:defRPr>
            </a:lvl7pPr>
            <a:lvl8pPr marL="3429000" indent="-228600" algn="ctr" eaLnBrk="0" fontAlgn="base" hangingPunct="0">
              <a:spcBef>
                <a:spcPct val="0"/>
              </a:spcBef>
              <a:spcAft>
                <a:spcPct val="0"/>
              </a:spcAft>
              <a:defRPr sz="1400">
                <a:solidFill>
                  <a:schemeClr val="tx1"/>
                </a:solidFill>
                <a:latin typeface="ScalaSans-Regular" charset="0"/>
                <a:ea typeface="ＭＳ Ｐゴシック" charset="0"/>
              </a:defRPr>
            </a:lvl8pPr>
            <a:lvl9pPr marL="3886200" indent="-228600" algn="ctr" eaLnBrk="0" fontAlgn="base" hangingPunct="0">
              <a:spcBef>
                <a:spcPct val="0"/>
              </a:spcBef>
              <a:spcAft>
                <a:spcPct val="0"/>
              </a:spcAft>
              <a:defRPr sz="1400">
                <a:solidFill>
                  <a:schemeClr val="tx1"/>
                </a:solidFill>
                <a:latin typeface="ScalaSans-Regular" charset="0"/>
                <a:ea typeface="ＭＳ Ｐゴシック" charset="0"/>
              </a:defRPr>
            </a:lvl9pPr>
          </a:lstStyle>
          <a:p>
            <a:pPr algn="l" eaLnBrk="1" hangingPunct="1">
              <a:spcBef>
                <a:spcPct val="50000"/>
              </a:spcBef>
            </a:pPr>
            <a:r>
              <a:rPr lang="en-GB">
                <a:latin typeface="Century Gothic" pitchFamily="34" charset="0"/>
              </a:rPr>
              <a:t>Provide cash as needed</a:t>
            </a:r>
          </a:p>
          <a:p>
            <a:pPr algn="l" eaLnBrk="1" hangingPunct="1">
              <a:spcBef>
                <a:spcPct val="50000"/>
              </a:spcBef>
            </a:pPr>
            <a:r>
              <a:rPr lang="en-GB">
                <a:latin typeface="Century Gothic" pitchFamily="34" charset="0"/>
              </a:rPr>
              <a:t>Pay management fees </a:t>
            </a:r>
          </a:p>
          <a:p>
            <a:pPr algn="l" eaLnBrk="1" hangingPunct="1">
              <a:spcBef>
                <a:spcPct val="50000"/>
              </a:spcBef>
            </a:pPr>
            <a:r>
              <a:rPr lang="en-GB">
                <a:latin typeface="Century Gothic" pitchFamily="34" charset="0"/>
              </a:rPr>
              <a:t>Receive cash back plus 80% of profits</a:t>
            </a:r>
          </a:p>
        </p:txBody>
      </p:sp>
      <p:sp>
        <p:nvSpPr>
          <p:cNvPr id="9" name="Rectangle 2"/>
          <p:cNvSpPr>
            <a:spLocks noGrp="1" noChangeArrowheads="1"/>
          </p:cNvSpPr>
          <p:nvPr>
            <p:ph type="title" idx="4294967295"/>
          </p:nvPr>
        </p:nvSpPr>
        <p:spPr>
          <a:xfrm>
            <a:off x="950796" y="0"/>
            <a:ext cx="9144064" cy="1143000"/>
          </a:xfrm>
        </p:spPr>
        <p:txBody>
          <a:bodyPr/>
          <a:lstStyle/>
          <a:p>
            <a:r>
              <a:rPr lang="en-GB" sz="3200" dirty="0" smtClean="0"/>
              <a:t>Traditional fund structure (II)</a:t>
            </a:r>
            <a:endParaRPr lang="sv-SE" sz="3200" dirty="0"/>
          </a:p>
        </p:txBody>
      </p:sp>
    </p:spTree>
    <p:extLst>
      <p:ext uri="{BB962C8B-B14F-4D97-AF65-F5344CB8AC3E}">
        <p14:creationId xmlns:p14="http://schemas.microsoft.com/office/powerpoint/2010/main" val="3981154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Almost 5 trillion USD in these fund structures (June 2017)</a:t>
            </a:r>
            <a:endParaRPr lang="en-US" sz="3200" dirty="0"/>
          </a:p>
        </p:txBody>
      </p:sp>
      <p:sp>
        <p:nvSpPr>
          <p:cNvPr id="3" name="Date Placeholder 2"/>
          <p:cNvSpPr>
            <a:spLocks noGrp="1"/>
          </p:cNvSpPr>
          <p:nvPr>
            <p:ph type="dt" sz="half" idx="10"/>
          </p:nvPr>
        </p:nvSpPr>
        <p:spPr/>
        <p:txBody>
          <a:bodyPr/>
          <a:lstStyle/>
          <a:p>
            <a:fld id="{AD4F4EFE-78DB-4534-8C2F-EAD4A894CA9A}" type="datetime1">
              <a:rPr lang="sv-SE" smtClean="0"/>
              <a:t>19-05-29</a:t>
            </a:fld>
            <a:endParaRPr lang="sv-SE"/>
          </a:p>
        </p:txBody>
      </p:sp>
      <p:sp>
        <p:nvSpPr>
          <p:cNvPr id="4" name="Slide Number Placeholder 3"/>
          <p:cNvSpPr>
            <a:spLocks noGrp="1"/>
          </p:cNvSpPr>
          <p:nvPr>
            <p:ph type="sldNum" sz="quarter" idx="12"/>
          </p:nvPr>
        </p:nvSpPr>
        <p:spPr/>
        <p:txBody>
          <a:bodyPr/>
          <a:lstStyle/>
          <a:p>
            <a:fld id="{9DCA6F6B-F8EC-4E1B-9BC2-D3CFE0161360}" type="slidenum">
              <a:rPr lang="sv-SE" smtClean="0"/>
              <a:t>6</a:t>
            </a:fld>
            <a:endParaRPr lang="sv-SE"/>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3074" y="1242027"/>
            <a:ext cx="10374580" cy="3875499"/>
          </a:xfrm>
          <a:prstGeom prst="rect">
            <a:avLst/>
          </a:prstGeom>
          <a:noFill/>
          <a:ln>
            <a:noFill/>
          </a:ln>
        </p:spPr>
      </p:pic>
      <p:sp>
        <p:nvSpPr>
          <p:cNvPr id="6" name="TextBox 5"/>
          <p:cNvSpPr txBox="1"/>
          <p:nvPr/>
        </p:nvSpPr>
        <p:spPr>
          <a:xfrm>
            <a:off x="1213947" y="5612470"/>
            <a:ext cx="6400491" cy="369332"/>
          </a:xfrm>
          <a:prstGeom prst="rect">
            <a:avLst/>
          </a:prstGeom>
          <a:noFill/>
        </p:spPr>
        <p:txBody>
          <a:bodyPr wrap="none" rtlCol="0">
            <a:spAutoFit/>
          </a:bodyPr>
          <a:lstStyle/>
          <a:p>
            <a:r>
              <a:rPr lang="en-US" i="1" dirty="0" smtClean="0"/>
              <a:t>Source: </a:t>
            </a:r>
            <a:r>
              <a:rPr lang="en-US" i="1" dirty="0" err="1" smtClean="0"/>
              <a:t>Döskeland</a:t>
            </a:r>
            <a:r>
              <a:rPr lang="en-US" i="1" dirty="0" smtClean="0"/>
              <a:t> &amp; </a:t>
            </a:r>
            <a:r>
              <a:rPr lang="en-US" i="1" dirty="0" err="1" smtClean="0"/>
              <a:t>Strömberg</a:t>
            </a:r>
            <a:r>
              <a:rPr lang="en-US" i="1" dirty="0" smtClean="0"/>
              <a:t> (2018), based on </a:t>
            </a:r>
            <a:r>
              <a:rPr lang="en-US" i="1" dirty="0" err="1" smtClean="0"/>
              <a:t>Preqin</a:t>
            </a:r>
            <a:r>
              <a:rPr lang="en-US" i="1" dirty="0" smtClean="0"/>
              <a:t> data.</a:t>
            </a:r>
            <a:endParaRPr lang="en-US" i="1" dirty="0"/>
          </a:p>
        </p:txBody>
      </p:sp>
    </p:spTree>
    <p:extLst>
      <p:ext uri="{BB962C8B-B14F-4D97-AF65-F5344CB8AC3E}">
        <p14:creationId xmlns:p14="http://schemas.microsoft.com/office/powerpoint/2010/main" val="258751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r>
              <a:rPr lang="en-US" smtClean="0"/>
              <a:t>Page </a:t>
            </a:r>
            <a:fld id="{FAD749BF-65AC-4CE8-A3E6-4EC1580284D0}" type="slidenum">
              <a:rPr lang="en-US" smtClean="0"/>
              <a:pPr>
                <a:defRPr/>
              </a:pPr>
              <a:t>7</a:t>
            </a:fld>
            <a:endParaRPr lang="en-US" dirty="0"/>
          </a:p>
        </p:txBody>
      </p:sp>
      <p:sp>
        <p:nvSpPr>
          <p:cNvPr id="3" name="Date Placeholder 2"/>
          <p:cNvSpPr>
            <a:spLocks noGrp="1"/>
          </p:cNvSpPr>
          <p:nvPr>
            <p:ph type="dt" sz="half" idx="2"/>
          </p:nvPr>
        </p:nvSpPr>
        <p:spPr/>
        <p:txBody>
          <a:bodyPr/>
          <a:lstStyle/>
          <a:p>
            <a:endParaRPr lang="sv-SE" dirty="0"/>
          </a:p>
        </p:txBody>
      </p:sp>
      <p:sp>
        <p:nvSpPr>
          <p:cNvPr id="4" name="Title 3"/>
          <p:cNvSpPr>
            <a:spLocks noGrp="1"/>
          </p:cNvSpPr>
          <p:nvPr>
            <p:ph type="title"/>
          </p:nvPr>
        </p:nvSpPr>
        <p:spPr>
          <a:xfrm>
            <a:off x="795024" y="231879"/>
            <a:ext cx="9798885" cy="736585"/>
          </a:xfrm>
        </p:spPr>
        <p:txBody>
          <a:bodyPr>
            <a:normAutofit/>
          </a:bodyPr>
          <a:lstStyle/>
          <a:p>
            <a:r>
              <a:rPr lang="en-US" sz="3600" dirty="0" smtClean="0"/>
              <a:t>Why this structure?</a:t>
            </a:r>
            <a:endParaRPr lang="en-US" sz="3600" dirty="0"/>
          </a:p>
        </p:txBody>
      </p:sp>
      <p:sp>
        <p:nvSpPr>
          <p:cNvPr id="5" name="Text Placeholder 4"/>
          <p:cNvSpPr>
            <a:spLocks noGrp="1"/>
          </p:cNvSpPr>
          <p:nvPr>
            <p:ph type="body" sz="quarter" idx="10"/>
          </p:nvPr>
        </p:nvSpPr>
        <p:spPr>
          <a:xfrm>
            <a:off x="896454" y="1157981"/>
            <a:ext cx="10576144" cy="4557035"/>
          </a:xfrm>
        </p:spPr>
        <p:txBody>
          <a:bodyPr/>
          <a:lstStyle/>
          <a:p>
            <a:r>
              <a:rPr lang="en-US" dirty="0" smtClean="0"/>
              <a:t>Incentive alignment between LP </a:t>
            </a:r>
            <a:r>
              <a:rPr lang="mr-IN" dirty="0" smtClean="0"/>
              <a:t>–</a:t>
            </a:r>
            <a:r>
              <a:rPr lang="en-US" dirty="0" smtClean="0"/>
              <a:t> GP </a:t>
            </a:r>
            <a:r>
              <a:rPr lang="mr-IN" dirty="0" smtClean="0"/>
              <a:t>–</a:t>
            </a:r>
            <a:r>
              <a:rPr lang="en-US" dirty="0" smtClean="0"/>
              <a:t> PC</a:t>
            </a:r>
          </a:p>
          <a:p>
            <a:pPr lvl="1"/>
            <a:r>
              <a:rPr lang="en-US" dirty="0" smtClean="0"/>
              <a:t>Carried interest and GP investment in fund</a:t>
            </a:r>
          </a:p>
          <a:p>
            <a:pPr lvl="1"/>
            <a:r>
              <a:rPr lang="en-US" dirty="0" smtClean="0"/>
              <a:t>Mirrors equity participation of PC management teams</a:t>
            </a:r>
          </a:p>
          <a:p>
            <a:pPr lvl="1"/>
            <a:endParaRPr lang="en-US" dirty="0"/>
          </a:p>
          <a:p>
            <a:r>
              <a:rPr lang="en-US" dirty="0" smtClean="0"/>
              <a:t>“Modest” management fee covers fund expenses, which are particularly high during investment period</a:t>
            </a:r>
          </a:p>
          <a:p>
            <a:pPr lvl="1"/>
            <a:endParaRPr lang="en-US" dirty="0"/>
          </a:p>
          <a:p>
            <a:r>
              <a:rPr lang="en-US" dirty="0" smtClean="0"/>
              <a:t>GP has discretion in making investment decisions </a:t>
            </a:r>
            <a:r>
              <a:rPr lang="en-US" dirty="0" smtClean="0">
                <a:sym typeface="Wingdings"/>
              </a:rPr>
              <a:t></a:t>
            </a:r>
            <a:r>
              <a:rPr lang="en-US" dirty="0" smtClean="0"/>
              <a:t>  LPs need protection.</a:t>
            </a:r>
          </a:p>
          <a:p>
            <a:pPr lvl="1"/>
            <a:r>
              <a:rPr lang="en-US" dirty="0" smtClean="0"/>
              <a:t>Need to “show me the money” in 10 years</a:t>
            </a:r>
          </a:p>
          <a:p>
            <a:pPr lvl="1"/>
            <a:r>
              <a:rPr lang="en-US" dirty="0" smtClean="0"/>
              <a:t>Need to prove some progress before can raise more funds</a:t>
            </a:r>
          </a:p>
          <a:p>
            <a:pPr lvl="1"/>
            <a:endParaRPr lang="en-US" dirty="0"/>
          </a:p>
          <a:p>
            <a:r>
              <a:rPr lang="en-US" dirty="0" smtClean="0"/>
              <a:t>Leverage provides PC incentives and tax benefits, and economizes on expensive fund equity</a:t>
            </a:r>
            <a:endParaRPr lang="en-US" dirty="0"/>
          </a:p>
        </p:txBody>
      </p:sp>
    </p:spTree>
    <p:extLst>
      <p:ext uri="{BB962C8B-B14F-4D97-AF65-F5344CB8AC3E}">
        <p14:creationId xmlns:p14="http://schemas.microsoft.com/office/powerpoint/2010/main" val="40936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8</a:t>
            </a:fld>
            <a:endParaRPr lang="en-US" dirty="0"/>
          </a:p>
        </p:txBody>
      </p:sp>
      <p:sp>
        <p:nvSpPr>
          <p:cNvPr id="4" name="Title 3"/>
          <p:cNvSpPr>
            <a:spLocks noGrp="1"/>
          </p:cNvSpPr>
          <p:nvPr>
            <p:ph type="title"/>
          </p:nvPr>
        </p:nvSpPr>
        <p:spPr>
          <a:xfrm>
            <a:off x="481699" y="85478"/>
            <a:ext cx="7488832" cy="736585"/>
          </a:xfrm>
        </p:spPr>
        <p:txBody>
          <a:bodyPr>
            <a:normAutofit fontScale="90000"/>
          </a:bodyPr>
          <a:lstStyle/>
          <a:p>
            <a:r>
              <a:rPr lang="en-US" dirty="0" smtClean="0">
                <a:solidFill>
                  <a:schemeClr val="bg1"/>
                </a:solidFill>
              </a:rPr>
              <a:t>PE net fund returns </a:t>
            </a:r>
            <a:r>
              <a:rPr lang="en-US" dirty="0">
                <a:solidFill>
                  <a:schemeClr val="bg1"/>
                </a:solidFill>
              </a:rPr>
              <a:t>have exceeded the public index</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05029" y="1110019"/>
            <a:ext cx="7488832" cy="3723942"/>
          </a:xfrm>
          <a:prstGeom prst="rect">
            <a:avLst/>
          </a:prstGeom>
          <a:noFill/>
          <a:ln>
            <a:noFill/>
          </a:ln>
        </p:spPr>
      </p:pic>
      <p:sp>
        <p:nvSpPr>
          <p:cNvPr id="5" name="TextBox 4">
            <a:extLst>
              <a:ext uri="{FF2B5EF4-FFF2-40B4-BE49-F238E27FC236}">
                <a16:creationId xmlns="" xmlns:a16="http://schemas.microsoft.com/office/drawing/2014/main" id="{75378178-5336-E546-B686-04534ECF944E}"/>
              </a:ext>
            </a:extLst>
          </p:cNvPr>
          <p:cNvSpPr txBox="1"/>
          <p:nvPr/>
        </p:nvSpPr>
        <p:spPr>
          <a:xfrm>
            <a:off x="1956807" y="4899851"/>
            <a:ext cx="4614887" cy="1323439"/>
          </a:xfrm>
          <a:prstGeom prst="rect">
            <a:avLst/>
          </a:prstGeom>
          <a:noFill/>
        </p:spPr>
        <p:txBody>
          <a:bodyPr wrap="none" rtlCol="0">
            <a:spAutoFit/>
          </a:bodyPr>
          <a:lstStyle/>
          <a:p>
            <a:r>
              <a:rPr lang="en-US" sz="1600" dirty="0"/>
              <a:t>Kaplan-</a:t>
            </a:r>
            <a:r>
              <a:rPr lang="en-US" sz="1600" dirty="0" err="1"/>
              <a:t>Schoar</a:t>
            </a:r>
            <a:r>
              <a:rPr lang="en-US" sz="1600" dirty="0"/>
              <a:t> Public Market Equivalents (KS-PME)</a:t>
            </a:r>
          </a:p>
          <a:p>
            <a:endParaRPr lang="en-US" sz="1600" dirty="0"/>
          </a:p>
          <a:p>
            <a:r>
              <a:rPr lang="en-US" sz="1600" dirty="0" err="1"/>
              <a:t>Burgiss</a:t>
            </a:r>
            <a:r>
              <a:rPr lang="en-US" sz="1600" dirty="0"/>
              <a:t> data as of June, 2014.</a:t>
            </a:r>
          </a:p>
          <a:p>
            <a:r>
              <a:rPr lang="en-US" sz="1600" dirty="0"/>
              <a:t>U.S.-focused funds, vintages 1984-2010</a:t>
            </a:r>
          </a:p>
          <a:p>
            <a:r>
              <a:rPr lang="en-US" sz="1600" i="1" dirty="0"/>
              <a:t>Source: Harris, et al, (2015) </a:t>
            </a:r>
          </a:p>
        </p:txBody>
      </p:sp>
    </p:spTree>
    <p:extLst>
      <p:ext uri="{BB962C8B-B14F-4D97-AF65-F5344CB8AC3E}">
        <p14:creationId xmlns:p14="http://schemas.microsoft.com/office/powerpoint/2010/main" val="110873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uk-UA"/>
              <a:t>‹#›</a:t>
            </a:r>
            <a:endParaRPr lang="en-US" dirty="0"/>
          </a:p>
        </p:txBody>
      </p:sp>
      <p:sp>
        <p:nvSpPr>
          <p:cNvPr id="3" name="Slide Number Placeholder 2"/>
          <p:cNvSpPr>
            <a:spLocks noGrp="1"/>
          </p:cNvSpPr>
          <p:nvPr>
            <p:ph type="sldNum" sz="quarter" idx="4"/>
          </p:nvPr>
        </p:nvSpPr>
        <p:spPr/>
        <p:txBody>
          <a:bodyPr/>
          <a:lstStyle/>
          <a:p>
            <a:pPr>
              <a:defRPr/>
            </a:pPr>
            <a:r>
              <a:rPr lang="en-US"/>
              <a:t>Page </a:t>
            </a:r>
            <a:fld id="{FAD749BF-65AC-4CE8-A3E6-4EC1580284D0}" type="slidenum">
              <a:rPr lang="en-US" smtClean="0"/>
              <a:pPr>
                <a:defRPr/>
              </a:pPr>
              <a:t>9</a:t>
            </a:fld>
            <a:endParaRPr lang="en-US" dirty="0"/>
          </a:p>
        </p:txBody>
      </p:sp>
      <p:sp>
        <p:nvSpPr>
          <p:cNvPr id="4" name="Title 3"/>
          <p:cNvSpPr>
            <a:spLocks noGrp="1"/>
          </p:cNvSpPr>
          <p:nvPr>
            <p:ph type="title"/>
          </p:nvPr>
        </p:nvSpPr>
        <p:spPr>
          <a:xfrm>
            <a:off x="732042" y="97689"/>
            <a:ext cx="7349164" cy="736585"/>
          </a:xfrm>
        </p:spPr>
        <p:txBody>
          <a:bodyPr>
            <a:normAutofit/>
          </a:bodyPr>
          <a:lstStyle/>
          <a:p>
            <a:r>
              <a:rPr lang="en-US" dirty="0" smtClean="0">
                <a:solidFill>
                  <a:schemeClr val="bg1"/>
                </a:solidFill>
              </a:rPr>
              <a:t>Some evidence of persistence of top PE firms</a:t>
            </a:r>
            <a:endParaRPr lang="en-US" dirty="0">
              <a:solidFill>
                <a:schemeClr val="bg1"/>
              </a:solidFill>
            </a:endParaRPr>
          </a:p>
        </p:txBody>
      </p:sp>
      <p:sp>
        <p:nvSpPr>
          <p:cNvPr id="8" name="Text Placeholder 7">
            <a:extLst>
              <a:ext uri="{FF2B5EF4-FFF2-40B4-BE49-F238E27FC236}">
                <a16:creationId xmlns="" xmlns:a16="http://schemas.microsoft.com/office/drawing/2014/main" id="{5EF7DC42-6044-954C-AEA9-5871ED0CEA12}"/>
              </a:ext>
            </a:extLst>
          </p:cNvPr>
          <p:cNvSpPr>
            <a:spLocks noGrp="1"/>
          </p:cNvSpPr>
          <p:nvPr>
            <p:ph type="body" sz="quarter" idx="10"/>
          </p:nvPr>
        </p:nvSpPr>
        <p:spPr>
          <a:xfrm>
            <a:off x="1977608" y="4311831"/>
            <a:ext cx="7920880" cy="1135608"/>
          </a:xfrm>
        </p:spPr>
        <p:txBody>
          <a:bodyPr>
            <a:normAutofit fontScale="70000" lnSpcReduction="20000"/>
          </a:bodyPr>
          <a:lstStyle/>
          <a:p>
            <a:r>
              <a:rPr lang="en-US" dirty="0"/>
              <a:t>Overstated? Previous fund performance not known at time of fundraising </a:t>
            </a:r>
          </a:p>
          <a:p>
            <a:r>
              <a:rPr lang="en-US" dirty="0"/>
              <a:t>Understated? LPs have access to more info than just past performance </a:t>
            </a:r>
            <a:r>
              <a:rPr lang="en-US" dirty="0" smtClean="0"/>
              <a:t> (</a:t>
            </a:r>
            <a:r>
              <a:rPr lang="en-US" dirty="0" err="1" smtClean="0"/>
              <a:t>Hüther</a:t>
            </a:r>
            <a:r>
              <a:rPr lang="en-US" dirty="0" smtClean="0"/>
              <a:t> et al, 2017.)</a:t>
            </a:r>
          </a:p>
          <a:p>
            <a:r>
              <a:rPr lang="en-US" dirty="0" smtClean="0"/>
              <a:t>Harris et al (2014) show that persistence has decreased significantly for buyout funds in post-2000 vintages (while it remains strong in VC).</a:t>
            </a:r>
            <a:endParaRPr lang="en-US" dirty="0"/>
          </a:p>
        </p:txBody>
      </p:sp>
      <p:pic>
        <p:nvPicPr>
          <p:cNvPr id="9" name="Picture 8">
            <a:extLst>
              <a:ext uri="{FF2B5EF4-FFF2-40B4-BE49-F238E27FC236}">
                <a16:creationId xmlns="" xmlns:a16="http://schemas.microsoft.com/office/drawing/2014/main" id="{3B80BC69-626B-9441-A182-4A32FD7F60EA}"/>
              </a:ext>
            </a:extLst>
          </p:cNvPr>
          <p:cNvPicPr>
            <a:picLocks noChangeAspect="1"/>
          </p:cNvPicPr>
          <p:nvPr/>
        </p:nvPicPr>
        <p:blipFill>
          <a:blip r:embed="rId2"/>
          <a:stretch>
            <a:fillRect/>
          </a:stretch>
        </p:blipFill>
        <p:spPr>
          <a:xfrm>
            <a:off x="1553933" y="1052736"/>
            <a:ext cx="4384115" cy="2448272"/>
          </a:xfrm>
          <a:prstGeom prst="rect">
            <a:avLst/>
          </a:prstGeom>
        </p:spPr>
      </p:pic>
      <p:pic>
        <p:nvPicPr>
          <p:cNvPr id="10" name="Picture 9">
            <a:extLst>
              <a:ext uri="{FF2B5EF4-FFF2-40B4-BE49-F238E27FC236}">
                <a16:creationId xmlns="" xmlns:a16="http://schemas.microsoft.com/office/drawing/2014/main" id="{22DF97D1-201B-C24E-B9D5-505D2AE911E1}"/>
              </a:ext>
            </a:extLst>
          </p:cNvPr>
          <p:cNvPicPr>
            <a:picLocks noChangeAspect="1"/>
          </p:cNvPicPr>
          <p:nvPr/>
        </p:nvPicPr>
        <p:blipFill>
          <a:blip r:embed="rId3"/>
          <a:stretch>
            <a:fillRect/>
          </a:stretch>
        </p:blipFill>
        <p:spPr>
          <a:xfrm>
            <a:off x="5915117" y="1080505"/>
            <a:ext cx="4051942" cy="2520280"/>
          </a:xfrm>
          <a:prstGeom prst="rect">
            <a:avLst/>
          </a:prstGeom>
        </p:spPr>
      </p:pic>
      <p:sp>
        <p:nvSpPr>
          <p:cNvPr id="13" name="Oval 12">
            <a:extLst>
              <a:ext uri="{FF2B5EF4-FFF2-40B4-BE49-F238E27FC236}">
                <a16:creationId xmlns="" xmlns:a16="http://schemas.microsoft.com/office/drawing/2014/main" id="{CAEE8AC7-C90B-4748-9367-48B919BA3B83}"/>
              </a:ext>
            </a:extLst>
          </p:cNvPr>
          <p:cNvSpPr/>
          <p:nvPr/>
        </p:nvSpPr>
        <p:spPr>
          <a:xfrm>
            <a:off x="2928503" y="2096852"/>
            <a:ext cx="648072"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7C103544-F1FB-4C41-8C6D-968772E6D465}"/>
              </a:ext>
            </a:extLst>
          </p:cNvPr>
          <p:cNvSpPr/>
          <p:nvPr/>
        </p:nvSpPr>
        <p:spPr>
          <a:xfrm>
            <a:off x="6988582" y="2056291"/>
            <a:ext cx="648072"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
            <a:extLst>
              <a:ext uri="{FF2B5EF4-FFF2-40B4-BE49-F238E27FC236}">
                <a16:creationId xmlns="" xmlns:a16="http://schemas.microsoft.com/office/drawing/2014/main" id="{79A1ED85-BBB8-9A44-B44E-A964DCE39EA7}"/>
              </a:ext>
            </a:extLst>
          </p:cNvPr>
          <p:cNvSpPr txBox="1">
            <a:spLocks/>
          </p:cNvSpPr>
          <p:nvPr/>
        </p:nvSpPr>
        <p:spPr>
          <a:xfrm>
            <a:off x="2232460" y="3456757"/>
            <a:ext cx="7272808" cy="423013"/>
          </a:xfrm>
          <a:prstGeom prst="rect">
            <a:avLst/>
          </a:prstGeom>
        </p:spPr>
        <p:txBody>
          <a:bodyPr/>
          <a:lstStyle>
            <a:lvl1pPr marL="342900" indent="-342900" algn="l" rtl="0" eaLnBrk="1" fontAlgn="base" hangingPunct="1">
              <a:spcBef>
                <a:spcPct val="20000"/>
              </a:spcBef>
              <a:spcAft>
                <a:spcPct val="0"/>
              </a:spcAft>
              <a:buFont typeface="Arial" charset="0"/>
              <a:buChar char="•"/>
              <a:defRPr sz="2000" kern="1200" cap="none" baseline="0">
                <a:solidFill>
                  <a:schemeClr val="tx1"/>
                </a:solidFill>
                <a:latin typeface="Century Gothic" pitchFamily="34" charset="0"/>
                <a:ea typeface="+mn-ea"/>
                <a:cs typeface="+mn-cs"/>
              </a:defRPr>
            </a:lvl1pPr>
            <a:lvl2pPr marL="742950" indent="-285750" algn="l" rtl="0" eaLnBrk="1" fontAlgn="base" hangingPunct="1">
              <a:spcBef>
                <a:spcPct val="20000"/>
              </a:spcBef>
              <a:spcAft>
                <a:spcPct val="0"/>
              </a:spcAft>
              <a:buFont typeface="Arial" charset="0"/>
              <a:buChar char="–"/>
              <a:defRPr sz="1800" b="0" i="0" kern="1200" baseline="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baseline="0">
                <a:solidFill>
                  <a:schemeClr val="tx1"/>
                </a:solidFill>
                <a:latin typeface="Century Gothic" pitchFamily="34" charset="0"/>
                <a:ea typeface="+mn-ea"/>
                <a:cs typeface="+mn-cs"/>
              </a:defRPr>
            </a:lvl3pPr>
            <a:lvl4pPr marL="1600200" indent="-228600" algn="l" rtl="0" eaLnBrk="1" fontAlgn="base" hangingPunct="1">
              <a:spcBef>
                <a:spcPct val="20000"/>
              </a:spcBef>
              <a:spcAft>
                <a:spcPct val="0"/>
              </a:spcAft>
              <a:buFont typeface="Arial" charset="0"/>
              <a:buNone/>
              <a:defRPr sz="2000" kern="1200">
                <a:solidFill>
                  <a:schemeClr val="tx1"/>
                </a:solidFill>
                <a:latin typeface="Garamond"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Source: Harris, Jenkinson, Kaplan, and </a:t>
            </a:r>
            <a:r>
              <a:rPr lang="en-US" sz="1600" dirty="0" err="1"/>
              <a:t>Stucke</a:t>
            </a:r>
            <a:r>
              <a:rPr lang="en-US" sz="1600" dirty="0"/>
              <a:t> (2014)</a:t>
            </a:r>
          </a:p>
        </p:txBody>
      </p:sp>
    </p:spTree>
    <p:extLst>
      <p:ext uri="{BB962C8B-B14F-4D97-AF65-F5344CB8AC3E}">
        <p14:creationId xmlns:p14="http://schemas.microsoft.com/office/powerpoint/2010/main" val="2074888505"/>
      </p:ext>
    </p:extLst>
  </p:cSld>
  <p:clrMapOvr>
    <a:masterClrMapping/>
  </p:clrMapOvr>
</p:sld>
</file>

<file path=ppt/theme/theme1.xml><?xml version="1.0" encoding="utf-8"?>
<a:theme xmlns:a="http://schemas.openxmlformats.org/drawingml/2006/main" name="PowerPointTemplate">
  <a:themeElements>
    <a:clrScheme name="New SHoF">
      <a:dk1>
        <a:sysClr val="windowText" lastClr="000000"/>
      </a:dk1>
      <a:lt1>
        <a:srgbClr val="595959"/>
      </a:lt1>
      <a:dk2>
        <a:srgbClr val="FDD9CD"/>
      </a:dk2>
      <a:lt2>
        <a:srgbClr val="E7E6E6"/>
      </a:lt2>
      <a:accent1>
        <a:srgbClr val="000000"/>
      </a:accent1>
      <a:accent2>
        <a:srgbClr val="7F7F7F"/>
      </a:accent2>
      <a:accent3>
        <a:srgbClr val="A5A5A5"/>
      </a:accent3>
      <a:accent4>
        <a:srgbClr val="F2F2F2"/>
      </a:accent4>
      <a:accent5>
        <a:srgbClr val="595959"/>
      </a:accent5>
      <a:accent6>
        <a:srgbClr val="000000"/>
      </a:accent6>
      <a:hlink>
        <a:srgbClr val="7B7979"/>
      </a:hlink>
      <a:folHlink>
        <a:srgbClr val="7B7979"/>
      </a:folHlink>
    </a:clrScheme>
    <a:fontScheme name="New SHoF">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Template.potx" id="{97F84882-A8B9-497B-8AFF-0CCCAA334F47}" vid="{74AC5EF4-008E-4C12-9E81-B4B7358C8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PowerPointTemplate.potx</Template>
  <TotalTime>6066</TotalTime>
  <Words>1106</Words>
  <Application>Microsoft Macintosh PowerPoint</Application>
  <PresentationFormat>Custom</PresentationFormat>
  <Paragraphs>175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PowerPointTemplate</vt:lpstr>
      <vt:lpstr>PE Fund Structures and Incentives  David T. Robinson Professor of Finance  J. Rex Fuqua Distinguished Professor of International Management Duke University, Fuqua School of Business National Bureau of Economic Research  Per Strömberg Professor of Finance and Private Equity, SSE  SHoF, May 23, 2019</vt:lpstr>
      <vt:lpstr>The PE Value Proposition</vt:lpstr>
      <vt:lpstr>Conflicts of interest between LPs and GPs</vt:lpstr>
      <vt:lpstr>Traditional fund structure (I)</vt:lpstr>
      <vt:lpstr>Traditional fund structure (II)</vt:lpstr>
      <vt:lpstr>Almost 5 trillion USD in these fund structures (June 2017)</vt:lpstr>
      <vt:lpstr>Why this structure?</vt:lpstr>
      <vt:lpstr>PE net fund returns have exceeded the public index</vt:lpstr>
      <vt:lpstr>Some evidence of persistence of top PE firms</vt:lpstr>
      <vt:lpstr>PowerPoint Presentation</vt:lpstr>
      <vt:lpstr>PowerPoint Presentation</vt:lpstr>
      <vt:lpstr>PowerPoint Presentation</vt:lpstr>
      <vt:lpstr>PowerPoint Presentation</vt:lpstr>
      <vt:lpstr>PowerPoint Presentation</vt:lpstr>
      <vt:lpstr>PE fund fees are substantial</vt:lpstr>
      <vt:lpstr>Fees and Performance</vt:lpstr>
      <vt:lpstr>Large LPs try to reduce fees through co-investments and direct investment</vt:lpstr>
      <vt:lpstr>Large LPs try to negotiate better terms</vt:lpstr>
      <vt:lpstr>Scope for better LP-GP incentive alignment?</vt:lpstr>
      <vt:lpstr>PowerPoint Presentation</vt:lpstr>
    </vt:vector>
  </TitlesOfParts>
  <Company>Stockholm School of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Hedvig Mattsson</dc:creator>
  <cp:lastModifiedBy>Per</cp:lastModifiedBy>
  <cp:revision>116</cp:revision>
  <dcterms:created xsi:type="dcterms:W3CDTF">2016-05-13T13:57:23Z</dcterms:created>
  <dcterms:modified xsi:type="dcterms:W3CDTF">2019-05-29T14:06:20Z</dcterms:modified>
</cp:coreProperties>
</file>