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5.xml" ContentType="application/vnd.openxmlformats-officedocument.presentationml.notesSlide+xml"/>
  <Override PartName="/ppt/charts/chart3.xml" ContentType="application/vnd.openxmlformats-officedocument.drawingml.chart+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5"/>
  </p:sldMasterIdLst>
  <p:notesMasterIdLst>
    <p:notesMasterId r:id="rId21"/>
  </p:notesMasterIdLst>
  <p:handoutMasterIdLst>
    <p:handoutMasterId r:id="rId22"/>
  </p:handoutMasterIdLst>
  <p:sldIdLst>
    <p:sldId id="276" r:id="rId6"/>
    <p:sldId id="291" r:id="rId7"/>
    <p:sldId id="284" r:id="rId8"/>
    <p:sldId id="285" r:id="rId9"/>
    <p:sldId id="286" r:id="rId10"/>
    <p:sldId id="279" r:id="rId11"/>
    <p:sldId id="280" r:id="rId12"/>
    <p:sldId id="287" r:id="rId13"/>
    <p:sldId id="295" r:id="rId14"/>
    <p:sldId id="288" r:id="rId15"/>
    <p:sldId id="294" r:id="rId16"/>
    <p:sldId id="292" r:id="rId17"/>
    <p:sldId id="293" r:id="rId18"/>
    <p:sldId id="289" r:id="rId19"/>
    <p:sldId id="296" r:id="rId20"/>
  </p:sldIdLst>
  <p:sldSz cx="9144000" cy="5143500" type="screen16x9"/>
  <p:notesSz cx="6797675" cy="9928225"/>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2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9576" autoAdjust="0"/>
    <p:restoredTop sz="86532" autoAdjust="0"/>
  </p:normalViewPr>
  <p:slideViewPr>
    <p:cSldViewPr>
      <p:cViewPr varScale="1">
        <p:scale>
          <a:sx n="149" d="100"/>
          <a:sy n="149" d="100"/>
        </p:scale>
        <p:origin x="126" y="132"/>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3" d="100"/>
          <a:sy n="93" d="100"/>
        </p:scale>
        <p:origin x="-3684" y="-11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oleObject" Target="file:///\\ukpensionnest.local\shareddata$\data\Investment\POLICY\2013\Fund%20choice\Number%20of%20funds%20survey.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ukpensionnest.local\shareddata$\data\Investment\POLICY\2013\Fund%20choice\Number%20of%20funds%20surve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7501610961509401E-2"/>
          <c:y val="0.24129742676490901"/>
          <c:w val="0.59658261663048495"/>
          <c:h val="0.84901137446310604"/>
        </c:manualLayout>
      </c:layout>
      <c:doughnutChart>
        <c:varyColors val="1"/>
        <c:ser>
          <c:idx val="0"/>
          <c:order val="0"/>
          <c:tx>
            <c:strRef>
              <c:f>Sheet1!$B$1</c:f>
              <c:strCache>
                <c:ptCount val="1"/>
                <c:pt idx="0">
                  <c:v>Column1</c:v>
                </c:pt>
              </c:strCache>
            </c:strRef>
          </c:tx>
          <c:dPt>
            <c:idx val="0"/>
            <c:bubble3D val="0"/>
            <c:spPr>
              <a:solidFill>
                <a:srgbClr val="990033"/>
              </a:solidFill>
            </c:spPr>
            <c:extLst>
              <c:ext xmlns:c16="http://schemas.microsoft.com/office/drawing/2014/chart" uri="{C3380CC4-5D6E-409C-BE32-E72D297353CC}">
                <c16:uniqueId val="{00000001-6C27-4648-B358-C86A15E098FF}"/>
              </c:ext>
            </c:extLst>
          </c:dPt>
          <c:dPt>
            <c:idx val="1"/>
            <c:bubble3D val="0"/>
            <c:spPr>
              <a:solidFill>
                <a:srgbClr val="FFC000"/>
              </a:solidFill>
            </c:spPr>
            <c:extLst>
              <c:ext xmlns:c16="http://schemas.microsoft.com/office/drawing/2014/chart" uri="{C3380CC4-5D6E-409C-BE32-E72D297353CC}">
                <c16:uniqueId val="{00000003-6C27-4648-B358-C86A15E098FF}"/>
              </c:ext>
            </c:extLst>
          </c:dPt>
          <c:dPt>
            <c:idx val="2"/>
            <c:bubble3D val="0"/>
            <c:spPr>
              <a:solidFill>
                <a:srgbClr val="C4BCA5"/>
              </a:solidFill>
            </c:spPr>
            <c:extLst>
              <c:ext xmlns:c16="http://schemas.microsoft.com/office/drawing/2014/chart" uri="{C3380CC4-5D6E-409C-BE32-E72D297353CC}">
                <c16:uniqueId val="{00000005-6C27-4648-B358-C86A15E098FF}"/>
              </c:ext>
            </c:extLst>
          </c:dPt>
          <c:dPt>
            <c:idx val="3"/>
            <c:bubble3D val="0"/>
            <c:spPr>
              <a:solidFill>
                <a:srgbClr val="C4BCA5">
                  <a:alpha val="50000"/>
                </a:srgbClr>
              </a:solidFill>
            </c:spPr>
            <c:extLst>
              <c:ext xmlns:c16="http://schemas.microsoft.com/office/drawing/2014/chart" uri="{C3380CC4-5D6E-409C-BE32-E72D297353CC}">
                <c16:uniqueId val="{00000007-6C27-4648-B358-C86A15E098FF}"/>
              </c:ext>
            </c:extLst>
          </c:dPt>
          <c:dPt>
            <c:idx val="4"/>
            <c:bubble3D val="0"/>
            <c:spPr>
              <a:solidFill>
                <a:schemeClr val="accent6">
                  <a:alpha val="50000"/>
                </a:schemeClr>
              </a:solidFill>
            </c:spPr>
            <c:extLst>
              <c:ext xmlns:c16="http://schemas.microsoft.com/office/drawing/2014/chart" uri="{C3380CC4-5D6E-409C-BE32-E72D297353CC}">
                <c16:uniqueId val="{00000009-6C27-4648-B358-C86A15E098FF}"/>
              </c:ext>
            </c:extLst>
          </c:dPt>
          <c:dPt>
            <c:idx val="5"/>
            <c:bubble3D val="0"/>
            <c:spPr>
              <a:solidFill>
                <a:srgbClr val="919497"/>
              </a:solidFill>
            </c:spPr>
            <c:extLst>
              <c:ext xmlns:c16="http://schemas.microsoft.com/office/drawing/2014/chart" uri="{C3380CC4-5D6E-409C-BE32-E72D297353CC}">
                <c16:uniqueId val="{0000000B-6C27-4648-B358-C86A15E098FF}"/>
              </c:ext>
            </c:extLst>
          </c:dPt>
          <c:dPt>
            <c:idx val="6"/>
            <c:bubble3D val="0"/>
            <c:spPr>
              <a:solidFill>
                <a:srgbClr val="FF252B"/>
              </a:solidFill>
            </c:spPr>
            <c:extLst>
              <c:ext xmlns:c16="http://schemas.microsoft.com/office/drawing/2014/chart" uri="{C3380CC4-5D6E-409C-BE32-E72D297353CC}">
                <c16:uniqueId val="{0000000D-6C27-4648-B358-C86A15E098FF}"/>
              </c:ext>
            </c:extLst>
          </c:dPt>
          <c:dLbls>
            <c:delete val="1"/>
          </c:dLbls>
          <c:cat>
            <c:strRef>
              <c:f>Sheet1!$A$2:$A$8</c:f>
              <c:strCache>
                <c:ptCount val="7"/>
                <c:pt idx="0">
                  <c:v>Developed market equities</c:v>
                </c:pt>
                <c:pt idx="1">
                  <c:v>Property</c:v>
                </c:pt>
                <c:pt idx="2">
                  <c:v>Sterling corporate bonds</c:v>
                </c:pt>
                <c:pt idx="3">
                  <c:v>Money market investments</c:v>
                </c:pt>
                <c:pt idx="4">
                  <c:v>UK gilts</c:v>
                </c:pt>
                <c:pt idx="5">
                  <c:v>UK index-linked gilts</c:v>
                </c:pt>
                <c:pt idx="6">
                  <c:v>Emerging market equities</c:v>
                </c:pt>
              </c:strCache>
            </c:strRef>
          </c:cat>
          <c:val>
            <c:numRef>
              <c:f>Sheet1!$B$2:$B$8</c:f>
              <c:numCache>
                <c:formatCode>0.0%</c:formatCode>
                <c:ptCount val="7"/>
                <c:pt idx="0">
                  <c:v>0.46727086000000001</c:v>
                </c:pt>
                <c:pt idx="1">
                  <c:v>0.21033621</c:v>
                </c:pt>
                <c:pt idx="2">
                  <c:v>0.1189701</c:v>
                </c:pt>
                <c:pt idx="3">
                  <c:v>6.1253910000000002E-2</c:v>
                </c:pt>
                <c:pt idx="4">
                  <c:v>5.298021E-2</c:v>
                </c:pt>
                <c:pt idx="5">
                  <c:v>5.2095780000000001E-2</c:v>
                </c:pt>
                <c:pt idx="6">
                  <c:v>3.7021459999999999E-2</c:v>
                </c:pt>
              </c:numCache>
            </c:numRef>
          </c:val>
          <c:extLst>
            <c:ext xmlns:c16="http://schemas.microsoft.com/office/drawing/2014/chart" uri="{C3380CC4-5D6E-409C-BE32-E72D297353CC}">
              <c16:uniqueId val="{0000000E-6C27-4648-B358-C86A15E098FF}"/>
            </c:ext>
          </c:extLst>
        </c:ser>
        <c:dLbls>
          <c:showLegendKey val="0"/>
          <c:showVal val="1"/>
          <c:showCatName val="0"/>
          <c:showSerName val="0"/>
          <c:showPercent val="0"/>
          <c:showBubbleSize val="0"/>
          <c:showLeaderLines val="1"/>
        </c:dLbls>
        <c:firstSliceAng val="0"/>
        <c:holeSize val="60"/>
      </c:doughnutChart>
    </c:plotArea>
    <c:plotVisOnly val="1"/>
    <c:dispBlanksAs val="gap"/>
    <c:showDLblsOverMax val="0"/>
  </c:chart>
  <c:spPr>
    <a:noFill/>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200" i="1">
                <a:latin typeface="Trebuchet MS" panose="020B0603020202020204" pitchFamily="34" charset="0"/>
              </a:rPr>
              <a:t>Number of alternative funds offered in UK schemes</a:t>
            </a:r>
          </a:p>
        </c:rich>
      </c:tx>
      <c:overlay val="0"/>
    </c:title>
    <c:autoTitleDeleted val="0"/>
    <c:view3D>
      <c:rotX val="30"/>
      <c:rotY val="0"/>
      <c:rAngAx val="0"/>
    </c:view3D>
    <c:floor>
      <c:thickness val="0"/>
    </c:floor>
    <c:sideWall>
      <c:thickness val="0"/>
    </c:sideWall>
    <c:backWall>
      <c:thickness val="0"/>
    </c:backWall>
    <c:plotArea>
      <c:layout/>
      <c:pie3DChart>
        <c:varyColors val="1"/>
        <c:ser>
          <c:idx val="0"/>
          <c:order val="0"/>
          <c:dLbls>
            <c:dLbl>
              <c:idx val="1"/>
              <c:layout>
                <c:manualLayout>
                  <c:x val="1.06433128225304E-2"/>
                  <c:y val="-0.114188070012423"/>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0-A6CC-47FC-B8CF-4DA4DDE3C5FC}"/>
                </c:ext>
              </c:extLst>
            </c:dLbl>
            <c:spPr>
              <a:noFill/>
              <a:ln>
                <a:noFill/>
              </a:ln>
              <a:effectLst/>
            </c:spPr>
            <c:txPr>
              <a:bodyPr/>
              <a:lstStyle/>
              <a:p>
                <a:pPr>
                  <a:defRPr sz="900" b="1"/>
                </a:pPr>
                <a:endParaRPr lang="en-US"/>
              </a:p>
            </c:txPr>
            <c:showLegendKey val="0"/>
            <c:showVal val="0"/>
            <c:showCatName val="1"/>
            <c:showSerName val="0"/>
            <c:showPercent val="1"/>
            <c:showBubbleSize val="0"/>
            <c:showLeaderLines val="1"/>
            <c:extLst>
              <c:ext xmlns:c15="http://schemas.microsoft.com/office/drawing/2012/chart" uri="{CE6537A1-D6FC-4f65-9D91-7224C49458BB}"/>
            </c:extLst>
          </c:dLbls>
          <c:cat>
            <c:strRef>
              <c:f>Sheet1!$D$7:$D$12</c:f>
              <c:strCache>
                <c:ptCount val="6"/>
                <c:pt idx="0">
                  <c:v>1-5</c:v>
                </c:pt>
                <c:pt idx="1">
                  <c:v>6-10</c:v>
                </c:pt>
                <c:pt idx="2">
                  <c:v>11-15</c:v>
                </c:pt>
                <c:pt idx="3">
                  <c:v>16-20</c:v>
                </c:pt>
                <c:pt idx="4">
                  <c:v>21-30</c:v>
                </c:pt>
                <c:pt idx="5">
                  <c:v>&gt;30</c:v>
                </c:pt>
              </c:strCache>
            </c:strRef>
          </c:cat>
          <c:val>
            <c:numRef>
              <c:f>Sheet1!$E$7:$E$12</c:f>
              <c:numCache>
                <c:formatCode>0%</c:formatCode>
                <c:ptCount val="6"/>
                <c:pt idx="0">
                  <c:v>7.0000000000000007E-2</c:v>
                </c:pt>
                <c:pt idx="1">
                  <c:v>0.39</c:v>
                </c:pt>
                <c:pt idx="2">
                  <c:v>0.27</c:v>
                </c:pt>
                <c:pt idx="3">
                  <c:v>0.08</c:v>
                </c:pt>
                <c:pt idx="4">
                  <c:v>0.04</c:v>
                </c:pt>
                <c:pt idx="5">
                  <c:v>0.15</c:v>
                </c:pt>
              </c:numCache>
            </c:numRef>
          </c:val>
          <c:extLst>
            <c:ext xmlns:c16="http://schemas.microsoft.com/office/drawing/2014/chart" uri="{C3380CC4-5D6E-409C-BE32-E72D297353CC}">
              <c16:uniqueId val="{00000001-A6CC-47FC-B8CF-4DA4DDE3C5FC}"/>
            </c:ext>
          </c:extLst>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i="1" dirty="0"/>
              <a:t>Use of NEST's investment</a:t>
            </a:r>
            <a:r>
              <a:rPr lang="en-GB" i="1" baseline="0" dirty="0"/>
              <a:t> options</a:t>
            </a:r>
            <a:endParaRPr lang="en-GB" i="1" dirty="0"/>
          </a:p>
        </c:rich>
      </c:tx>
      <c:overlay val="0"/>
    </c:title>
    <c:autoTitleDeleted val="0"/>
    <c:view3D>
      <c:rotX val="30"/>
      <c:rotY val="0"/>
      <c:rAngAx val="0"/>
    </c:view3D>
    <c:floor>
      <c:thickness val="0"/>
    </c:floor>
    <c:sideWall>
      <c:thickness val="0"/>
    </c:sideWall>
    <c:backWall>
      <c:thickness val="0"/>
    </c:backWall>
    <c:plotArea>
      <c:layout>
        <c:manualLayout>
          <c:layoutTarget val="inner"/>
          <c:xMode val="edge"/>
          <c:yMode val="edge"/>
          <c:x val="4.4096187380146201E-2"/>
          <c:y val="0.29042490649187103"/>
          <c:w val="0.84125990831936603"/>
          <c:h val="0.69803413046698504"/>
        </c:manualLayout>
      </c:layout>
      <c:pie3DChart>
        <c:varyColors val="1"/>
        <c:ser>
          <c:idx val="0"/>
          <c:order val="0"/>
          <c:dPt>
            <c:idx val="1"/>
            <c:bubble3D val="0"/>
            <c:spPr>
              <a:solidFill>
                <a:schemeClr val="accent1">
                  <a:lumMod val="75000"/>
                </a:schemeClr>
              </a:solidFill>
            </c:spPr>
            <c:extLst>
              <c:ext xmlns:c16="http://schemas.microsoft.com/office/drawing/2014/chart" uri="{C3380CC4-5D6E-409C-BE32-E72D297353CC}">
                <c16:uniqueId val="{00000001-D939-4E49-B01D-D60339ADFEB3}"/>
              </c:ext>
            </c:extLst>
          </c:dPt>
          <c:dLbls>
            <c:spPr>
              <a:noFill/>
              <a:ln>
                <a:noFill/>
              </a:ln>
              <a:effectLst/>
            </c:spPr>
            <c:txPr>
              <a:bodyPr/>
              <a:lstStyle/>
              <a:p>
                <a:pPr>
                  <a:defRPr sz="1400" b="0"/>
                </a:pPr>
                <a:endParaRPr lang="en-US"/>
              </a:p>
            </c:txPr>
            <c:showLegendKey val="0"/>
            <c:showVal val="0"/>
            <c:showCatName val="1"/>
            <c:showSerName val="0"/>
            <c:showPercent val="1"/>
            <c:showBubbleSize val="0"/>
            <c:showLeaderLines val="1"/>
            <c:extLst>
              <c:ext xmlns:c15="http://schemas.microsoft.com/office/drawing/2012/chart" uri="{CE6537A1-D6FC-4f65-9D91-7224C49458BB}"/>
            </c:extLst>
          </c:dLbls>
          <c:cat>
            <c:strRef>
              <c:f>(Sheet1!$K$20:$K$23,Sheet1!$K$25)</c:f>
              <c:strCache>
                <c:ptCount val="5"/>
                <c:pt idx="0">
                  <c:v>Ethical  Fund </c:v>
                </c:pt>
                <c:pt idx="1">
                  <c:v>Higher Risk Fund</c:v>
                </c:pt>
                <c:pt idx="2">
                  <c:v>Lower Growth Fund</c:v>
                </c:pt>
                <c:pt idx="3">
                  <c:v>Sharia Fund</c:v>
                </c:pt>
                <c:pt idx="4">
                  <c:v>Pre-retirement Fund</c:v>
                </c:pt>
              </c:strCache>
            </c:strRef>
          </c:cat>
          <c:val>
            <c:numRef>
              <c:f>(Sheet1!$M$20:$M$23,Sheet1!$M$25)</c:f>
              <c:numCache>
                <c:formatCode>0.00%</c:formatCode>
                <c:ptCount val="5"/>
                <c:pt idx="0">
                  <c:v>7.7000518320641102E-4</c:v>
                </c:pt>
                <c:pt idx="1">
                  <c:v>2.8416264635913002E-3</c:v>
                </c:pt>
                <c:pt idx="2">
                  <c:v>3.5509947769227698E-5</c:v>
                </c:pt>
                <c:pt idx="3">
                  <c:v>2.1202138404901501E-4</c:v>
                </c:pt>
                <c:pt idx="4">
                  <c:v>1.12551998192523E-4</c:v>
                </c:pt>
              </c:numCache>
            </c:numRef>
          </c:val>
          <c:extLst>
            <c:ext xmlns:c16="http://schemas.microsoft.com/office/drawing/2014/chart" uri="{C3380CC4-5D6E-409C-BE32-E72D297353CC}">
              <c16:uniqueId val="{00000002-D939-4E49-B01D-D60339ADFEB3}"/>
            </c:ext>
          </c:extLst>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458676-4F6D-4EEC-BFB0-B65C2437CC8B}" type="doc">
      <dgm:prSet loTypeId="urn:microsoft.com/office/officeart/2005/8/layout/venn3" loCatId="relationship" qsTypeId="urn:microsoft.com/office/officeart/2005/8/quickstyle/simple1" qsCatId="simple" csTypeId="urn:microsoft.com/office/officeart/2005/8/colors/accent1_2" csCatId="accent1" phldr="1"/>
      <dgm:spPr/>
      <dgm:t>
        <a:bodyPr/>
        <a:lstStyle/>
        <a:p>
          <a:endParaRPr lang="en-GB"/>
        </a:p>
      </dgm:t>
    </dgm:pt>
    <dgm:pt modelId="{64224AFD-C2CD-4FC4-8E6F-407FC76992BF}">
      <dgm:prSet phldrT="[Text]" custT="1"/>
      <dgm:spPr>
        <a:solidFill>
          <a:schemeClr val="accent6">
            <a:lumMod val="60000"/>
            <a:lumOff val="40000"/>
            <a:alpha val="50000"/>
          </a:schemeClr>
        </a:solidFill>
      </dgm:spPr>
      <dgm:t>
        <a:bodyPr/>
        <a:lstStyle/>
        <a:p>
          <a:r>
            <a:rPr lang="en-GB" sz="1400" dirty="0" smtClean="0">
              <a:solidFill>
                <a:schemeClr val="tx1"/>
              </a:solidFill>
            </a:rPr>
            <a:t>Employers chose whether to contribute </a:t>
          </a:r>
          <a:endParaRPr lang="en-GB" sz="1400" dirty="0"/>
        </a:p>
      </dgm:t>
    </dgm:pt>
    <dgm:pt modelId="{4DA8F2E7-CE42-476B-A38F-17B68A6CD9F3}" type="parTrans" cxnId="{CBC95D59-BE22-4459-B31E-5C6817CC7A8E}">
      <dgm:prSet/>
      <dgm:spPr/>
      <dgm:t>
        <a:bodyPr/>
        <a:lstStyle/>
        <a:p>
          <a:endParaRPr lang="en-GB"/>
        </a:p>
      </dgm:t>
    </dgm:pt>
    <dgm:pt modelId="{771D1CCA-E899-43C2-8D4E-D204647BDEB5}" type="sibTrans" cxnId="{CBC95D59-BE22-4459-B31E-5C6817CC7A8E}">
      <dgm:prSet/>
      <dgm:spPr/>
      <dgm:t>
        <a:bodyPr/>
        <a:lstStyle/>
        <a:p>
          <a:endParaRPr lang="en-GB"/>
        </a:p>
      </dgm:t>
    </dgm:pt>
    <dgm:pt modelId="{AA1805EC-B621-4802-AA82-36F90C3B9969}">
      <dgm:prSet phldrT="[Text]" custT="1"/>
      <dgm:spPr>
        <a:solidFill>
          <a:schemeClr val="accent6">
            <a:lumMod val="60000"/>
            <a:lumOff val="40000"/>
            <a:alpha val="50000"/>
          </a:schemeClr>
        </a:solidFill>
      </dgm:spPr>
      <dgm:t>
        <a:bodyPr/>
        <a:lstStyle/>
        <a:p>
          <a:r>
            <a:rPr lang="en-GB" sz="1400" dirty="0" smtClean="0">
              <a:solidFill>
                <a:schemeClr val="tx1"/>
              </a:solidFill>
            </a:rPr>
            <a:t>Active </a:t>
          </a:r>
          <a:br>
            <a:rPr lang="en-GB" sz="1400" dirty="0" smtClean="0">
              <a:solidFill>
                <a:schemeClr val="tx1"/>
              </a:solidFill>
            </a:rPr>
          </a:br>
          <a:r>
            <a:rPr lang="en-GB" sz="1400" dirty="0" smtClean="0">
              <a:solidFill>
                <a:schemeClr val="tx1"/>
              </a:solidFill>
            </a:rPr>
            <a:t>choice often needed from worker</a:t>
          </a:r>
          <a:endParaRPr lang="en-GB" sz="1400" dirty="0"/>
        </a:p>
      </dgm:t>
    </dgm:pt>
    <dgm:pt modelId="{735D8769-6AAF-4D93-AA1F-9ED1AB9E3F32}" type="parTrans" cxnId="{909F3D34-9B20-46FE-961B-D7AEA7A7DBF2}">
      <dgm:prSet/>
      <dgm:spPr/>
      <dgm:t>
        <a:bodyPr/>
        <a:lstStyle/>
        <a:p>
          <a:endParaRPr lang="en-GB"/>
        </a:p>
      </dgm:t>
    </dgm:pt>
    <dgm:pt modelId="{A64FC1C6-DA1C-4B7A-87DA-22EB1EE2C91C}" type="sibTrans" cxnId="{909F3D34-9B20-46FE-961B-D7AEA7A7DBF2}">
      <dgm:prSet/>
      <dgm:spPr/>
      <dgm:t>
        <a:bodyPr/>
        <a:lstStyle/>
        <a:p>
          <a:endParaRPr lang="en-GB"/>
        </a:p>
      </dgm:t>
    </dgm:pt>
    <dgm:pt modelId="{EA0365A8-250A-4B89-895F-EF7305D7C3E5}">
      <dgm:prSet phldrT="[Text]" custT="1"/>
      <dgm:spPr>
        <a:solidFill>
          <a:schemeClr val="accent6">
            <a:lumMod val="60000"/>
            <a:lumOff val="40000"/>
            <a:alpha val="50000"/>
          </a:schemeClr>
        </a:solidFill>
      </dgm:spPr>
      <dgm:t>
        <a:bodyPr/>
        <a:lstStyle/>
        <a:p>
          <a:r>
            <a:rPr lang="en-GB" sz="1400" dirty="0" smtClean="0">
              <a:solidFill>
                <a:schemeClr val="tx1"/>
              </a:solidFill>
            </a:rPr>
            <a:t>Behavioural barriers to take-up</a:t>
          </a:r>
          <a:endParaRPr lang="en-GB" sz="1400" dirty="0"/>
        </a:p>
      </dgm:t>
    </dgm:pt>
    <dgm:pt modelId="{10795902-B3C3-4C8A-B749-2D170CB5BE3B}" type="parTrans" cxnId="{EDF0587E-7443-4931-9A1C-D26023D67957}">
      <dgm:prSet/>
      <dgm:spPr/>
      <dgm:t>
        <a:bodyPr/>
        <a:lstStyle/>
        <a:p>
          <a:endParaRPr lang="en-GB"/>
        </a:p>
      </dgm:t>
    </dgm:pt>
    <dgm:pt modelId="{7AA88F55-F2AB-42D3-8F1C-ACA230AE48BA}" type="sibTrans" cxnId="{EDF0587E-7443-4931-9A1C-D26023D67957}">
      <dgm:prSet/>
      <dgm:spPr/>
      <dgm:t>
        <a:bodyPr/>
        <a:lstStyle/>
        <a:p>
          <a:endParaRPr lang="en-GB"/>
        </a:p>
      </dgm:t>
    </dgm:pt>
    <dgm:pt modelId="{321FC1A5-C450-4485-BEBD-5E3DBB41C079}">
      <dgm:prSet phldrT="[Text]" custT="1"/>
      <dgm:spPr>
        <a:solidFill>
          <a:schemeClr val="accent6">
            <a:lumMod val="60000"/>
            <a:lumOff val="40000"/>
            <a:alpha val="50000"/>
          </a:schemeClr>
        </a:solidFill>
      </dgm:spPr>
      <dgm:t>
        <a:bodyPr/>
        <a:lstStyle/>
        <a:p>
          <a:r>
            <a:rPr lang="en-GB" sz="1400" dirty="0" smtClean="0">
              <a:solidFill>
                <a:schemeClr val="tx1"/>
              </a:solidFill>
            </a:rPr>
            <a:t>Not economical for existing providers to supply lower earners</a:t>
          </a:r>
          <a:endParaRPr lang="en-GB" sz="1400" dirty="0"/>
        </a:p>
      </dgm:t>
    </dgm:pt>
    <dgm:pt modelId="{817142AC-7B7A-4DA6-8D70-0198D4EB19CB}" type="parTrans" cxnId="{CE431CD2-A12B-403A-9F4E-CD2760141548}">
      <dgm:prSet/>
      <dgm:spPr/>
      <dgm:t>
        <a:bodyPr/>
        <a:lstStyle/>
        <a:p>
          <a:endParaRPr lang="en-GB"/>
        </a:p>
      </dgm:t>
    </dgm:pt>
    <dgm:pt modelId="{5C82AEA2-8F74-43F8-8691-29DDBCFF6039}" type="sibTrans" cxnId="{CE431CD2-A12B-403A-9F4E-CD2760141548}">
      <dgm:prSet/>
      <dgm:spPr/>
      <dgm:t>
        <a:bodyPr/>
        <a:lstStyle/>
        <a:p>
          <a:endParaRPr lang="en-GB"/>
        </a:p>
      </dgm:t>
    </dgm:pt>
    <dgm:pt modelId="{E950031D-773A-4F01-A927-F142740A3854}" type="pres">
      <dgm:prSet presAssocID="{63458676-4F6D-4EEC-BFB0-B65C2437CC8B}" presName="Name0" presStyleCnt="0">
        <dgm:presLayoutVars>
          <dgm:dir/>
          <dgm:resizeHandles val="exact"/>
        </dgm:presLayoutVars>
      </dgm:prSet>
      <dgm:spPr/>
      <dgm:t>
        <a:bodyPr/>
        <a:lstStyle/>
        <a:p>
          <a:endParaRPr lang="en-GB"/>
        </a:p>
      </dgm:t>
    </dgm:pt>
    <dgm:pt modelId="{63585A88-E002-4D1A-A34E-BBB6206FF6B8}" type="pres">
      <dgm:prSet presAssocID="{64224AFD-C2CD-4FC4-8E6F-407FC76992BF}" presName="Name5" presStyleLbl="vennNode1" presStyleIdx="0" presStyleCnt="4">
        <dgm:presLayoutVars>
          <dgm:bulletEnabled val="1"/>
        </dgm:presLayoutVars>
      </dgm:prSet>
      <dgm:spPr/>
      <dgm:t>
        <a:bodyPr/>
        <a:lstStyle/>
        <a:p>
          <a:endParaRPr lang="en-GB"/>
        </a:p>
      </dgm:t>
    </dgm:pt>
    <dgm:pt modelId="{7933D221-A586-4172-99F7-868727BBEC56}" type="pres">
      <dgm:prSet presAssocID="{771D1CCA-E899-43C2-8D4E-D204647BDEB5}" presName="space" presStyleCnt="0"/>
      <dgm:spPr/>
    </dgm:pt>
    <dgm:pt modelId="{A0AAFBCC-4EA1-475F-A59D-0D41995AF158}" type="pres">
      <dgm:prSet presAssocID="{AA1805EC-B621-4802-AA82-36F90C3B9969}" presName="Name5" presStyleLbl="vennNode1" presStyleIdx="1" presStyleCnt="4">
        <dgm:presLayoutVars>
          <dgm:bulletEnabled val="1"/>
        </dgm:presLayoutVars>
      </dgm:prSet>
      <dgm:spPr/>
      <dgm:t>
        <a:bodyPr/>
        <a:lstStyle/>
        <a:p>
          <a:endParaRPr lang="en-GB"/>
        </a:p>
      </dgm:t>
    </dgm:pt>
    <dgm:pt modelId="{E5158F29-7FE6-4783-AAD9-4BEE9F1C0F8A}" type="pres">
      <dgm:prSet presAssocID="{A64FC1C6-DA1C-4B7A-87DA-22EB1EE2C91C}" presName="space" presStyleCnt="0"/>
      <dgm:spPr/>
    </dgm:pt>
    <dgm:pt modelId="{04E104BF-5E3E-41DE-B198-B0D564C495D7}" type="pres">
      <dgm:prSet presAssocID="{EA0365A8-250A-4B89-895F-EF7305D7C3E5}" presName="Name5" presStyleLbl="vennNode1" presStyleIdx="2" presStyleCnt="4">
        <dgm:presLayoutVars>
          <dgm:bulletEnabled val="1"/>
        </dgm:presLayoutVars>
      </dgm:prSet>
      <dgm:spPr/>
      <dgm:t>
        <a:bodyPr/>
        <a:lstStyle/>
        <a:p>
          <a:endParaRPr lang="en-GB"/>
        </a:p>
      </dgm:t>
    </dgm:pt>
    <dgm:pt modelId="{D0E00E87-A59B-442E-B608-3B45C26DE729}" type="pres">
      <dgm:prSet presAssocID="{7AA88F55-F2AB-42D3-8F1C-ACA230AE48BA}" presName="space" presStyleCnt="0"/>
      <dgm:spPr/>
    </dgm:pt>
    <dgm:pt modelId="{439A7812-03B1-4D40-BA45-DB6B26426B5E}" type="pres">
      <dgm:prSet presAssocID="{321FC1A5-C450-4485-BEBD-5E3DBB41C079}" presName="Name5" presStyleLbl="vennNode1" presStyleIdx="3" presStyleCnt="4">
        <dgm:presLayoutVars>
          <dgm:bulletEnabled val="1"/>
        </dgm:presLayoutVars>
      </dgm:prSet>
      <dgm:spPr/>
      <dgm:t>
        <a:bodyPr/>
        <a:lstStyle/>
        <a:p>
          <a:endParaRPr lang="en-GB"/>
        </a:p>
      </dgm:t>
    </dgm:pt>
  </dgm:ptLst>
  <dgm:cxnLst>
    <dgm:cxn modelId="{7CC0F3EA-128F-4DA8-84F1-9431FA7C671C}" type="presOf" srcId="{63458676-4F6D-4EEC-BFB0-B65C2437CC8B}" destId="{E950031D-773A-4F01-A927-F142740A3854}" srcOrd="0" destOrd="0" presId="urn:microsoft.com/office/officeart/2005/8/layout/venn3"/>
    <dgm:cxn modelId="{CE431CD2-A12B-403A-9F4E-CD2760141548}" srcId="{63458676-4F6D-4EEC-BFB0-B65C2437CC8B}" destId="{321FC1A5-C450-4485-BEBD-5E3DBB41C079}" srcOrd="3" destOrd="0" parTransId="{817142AC-7B7A-4DA6-8D70-0198D4EB19CB}" sibTransId="{5C82AEA2-8F74-43F8-8691-29DDBCFF6039}"/>
    <dgm:cxn modelId="{CBC95D59-BE22-4459-B31E-5C6817CC7A8E}" srcId="{63458676-4F6D-4EEC-BFB0-B65C2437CC8B}" destId="{64224AFD-C2CD-4FC4-8E6F-407FC76992BF}" srcOrd="0" destOrd="0" parTransId="{4DA8F2E7-CE42-476B-A38F-17B68A6CD9F3}" sibTransId="{771D1CCA-E899-43C2-8D4E-D204647BDEB5}"/>
    <dgm:cxn modelId="{F46C6AD2-865C-4B9D-B9DA-439E7A5331C4}" type="presOf" srcId="{AA1805EC-B621-4802-AA82-36F90C3B9969}" destId="{A0AAFBCC-4EA1-475F-A59D-0D41995AF158}" srcOrd="0" destOrd="0" presId="urn:microsoft.com/office/officeart/2005/8/layout/venn3"/>
    <dgm:cxn modelId="{16F31113-5269-49BE-9265-D811A3DE7D02}" type="presOf" srcId="{EA0365A8-250A-4B89-895F-EF7305D7C3E5}" destId="{04E104BF-5E3E-41DE-B198-B0D564C495D7}" srcOrd="0" destOrd="0" presId="urn:microsoft.com/office/officeart/2005/8/layout/venn3"/>
    <dgm:cxn modelId="{8DC6AC21-D0A1-4F87-A714-BE74C1D7069F}" type="presOf" srcId="{321FC1A5-C450-4485-BEBD-5E3DBB41C079}" destId="{439A7812-03B1-4D40-BA45-DB6B26426B5E}" srcOrd="0" destOrd="0" presId="urn:microsoft.com/office/officeart/2005/8/layout/venn3"/>
    <dgm:cxn modelId="{EDF0587E-7443-4931-9A1C-D26023D67957}" srcId="{63458676-4F6D-4EEC-BFB0-B65C2437CC8B}" destId="{EA0365A8-250A-4B89-895F-EF7305D7C3E5}" srcOrd="2" destOrd="0" parTransId="{10795902-B3C3-4C8A-B749-2D170CB5BE3B}" sibTransId="{7AA88F55-F2AB-42D3-8F1C-ACA230AE48BA}"/>
    <dgm:cxn modelId="{909F3D34-9B20-46FE-961B-D7AEA7A7DBF2}" srcId="{63458676-4F6D-4EEC-BFB0-B65C2437CC8B}" destId="{AA1805EC-B621-4802-AA82-36F90C3B9969}" srcOrd="1" destOrd="0" parTransId="{735D8769-6AAF-4D93-AA1F-9ED1AB9E3F32}" sibTransId="{A64FC1C6-DA1C-4B7A-87DA-22EB1EE2C91C}"/>
    <dgm:cxn modelId="{4507E877-F736-40C7-8D45-7F51D8338C9D}" type="presOf" srcId="{64224AFD-C2CD-4FC4-8E6F-407FC76992BF}" destId="{63585A88-E002-4D1A-A34E-BBB6206FF6B8}" srcOrd="0" destOrd="0" presId="urn:microsoft.com/office/officeart/2005/8/layout/venn3"/>
    <dgm:cxn modelId="{1F3FF9FF-CF0C-4570-BA81-2F56C5770D66}" type="presParOf" srcId="{E950031D-773A-4F01-A927-F142740A3854}" destId="{63585A88-E002-4D1A-A34E-BBB6206FF6B8}" srcOrd="0" destOrd="0" presId="urn:microsoft.com/office/officeart/2005/8/layout/venn3"/>
    <dgm:cxn modelId="{406B9E79-584C-40E0-B814-E9B8738F3D53}" type="presParOf" srcId="{E950031D-773A-4F01-A927-F142740A3854}" destId="{7933D221-A586-4172-99F7-868727BBEC56}" srcOrd="1" destOrd="0" presId="urn:microsoft.com/office/officeart/2005/8/layout/venn3"/>
    <dgm:cxn modelId="{4B5BC8B2-AD4C-4663-A3DD-28481C40244E}" type="presParOf" srcId="{E950031D-773A-4F01-A927-F142740A3854}" destId="{A0AAFBCC-4EA1-475F-A59D-0D41995AF158}" srcOrd="2" destOrd="0" presId="urn:microsoft.com/office/officeart/2005/8/layout/venn3"/>
    <dgm:cxn modelId="{75AE1917-F9FD-448E-8BF4-BE4AD3FF2AD9}" type="presParOf" srcId="{E950031D-773A-4F01-A927-F142740A3854}" destId="{E5158F29-7FE6-4783-AAD9-4BEE9F1C0F8A}" srcOrd="3" destOrd="0" presId="urn:microsoft.com/office/officeart/2005/8/layout/venn3"/>
    <dgm:cxn modelId="{2DB8B16D-E45A-4318-870C-6E81157BF343}" type="presParOf" srcId="{E950031D-773A-4F01-A927-F142740A3854}" destId="{04E104BF-5E3E-41DE-B198-B0D564C495D7}" srcOrd="4" destOrd="0" presId="urn:microsoft.com/office/officeart/2005/8/layout/venn3"/>
    <dgm:cxn modelId="{F6E707A0-0A31-463D-A4AB-D657688FDDA2}" type="presParOf" srcId="{E950031D-773A-4F01-A927-F142740A3854}" destId="{D0E00E87-A59B-442E-B608-3B45C26DE729}" srcOrd="5" destOrd="0" presId="urn:microsoft.com/office/officeart/2005/8/layout/venn3"/>
    <dgm:cxn modelId="{AB634704-C431-410C-A59E-F8ED1929AB71}" type="presParOf" srcId="{E950031D-773A-4F01-A927-F142740A3854}" destId="{439A7812-03B1-4D40-BA45-DB6B26426B5E}" srcOrd="6" destOrd="0" presId="urn:microsoft.com/office/officeart/2005/8/layout/ven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3458676-4F6D-4EEC-BFB0-B65C2437CC8B}" type="doc">
      <dgm:prSet loTypeId="urn:microsoft.com/office/officeart/2005/8/layout/venn3" loCatId="relationship" qsTypeId="urn:microsoft.com/office/officeart/2005/8/quickstyle/simple1" qsCatId="simple" csTypeId="urn:microsoft.com/office/officeart/2005/8/colors/accent1_2" csCatId="accent1" phldr="1"/>
      <dgm:spPr/>
      <dgm:t>
        <a:bodyPr/>
        <a:lstStyle/>
        <a:p>
          <a:endParaRPr lang="en-GB"/>
        </a:p>
      </dgm:t>
    </dgm:pt>
    <dgm:pt modelId="{64224AFD-C2CD-4FC4-8E6F-407FC76992BF}">
      <dgm:prSet phldrT="[Text]" custT="1"/>
      <dgm:spPr>
        <a:solidFill>
          <a:schemeClr val="accent1">
            <a:alpha val="50000"/>
          </a:schemeClr>
        </a:solidFill>
      </dgm:spPr>
      <dgm:t>
        <a:bodyPr/>
        <a:lstStyle/>
        <a:p>
          <a:r>
            <a:rPr lang="en-GB" sz="1400" dirty="0" smtClean="0">
              <a:solidFill>
                <a:schemeClr val="tx1"/>
              </a:solidFill>
            </a:rPr>
            <a:t>Employers have to </a:t>
          </a:r>
          <a:br>
            <a:rPr lang="en-GB" sz="1400" dirty="0" smtClean="0">
              <a:solidFill>
                <a:schemeClr val="tx1"/>
              </a:solidFill>
            </a:rPr>
          </a:br>
          <a:r>
            <a:rPr lang="en-GB" sz="1400" dirty="0" smtClean="0">
              <a:solidFill>
                <a:schemeClr val="tx1"/>
              </a:solidFill>
            </a:rPr>
            <a:t>offer a contribution to certain jobholders</a:t>
          </a:r>
          <a:endParaRPr lang="en-GB" sz="1400" dirty="0"/>
        </a:p>
      </dgm:t>
    </dgm:pt>
    <dgm:pt modelId="{4DA8F2E7-CE42-476B-A38F-17B68A6CD9F3}" type="parTrans" cxnId="{CBC95D59-BE22-4459-B31E-5C6817CC7A8E}">
      <dgm:prSet/>
      <dgm:spPr/>
      <dgm:t>
        <a:bodyPr/>
        <a:lstStyle/>
        <a:p>
          <a:endParaRPr lang="en-GB"/>
        </a:p>
      </dgm:t>
    </dgm:pt>
    <dgm:pt modelId="{771D1CCA-E899-43C2-8D4E-D204647BDEB5}" type="sibTrans" cxnId="{CBC95D59-BE22-4459-B31E-5C6817CC7A8E}">
      <dgm:prSet/>
      <dgm:spPr/>
      <dgm:t>
        <a:bodyPr/>
        <a:lstStyle/>
        <a:p>
          <a:endParaRPr lang="en-GB"/>
        </a:p>
      </dgm:t>
    </dgm:pt>
    <dgm:pt modelId="{AA1805EC-B621-4802-AA82-36F90C3B9969}">
      <dgm:prSet phldrT="[Text]" custT="1"/>
      <dgm:spPr>
        <a:solidFill>
          <a:schemeClr val="accent1">
            <a:alpha val="50000"/>
          </a:schemeClr>
        </a:solidFill>
      </dgm:spPr>
      <dgm:t>
        <a:bodyPr/>
        <a:lstStyle/>
        <a:p>
          <a:r>
            <a:rPr lang="en-GB" sz="1400" dirty="0" smtClean="0">
              <a:solidFill>
                <a:schemeClr val="tx1"/>
              </a:solidFill>
            </a:rPr>
            <a:t>Do nothing</a:t>
          </a:r>
          <a:br>
            <a:rPr lang="en-GB" sz="1400" dirty="0" smtClean="0">
              <a:solidFill>
                <a:schemeClr val="tx1"/>
              </a:solidFill>
            </a:rPr>
          </a:br>
          <a:r>
            <a:rPr lang="en-GB" sz="1400" dirty="0" smtClean="0">
              <a:solidFill>
                <a:schemeClr val="tx1"/>
              </a:solidFill>
            </a:rPr>
            <a:t>= save in a pension scheme</a:t>
          </a:r>
          <a:endParaRPr lang="en-GB" sz="1400" dirty="0"/>
        </a:p>
      </dgm:t>
    </dgm:pt>
    <dgm:pt modelId="{735D8769-6AAF-4D93-AA1F-9ED1AB9E3F32}" type="parTrans" cxnId="{909F3D34-9B20-46FE-961B-D7AEA7A7DBF2}">
      <dgm:prSet/>
      <dgm:spPr/>
      <dgm:t>
        <a:bodyPr/>
        <a:lstStyle/>
        <a:p>
          <a:endParaRPr lang="en-GB"/>
        </a:p>
      </dgm:t>
    </dgm:pt>
    <dgm:pt modelId="{A64FC1C6-DA1C-4B7A-87DA-22EB1EE2C91C}" type="sibTrans" cxnId="{909F3D34-9B20-46FE-961B-D7AEA7A7DBF2}">
      <dgm:prSet/>
      <dgm:spPr/>
      <dgm:t>
        <a:bodyPr/>
        <a:lstStyle/>
        <a:p>
          <a:endParaRPr lang="en-GB"/>
        </a:p>
      </dgm:t>
    </dgm:pt>
    <dgm:pt modelId="{EA0365A8-250A-4B89-895F-EF7305D7C3E5}">
      <dgm:prSet phldrT="[Text]" custT="1"/>
      <dgm:spPr>
        <a:solidFill>
          <a:schemeClr val="accent1">
            <a:alpha val="50000"/>
          </a:schemeClr>
        </a:solidFill>
      </dgm:spPr>
      <dgm:t>
        <a:bodyPr/>
        <a:lstStyle/>
        <a:p>
          <a:r>
            <a:rPr lang="en-GB" sz="1400" dirty="0" smtClean="0">
              <a:solidFill>
                <a:schemeClr val="tx1"/>
              </a:solidFill>
            </a:rPr>
            <a:t>Auto enrolment</a:t>
          </a:r>
          <a:endParaRPr lang="en-GB" sz="1400" dirty="0"/>
        </a:p>
      </dgm:t>
    </dgm:pt>
    <dgm:pt modelId="{10795902-B3C3-4C8A-B749-2D170CB5BE3B}" type="parTrans" cxnId="{EDF0587E-7443-4931-9A1C-D26023D67957}">
      <dgm:prSet/>
      <dgm:spPr/>
      <dgm:t>
        <a:bodyPr/>
        <a:lstStyle/>
        <a:p>
          <a:endParaRPr lang="en-GB"/>
        </a:p>
      </dgm:t>
    </dgm:pt>
    <dgm:pt modelId="{7AA88F55-F2AB-42D3-8F1C-ACA230AE48BA}" type="sibTrans" cxnId="{EDF0587E-7443-4931-9A1C-D26023D67957}">
      <dgm:prSet/>
      <dgm:spPr/>
      <dgm:t>
        <a:bodyPr/>
        <a:lstStyle/>
        <a:p>
          <a:endParaRPr lang="en-GB"/>
        </a:p>
      </dgm:t>
    </dgm:pt>
    <dgm:pt modelId="{321FC1A5-C450-4485-BEBD-5E3DBB41C079}">
      <dgm:prSet phldrT="[Text]" custT="1"/>
      <dgm:spPr>
        <a:solidFill>
          <a:schemeClr val="accent1">
            <a:alpha val="50000"/>
          </a:schemeClr>
        </a:solidFill>
      </dgm:spPr>
      <dgm:t>
        <a:bodyPr/>
        <a:lstStyle/>
        <a:p>
          <a:r>
            <a:rPr lang="en-GB" sz="1400" dirty="0" smtClean="0">
              <a:solidFill>
                <a:schemeClr val="tx1"/>
              </a:solidFill>
            </a:rPr>
            <a:t>NEST is designed for everyone</a:t>
          </a:r>
          <a:endParaRPr lang="en-GB" sz="1400" dirty="0"/>
        </a:p>
      </dgm:t>
    </dgm:pt>
    <dgm:pt modelId="{817142AC-7B7A-4DA6-8D70-0198D4EB19CB}" type="parTrans" cxnId="{CE431CD2-A12B-403A-9F4E-CD2760141548}">
      <dgm:prSet/>
      <dgm:spPr/>
      <dgm:t>
        <a:bodyPr/>
        <a:lstStyle/>
        <a:p>
          <a:endParaRPr lang="en-GB"/>
        </a:p>
      </dgm:t>
    </dgm:pt>
    <dgm:pt modelId="{5C82AEA2-8F74-43F8-8691-29DDBCFF6039}" type="sibTrans" cxnId="{CE431CD2-A12B-403A-9F4E-CD2760141548}">
      <dgm:prSet/>
      <dgm:spPr/>
      <dgm:t>
        <a:bodyPr/>
        <a:lstStyle/>
        <a:p>
          <a:endParaRPr lang="en-GB"/>
        </a:p>
      </dgm:t>
    </dgm:pt>
    <dgm:pt modelId="{E950031D-773A-4F01-A927-F142740A3854}" type="pres">
      <dgm:prSet presAssocID="{63458676-4F6D-4EEC-BFB0-B65C2437CC8B}" presName="Name0" presStyleCnt="0">
        <dgm:presLayoutVars>
          <dgm:dir/>
          <dgm:resizeHandles val="exact"/>
        </dgm:presLayoutVars>
      </dgm:prSet>
      <dgm:spPr/>
      <dgm:t>
        <a:bodyPr/>
        <a:lstStyle/>
        <a:p>
          <a:endParaRPr lang="en-GB"/>
        </a:p>
      </dgm:t>
    </dgm:pt>
    <dgm:pt modelId="{63585A88-E002-4D1A-A34E-BBB6206FF6B8}" type="pres">
      <dgm:prSet presAssocID="{64224AFD-C2CD-4FC4-8E6F-407FC76992BF}" presName="Name5" presStyleLbl="vennNode1" presStyleIdx="0" presStyleCnt="4">
        <dgm:presLayoutVars>
          <dgm:bulletEnabled val="1"/>
        </dgm:presLayoutVars>
      </dgm:prSet>
      <dgm:spPr/>
      <dgm:t>
        <a:bodyPr/>
        <a:lstStyle/>
        <a:p>
          <a:endParaRPr lang="en-GB"/>
        </a:p>
      </dgm:t>
    </dgm:pt>
    <dgm:pt modelId="{7933D221-A586-4172-99F7-868727BBEC56}" type="pres">
      <dgm:prSet presAssocID="{771D1CCA-E899-43C2-8D4E-D204647BDEB5}" presName="space" presStyleCnt="0"/>
      <dgm:spPr/>
    </dgm:pt>
    <dgm:pt modelId="{A0AAFBCC-4EA1-475F-A59D-0D41995AF158}" type="pres">
      <dgm:prSet presAssocID="{AA1805EC-B621-4802-AA82-36F90C3B9969}" presName="Name5" presStyleLbl="vennNode1" presStyleIdx="1" presStyleCnt="4">
        <dgm:presLayoutVars>
          <dgm:bulletEnabled val="1"/>
        </dgm:presLayoutVars>
      </dgm:prSet>
      <dgm:spPr/>
      <dgm:t>
        <a:bodyPr/>
        <a:lstStyle/>
        <a:p>
          <a:endParaRPr lang="en-GB"/>
        </a:p>
      </dgm:t>
    </dgm:pt>
    <dgm:pt modelId="{E5158F29-7FE6-4783-AAD9-4BEE9F1C0F8A}" type="pres">
      <dgm:prSet presAssocID="{A64FC1C6-DA1C-4B7A-87DA-22EB1EE2C91C}" presName="space" presStyleCnt="0"/>
      <dgm:spPr/>
    </dgm:pt>
    <dgm:pt modelId="{04E104BF-5E3E-41DE-B198-B0D564C495D7}" type="pres">
      <dgm:prSet presAssocID="{EA0365A8-250A-4B89-895F-EF7305D7C3E5}" presName="Name5" presStyleLbl="vennNode1" presStyleIdx="2" presStyleCnt="4">
        <dgm:presLayoutVars>
          <dgm:bulletEnabled val="1"/>
        </dgm:presLayoutVars>
      </dgm:prSet>
      <dgm:spPr/>
      <dgm:t>
        <a:bodyPr/>
        <a:lstStyle/>
        <a:p>
          <a:endParaRPr lang="en-GB"/>
        </a:p>
      </dgm:t>
    </dgm:pt>
    <dgm:pt modelId="{D0E00E87-A59B-442E-B608-3B45C26DE729}" type="pres">
      <dgm:prSet presAssocID="{7AA88F55-F2AB-42D3-8F1C-ACA230AE48BA}" presName="space" presStyleCnt="0"/>
      <dgm:spPr/>
    </dgm:pt>
    <dgm:pt modelId="{439A7812-03B1-4D40-BA45-DB6B26426B5E}" type="pres">
      <dgm:prSet presAssocID="{321FC1A5-C450-4485-BEBD-5E3DBB41C079}" presName="Name5" presStyleLbl="vennNode1" presStyleIdx="3" presStyleCnt="4">
        <dgm:presLayoutVars>
          <dgm:bulletEnabled val="1"/>
        </dgm:presLayoutVars>
      </dgm:prSet>
      <dgm:spPr/>
      <dgm:t>
        <a:bodyPr/>
        <a:lstStyle/>
        <a:p>
          <a:endParaRPr lang="en-GB"/>
        </a:p>
      </dgm:t>
    </dgm:pt>
  </dgm:ptLst>
  <dgm:cxnLst>
    <dgm:cxn modelId="{FAFAD331-3D10-4E73-808D-AED769F97431}" type="presOf" srcId="{321FC1A5-C450-4485-BEBD-5E3DBB41C079}" destId="{439A7812-03B1-4D40-BA45-DB6B26426B5E}" srcOrd="0" destOrd="0" presId="urn:microsoft.com/office/officeart/2005/8/layout/venn3"/>
    <dgm:cxn modelId="{EDF0587E-7443-4931-9A1C-D26023D67957}" srcId="{63458676-4F6D-4EEC-BFB0-B65C2437CC8B}" destId="{EA0365A8-250A-4B89-895F-EF7305D7C3E5}" srcOrd="2" destOrd="0" parTransId="{10795902-B3C3-4C8A-B749-2D170CB5BE3B}" sibTransId="{7AA88F55-F2AB-42D3-8F1C-ACA230AE48BA}"/>
    <dgm:cxn modelId="{8A439ACD-D0BE-4329-AB74-8629481444E8}" type="presOf" srcId="{AA1805EC-B621-4802-AA82-36F90C3B9969}" destId="{A0AAFBCC-4EA1-475F-A59D-0D41995AF158}" srcOrd="0" destOrd="0" presId="urn:microsoft.com/office/officeart/2005/8/layout/venn3"/>
    <dgm:cxn modelId="{909F3D34-9B20-46FE-961B-D7AEA7A7DBF2}" srcId="{63458676-4F6D-4EEC-BFB0-B65C2437CC8B}" destId="{AA1805EC-B621-4802-AA82-36F90C3B9969}" srcOrd="1" destOrd="0" parTransId="{735D8769-6AAF-4D93-AA1F-9ED1AB9E3F32}" sibTransId="{A64FC1C6-DA1C-4B7A-87DA-22EB1EE2C91C}"/>
    <dgm:cxn modelId="{C936E91D-3661-4072-8C29-057F84C2456C}" type="presOf" srcId="{63458676-4F6D-4EEC-BFB0-B65C2437CC8B}" destId="{E950031D-773A-4F01-A927-F142740A3854}" srcOrd="0" destOrd="0" presId="urn:microsoft.com/office/officeart/2005/8/layout/venn3"/>
    <dgm:cxn modelId="{CE431CD2-A12B-403A-9F4E-CD2760141548}" srcId="{63458676-4F6D-4EEC-BFB0-B65C2437CC8B}" destId="{321FC1A5-C450-4485-BEBD-5E3DBB41C079}" srcOrd="3" destOrd="0" parTransId="{817142AC-7B7A-4DA6-8D70-0198D4EB19CB}" sibTransId="{5C82AEA2-8F74-43F8-8691-29DDBCFF6039}"/>
    <dgm:cxn modelId="{27B4825C-C67D-4108-A226-C1144527DB68}" type="presOf" srcId="{EA0365A8-250A-4B89-895F-EF7305D7C3E5}" destId="{04E104BF-5E3E-41DE-B198-B0D564C495D7}" srcOrd="0" destOrd="0" presId="urn:microsoft.com/office/officeart/2005/8/layout/venn3"/>
    <dgm:cxn modelId="{CBC95D59-BE22-4459-B31E-5C6817CC7A8E}" srcId="{63458676-4F6D-4EEC-BFB0-B65C2437CC8B}" destId="{64224AFD-C2CD-4FC4-8E6F-407FC76992BF}" srcOrd="0" destOrd="0" parTransId="{4DA8F2E7-CE42-476B-A38F-17B68A6CD9F3}" sibTransId="{771D1CCA-E899-43C2-8D4E-D204647BDEB5}"/>
    <dgm:cxn modelId="{E29A28E8-AAC9-4708-A9E2-089467F7B3DD}" type="presOf" srcId="{64224AFD-C2CD-4FC4-8E6F-407FC76992BF}" destId="{63585A88-E002-4D1A-A34E-BBB6206FF6B8}" srcOrd="0" destOrd="0" presId="urn:microsoft.com/office/officeart/2005/8/layout/venn3"/>
    <dgm:cxn modelId="{C8CA3083-11FC-49E6-B47E-26D281EE306F}" type="presParOf" srcId="{E950031D-773A-4F01-A927-F142740A3854}" destId="{63585A88-E002-4D1A-A34E-BBB6206FF6B8}" srcOrd="0" destOrd="0" presId="urn:microsoft.com/office/officeart/2005/8/layout/venn3"/>
    <dgm:cxn modelId="{DF1B344C-3699-498B-B7DC-DB0A58C27293}" type="presParOf" srcId="{E950031D-773A-4F01-A927-F142740A3854}" destId="{7933D221-A586-4172-99F7-868727BBEC56}" srcOrd="1" destOrd="0" presId="urn:microsoft.com/office/officeart/2005/8/layout/venn3"/>
    <dgm:cxn modelId="{61A66D04-3165-4D47-8199-6270D068D4BE}" type="presParOf" srcId="{E950031D-773A-4F01-A927-F142740A3854}" destId="{A0AAFBCC-4EA1-475F-A59D-0D41995AF158}" srcOrd="2" destOrd="0" presId="urn:microsoft.com/office/officeart/2005/8/layout/venn3"/>
    <dgm:cxn modelId="{A00D0AE4-DDFD-4776-A64E-DF7308665C67}" type="presParOf" srcId="{E950031D-773A-4F01-A927-F142740A3854}" destId="{E5158F29-7FE6-4783-AAD9-4BEE9F1C0F8A}" srcOrd="3" destOrd="0" presId="urn:microsoft.com/office/officeart/2005/8/layout/venn3"/>
    <dgm:cxn modelId="{8EA7C598-336D-4A90-B700-73321C7F8734}" type="presParOf" srcId="{E950031D-773A-4F01-A927-F142740A3854}" destId="{04E104BF-5E3E-41DE-B198-B0D564C495D7}" srcOrd="4" destOrd="0" presId="urn:microsoft.com/office/officeart/2005/8/layout/venn3"/>
    <dgm:cxn modelId="{5922C711-C49F-4AF1-A7E2-9F6F9CB70370}" type="presParOf" srcId="{E950031D-773A-4F01-A927-F142740A3854}" destId="{D0E00E87-A59B-442E-B608-3B45C26DE729}" srcOrd="5" destOrd="0" presId="urn:microsoft.com/office/officeart/2005/8/layout/venn3"/>
    <dgm:cxn modelId="{8FA5E92B-A1E3-48A2-ACE4-4B0487FD6F9C}" type="presParOf" srcId="{E950031D-773A-4F01-A927-F142740A3854}" destId="{439A7812-03B1-4D40-BA45-DB6B26426B5E}" srcOrd="6" destOrd="0" presId="urn:microsoft.com/office/officeart/2005/8/layout/venn3"/>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585A88-E002-4D1A-A34E-BBB6206FF6B8}">
      <dsp:nvSpPr>
        <dsp:cNvPr id="0" name=""/>
        <dsp:cNvSpPr/>
      </dsp:nvSpPr>
      <dsp:spPr>
        <a:xfrm>
          <a:off x="1913" y="464379"/>
          <a:ext cx="1920238" cy="1920238"/>
        </a:xfrm>
        <a:prstGeom prst="ellipse">
          <a:avLst/>
        </a:prstGeom>
        <a:solidFill>
          <a:schemeClr val="accent6">
            <a:lumMod val="60000"/>
            <a:lumOff val="40000"/>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05677" tIns="17780" rIns="105677" bIns="17780" numCol="1" spcCol="1270" anchor="ctr" anchorCtr="0">
          <a:noAutofit/>
        </a:bodyPr>
        <a:lstStyle/>
        <a:p>
          <a:pPr lvl="0" algn="ctr" defTabSz="622300">
            <a:lnSpc>
              <a:spcPct val="90000"/>
            </a:lnSpc>
            <a:spcBef>
              <a:spcPct val="0"/>
            </a:spcBef>
            <a:spcAft>
              <a:spcPct val="35000"/>
            </a:spcAft>
          </a:pPr>
          <a:r>
            <a:rPr lang="en-GB" sz="1400" kern="1200" dirty="0" smtClean="0">
              <a:solidFill>
                <a:schemeClr val="tx1"/>
              </a:solidFill>
            </a:rPr>
            <a:t>Employers chose whether to contribute </a:t>
          </a:r>
          <a:endParaRPr lang="en-GB" sz="1400" kern="1200" dirty="0"/>
        </a:p>
      </dsp:txBody>
      <dsp:txXfrm>
        <a:off x="283125" y="745591"/>
        <a:ext cx="1357814" cy="1357814"/>
      </dsp:txXfrm>
    </dsp:sp>
    <dsp:sp modelId="{A0AAFBCC-4EA1-475F-A59D-0D41995AF158}">
      <dsp:nvSpPr>
        <dsp:cNvPr id="0" name=""/>
        <dsp:cNvSpPr/>
      </dsp:nvSpPr>
      <dsp:spPr>
        <a:xfrm>
          <a:off x="1538104" y="464379"/>
          <a:ext cx="1920238" cy="1920238"/>
        </a:xfrm>
        <a:prstGeom prst="ellipse">
          <a:avLst/>
        </a:prstGeom>
        <a:solidFill>
          <a:schemeClr val="accent6">
            <a:lumMod val="60000"/>
            <a:lumOff val="40000"/>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05677" tIns="17780" rIns="105677" bIns="17780" numCol="1" spcCol="1270" anchor="ctr" anchorCtr="0">
          <a:noAutofit/>
        </a:bodyPr>
        <a:lstStyle/>
        <a:p>
          <a:pPr lvl="0" algn="ctr" defTabSz="622300">
            <a:lnSpc>
              <a:spcPct val="90000"/>
            </a:lnSpc>
            <a:spcBef>
              <a:spcPct val="0"/>
            </a:spcBef>
            <a:spcAft>
              <a:spcPct val="35000"/>
            </a:spcAft>
          </a:pPr>
          <a:r>
            <a:rPr lang="en-GB" sz="1400" kern="1200" dirty="0" smtClean="0">
              <a:solidFill>
                <a:schemeClr val="tx1"/>
              </a:solidFill>
            </a:rPr>
            <a:t>Active </a:t>
          </a:r>
          <a:br>
            <a:rPr lang="en-GB" sz="1400" kern="1200" dirty="0" smtClean="0">
              <a:solidFill>
                <a:schemeClr val="tx1"/>
              </a:solidFill>
            </a:rPr>
          </a:br>
          <a:r>
            <a:rPr lang="en-GB" sz="1400" kern="1200" dirty="0" smtClean="0">
              <a:solidFill>
                <a:schemeClr val="tx1"/>
              </a:solidFill>
            </a:rPr>
            <a:t>choice often needed from worker</a:t>
          </a:r>
          <a:endParaRPr lang="en-GB" sz="1400" kern="1200" dirty="0"/>
        </a:p>
      </dsp:txBody>
      <dsp:txXfrm>
        <a:off x="1819316" y="745591"/>
        <a:ext cx="1357814" cy="1357814"/>
      </dsp:txXfrm>
    </dsp:sp>
    <dsp:sp modelId="{04E104BF-5E3E-41DE-B198-B0D564C495D7}">
      <dsp:nvSpPr>
        <dsp:cNvPr id="0" name=""/>
        <dsp:cNvSpPr/>
      </dsp:nvSpPr>
      <dsp:spPr>
        <a:xfrm>
          <a:off x="3074294" y="464379"/>
          <a:ext cx="1920238" cy="1920238"/>
        </a:xfrm>
        <a:prstGeom prst="ellipse">
          <a:avLst/>
        </a:prstGeom>
        <a:solidFill>
          <a:schemeClr val="accent6">
            <a:lumMod val="60000"/>
            <a:lumOff val="40000"/>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05677" tIns="17780" rIns="105677" bIns="17780" numCol="1" spcCol="1270" anchor="ctr" anchorCtr="0">
          <a:noAutofit/>
        </a:bodyPr>
        <a:lstStyle/>
        <a:p>
          <a:pPr lvl="0" algn="ctr" defTabSz="622300">
            <a:lnSpc>
              <a:spcPct val="90000"/>
            </a:lnSpc>
            <a:spcBef>
              <a:spcPct val="0"/>
            </a:spcBef>
            <a:spcAft>
              <a:spcPct val="35000"/>
            </a:spcAft>
          </a:pPr>
          <a:r>
            <a:rPr lang="en-GB" sz="1400" kern="1200" dirty="0" smtClean="0">
              <a:solidFill>
                <a:schemeClr val="tx1"/>
              </a:solidFill>
            </a:rPr>
            <a:t>Behavioural barriers to take-up</a:t>
          </a:r>
          <a:endParaRPr lang="en-GB" sz="1400" kern="1200" dirty="0"/>
        </a:p>
      </dsp:txBody>
      <dsp:txXfrm>
        <a:off x="3355506" y="745591"/>
        <a:ext cx="1357814" cy="1357814"/>
      </dsp:txXfrm>
    </dsp:sp>
    <dsp:sp modelId="{439A7812-03B1-4D40-BA45-DB6B26426B5E}">
      <dsp:nvSpPr>
        <dsp:cNvPr id="0" name=""/>
        <dsp:cNvSpPr/>
      </dsp:nvSpPr>
      <dsp:spPr>
        <a:xfrm>
          <a:off x="4610485" y="464379"/>
          <a:ext cx="1920238" cy="1920238"/>
        </a:xfrm>
        <a:prstGeom prst="ellipse">
          <a:avLst/>
        </a:prstGeom>
        <a:solidFill>
          <a:schemeClr val="accent6">
            <a:lumMod val="60000"/>
            <a:lumOff val="40000"/>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05677" tIns="17780" rIns="105677" bIns="17780" numCol="1" spcCol="1270" anchor="ctr" anchorCtr="0">
          <a:noAutofit/>
        </a:bodyPr>
        <a:lstStyle/>
        <a:p>
          <a:pPr lvl="0" algn="ctr" defTabSz="622300">
            <a:lnSpc>
              <a:spcPct val="90000"/>
            </a:lnSpc>
            <a:spcBef>
              <a:spcPct val="0"/>
            </a:spcBef>
            <a:spcAft>
              <a:spcPct val="35000"/>
            </a:spcAft>
          </a:pPr>
          <a:r>
            <a:rPr lang="en-GB" sz="1400" kern="1200" dirty="0" smtClean="0">
              <a:solidFill>
                <a:schemeClr val="tx1"/>
              </a:solidFill>
            </a:rPr>
            <a:t>Not economical for existing providers to supply lower earners</a:t>
          </a:r>
          <a:endParaRPr lang="en-GB" sz="1400" kern="1200" dirty="0"/>
        </a:p>
      </dsp:txBody>
      <dsp:txXfrm>
        <a:off x="4891697" y="745591"/>
        <a:ext cx="1357814" cy="13578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585A88-E002-4D1A-A34E-BBB6206FF6B8}">
      <dsp:nvSpPr>
        <dsp:cNvPr id="0" name=""/>
        <dsp:cNvSpPr/>
      </dsp:nvSpPr>
      <dsp:spPr>
        <a:xfrm>
          <a:off x="1913" y="464379"/>
          <a:ext cx="1920238" cy="1920238"/>
        </a:xfrm>
        <a:prstGeom prst="ellipse">
          <a:avLst/>
        </a:prstGeom>
        <a:solidFill>
          <a:schemeClr val="accent1">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05677" tIns="17780" rIns="105677" bIns="17780" numCol="1" spcCol="1270" anchor="ctr" anchorCtr="0">
          <a:noAutofit/>
        </a:bodyPr>
        <a:lstStyle/>
        <a:p>
          <a:pPr lvl="0" algn="ctr" defTabSz="622300">
            <a:lnSpc>
              <a:spcPct val="90000"/>
            </a:lnSpc>
            <a:spcBef>
              <a:spcPct val="0"/>
            </a:spcBef>
            <a:spcAft>
              <a:spcPct val="35000"/>
            </a:spcAft>
          </a:pPr>
          <a:r>
            <a:rPr lang="en-GB" sz="1400" kern="1200" dirty="0" smtClean="0">
              <a:solidFill>
                <a:schemeClr val="tx1"/>
              </a:solidFill>
            </a:rPr>
            <a:t>Employers have to </a:t>
          </a:r>
          <a:br>
            <a:rPr lang="en-GB" sz="1400" kern="1200" dirty="0" smtClean="0">
              <a:solidFill>
                <a:schemeClr val="tx1"/>
              </a:solidFill>
            </a:rPr>
          </a:br>
          <a:r>
            <a:rPr lang="en-GB" sz="1400" kern="1200" dirty="0" smtClean="0">
              <a:solidFill>
                <a:schemeClr val="tx1"/>
              </a:solidFill>
            </a:rPr>
            <a:t>offer a contribution to certain jobholders</a:t>
          </a:r>
          <a:endParaRPr lang="en-GB" sz="1400" kern="1200" dirty="0"/>
        </a:p>
      </dsp:txBody>
      <dsp:txXfrm>
        <a:off x="283125" y="745591"/>
        <a:ext cx="1357814" cy="1357814"/>
      </dsp:txXfrm>
    </dsp:sp>
    <dsp:sp modelId="{A0AAFBCC-4EA1-475F-A59D-0D41995AF158}">
      <dsp:nvSpPr>
        <dsp:cNvPr id="0" name=""/>
        <dsp:cNvSpPr/>
      </dsp:nvSpPr>
      <dsp:spPr>
        <a:xfrm>
          <a:off x="1538104" y="464379"/>
          <a:ext cx="1920238" cy="1920238"/>
        </a:xfrm>
        <a:prstGeom prst="ellipse">
          <a:avLst/>
        </a:prstGeom>
        <a:solidFill>
          <a:schemeClr val="accent1">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05677" tIns="17780" rIns="105677" bIns="17780" numCol="1" spcCol="1270" anchor="ctr" anchorCtr="0">
          <a:noAutofit/>
        </a:bodyPr>
        <a:lstStyle/>
        <a:p>
          <a:pPr lvl="0" algn="ctr" defTabSz="622300">
            <a:lnSpc>
              <a:spcPct val="90000"/>
            </a:lnSpc>
            <a:spcBef>
              <a:spcPct val="0"/>
            </a:spcBef>
            <a:spcAft>
              <a:spcPct val="35000"/>
            </a:spcAft>
          </a:pPr>
          <a:r>
            <a:rPr lang="en-GB" sz="1400" kern="1200" dirty="0" smtClean="0">
              <a:solidFill>
                <a:schemeClr val="tx1"/>
              </a:solidFill>
            </a:rPr>
            <a:t>Do nothing</a:t>
          </a:r>
          <a:br>
            <a:rPr lang="en-GB" sz="1400" kern="1200" dirty="0" smtClean="0">
              <a:solidFill>
                <a:schemeClr val="tx1"/>
              </a:solidFill>
            </a:rPr>
          </a:br>
          <a:r>
            <a:rPr lang="en-GB" sz="1400" kern="1200" dirty="0" smtClean="0">
              <a:solidFill>
                <a:schemeClr val="tx1"/>
              </a:solidFill>
            </a:rPr>
            <a:t>= save in a pension scheme</a:t>
          </a:r>
          <a:endParaRPr lang="en-GB" sz="1400" kern="1200" dirty="0"/>
        </a:p>
      </dsp:txBody>
      <dsp:txXfrm>
        <a:off x="1819316" y="745591"/>
        <a:ext cx="1357814" cy="1357814"/>
      </dsp:txXfrm>
    </dsp:sp>
    <dsp:sp modelId="{04E104BF-5E3E-41DE-B198-B0D564C495D7}">
      <dsp:nvSpPr>
        <dsp:cNvPr id="0" name=""/>
        <dsp:cNvSpPr/>
      </dsp:nvSpPr>
      <dsp:spPr>
        <a:xfrm>
          <a:off x="3074294" y="464379"/>
          <a:ext cx="1920238" cy="1920238"/>
        </a:xfrm>
        <a:prstGeom prst="ellipse">
          <a:avLst/>
        </a:prstGeom>
        <a:solidFill>
          <a:schemeClr val="accent1">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05677" tIns="17780" rIns="105677" bIns="17780" numCol="1" spcCol="1270" anchor="ctr" anchorCtr="0">
          <a:noAutofit/>
        </a:bodyPr>
        <a:lstStyle/>
        <a:p>
          <a:pPr lvl="0" algn="ctr" defTabSz="622300">
            <a:lnSpc>
              <a:spcPct val="90000"/>
            </a:lnSpc>
            <a:spcBef>
              <a:spcPct val="0"/>
            </a:spcBef>
            <a:spcAft>
              <a:spcPct val="35000"/>
            </a:spcAft>
          </a:pPr>
          <a:r>
            <a:rPr lang="en-GB" sz="1400" kern="1200" dirty="0" smtClean="0">
              <a:solidFill>
                <a:schemeClr val="tx1"/>
              </a:solidFill>
            </a:rPr>
            <a:t>Auto enrolment</a:t>
          </a:r>
          <a:endParaRPr lang="en-GB" sz="1400" kern="1200" dirty="0"/>
        </a:p>
      </dsp:txBody>
      <dsp:txXfrm>
        <a:off x="3355506" y="745591"/>
        <a:ext cx="1357814" cy="1357814"/>
      </dsp:txXfrm>
    </dsp:sp>
    <dsp:sp modelId="{439A7812-03B1-4D40-BA45-DB6B26426B5E}">
      <dsp:nvSpPr>
        <dsp:cNvPr id="0" name=""/>
        <dsp:cNvSpPr/>
      </dsp:nvSpPr>
      <dsp:spPr>
        <a:xfrm>
          <a:off x="4610485" y="464379"/>
          <a:ext cx="1920238" cy="1920238"/>
        </a:xfrm>
        <a:prstGeom prst="ellipse">
          <a:avLst/>
        </a:prstGeom>
        <a:solidFill>
          <a:schemeClr val="accent1">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05677" tIns="17780" rIns="105677" bIns="17780" numCol="1" spcCol="1270" anchor="ctr" anchorCtr="0">
          <a:noAutofit/>
        </a:bodyPr>
        <a:lstStyle/>
        <a:p>
          <a:pPr lvl="0" algn="ctr" defTabSz="622300">
            <a:lnSpc>
              <a:spcPct val="90000"/>
            </a:lnSpc>
            <a:spcBef>
              <a:spcPct val="0"/>
            </a:spcBef>
            <a:spcAft>
              <a:spcPct val="35000"/>
            </a:spcAft>
          </a:pPr>
          <a:r>
            <a:rPr lang="en-GB" sz="1400" kern="1200" dirty="0" smtClean="0">
              <a:solidFill>
                <a:schemeClr val="tx1"/>
              </a:solidFill>
            </a:rPr>
            <a:t>NEST is designed for everyone</a:t>
          </a:r>
          <a:endParaRPr lang="en-GB" sz="1400" kern="1200" dirty="0"/>
        </a:p>
      </dsp:txBody>
      <dsp:txXfrm>
        <a:off x="4891697" y="745591"/>
        <a:ext cx="1357814" cy="1357814"/>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 y="1"/>
            <a:ext cx="2946292" cy="497044"/>
          </a:xfrm>
          <a:prstGeom prst="rect">
            <a:avLst/>
          </a:prstGeom>
          <a:noFill/>
          <a:ln w="9525">
            <a:noFill/>
            <a:miter lim="800000"/>
            <a:headEnd/>
            <a:tailEnd/>
          </a:ln>
          <a:effectLst/>
        </p:spPr>
        <p:txBody>
          <a:bodyPr vert="horz" wrap="square" lIns="91157" tIns="45578" rIns="91157" bIns="45578" numCol="1" anchor="t" anchorCtr="0" compatLnSpc="1">
            <a:prstTxWarp prst="textNoShape">
              <a:avLst/>
            </a:prstTxWarp>
          </a:bodyPr>
          <a:lstStyle>
            <a:lvl1pPr>
              <a:defRPr sz="1200"/>
            </a:lvl1pPr>
          </a:lstStyle>
          <a:p>
            <a:pPr>
              <a:defRPr/>
            </a:pPr>
            <a:endParaRPr lang="en-GB"/>
          </a:p>
        </p:txBody>
      </p:sp>
      <p:sp>
        <p:nvSpPr>
          <p:cNvPr id="7171" name="Rectangle 3"/>
          <p:cNvSpPr>
            <a:spLocks noGrp="1" noChangeArrowheads="1"/>
          </p:cNvSpPr>
          <p:nvPr>
            <p:ph type="dt" sz="quarter" idx="1"/>
          </p:nvPr>
        </p:nvSpPr>
        <p:spPr bwMode="auto">
          <a:xfrm>
            <a:off x="3849802" y="1"/>
            <a:ext cx="2946292" cy="497044"/>
          </a:xfrm>
          <a:prstGeom prst="rect">
            <a:avLst/>
          </a:prstGeom>
          <a:noFill/>
          <a:ln w="9525">
            <a:noFill/>
            <a:miter lim="800000"/>
            <a:headEnd/>
            <a:tailEnd/>
          </a:ln>
          <a:effectLst/>
        </p:spPr>
        <p:txBody>
          <a:bodyPr vert="horz" wrap="square" lIns="91157" tIns="45578" rIns="91157" bIns="45578" numCol="1" anchor="t" anchorCtr="0" compatLnSpc="1">
            <a:prstTxWarp prst="textNoShape">
              <a:avLst/>
            </a:prstTxWarp>
          </a:bodyPr>
          <a:lstStyle>
            <a:lvl1pPr algn="r">
              <a:defRPr sz="1200"/>
            </a:lvl1pPr>
          </a:lstStyle>
          <a:p>
            <a:pPr>
              <a:defRPr/>
            </a:pPr>
            <a:fld id="{9FC1ABEB-80B3-4006-ADE1-1B2C24E1739F}" type="datetime4">
              <a:rPr lang="en-GB"/>
              <a:pPr>
                <a:defRPr/>
              </a:pPr>
              <a:t>24 April 2019</a:t>
            </a:fld>
            <a:endParaRPr lang="en-GB"/>
          </a:p>
        </p:txBody>
      </p:sp>
      <p:sp>
        <p:nvSpPr>
          <p:cNvPr id="7172" name="Rectangle 4"/>
          <p:cNvSpPr>
            <a:spLocks noGrp="1" noChangeArrowheads="1"/>
          </p:cNvSpPr>
          <p:nvPr>
            <p:ph type="ftr" sz="quarter" idx="2"/>
          </p:nvPr>
        </p:nvSpPr>
        <p:spPr bwMode="auto">
          <a:xfrm>
            <a:off x="1" y="9429599"/>
            <a:ext cx="2946292" cy="497044"/>
          </a:xfrm>
          <a:prstGeom prst="rect">
            <a:avLst/>
          </a:prstGeom>
          <a:noFill/>
          <a:ln w="9525">
            <a:noFill/>
            <a:miter lim="800000"/>
            <a:headEnd/>
            <a:tailEnd/>
          </a:ln>
          <a:effectLst/>
        </p:spPr>
        <p:txBody>
          <a:bodyPr vert="horz" wrap="square" lIns="91157" tIns="45578" rIns="91157" bIns="45578" numCol="1" anchor="b" anchorCtr="0" compatLnSpc="1">
            <a:prstTxWarp prst="textNoShape">
              <a:avLst/>
            </a:prstTxWarp>
          </a:bodyPr>
          <a:lstStyle>
            <a:lvl1pPr>
              <a:defRPr sz="1200"/>
            </a:lvl1pPr>
          </a:lstStyle>
          <a:p>
            <a:pPr>
              <a:defRPr/>
            </a:pPr>
            <a:endParaRPr lang="en-GB"/>
          </a:p>
        </p:txBody>
      </p:sp>
      <p:sp>
        <p:nvSpPr>
          <p:cNvPr id="7173" name="Rectangle 5"/>
          <p:cNvSpPr>
            <a:spLocks noGrp="1" noChangeArrowheads="1"/>
          </p:cNvSpPr>
          <p:nvPr>
            <p:ph type="sldNum" sz="quarter" idx="3"/>
          </p:nvPr>
        </p:nvSpPr>
        <p:spPr bwMode="auto">
          <a:xfrm>
            <a:off x="3849802" y="9429599"/>
            <a:ext cx="2946292" cy="497044"/>
          </a:xfrm>
          <a:prstGeom prst="rect">
            <a:avLst/>
          </a:prstGeom>
          <a:noFill/>
          <a:ln w="9525">
            <a:noFill/>
            <a:miter lim="800000"/>
            <a:headEnd/>
            <a:tailEnd/>
          </a:ln>
          <a:effectLst/>
        </p:spPr>
        <p:txBody>
          <a:bodyPr vert="horz" wrap="square" lIns="91157" tIns="45578" rIns="91157" bIns="45578" numCol="1" anchor="b" anchorCtr="0" compatLnSpc="1">
            <a:prstTxWarp prst="textNoShape">
              <a:avLst/>
            </a:prstTxWarp>
          </a:bodyPr>
          <a:lstStyle>
            <a:lvl1pPr algn="r">
              <a:defRPr sz="1200"/>
            </a:lvl1pPr>
          </a:lstStyle>
          <a:p>
            <a:pPr>
              <a:defRPr/>
            </a:pPr>
            <a:fld id="{B404861D-58C4-4CD0-BBCC-48928690C7D0}" type="slidenum">
              <a:rPr lang="en-GB"/>
              <a:pPr>
                <a:defRPr/>
              </a:pPr>
              <a:t>‹#›</a:t>
            </a:fld>
            <a:endParaRPr lang="en-GB"/>
          </a:p>
        </p:txBody>
      </p:sp>
    </p:spTree>
    <p:extLst>
      <p:ext uri="{BB962C8B-B14F-4D97-AF65-F5344CB8AC3E}">
        <p14:creationId xmlns:p14="http://schemas.microsoft.com/office/powerpoint/2010/main" val="9870487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 y="1"/>
            <a:ext cx="2946292" cy="497044"/>
          </a:xfrm>
          <a:prstGeom prst="rect">
            <a:avLst/>
          </a:prstGeom>
          <a:noFill/>
          <a:ln w="9525">
            <a:noFill/>
            <a:miter lim="800000"/>
            <a:headEnd/>
            <a:tailEnd/>
          </a:ln>
          <a:effectLst/>
        </p:spPr>
        <p:txBody>
          <a:bodyPr vert="horz" wrap="square" lIns="91157" tIns="45578" rIns="91157" bIns="45578" numCol="1" anchor="t" anchorCtr="0" compatLnSpc="1">
            <a:prstTxWarp prst="textNoShape">
              <a:avLst/>
            </a:prstTxWarp>
          </a:bodyPr>
          <a:lstStyle>
            <a:lvl1pPr>
              <a:defRPr sz="1200"/>
            </a:lvl1pPr>
          </a:lstStyle>
          <a:p>
            <a:pPr>
              <a:defRPr/>
            </a:pPr>
            <a:endParaRPr lang="en-GB"/>
          </a:p>
        </p:txBody>
      </p:sp>
      <p:sp>
        <p:nvSpPr>
          <p:cNvPr id="5123" name="Rectangle 3"/>
          <p:cNvSpPr>
            <a:spLocks noGrp="1" noChangeArrowheads="1"/>
          </p:cNvSpPr>
          <p:nvPr>
            <p:ph type="dt" idx="1"/>
          </p:nvPr>
        </p:nvSpPr>
        <p:spPr bwMode="auto">
          <a:xfrm>
            <a:off x="3849802" y="1"/>
            <a:ext cx="2946292" cy="497044"/>
          </a:xfrm>
          <a:prstGeom prst="rect">
            <a:avLst/>
          </a:prstGeom>
          <a:noFill/>
          <a:ln w="9525">
            <a:noFill/>
            <a:miter lim="800000"/>
            <a:headEnd/>
            <a:tailEnd/>
          </a:ln>
          <a:effectLst/>
        </p:spPr>
        <p:txBody>
          <a:bodyPr vert="horz" wrap="square" lIns="91157" tIns="45578" rIns="91157" bIns="45578" numCol="1" anchor="t" anchorCtr="0" compatLnSpc="1">
            <a:prstTxWarp prst="textNoShape">
              <a:avLst/>
            </a:prstTxWarp>
          </a:bodyPr>
          <a:lstStyle>
            <a:lvl1pPr algn="r">
              <a:defRPr sz="1200"/>
            </a:lvl1pPr>
          </a:lstStyle>
          <a:p>
            <a:pPr>
              <a:defRPr/>
            </a:pPr>
            <a:fld id="{AC5758F9-DE0A-4869-ACA2-9A541EF82350}" type="datetime4">
              <a:rPr lang="en-GB"/>
              <a:pPr>
                <a:defRPr/>
              </a:pPr>
              <a:t>24 April 2019</a:t>
            </a:fld>
            <a:endParaRPr lang="en-GB"/>
          </a:p>
        </p:txBody>
      </p:sp>
      <p:sp>
        <p:nvSpPr>
          <p:cNvPr id="5124" name="Rectangle 4"/>
          <p:cNvSpPr>
            <a:spLocks noGrp="1" noRot="1" noChangeAspect="1" noChangeArrowheads="1" noTextEdit="1"/>
          </p:cNvSpPr>
          <p:nvPr>
            <p:ph type="sldImg" idx="2"/>
          </p:nvPr>
        </p:nvSpPr>
        <p:spPr bwMode="auto">
          <a:xfrm>
            <a:off x="90488" y="744538"/>
            <a:ext cx="6616700"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0401" y="4715591"/>
            <a:ext cx="5436874" cy="4468651"/>
          </a:xfrm>
          <a:prstGeom prst="rect">
            <a:avLst/>
          </a:prstGeom>
          <a:noFill/>
          <a:ln w="9525">
            <a:noFill/>
            <a:miter lim="800000"/>
            <a:headEnd/>
            <a:tailEnd/>
          </a:ln>
          <a:effectLst/>
        </p:spPr>
        <p:txBody>
          <a:bodyPr vert="horz" wrap="square" lIns="91157" tIns="45578" rIns="91157" bIns="45578"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126" name="Rectangle 6"/>
          <p:cNvSpPr>
            <a:spLocks noGrp="1" noChangeArrowheads="1"/>
          </p:cNvSpPr>
          <p:nvPr>
            <p:ph type="ftr" sz="quarter" idx="4"/>
          </p:nvPr>
        </p:nvSpPr>
        <p:spPr bwMode="auto">
          <a:xfrm>
            <a:off x="1" y="9429599"/>
            <a:ext cx="2946292" cy="497044"/>
          </a:xfrm>
          <a:prstGeom prst="rect">
            <a:avLst/>
          </a:prstGeom>
          <a:noFill/>
          <a:ln w="9525">
            <a:noFill/>
            <a:miter lim="800000"/>
            <a:headEnd/>
            <a:tailEnd/>
          </a:ln>
          <a:effectLst/>
        </p:spPr>
        <p:txBody>
          <a:bodyPr vert="horz" wrap="square" lIns="91157" tIns="45578" rIns="91157" bIns="45578" numCol="1" anchor="b" anchorCtr="0" compatLnSpc="1">
            <a:prstTxWarp prst="textNoShape">
              <a:avLst/>
            </a:prstTxWarp>
          </a:bodyPr>
          <a:lstStyle>
            <a:lvl1pPr>
              <a:defRPr sz="1200"/>
            </a:lvl1pPr>
          </a:lstStyle>
          <a:p>
            <a:pPr>
              <a:defRPr/>
            </a:pPr>
            <a:endParaRPr lang="en-GB"/>
          </a:p>
        </p:txBody>
      </p:sp>
      <p:sp>
        <p:nvSpPr>
          <p:cNvPr id="5127" name="Rectangle 7"/>
          <p:cNvSpPr>
            <a:spLocks noGrp="1" noChangeArrowheads="1"/>
          </p:cNvSpPr>
          <p:nvPr>
            <p:ph type="sldNum" sz="quarter" idx="5"/>
          </p:nvPr>
        </p:nvSpPr>
        <p:spPr bwMode="auto">
          <a:xfrm>
            <a:off x="3849802" y="9429599"/>
            <a:ext cx="2946292" cy="497044"/>
          </a:xfrm>
          <a:prstGeom prst="rect">
            <a:avLst/>
          </a:prstGeom>
          <a:noFill/>
          <a:ln w="9525">
            <a:noFill/>
            <a:miter lim="800000"/>
            <a:headEnd/>
            <a:tailEnd/>
          </a:ln>
          <a:effectLst/>
        </p:spPr>
        <p:txBody>
          <a:bodyPr vert="horz" wrap="square" lIns="91157" tIns="45578" rIns="91157" bIns="45578" numCol="1" anchor="b" anchorCtr="0" compatLnSpc="1">
            <a:prstTxWarp prst="textNoShape">
              <a:avLst/>
            </a:prstTxWarp>
          </a:bodyPr>
          <a:lstStyle>
            <a:lvl1pPr algn="r">
              <a:defRPr sz="1200"/>
            </a:lvl1pPr>
          </a:lstStyle>
          <a:p>
            <a:pPr>
              <a:defRPr/>
            </a:pPr>
            <a:fld id="{2EF2C2FE-2CE9-4D10-9FC2-F1922DC0CF80}" type="slidenum">
              <a:rPr lang="en-GB"/>
              <a:pPr>
                <a:defRPr/>
              </a:pPr>
              <a:t>‹#›</a:t>
            </a:fld>
            <a:endParaRPr lang="en-GB"/>
          </a:p>
        </p:txBody>
      </p:sp>
    </p:spTree>
    <p:extLst>
      <p:ext uri="{BB962C8B-B14F-4D97-AF65-F5344CB8AC3E}">
        <p14:creationId xmlns:p14="http://schemas.microsoft.com/office/powerpoint/2010/main" val="363752609"/>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Since</a:t>
            </a:r>
            <a:r>
              <a:rPr lang="en-GB" b="1" baseline="0" dirty="0" smtClean="0"/>
              <a:t> the workplace pension reforms and the introduction of auto enrolment, there’s been a change in behaviour both among employers and workers. </a:t>
            </a:r>
          </a:p>
          <a:p>
            <a:endParaRPr lang="en-GB" baseline="0" dirty="0" smtClean="0"/>
          </a:p>
          <a:p>
            <a:r>
              <a:rPr lang="en-GB" baseline="0" dirty="0" smtClean="0"/>
              <a:t>Employers now have to offer a contribution to certain jobholders, and workers do not have to make an active choice to begin saving for their retirement. </a:t>
            </a:r>
          </a:p>
        </p:txBody>
      </p:sp>
      <p:sp>
        <p:nvSpPr>
          <p:cNvPr id="4" name="Date Placeholder 3"/>
          <p:cNvSpPr>
            <a:spLocks noGrp="1"/>
          </p:cNvSpPr>
          <p:nvPr>
            <p:ph type="dt" idx="10"/>
          </p:nvPr>
        </p:nvSpPr>
        <p:spPr/>
        <p:txBody>
          <a:bodyPr/>
          <a:lstStyle/>
          <a:p>
            <a:pPr>
              <a:defRPr/>
            </a:pPr>
            <a:fld id="{AC5758F9-DE0A-4869-ACA2-9A541EF82350}" type="datetime4">
              <a:rPr lang="en-GB" smtClean="0"/>
              <a:pPr>
                <a:defRPr/>
              </a:pPr>
              <a:t>24 April 2019</a:t>
            </a:fld>
            <a:endParaRPr lang="en-GB" dirty="0"/>
          </a:p>
        </p:txBody>
      </p:sp>
      <p:sp>
        <p:nvSpPr>
          <p:cNvPr id="5" name="Slide Number Placeholder 4"/>
          <p:cNvSpPr>
            <a:spLocks noGrp="1"/>
          </p:cNvSpPr>
          <p:nvPr>
            <p:ph type="sldNum" sz="quarter" idx="11"/>
          </p:nvPr>
        </p:nvSpPr>
        <p:spPr/>
        <p:txBody>
          <a:bodyPr/>
          <a:lstStyle/>
          <a:p>
            <a:pPr>
              <a:defRPr/>
            </a:pPr>
            <a:fld id="{2EF2C2FE-2CE9-4D10-9FC2-F1922DC0CF80}" type="slidenum">
              <a:rPr lang="en-GB" smtClean="0"/>
              <a:pPr>
                <a:defRPr/>
              </a:pPr>
              <a:t>2</a:t>
            </a:fld>
            <a:endParaRPr lang="en-GB" dirty="0"/>
          </a:p>
        </p:txBody>
      </p:sp>
    </p:spTree>
    <p:extLst>
      <p:ext uri="{BB962C8B-B14F-4D97-AF65-F5344CB8AC3E}">
        <p14:creationId xmlns:p14="http://schemas.microsoft.com/office/powerpoint/2010/main" val="31034188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225">
              <a:defRPr/>
            </a:pPr>
            <a:r>
              <a:rPr lang="en-GB" b="1" dirty="0" smtClean="0"/>
              <a:t>[Statistics</a:t>
            </a:r>
            <a:r>
              <a:rPr lang="en-GB" b="1" baseline="0" dirty="0" smtClean="0"/>
              <a:t> as of 20 August. </a:t>
            </a:r>
            <a:r>
              <a:rPr lang="en-GB" b="1" dirty="0" smtClean="0"/>
              <a:t>Users of this slide deck </a:t>
            </a:r>
            <a:r>
              <a:rPr lang="en-GB" b="1" dirty="0" smtClean="0">
                <a:latin typeface="Trebuchet MS"/>
              </a:rPr>
              <a:t>must update</a:t>
            </a:r>
            <a:r>
              <a:rPr lang="en-GB" b="1" baseline="0" dirty="0" smtClean="0">
                <a:latin typeface="Trebuchet MS"/>
              </a:rPr>
              <a:t> </a:t>
            </a:r>
            <a:r>
              <a:rPr lang="en-GB" b="1" dirty="0" smtClean="0">
                <a:latin typeface="Trebuchet MS"/>
              </a:rPr>
              <a:t>these statistics from https://pigeonhole/workingatNEST/Pages/NEST-in-numbers.aspx]</a:t>
            </a:r>
          </a:p>
          <a:p>
            <a:endParaRPr lang="en-GB" b="1" dirty="0">
              <a:latin typeface="Trebuchet MS"/>
            </a:endParaRPr>
          </a:p>
          <a:p>
            <a:pPr marL="171445" indent="-171445" defTabSz="914369">
              <a:buFont typeface="Arial" pitchFamily="34" charset="0"/>
              <a:buChar char="•"/>
              <a:defRPr/>
            </a:pPr>
            <a:r>
              <a:rPr lang="en-GB" dirty="0" smtClean="0"/>
              <a:t>We </a:t>
            </a:r>
            <a:r>
              <a:rPr lang="en-GB" baseline="0" dirty="0" smtClean="0"/>
              <a:t>have over 5.3m members</a:t>
            </a:r>
            <a:endParaRPr lang="en-GB" dirty="0" smtClean="0"/>
          </a:p>
          <a:p>
            <a:pPr marL="171445" indent="-171445" defTabSz="914369">
              <a:buFont typeface="Arial" pitchFamily="34" charset="0"/>
              <a:buChar char="•"/>
              <a:defRPr/>
            </a:pPr>
            <a:r>
              <a:rPr lang="en-GB" dirty="0" smtClean="0"/>
              <a:t>Our opt out rate is 8</a:t>
            </a:r>
            <a:r>
              <a:rPr lang="en-GB" baseline="0" dirty="0" smtClean="0"/>
              <a:t> </a:t>
            </a:r>
            <a:r>
              <a:rPr lang="en-GB" dirty="0" smtClean="0"/>
              <a:t>per cent on average, and it’s even lower among younger members</a:t>
            </a:r>
          </a:p>
          <a:p>
            <a:pPr marL="171445" indent="-171445" defTabSz="914369">
              <a:buFont typeface="Arial" pitchFamily="34" charset="0"/>
              <a:buChar char="•"/>
              <a:defRPr/>
            </a:pPr>
            <a:r>
              <a:rPr lang="en-GB" dirty="0" smtClean="0"/>
              <a:t>We have over 442</a:t>
            </a:r>
            <a:r>
              <a:rPr lang="en-GB" dirty="0" smtClean="0">
                <a:effectLst/>
              </a:rPr>
              <a:t>,000 employers signed up to NEST, plus over 4,000 self-employed members.</a:t>
            </a:r>
            <a:endParaRPr lang="en-GB" dirty="0" smtClean="0"/>
          </a:p>
          <a:p>
            <a:pPr marL="171445" indent="-171445" defTabSz="914369">
              <a:buFont typeface="Arial" pitchFamily="34" charset="0"/>
              <a:buChar char="•"/>
              <a:defRPr/>
            </a:pPr>
            <a:r>
              <a:rPr lang="en-GB" dirty="0" smtClean="0"/>
              <a:t>There are around </a:t>
            </a:r>
            <a:r>
              <a:rPr lang="en-GB" dirty="0" smtClean="0">
                <a:effectLst/>
              </a:rPr>
              <a:t>17,400</a:t>
            </a:r>
            <a:r>
              <a:rPr lang="en-GB" dirty="0" smtClean="0"/>
              <a:t> NEST Connectors</a:t>
            </a:r>
            <a:r>
              <a:rPr lang="en-GB" baseline="0" dirty="0" smtClean="0"/>
              <a:t> helping employers use NEST</a:t>
            </a:r>
            <a:endParaRPr lang="en-GB" dirty="0" smtClean="0"/>
          </a:p>
          <a:p>
            <a:pPr marL="171445" indent="-171445" defTabSz="914369">
              <a:buFont typeface="Arial" pitchFamily="34" charset="0"/>
              <a:buChar char="•"/>
              <a:defRPr/>
            </a:pPr>
            <a:r>
              <a:rPr lang="en-GB" dirty="0" smtClean="0"/>
              <a:t>Currently around £2</a:t>
            </a:r>
            <a:r>
              <a:rPr lang="en-GB" baseline="0" dirty="0" smtClean="0"/>
              <a:t> </a:t>
            </a:r>
            <a:r>
              <a:rPr lang="en-GB" dirty="0" smtClean="0"/>
              <a:t>billion in assets under management.</a:t>
            </a:r>
          </a:p>
          <a:p>
            <a:pPr defTabSz="914369">
              <a:defRPr/>
            </a:pPr>
            <a:endParaRPr lang="en-GB" dirty="0" smtClean="0"/>
          </a:p>
          <a:p>
            <a:endParaRPr lang="en-GB" b="1" dirty="0"/>
          </a:p>
        </p:txBody>
      </p:sp>
      <p:sp>
        <p:nvSpPr>
          <p:cNvPr id="4" name="Date Placeholder 3"/>
          <p:cNvSpPr>
            <a:spLocks noGrp="1"/>
          </p:cNvSpPr>
          <p:nvPr>
            <p:ph type="dt" idx="10"/>
          </p:nvPr>
        </p:nvSpPr>
        <p:spPr/>
        <p:txBody>
          <a:bodyPr/>
          <a:lstStyle/>
          <a:p>
            <a:pPr>
              <a:defRPr/>
            </a:pPr>
            <a:fld id="{AC5758F9-DE0A-4869-ACA2-9A541EF82350}" type="datetime4">
              <a:rPr lang="en-GB" smtClean="0"/>
              <a:pPr>
                <a:defRPr/>
              </a:pPr>
              <a:t>24 April 2019</a:t>
            </a:fld>
            <a:endParaRPr lang="en-GB" dirty="0"/>
          </a:p>
        </p:txBody>
      </p:sp>
      <p:sp>
        <p:nvSpPr>
          <p:cNvPr id="5" name="Slide Number Placeholder 4"/>
          <p:cNvSpPr>
            <a:spLocks noGrp="1"/>
          </p:cNvSpPr>
          <p:nvPr>
            <p:ph type="sldNum" sz="quarter" idx="11"/>
          </p:nvPr>
        </p:nvSpPr>
        <p:spPr/>
        <p:txBody>
          <a:bodyPr/>
          <a:lstStyle/>
          <a:p>
            <a:pPr>
              <a:defRPr/>
            </a:pPr>
            <a:fld id="{2EF2C2FE-2CE9-4D10-9FC2-F1922DC0CF80}" type="slidenum">
              <a:rPr lang="en-GB" smtClean="0"/>
              <a:pPr>
                <a:defRPr/>
              </a:pPr>
              <a:t>3</a:t>
            </a:fld>
            <a:endParaRPr lang="en-GB" dirty="0"/>
          </a:p>
        </p:txBody>
      </p:sp>
    </p:spTree>
    <p:extLst>
      <p:ext uri="{BB962C8B-B14F-4D97-AF65-F5344CB8AC3E}">
        <p14:creationId xmlns:p14="http://schemas.microsoft.com/office/powerpoint/2010/main" val="32026132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28825" y="498475"/>
            <a:ext cx="2379663" cy="1338263"/>
          </a:xfrm>
        </p:spPr>
      </p:sp>
      <p:sp>
        <p:nvSpPr>
          <p:cNvPr id="3" name="Notes Placeholder 2"/>
          <p:cNvSpPr>
            <a:spLocks noGrp="1"/>
          </p:cNvSpPr>
          <p:nvPr>
            <p:ph type="body" idx="1"/>
          </p:nvPr>
        </p:nvSpPr>
        <p:spPr/>
        <p:txBody>
          <a:bodyPr>
            <a:normAutofit fontScale="62500" lnSpcReduction="20000"/>
          </a:bodyPr>
          <a:lstStyle/>
          <a:p>
            <a:r>
              <a:rPr lang="en-GB" sz="1000" b="1" dirty="0">
                <a:latin typeface="Trebuchet MS" pitchFamily="34" charset="0"/>
              </a:rPr>
              <a:t>NEST retirement funds – appropriate choice</a:t>
            </a:r>
          </a:p>
          <a:p>
            <a:r>
              <a:rPr lang="en-GB" sz="1000" dirty="0">
                <a:latin typeface="Trebuchet MS" pitchFamily="34" charset="0"/>
              </a:rPr>
              <a:t> </a:t>
            </a:r>
          </a:p>
          <a:p>
            <a:r>
              <a:rPr lang="en-GB" sz="1000" dirty="0">
                <a:latin typeface="Trebuchet MS" pitchFamily="34" charset="0"/>
              </a:rPr>
              <a:t>Moving beyond the default strategy - the DWP guidance is specific about the need for there to be options beyond the default. Employers and providers will be keen to avoid accusations of discrimination if there aren’t reasonable attempts to allow individuals to invest in line with their beliefs or faith.</a:t>
            </a:r>
          </a:p>
          <a:p>
            <a:endParaRPr lang="en-GB" sz="1000" dirty="0">
              <a:latin typeface="Trebuchet MS" pitchFamily="34" charset="0"/>
            </a:endParaRPr>
          </a:p>
          <a:p>
            <a:r>
              <a:rPr lang="en-GB" sz="1000" dirty="0">
                <a:latin typeface="Trebuchet MS" pitchFamily="34" charset="0"/>
              </a:rPr>
              <a:t>Equally, all the evidence tells us our members won’t respond well to be overwhelmed by choice.</a:t>
            </a:r>
          </a:p>
          <a:p>
            <a:r>
              <a:rPr lang="en-GB" sz="1000" dirty="0">
                <a:latin typeface="Trebuchet MS" pitchFamily="34" charset="0"/>
              </a:rPr>
              <a:t> </a:t>
            </a:r>
          </a:p>
          <a:p>
            <a:r>
              <a:rPr lang="en-GB" sz="1000" dirty="0">
                <a:latin typeface="Trebuchet MS" pitchFamily="34" charset="0"/>
              </a:rPr>
              <a:t>The cost of providing fund choice is marginal in our approach and is far outweighed by the benefits to members. It’s common sense backed up by a wealth of evidence about the importance of providing choice and options, even if it’s not used by everyone who says they want them.</a:t>
            </a:r>
          </a:p>
          <a:p>
            <a:endParaRPr lang="en-GB" sz="1000" dirty="0">
              <a:latin typeface="Trebuchet MS" pitchFamily="34" charset="0"/>
            </a:endParaRPr>
          </a:p>
          <a:p>
            <a:pPr defTabSz="914187">
              <a:defRPr/>
            </a:pPr>
            <a:r>
              <a:rPr lang="en-GB" sz="1000" dirty="0">
                <a:latin typeface="Trebuchet MS" pitchFamily="34" charset="0"/>
              </a:rPr>
              <a:t>And as you can see from the fund names we’ve tried hard to make sure – as suggested in the DWP guidance – that the purpose of the fund choice is clear.</a:t>
            </a:r>
          </a:p>
          <a:p>
            <a:pPr defTabSz="914187">
              <a:defRPr/>
            </a:pPr>
            <a:endParaRPr lang="en-GB" dirty="0" smtClean="0"/>
          </a:p>
          <a:p>
            <a:r>
              <a:rPr lang="en-GB" dirty="0" smtClean="0"/>
              <a:t>I’ll just touch on three of the five</a:t>
            </a:r>
            <a:r>
              <a:rPr lang="en-GB" baseline="0" dirty="0" smtClean="0"/>
              <a:t> </a:t>
            </a:r>
            <a:r>
              <a:rPr lang="en-GB" dirty="0" smtClean="0"/>
              <a:t>fund choices we have and give a few details about their features, which are again a little different from more traditional approaches.</a:t>
            </a:r>
          </a:p>
          <a:p>
            <a:endParaRPr lang="en-GB" dirty="0" smtClean="0"/>
          </a:p>
          <a:p>
            <a:r>
              <a:rPr lang="en-GB" b="1" dirty="0" smtClean="0"/>
              <a:t>ETHICAL </a:t>
            </a:r>
            <a:endParaRPr lang="en-GB" dirty="0" smtClean="0"/>
          </a:p>
          <a:p>
            <a:r>
              <a:rPr lang="en-GB" dirty="0" smtClean="0"/>
              <a:t>Our Ethical Fund choice offers members a fund that addresses concerns about what their money is supporting. Like our default, it’s lifestyled through Growth, Consolidation and Foundation phases to give members risk exposure appropriate to how many years they have until retirement. </a:t>
            </a:r>
          </a:p>
          <a:p>
            <a:endParaRPr lang="en-GB" dirty="0" smtClean="0"/>
          </a:p>
          <a:p>
            <a:r>
              <a:rPr lang="en-GB" dirty="0" smtClean="0"/>
              <a:t>As far as we know this is the only lifestyled ethical fund available for pension savers in the UK - just because a member has opted out of the default, doesn’t mean we shouldn’t try and manage risk for them throughout their time saving with us.</a:t>
            </a:r>
          </a:p>
          <a:p>
            <a:r>
              <a:rPr lang="en-GB" dirty="0" smtClean="0"/>
              <a:t> </a:t>
            </a:r>
          </a:p>
          <a:p>
            <a:r>
              <a:rPr lang="en-GB" b="1" dirty="0" smtClean="0"/>
              <a:t>SHARIA </a:t>
            </a:r>
            <a:endParaRPr lang="en-GB" dirty="0" smtClean="0"/>
          </a:p>
          <a:p>
            <a:r>
              <a:rPr lang="en-GB" dirty="0" smtClean="0"/>
              <a:t>We want to make sure there’s a suitable fund for as many investors as possible. Islamic law has a number of restrictions on investment. Our sharia fund invests according to these principles so that there’s no barrier for Muslim savers who want to take part in their workplace pension. </a:t>
            </a:r>
          </a:p>
          <a:p>
            <a:r>
              <a:rPr lang="en-GB" dirty="0" smtClean="0"/>
              <a:t> </a:t>
            </a:r>
          </a:p>
          <a:p>
            <a:r>
              <a:rPr lang="en-GB" b="1" dirty="0" smtClean="0"/>
              <a:t>HIGHER RISK FUND</a:t>
            </a:r>
            <a:endParaRPr lang="en-GB" dirty="0" smtClean="0"/>
          </a:p>
          <a:p>
            <a:r>
              <a:rPr lang="en-GB" dirty="0" smtClean="0"/>
              <a:t>And we know that we’re likely to see some members who are on higher earnings, or who have existing savings or who just want to take more risk. For these members we’ve created a higher risk fund that’s targeting equity-like returns at a lower volatility level.</a:t>
            </a:r>
          </a:p>
          <a:p>
            <a:r>
              <a:rPr lang="en-GB" dirty="0" smtClean="0"/>
              <a:t> </a:t>
            </a:r>
          </a:p>
          <a:p>
            <a:pPr>
              <a:defRPr/>
            </a:pPr>
            <a:r>
              <a:rPr lang="en-GB" dirty="0" smtClean="0"/>
              <a:t>And as you can see from the fund names we’ve tried hard to make sure – as suggested in the DWP guidance – that the purpose of the fund choice is clear.</a:t>
            </a:r>
          </a:p>
          <a:p>
            <a:pPr defTabSz="914187">
              <a:defRPr/>
            </a:pPr>
            <a:endParaRPr lang="en-GB" sz="1000" dirty="0">
              <a:latin typeface="Trebuchet MS" pitchFamily="34" charset="0"/>
            </a:endParaRPr>
          </a:p>
          <a:p>
            <a:endParaRPr lang="en-GB" dirty="0"/>
          </a:p>
        </p:txBody>
      </p:sp>
      <p:sp>
        <p:nvSpPr>
          <p:cNvPr id="4" name="Date Placeholder 3"/>
          <p:cNvSpPr>
            <a:spLocks noGrp="1"/>
          </p:cNvSpPr>
          <p:nvPr>
            <p:ph type="dt" idx="10"/>
          </p:nvPr>
        </p:nvSpPr>
        <p:spPr/>
        <p:txBody>
          <a:bodyPr/>
          <a:lstStyle/>
          <a:p>
            <a:pPr>
              <a:defRPr/>
            </a:pPr>
            <a:fld id="{AC5758F9-DE0A-4869-ACA2-9A541EF82350}" type="datetime4">
              <a:rPr lang="en-GB" smtClean="0"/>
              <a:pPr>
                <a:defRPr/>
              </a:pPr>
              <a:t>24 April 2019</a:t>
            </a:fld>
            <a:endParaRPr lang="en-GB" dirty="0"/>
          </a:p>
        </p:txBody>
      </p:sp>
      <p:sp>
        <p:nvSpPr>
          <p:cNvPr id="5" name="Slide Number Placeholder 4"/>
          <p:cNvSpPr>
            <a:spLocks noGrp="1"/>
          </p:cNvSpPr>
          <p:nvPr>
            <p:ph type="sldNum" sz="quarter" idx="11"/>
          </p:nvPr>
        </p:nvSpPr>
        <p:spPr/>
        <p:txBody>
          <a:bodyPr/>
          <a:lstStyle/>
          <a:p>
            <a:pPr>
              <a:defRPr/>
            </a:pPr>
            <a:fld id="{2EF2C2FE-2CE9-4D10-9FC2-F1922DC0CF80}" type="slidenum">
              <a:rPr lang="en-GB" smtClean="0"/>
              <a:pPr>
                <a:defRPr/>
              </a:pPr>
              <a:t>4</a:t>
            </a:fld>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pPr>
              <a:defRPr/>
            </a:pPr>
            <a:fld id="{AC5758F9-DE0A-4869-ACA2-9A541EF82350}" type="datetime4">
              <a:rPr lang="en-GB" smtClean="0"/>
              <a:pPr>
                <a:defRPr/>
              </a:pPr>
              <a:t>24 April 2019</a:t>
            </a:fld>
            <a:endParaRPr lang="en-GB" dirty="0"/>
          </a:p>
        </p:txBody>
      </p:sp>
      <p:sp>
        <p:nvSpPr>
          <p:cNvPr id="5" name="Slide Number Placeholder 4"/>
          <p:cNvSpPr>
            <a:spLocks noGrp="1"/>
          </p:cNvSpPr>
          <p:nvPr>
            <p:ph type="sldNum" sz="quarter" idx="11"/>
          </p:nvPr>
        </p:nvSpPr>
        <p:spPr/>
        <p:txBody>
          <a:bodyPr/>
          <a:lstStyle/>
          <a:p>
            <a:pPr>
              <a:defRPr/>
            </a:pPr>
            <a:fld id="{2EF2C2FE-2CE9-4D10-9FC2-F1922DC0CF80}" type="slidenum">
              <a:rPr lang="en-GB" smtClean="0"/>
              <a:pPr>
                <a:defRPr/>
              </a:pPr>
              <a:t>5</a:t>
            </a:fld>
            <a:endParaRPr lang="en-GB" dirty="0"/>
          </a:p>
        </p:txBody>
      </p:sp>
    </p:spTree>
    <p:extLst>
      <p:ext uri="{BB962C8B-B14F-4D97-AF65-F5344CB8AC3E}">
        <p14:creationId xmlns:p14="http://schemas.microsoft.com/office/powerpoint/2010/main" val="24617570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pPr>
              <a:defRPr/>
            </a:pPr>
            <a:fld id="{AC5758F9-DE0A-4869-ACA2-9A541EF82350}" type="datetime4">
              <a:rPr lang="en-GB" smtClean="0"/>
              <a:pPr>
                <a:defRPr/>
              </a:pPr>
              <a:t>24 April 2019</a:t>
            </a:fld>
            <a:endParaRPr lang="en-GB"/>
          </a:p>
        </p:txBody>
      </p:sp>
      <p:sp>
        <p:nvSpPr>
          <p:cNvPr id="5" name="Slide Number Placeholder 4"/>
          <p:cNvSpPr>
            <a:spLocks noGrp="1"/>
          </p:cNvSpPr>
          <p:nvPr>
            <p:ph type="sldNum" sz="quarter" idx="11"/>
          </p:nvPr>
        </p:nvSpPr>
        <p:spPr/>
        <p:txBody>
          <a:bodyPr/>
          <a:lstStyle/>
          <a:p>
            <a:pPr>
              <a:defRPr/>
            </a:pPr>
            <a:fld id="{2EF2C2FE-2CE9-4D10-9FC2-F1922DC0CF80}" type="slidenum">
              <a:rPr lang="en-GB" smtClean="0"/>
              <a:pPr>
                <a:defRPr/>
              </a:pPr>
              <a:t>7</a:t>
            </a:fld>
            <a:endParaRPr lang="en-GB"/>
          </a:p>
        </p:txBody>
      </p:sp>
    </p:spTree>
    <p:extLst>
      <p:ext uri="{BB962C8B-B14F-4D97-AF65-F5344CB8AC3E}">
        <p14:creationId xmlns:p14="http://schemas.microsoft.com/office/powerpoint/2010/main" val="244371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NB.</a:t>
            </a:r>
            <a:r>
              <a:rPr lang="en-GB" baseline="0" dirty="0" smtClean="0"/>
              <a:t> Sample size </a:t>
            </a:r>
            <a:r>
              <a:rPr lang="en-GB" baseline="0" smtClean="0"/>
              <a:t>was ~ 420 funds </a:t>
            </a:r>
            <a:endParaRPr lang="en-GB" dirty="0"/>
          </a:p>
        </p:txBody>
      </p:sp>
      <p:sp>
        <p:nvSpPr>
          <p:cNvPr id="4" name="Date Placeholder 3"/>
          <p:cNvSpPr>
            <a:spLocks noGrp="1"/>
          </p:cNvSpPr>
          <p:nvPr>
            <p:ph type="dt" idx="10"/>
          </p:nvPr>
        </p:nvSpPr>
        <p:spPr/>
        <p:txBody>
          <a:bodyPr/>
          <a:lstStyle/>
          <a:p>
            <a:pPr>
              <a:defRPr/>
            </a:pPr>
            <a:fld id="{AC5758F9-DE0A-4869-ACA2-9A541EF82350}" type="datetime4">
              <a:rPr lang="en-GB" smtClean="0"/>
              <a:pPr>
                <a:defRPr/>
              </a:pPr>
              <a:t>24 April 2019</a:t>
            </a:fld>
            <a:endParaRPr lang="en-GB"/>
          </a:p>
        </p:txBody>
      </p:sp>
      <p:sp>
        <p:nvSpPr>
          <p:cNvPr id="5" name="Slide Number Placeholder 4"/>
          <p:cNvSpPr>
            <a:spLocks noGrp="1"/>
          </p:cNvSpPr>
          <p:nvPr>
            <p:ph type="sldNum" sz="quarter" idx="11"/>
          </p:nvPr>
        </p:nvSpPr>
        <p:spPr/>
        <p:txBody>
          <a:bodyPr/>
          <a:lstStyle/>
          <a:p>
            <a:pPr>
              <a:defRPr/>
            </a:pPr>
            <a:fld id="{2EF2C2FE-2CE9-4D10-9FC2-F1922DC0CF80}" type="slidenum">
              <a:rPr lang="en-GB" smtClean="0"/>
              <a:pPr>
                <a:defRPr/>
              </a:pPr>
              <a:t>11</a:t>
            </a:fld>
            <a:endParaRPr lang="en-GB"/>
          </a:p>
        </p:txBody>
      </p:sp>
    </p:spTree>
    <p:extLst>
      <p:ext uri="{BB962C8B-B14F-4D97-AF65-F5344CB8AC3E}">
        <p14:creationId xmlns:p14="http://schemas.microsoft.com/office/powerpoint/2010/main" val="2079839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Title Slide">
    <p:bg>
      <p:bgPr>
        <a:blipFill dpi="0" rotWithShape="0">
          <a:blip r:embed="rId2" cstate="print">
            <a:lum/>
          </a:blip>
          <a:srcRect/>
          <a:stretch>
            <a:fillRect/>
          </a:stretch>
        </a:blipFill>
        <a:effectLst/>
      </p:bgPr>
    </p:bg>
    <p:spTree>
      <p:nvGrpSpPr>
        <p:cNvPr id="1" name=""/>
        <p:cNvGrpSpPr/>
        <p:nvPr/>
      </p:nvGrpSpPr>
      <p:grpSpPr>
        <a:xfrm>
          <a:off x="0" y="0"/>
          <a:ext cx="0" cy="0"/>
          <a:chOff x="0" y="0"/>
          <a:chExt cx="0" cy="0"/>
        </a:xfrm>
      </p:grpSpPr>
      <p:sp>
        <p:nvSpPr>
          <p:cNvPr id="10" name="Rectangle 9"/>
          <p:cNvSpPr/>
          <p:nvPr userDrawn="1"/>
        </p:nvSpPr>
        <p:spPr>
          <a:xfrm>
            <a:off x="179512" y="4876006"/>
            <a:ext cx="100811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userDrawn="1"/>
        </p:nvSpPr>
        <p:spPr>
          <a:xfrm>
            <a:off x="353970" y="4684067"/>
            <a:ext cx="1553734" cy="307777"/>
          </a:xfrm>
          <a:prstGeom prst="rect">
            <a:avLst/>
          </a:prstGeom>
          <a:noFill/>
        </p:spPr>
        <p:txBody>
          <a:bodyPr wrap="square" rtlCol="0">
            <a:spAutoFit/>
          </a:bodyPr>
          <a:lstStyle/>
          <a:p>
            <a:r>
              <a:rPr lang="en-GB" sz="1400" b="1" spc="-50" baseline="0" dirty="0">
                <a:solidFill>
                  <a:schemeClr val="accent6"/>
                </a:solidFill>
                <a:latin typeface="+mn-lt"/>
              </a:rPr>
              <a:t>NEST Public</a:t>
            </a:r>
          </a:p>
        </p:txBody>
      </p:sp>
      <p:sp>
        <p:nvSpPr>
          <p:cNvPr id="3074" name="Rectangle 2"/>
          <p:cNvSpPr>
            <a:spLocks noGrp="1" noChangeArrowheads="1"/>
          </p:cNvSpPr>
          <p:nvPr>
            <p:ph type="ctrTitle"/>
          </p:nvPr>
        </p:nvSpPr>
        <p:spPr>
          <a:xfrm>
            <a:off x="360000" y="2139702"/>
            <a:ext cx="6119910" cy="1188244"/>
          </a:xfrm>
        </p:spPr>
        <p:txBody>
          <a:bodyPr anchor="b" anchorCtr="0"/>
          <a:lstStyle>
            <a:lvl1pPr>
              <a:defRPr sz="4000" b="1" spc="-80" baseline="0">
                <a:solidFill>
                  <a:schemeClr val="tx2"/>
                </a:solidFill>
              </a:defRPr>
            </a:lvl1pPr>
          </a:lstStyle>
          <a:p>
            <a:endParaRPr lang="en-GB" dirty="0"/>
          </a:p>
        </p:txBody>
      </p:sp>
      <p:sp>
        <p:nvSpPr>
          <p:cNvPr id="3075" name="Rectangle 3"/>
          <p:cNvSpPr>
            <a:spLocks noGrp="1" noChangeArrowheads="1"/>
          </p:cNvSpPr>
          <p:nvPr>
            <p:ph type="subTitle" idx="1"/>
          </p:nvPr>
        </p:nvSpPr>
        <p:spPr>
          <a:xfrm>
            <a:off x="360000" y="3489871"/>
            <a:ext cx="6120000" cy="882079"/>
          </a:xfrm>
        </p:spPr>
        <p:txBody>
          <a:bodyPr/>
          <a:lstStyle>
            <a:lvl1pPr marL="0" indent="0">
              <a:buFontTx/>
              <a:buNone/>
              <a:defRPr sz="2400" b="1" spc="-50" baseline="0">
                <a:solidFill>
                  <a:schemeClr val="accent6"/>
                </a:solidFill>
              </a:defRPr>
            </a:lvl1pPr>
          </a:lstStyle>
          <a:p>
            <a:r>
              <a:rPr lang="en-GB" dirty="0"/>
              <a:t>Click to edit Master subtitle style</a:t>
            </a:r>
          </a:p>
        </p:txBody>
      </p:sp>
      <p:cxnSp>
        <p:nvCxnSpPr>
          <p:cNvPr id="7" name="Straight Connector 6"/>
          <p:cNvCxnSpPr/>
          <p:nvPr userDrawn="1"/>
        </p:nvCxnSpPr>
        <p:spPr>
          <a:xfrm>
            <a:off x="430812" y="4720114"/>
            <a:ext cx="97283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429988" y="4965828"/>
            <a:ext cx="973660"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919864" y="0"/>
            <a:ext cx="1224136"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tIns="0" anchor="t" anchorCtr="0"/>
          <a:lstStyle>
            <a:lvl1pPr>
              <a:defRPr sz="3000"/>
            </a:lvl1pPr>
          </a:lstStyle>
          <a:p>
            <a:r>
              <a:rPr lang="en-US" dirty="0"/>
              <a:t>Click to edit Master title style</a:t>
            </a:r>
            <a:endParaRPr lang="en-GB" dirty="0"/>
          </a:p>
        </p:txBody>
      </p:sp>
      <p:sp>
        <p:nvSpPr>
          <p:cNvPr id="3" name="Content Placeholder 2"/>
          <p:cNvSpPr>
            <a:spLocks noGrp="1"/>
          </p:cNvSpPr>
          <p:nvPr>
            <p:ph idx="1"/>
          </p:nvPr>
        </p:nvSpPr>
        <p:spPr>
          <a:xfrm>
            <a:off x="126000" y="771550"/>
            <a:ext cx="8838488" cy="388843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Rectangle 6"/>
          <p:cNvSpPr>
            <a:spLocks noGrp="1" noChangeArrowheads="1"/>
          </p:cNvSpPr>
          <p:nvPr>
            <p:ph type="sldNum" sz="quarter" idx="10"/>
          </p:nvPr>
        </p:nvSpPr>
        <p:spPr>
          <a:xfrm>
            <a:off x="8442735" y="4810472"/>
            <a:ext cx="693737" cy="209550"/>
          </a:xfrm>
          <a:ln/>
        </p:spPr>
        <p:txBody>
          <a:bodyPr/>
          <a:lstStyle>
            <a:lvl1pPr>
              <a:defRPr/>
            </a:lvl1pPr>
          </a:lstStyle>
          <a:p>
            <a:pPr>
              <a:defRPr/>
            </a:pPr>
            <a:fld id="{83AD940B-BBCB-4B14-850F-5056E8092756}" type="slidenum">
              <a:rPr lang="en-GB" smtClean="0"/>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6000" y="170670"/>
            <a:ext cx="8838488" cy="856800"/>
          </a:xfrm>
        </p:spPr>
        <p:txBody>
          <a:bodyPr anchor="t" anchorCtr="0"/>
          <a:lstStyle>
            <a:lvl1pPr>
              <a:lnSpc>
                <a:spcPts val="3200"/>
              </a:lnSpc>
              <a:defRPr sz="3000" baseline="0"/>
            </a:lvl1pPr>
          </a:lstStyle>
          <a:p>
            <a:r>
              <a:rPr lang="en-US" dirty="0"/>
              <a:t>Click to edit Master title style for headings that go over two lines</a:t>
            </a:r>
            <a:endParaRPr lang="en-GB" dirty="0"/>
          </a:p>
        </p:txBody>
      </p:sp>
      <p:sp>
        <p:nvSpPr>
          <p:cNvPr id="3" name="Content Placeholder 2"/>
          <p:cNvSpPr>
            <a:spLocks noGrp="1"/>
          </p:cNvSpPr>
          <p:nvPr>
            <p:ph idx="1"/>
          </p:nvPr>
        </p:nvSpPr>
        <p:spPr>
          <a:xfrm>
            <a:off x="126000" y="1131590"/>
            <a:ext cx="8838488" cy="352839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Rectangle 6"/>
          <p:cNvSpPr>
            <a:spLocks noGrp="1" noChangeArrowheads="1"/>
          </p:cNvSpPr>
          <p:nvPr>
            <p:ph type="sldNum" sz="quarter" idx="10"/>
          </p:nvPr>
        </p:nvSpPr>
        <p:spPr>
          <a:xfrm>
            <a:off x="8442735" y="4810472"/>
            <a:ext cx="693737" cy="209550"/>
          </a:xfrm>
          <a:ln/>
        </p:spPr>
        <p:txBody>
          <a:bodyPr/>
          <a:lstStyle>
            <a:lvl1pPr>
              <a:defRPr/>
            </a:lvl1pPr>
          </a:lstStyle>
          <a:p>
            <a:pPr>
              <a:defRPr/>
            </a:pPr>
            <a:fld id="{83AD940B-BBCB-4B14-850F-5056E8092756}" type="slidenum">
              <a:rPr lang="en-GB"/>
              <a:pPr>
                <a:defRPr/>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6"/>
          <p:cNvSpPr>
            <a:spLocks noGrp="1" noChangeArrowheads="1"/>
          </p:cNvSpPr>
          <p:nvPr>
            <p:ph type="sldNum" sz="quarter" idx="10"/>
          </p:nvPr>
        </p:nvSpPr>
        <p:spPr>
          <a:ln/>
        </p:spPr>
        <p:txBody>
          <a:bodyPr/>
          <a:lstStyle>
            <a:lvl1pPr>
              <a:defRPr/>
            </a:lvl1pPr>
          </a:lstStyle>
          <a:p>
            <a:pPr>
              <a:defRPr/>
            </a:pPr>
            <a:fld id="{5E93A2B3-4AD9-44ED-A984-A51110C63B77}"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pic>
        <p:nvPicPr>
          <p:cNvPr id="8" name="Picture 7" descr="PowerPoint-section-break-v4.png"/>
          <p:cNvPicPr>
            <a:picLocks noChangeAspect="1"/>
          </p:cNvPicPr>
          <p:nvPr userDrawn="1"/>
        </p:nvPicPr>
        <p:blipFill>
          <a:blip r:embed="rId2" cstate="print"/>
          <a:stretch>
            <a:fillRect/>
          </a:stretch>
        </p:blipFill>
        <p:spPr>
          <a:xfrm>
            <a:off x="5666" y="0"/>
            <a:ext cx="9138333" cy="5160112"/>
          </a:xfrm>
          <a:prstGeom prst="rect">
            <a:avLst/>
          </a:prstGeom>
        </p:spPr>
      </p:pic>
      <p:sp>
        <p:nvSpPr>
          <p:cNvPr id="2" name="Title 1"/>
          <p:cNvSpPr>
            <a:spLocks noGrp="1"/>
          </p:cNvSpPr>
          <p:nvPr>
            <p:ph type="title" hasCustomPrompt="1"/>
          </p:nvPr>
        </p:nvSpPr>
        <p:spPr>
          <a:xfrm>
            <a:off x="126000" y="1419622"/>
            <a:ext cx="7038288" cy="1224136"/>
          </a:xfrm>
        </p:spPr>
        <p:txBody>
          <a:bodyPr anchor="b" anchorCtr="0"/>
          <a:lstStyle>
            <a:lvl1pPr algn="l">
              <a:defRPr sz="4000" b="1" cap="none" baseline="0"/>
            </a:lvl1pPr>
          </a:lstStyle>
          <a:p>
            <a:r>
              <a:rPr lang="en-US" dirty="0"/>
              <a:t>Click to edit sub section master title style</a:t>
            </a:r>
            <a:endParaRPr lang="en-GB" dirty="0"/>
          </a:p>
        </p:txBody>
      </p:sp>
      <p:sp>
        <p:nvSpPr>
          <p:cNvPr id="3" name="Text Placeholder 2"/>
          <p:cNvSpPr>
            <a:spLocks noGrp="1"/>
          </p:cNvSpPr>
          <p:nvPr>
            <p:ph type="body" idx="1" hasCustomPrompt="1"/>
          </p:nvPr>
        </p:nvSpPr>
        <p:spPr>
          <a:xfrm>
            <a:off x="125999" y="2787774"/>
            <a:ext cx="5095471" cy="1152128"/>
          </a:xfrm>
        </p:spPr>
        <p:txBody>
          <a:bodyPr anchor="t" anchorCtr="0"/>
          <a:lstStyle>
            <a:lvl1pPr marL="0" indent="0">
              <a:buNone/>
              <a:defRPr sz="2400" b="1" baseline="0">
                <a:solidFill>
                  <a:schemeClr val="accent6"/>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a:t>
            </a:r>
          </a:p>
        </p:txBody>
      </p:sp>
      <p:grpSp>
        <p:nvGrpSpPr>
          <p:cNvPr id="5" name="Group 4"/>
          <p:cNvGrpSpPr/>
          <p:nvPr userDrawn="1"/>
        </p:nvGrpSpPr>
        <p:grpSpPr>
          <a:xfrm>
            <a:off x="8005616" y="27623"/>
            <a:ext cx="1131562" cy="246221"/>
            <a:chOff x="7266464" y="303455"/>
            <a:chExt cx="1554008" cy="246221"/>
          </a:xfrm>
        </p:grpSpPr>
        <p:sp>
          <p:nvSpPr>
            <p:cNvPr id="6" name="TextBox 5"/>
            <p:cNvSpPr txBox="1"/>
            <p:nvPr userDrawn="1"/>
          </p:nvSpPr>
          <p:spPr>
            <a:xfrm>
              <a:off x="7266464" y="303455"/>
              <a:ext cx="1554008" cy="246221"/>
            </a:xfrm>
            <a:prstGeom prst="rect">
              <a:avLst/>
            </a:prstGeom>
            <a:noFill/>
          </p:spPr>
          <p:txBody>
            <a:bodyPr wrap="square" rtlCol="0">
              <a:spAutoFit/>
            </a:bodyPr>
            <a:lstStyle/>
            <a:p>
              <a:pPr algn="r"/>
              <a:r>
                <a:rPr lang="en-GB" sz="1000" b="0" spc="-50" baseline="0" dirty="0">
                  <a:solidFill>
                    <a:schemeClr val="accent6"/>
                  </a:solidFill>
                  <a:latin typeface="+mn-lt"/>
                </a:rPr>
                <a:t>NEST Public</a:t>
              </a:r>
              <a:endParaRPr lang="en-GB" sz="1400" b="0" spc="-50" baseline="0" dirty="0">
                <a:solidFill>
                  <a:schemeClr val="accent6"/>
                </a:solidFill>
                <a:latin typeface="+mn-lt"/>
              </a:endParaRPr>
            </a:p>
          </p:txBody>
        </p:sp>
        <p:cxnSp>
          <p:nvCxnSpPr>
            <p:cNvPr id="7" name="Straight Connector 6"/>
            <p:cNvCxnSpPr/>
            <p:nvPr userDrawn="1"/>
          </p:nvCxnSpPr>
          <p:spPr>
            <a:xfrm>
              <a:off x="7792186" y="349026"/>
              <a:ext cx="954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7792186" y="512668"/>
              <a:ext cx="954999" cy="0"/>
            </a:xfrm>
            <a:prstGeom prst="line">
              <a:avLst/>
            </a:prstGeom>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26000" y="843558"/>
            <a:ext cx="4373992" cy="3816424"/>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843558"/>
            <a:ext cx="4316288" cy="3816424"/>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Rectangle 6"/>
          <p:cNvSpPr>
            <a:spLocks noGrp="1" noChangeArrowheads="1"/>
          </p:cNvSpPr>
          <p:nvPr>
            <p:ph type="sldNum" sz="quarter" idx="10"/>
          </p:nvPr>
        </p:nvSpPr>
        <p:spPr>
          <a:xfrm>
            <a:off x="8444262" y="4810472"/>
            <a:ext cx="693737" cy="209550"/>
          </a:xfrm>
          <a:ln/>
        </p:spPr>
        <p:txBody>
          <a:bodyPr/>
          <a:lstStyle>
            <a:lvl1pPr>
              <a:defRPr/>
            </a:lvl1pPr>
          </a:lstStyle>
          <a:p>
            <a:pPr>
              <a:defRPr/>
            </a:pPr>
            <a:fld id="{6E7EBCFB-EE5A-4F9E-B4DF-DE06471C2E7A}"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126000" y="843558"/>
            <a:ext cx="4373992"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26000" y="1323378"/>
            <a:ext cx="4373992" cy="333660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p:cNvSpPr>
            <a:spLocks noGrp="1"/>
          </p:cNvSpPr>
          <p:nvPr>
            <p:ph type="body" sz="quarter" idx="3"/>
          </p:nvPr>
        </p:nvSpPr>
        <p:spPr>
          <a:xfrm>
            <a:off x="4603733" y="843558"/>
            <a:ext cx="4391470"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03733" y="1323378"/>
            <a:ext cx="4391470" cy="333660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6"/>
          <p:cNvSpPr>
            <a:spLocks noGrp="1" noChangeArrowheads="1"/>
          </p:cNvSpPr>
          <p:nvPr>
            <p:ph type="sldNum" sz="quarter" idx="10"/>
          </p:nvPr>
        </p:nvSpPr>
        <p:spPr>
          <a:ln/>
        </p:spPr>
        <p:txBody>
          <a:bodyPr/>
          <a:lstStyle>
            <a:lvl1pPr>
              <a:defRPr/>
            </a:lvl1pPr>
          </a:lstStyle>
          <a:p>
            <a:pPr>
              <a:defRPr/>
            </a:pPr>
            <a:fld id="{CEC80902-15DE-4598-9BDA-7972C2759F40}"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1F120A96-203C-4A78-86D1-340A564EDAF6}"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0" cstate="print">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6000" y="170670"/>
            <a:ext cx="8838488" cy="42155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dirty="0"/>
              <a:t>Click to edit Master title style </a:t>
            </a:r>
          </a:p>
        </p:txBody>
      </p:sp>
      <p:sp>
        <p:nvSpPr>
          <p:cNvPr id="1027" name="Rectangle 3"/>
          <p:cNvSpPr>
            <a:spLocks noGrp="1" noChangeArrowheads="1"/>
          </p:cNvSpPr>
          <p:nvPr>
            <p:ph type="body" idx="1"/>
          </p:nvPr>
        </p:nvSpPr>
        <p:spPr bwMode="auto">
          <a:xfrm>
            <a:off x="126000" y="843558"/>
            <a:ext cx="8838488" cy="381642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30" name="Rectangle 6"/>
          <p:cNvSpPr>
            <a:spLocks noGrp="1" noChangeArrowheads="1"/>
          </p:cNvSpPr>
          <p:nvPr>
            <p:ph type="sldNum" sz="quarter" idx="4"/>
          </p:nvPr>
        </p:nvSpPr>
        <p:spPr bwMode="auto">
          <a:xfrm>
            <a:off x="8444262" y="4810472"/>
            <a:ext cx="693737" cy="209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mn-lt"/>
              </a:defRPr>
            </a:lvl1pPr>
          </a:lstStyle>
          <a:p>
            <a:pPr>
              <a:defRPr/>
            </a:pPr>
            <a:fld id="{8C31C3D3-849F-4815-877B-1C2FB8FADA6B}" type="slidenum">
              <a:rPr lang="en-GB" smtClean="0"/>
              <a:pPr>
                <a:defRPr/>
              </a:pPr>
              <a:t>‹#›</a:t>
            </a:fld>
            <a:endParaRPr lang="en-GB" dirty="0"/>
          </a:p>
        </p:txBody>
      </p:sp>
      <p:sp>
        <p:nvSpPr>
          <p:cNvPr id="1031" name="Text Box 7"/>
          <p:cNvSpPr txBox="1">
            <a:spLocks noChangeArrowheads="1"/>
          </p:cNvSpPr>
          <p:nvPr userDrawn="1"/>
        </p:nvSpPr>
        <p:spPr bwMode="auto">
          <a:xfrm>
            <a:off x="126000" y="4888706"/>
            <a:ext cx="6768977" cy="169277"/>
          </a:xfrm>
          <a:prstGeom prst="rect">
            <a:avLst/>
          </a:prstGeom>
          <a:noFill/>
          <a:ln w="9525">
            <a:noFill/>
            <a:miter lim="800000"/>
            <a:headEnd/>
            <a:tailEnd/>
          </a:ln>
          <a:effectLst/>
        </p:spPr>
        <p:txBody>
          <a:bodyPr wrap="square">
            <a:spAutoFit/>
          </a:bodyPr>
          <a:lstStyle/>
          <a:p>
            <a:pPr>
              <a:spcBef>
                <a:spcPct val="50000"/>
              </a:spcBef>
              <a:defRPr/>
            </a:pPr>
            <a:r>
              <a:rPr lang="en-GB" sz="500" dirty="0">
                <a:latin typeface="Trebuchet MS" pitchFamily="34" charset="0"/>
              </a:rPr>
              <a:t>© NEST </a:t>
            </a:r>
            <a:r>
              <a:rPr lang="en-GB" sz="500">
                <a:latin typeface="Trebuchet MS" pitchFamily="34" charset="0"/>
              </a:rPr>
              <a:t>Corporation 2017</a:t>
            </a:r>
            <a:endParaRPr lang="en-GB" sz="500" dirty="0">
              <a:latin typeface="Trebuchet MS" pitchFamily="34" charset="0"/>
            </a:endParaRPr>
          </a:p>
        </p:txBody>
      </p:sp>
      <p:grpSp>
        <p:nvGrpSpPr>
          <p:cNvPr id="11" name="Group 10"/>
          <p:cNvGrpSpPr/>
          <p:nvPr userDrawn="1"/>
        </p:nvGrpSpPr>
        <p:grpSpPr>
          <a:xfrm>
            <a:off x="8005616" y="27623"/>
            <a:ext cx="1131562" cy="246221"/>
            <a:chOff x="7266464" y="303455"/>
            <a:chExt cx="1554008" cy="246221"/>
          </a:xfrm>
        </p:grpSpPr>
        <p:sp>
          <p:nvSpPr>
            <p:cNvPr id="7" name="TextBox 6"/>
            <p:cNvSpPr txBox="1"/>
            <p:nvPr userDrawn="1"/>
          </p:nvSpPr>
          <p:spPr>
            <a:xfrm>
              <a:off x="7266464" y="303455"/>
              <a:ext cx="1554008" cy="246221"/>
            </a:xfrm>
            <a:prstGeom prst="rect">
              <a:avLst/>
            </a:prstGeom>
            <a:noFill/>
          </p:spPr>
          <p:txBody>
            <a:bodyPr wrap="square" rtlCol="0">
              <a:spAutoFit/>
            </a:bodyPr>
            <a:lstStyle/>
            <a:p>
              <a:pPr algn="r"/>
              <a:r>
                <a:rPr lang="en-GB" sz="1000" b="0" spc="-50" baseline="0" dirty="0">
                  <a:solidFill>
                    <a:schemeClr val="accent6"/>
                  </a:solidFill>
                  <a:latin typeface="+mn-lt"/>
                </a:rPr>
                <a:t>NEST Public</a:t>
              </a:r>
              <a:endParaRPr lang="en-GB" sz="1400" b="0" spc="-50" baseline="0" dirty="0">
                <a:solidFill>
                  <a:schemeClr val="accent6"/>
                </a:solidFill>
                <a:latin typeface="+mn-lt"/>
              </a:endParaRPr>
            </a:p>
          </p:txBody>
        </p:sp>
        <p:cxnSp>
          <p:nvCxnSpPr>
            <p:cNvPr id="8" name="Straight Connector 7"/>
            <p:cNvCxnSpPr/>
            <p:nvPr userDrawn="1"/>
          </p:nvCxnSpPr>
          <p:spPr>
            <a:xfrm>
              <a:off x="7792186" y="349026"/>
              <a:ext cx="954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7792186" y="512668"/>
              <a:ext cx="954999" cy="0"/>
            </a:xfrm>
            <a:prstGeom prst="line">
              <a:avLst/>
            </a:prstGeom>
          </p:spPr>
          <p:style>
            <a:lnRef idx="1">
              <a:schemeClr val="accent1"/>
            </a:lnRef>
            <a:fillRef idx="0">
              <a:schemeClr val="accent1"/>
            </a:fillRef>
            <a:effectRef idx="0">
              <a:schemeClr val="accent1"/>
            </a:effectRef>
            <a:fontRef idx="minor">
              <a:schemeClr val="tx1"/>
            </a:fontRef>
          </p:style>
        </p:cxnSp>
      </p:grpSp>
    </p:spTree>
  </p:cSld>
  <p:clrMap bg1="lt1" tx1="dk1" bg2="lt2" tx2="dk2" accent1="accent1" accent2="accent2" accent3="accent3" accent4="accent4" accent5="accent5" accent6="accent6" hlink="hlink" folHlink="folHlink"/>
  <p:sldLayoutIdLst>
    <p:sldLayoutId id="2147483706" r:id="rId1"/>
    <p:sldLayoutId id="2147483698" r:id="rId2"/>
    <p:sldLayoutId id="2147483710" r:id="rId3"/>
    <p:sldLayoutId id="2147483702" r:id="rId4"/>
    <p:sldLayoutId id="2147483708" r:id="rId5"/>
    <p:sldLayoutId id="2147483700" r:id="rId6"/>
    <p:sldLayoutId id="2147483701" r:id="rId7"/>
    <p:sldLayoutId id="2147483703" r:id="rId8"/>
  </p:sldLayoutIdLst>
  <p:hf sldNum="0" hdr="0" ftr="0" dt="0"/>
  <p:txStyles>
    <p:titleStyle>
      <a:lvl1pPr algn="l" rtl="0" eaLnBrk="0" fontAlgn="base" hangingPunct="0">
        <a:spcBef>
          <a:spcPct val="0"/>
        </a:spcBef>
        <a:spcAft>
          <a:spcPct val="0"/>
        </a:spcAft>
        <a:defRPr sz="3000" b="1" spc="-50" baseline="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Trebuchet MS" pitchFamily="34" charset="0"/>
        </a:defRPr>
      </a:lvl2pPr>
      <a:lvl3pPr algn="l" rtl="0" eaLnBrk="0" fontAlgn="base" hangingPunct="0">
        <a:spcBef>
          <a:spcPct val="0"/>
        </a:spcBef>
        <a:spcAft>
          <a:spcPct val="0"/>
        </a:spcAft>
        <a:defRPr sz="3200">
          <a:solidFill>
            <a:schemeClr val="tx2"/>
          </a:solidFill>
          <a:latin typeface="Trebuchet MS" pitchFamily="34" charset="0"/>
        </a:defRPr>
      </a:lvl3pPr>
      <a:lvl4pPr algn="l" rtl="0" eaLnBrk="0" fontAlgn="base" hangingPunct="0">
        <a:spcBef>
          <a:spcPct val="0"/>
        </a:spcBef>
        <a:spcAft>
          <a:spcPct val="0"/>
        </a:spcAft>
        <a:defRPr sz="3200">
          <a:solidFill>
            <a:schemeClr val="tx2"/>
          </a:solidFill>
          <a:latin typeface="Trebuchet MS" pitchFamily="34" charset="0"/>
        </a:defRPr>
      </a:lvl4pPr>
      <a:lvl5pPr algn="l" rtl="0" eaLnBrk="0" fontAlgn="base" hangingPunct="0">
        <a:spcBef>
          <a:spcPct val="0"/>
        </a:spcBef>
        <a:spcAft>
          <a:spcPct val="0"/>
        </a:spcAft>
        <a:defRPr sz="3200">
          <a:solidFill>
            <a:schemeClr val="tx2"/>
          </a:solidFill>
          <a:latin typeface="Trebuchet MS" pitchFamily="34" charset="0"/>
        </a:defRPr>
      </a:lvl5pPr>
      <a:lvl6pPr marL="457200" algn="l" rtl="0" fontAlgn="base">
        <a:spcBef>
          <a:spcPct val="0"/>
        </a:spcBef>
        <a:spcAft>
          <a:spcPct val="0"/>
        </a:spcAft>
        <a:defRPr sz="3200">
          <a:solidFill>
            <a:schemeClr val="tx2"/>
          </a:solidFill>
          <a:latin typeface="Trebuchet MS" pitchFamily="34" charset="0"/>
        </a:defRPr>
      </a:lvl6pPr>
      <a:lvl7pPr marL="914400" algn="l" rtl="0" fontAlgn="base">
        <a:spcBef>
          <a:spcPct val="0"/>
        </a:spcBef>
        <a:spcAft>
          <a:spcPct val="0"/>
        </a:spcAft>
        <a:defRPr sz="3200">
          <a:solidFill>
            <a:schemeClr val="tx2"/>
          </a:solidFill>
          <a:latin typeface="Trebuchet MS" pitchFamily="34" charset="0"/>
        </a:defRPr>
      </a:lvl7pPr>
      <a:lvl8pPr marL="1371600" algn="l" rtl="0" fontAlgn="base">
        <a:spcBef>
          <a:spcPct val="0"/>
        </a:spcBef>
        <a:spcAft>
          <a:spcPct val="0"/>
        </a:spcAft>
        <a:defRPr sz="3200">
          <a:solidFill>
            <a:schemeClr val="tx2"/>
          </a:solidFill>
          <a:latin typeface="Trebuchet MS" pitchFamily="34" charset="0"/>
        </a:defRPr>
      </a:lvl8pPr>
      <a:lvl9pPr marL="1828800" algn="l" rtl="0" fontAlgn="base">
        <a:spcBef>
          <a:spcPct val="0"/>
        </a:spcBef>
        <a:spcAft>
          <a:spcPct val="0"/>
        </a:spcAft>
        <a:defRPr sz="3200">
          <a:solidFill>
            <a:schemeClr val="tx2"/>
          </a:solidFill>
          <a:latin typeface="Trebuchet MS" pitchFamily="34" charset="0"/>
        </a:defRPr>
      </a:lvl9pPr>
    </p:titleStyle>
    <p:bodyStyle>
      <a:lvl1pPr marL="265113" indent="-265113" algn="l" rtl="0" eaLnBrk="0" fontAlgn="base" hangingPunct="0">
        <a:spcBef>
          <a:spcPct val="20000"/>
        </a:spcBef>
        <a:spcAft>
          <a:spcPct val="0"/>
        </a:spcAft>
        <a:buClr>
          <a:srgbClr val="FF8201"/>
        </a:buClr>
        <a:buFontTx/>
        <a:buBlip>
          <a:blip r:embed="rId11"/>
        </a:buBlip>
        <a:defRPr sz="2400" spc="-50" baseline="0">
          <a:solidFill>
            <a:schemeClr val="tx1"/>
          </a:solidFill>
          <a:latin typeface="+mn-lt"/>
          <a:ea typeface="+mn-ea"/>
          <a:cs typeface="+mn-cs"/>
        </a:defRPr>
      </a:lvl1pPr>
      <a:lvl2pPr marL="447675" indent="-182563" algn="l" rtl="0" eaLnBrk="0" fontAlgn="base" hangingPunct="0">
        <a:spcBef>
          <a:spcPct val="20000"/>
        </a:spcBef>
        <a:spcAft>
          <a:spcPct val="0"/>
        </a:spcAft>
        <a:buClr>
          <a:srgbClr val="FF8201"/>
        </a:buClr>
        <a:buChar char="–"/>
        <a:defRPr sz="2000" spc="-50" baseline="0">
          <a:solidFill>
            <a:schemeClr val="tx1"/>
          </a:solidFill>
          <a:latin typeface="+mn-lt"/>
        </a:defRPr>
      </a:lvl2pPr>
      <a:lvl3pPr marL="625475" indent="-177800" algn="l" rtl="0" eaLnBrk="0" fontAlgn="base" hangingPunct="0">
        <a:spcBef>
          <a:spcPct val="20000"/>
        </a:spcBef>
        <a:spcAft>
          <a:spcPct val="0"/>
        </a:spcAft>
        <a:buClr>
          <a:srgbClr val="FF8201"/>
        </a:buClr>
        <a:buChar char="•"/>
        <a:defRPr sz="1800" spc="-50" baseline="0">
          <a:solidFill>
            <a:schemeClr val="tx1"/>
          </a:solidFill>
          <a:latin typeface="+mn-lt"/>
        </a:defRPr>
      </a:lvl3pPr>
      <a:lvl4pPr marL="808038" indent="-182563" algn="l" rtl="0" eaLnBrk="0" fontAlgn="base" hangingPunct="0">
        <a:spcBef>
          <a:spcPct val="20000"/>
        </a:spcBef>
        <a:spcAft>
          <a:spcPct val="0"/>
        </a:spcAft>
        <a:buClr>
          <a:srgbClr val="FF8201"/>
        </a:buClr>
        <a:buChar char="–"/>
        <a:defRPr sz="1600" spc="-50" baseline="0">
          <a:solidFill>
            <a:schemeClr val="tx1"/>
          </a:solidFill>
          <a:latin typeface="+mn-lt"/>
        </a:defRPr>
      </a:lvl4pPr>
      <a:lvl5pPr marL="985838" indent="-177800" algn="l" rtl="0" eaLnBrk="0" fontAlgn="base" hangingPunct="0">
        <a:spcBef>
          <a:spcPct val="20000"/>
        </a:spcBef>
        <a:spcAft>
          <a:spcPct val="0"/>
        </a:spcAft>
        <a:buClr>
          <a:srgbClr val="FF8201"/>
        </a:buClr>
        <a:buChar char="•"/>
        <a:defRPr sz="1600" spc="-50" baseline="0">
          <a:solidFill>
            <a:schemeClr val="tx1"/>
          </a:solidFill>
          <a:latin typeface="+mn-lt"/>
        </a:defRPr>
      </a:lvl5pPr>
      <a:lvl6pPr marL="2514600" indent="-228600" algn="l" rtl="0" fontAlgn="base">
        <a:spcBef>
          <a:spcPct val="20000"/>
        </a:spcBef>
        <a:spcAft>
          <a:spcPct val="0"/>
        </a:spcAft>
        <a:buClr>
          <a:srgbClr val="FF8201"/>
        </a:buClr>
        <a:buChar char="•"/>
        <a:defRPr sz="2000">
          <a:solidFill>
            <a:schemeClr val="tx1"/>
          </a:solidFill>
          <a:latin typeface="+mn-lt"/>
        </a:defRPr>
      </a:lvl6pPr>
      <a:lvl7pPr marL="2971800" indent="-228600" algn="l" rtl="0" fontAlgn="base">
        <a:spcBef>
          <a:spcPct val="20000"/>
        </a:spcBef>
        <a:spcAft>
          <a:spcPct val="0"/>
        </a:spcAft>
        <a:buClr>
          <a:srgbClr val="FF8201"/>
        </a:buClr>
        <a:buChar char="•"/>
        <a:defRPr sz="2000">
          <a:solidFill>
            <a:schemeClr val="tx1"/>
          </a:solidFill>
          <a:latin typeface="+mn-lt"/>
        </a:defRPr>
      </a:lvl7pPr>
      <a:lvl8pPr marL="3429000" indent="-228600" algn="l" rtl="0" fontAlgn="base">
        <a:spcBef>
          <a:spcPct val="20000"/>
        </a:spcBef>
        <a:spcAft>
          <a:spcPct val="0"/>
        </a:spcAft>
        <a:buClr>
          <a:srgbClr val="FF8201"/>
        </a:buClr>
        <a:buChar char="•"/>
        <a:defRPr sz="2000">
          <a:solidFill>
            <a:schemeClr val="tx1"/>
          </a:solidFill>
          <a:latin typeface="+mn-lt"/>
        </a:defRPr>
      </a:lvl8pPr>
      <a:lvl9pPr marL="3886200" indent="-228600" algn="l" rtl="0" fontAlgn="base">
        <a:spcBef>
          <a:spcPct val="20000"/>
        </a:spcBef>
        <a:spcAft>
          <a:spcPct val="0"/>
        </a:spcAft>
        <a:buClr>
          <a:srgbClr val="FF820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13" Type="http://schemas.microsoft.com/office/2007/relationships/diagramDrawing" Target="../diagrams/drawing2.xml"/><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diagramColors" Target="../diagrams/colors2.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diagramColors" Target="../diagrams/colors1.xml"/><Relationship Id="rId11" Type="http://schemas.openxmlformats.org/officeDocument/2006/relationships/diagramQuickStyle" Target="../diagrams/quickStyle2.xml"/><Relationship Id="rId5" Type="http://schemas.openxmlformats.org/officeDocument/2006/relationships/diagramQuickStyle" Target="../diagrams/quickStyle1.xml"/><Relationship Id="rId15" Type="http://schemas.openxmlformats.org/officeDocument/2006/relationships/image" Target="../media/image8.png"/><Relationship Id="rId10" Type="http://schemas.openxmlformats.org/officeDocument/2006/relationships/diagramLayout" Target="../diagrams/layout2.xml"/><Relationship Id="rId4" Type="http://schemas.openxmlformats.org/officeDocument/2006/relationships/diagramLayout" Target="../diagrams/layout1.xml"/><Relationship Id="rId9" Type="http://schemas.openxmlformats.org/officeDocument/2006/relationships/diagramData" Target="../diagrams/data2.xml"/><Relationship Id="rId1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NEST Pension</a:t>
            </a:r>
            <a:endParaRPr lang="en-GB" dirty="0"/>
          </a:p>
        </p:txBody>
      </p:sp>
      <p:sp>
        <p:nvSpPr>
          <p:cNvPr id="5" name="Subtitle 4"/>
          <p:cNvSpPr>
            <a:spLocks noGrp="1"/>
          </p:cNvSpPr>
          <p:nvPr>
            <p:ph type="subTitle" idx="1"/>
          </p:nvPr>
        </p:nvSpPr>
        <p:spPr/>
        <p:txBody>
          <a:bodyPr/>
          <a:lstStyle/>
          <a:p>
            <a:r>
              <a:rPr lang="en-US" dirty="0" smtClean="0"/>
              <a:t>UK experience of investment fund choice and default strategies</a:t>
            </a:r>
            <a:endParaRPr lang="en-US" dirty="0"/>
          </a:p>
        </p:txBody>
      </p:sp>
      <p:pic>
        <p:nvPicPr>
          <p:cNvPr id="6" name="Picture 5"/>
          <p:cNvPicPr>
            <a:picLocks noChangeAspect="1"/>
          </p:cNvPicPr>
          <p:nvPr/>
        </p:nvPicPr>
        <p:blipFill rotWithShape="1">
          <a:blip r:embed="rId2" cstate="print">
            <a:extLst>
              <a:ext uri="{28A0092B-C50C-407E-A947-70E740481C1C}">
                <a14:useLocalDpi xmlns:a14="http://schemas.microsoft.com/office/drawing/2010/main" val="0"/>
              </a:ext>
            </a:extLst>
          </a:blip>
          <a:srcRect l="16661" t="14206" r="18380" b="14024"/>
          <a:stretch/>
        </p:blipFill>
        <p:spPr>
          <a:xfrm>
            <a:off x="7956376" y="267494"/>
            <a:ext cx="906399" cy="1001423"/>
          </a:xfrm>
          <a:prstGeom prst="rect">
            <a:avLst/>
          </a:prstGeom>
        </p:spPr>
      </p:pic>
      <p:sp>
        <p:nvSpPr>
          <p:cNvPr id="7" name="Rectangle 6"/>
          <p:cNvSpPr/>
          <p:nvPr/>
        </p:nvSpPr>
        <p:spPr>
          <a:xfrm>
            <a:off x="179512" y="267494"/>
            <a:ext cx="1512168" cy="10801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856410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Supply side</a:t>
            </a:r>
            <a:endParaRPr lang="en-GB" dirty="0"/>
          </a:p>
        </p:txBody>
      </p:sp>
      <p:sp>
        <p:nvSpPr>
          <p:cNvPr id="3" name="Content Placeholder 2"/>
          <p:cNvSpPr>
            <a:spLocks noGrp="1"/>
          </p:cNvSpPr>
          <p:nvPr>
            <p:ph idx="1"/>
          </p:nvPr>
        </p:nvSpPr>
        <p:spPr/>
        <p:txBody>
          <a:bodyPr/>
          <a:lstStyle/>
          <a:p>
            <a:endParaRPr lang="en-GB" dirty="0"/>
          </a:p>
          <a:p>
            <a:r>
              <a:rPr lang="en-GB" i="1" dirty="0" smtClean="0"/>
              <a:t>Complex:  </a:t>
            </a:r>
            <a:r>
              <a:rPr lang="en-GB" dirty="0" smtClean="0"/>
              <a:t>multiplicity of products – is there genuine choice?</a:t>
            </a:r>
          </a:p>
          <a:p>
            <a:pPr marL="0" indent="0">
              <a:buNone/>
            </a:pPr>
            <a:endParaRPr lang="en-GB" i="1" dirty="0" smtClean="0"/>
          </a:p>
          <a:p>
            <a:r>
              <a:rPr lang="en-GB" i="1" dirty="0" smtClean="0"/>
              <a:t>Charges</a:t>
            </a:r>
            <a:r>
              <a:rPr lang="en-GB" dirty="0"/>
              <a:t>: charges during accumulation are high and vary widely across providers </a:t>
            </a:r>
          </a:p>
          <a:p>
            <a:endParaRPr lang="en-GB" i="1" dirty="0" smtClean="0"/>
          </a:p>
          <a:p>
            <a:r>
              <a:rPr lang="en-GB" i="1" dirty="0" smtClean="0"/>
              <a:t>Intermediation - Financial </a:t>
            </a:r>
            <a:r>
              <a:rPr lang="en-GB" i="1" dirty="0"/>
              <a:t>advice</a:t>
            </a:r>
            <a:r>
              <a:rPr lang="en-GB" dirty="0" smtClean="0"/>
              <a:t>: availability, cost </a:t>
            </a:r>
            <a:endParaRPr lang="en-GB" dirty="0"/>
          </a:p>
          <a:p>
            <a:endParaRPr lang="en-GB" dirty="0"/>
          </a:p>
        </p:txBody>
      </p:sp>
      <p:pic>
        <p:nvPicPr>
          <p:cNvPr id="4" name="Picture 3" descr="image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96336" y="1590406"/>
            <a:ext cx="1440160" cy="9226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42285739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European guidance on fund risk categorisation</a:t>
            </a:r>
            <a:endParaRPr lang="en-GB" dirty="0"/>
          </a:p>
        </p:txBody>
      </p:sp>
      <p:pic>
        <p:nvPicPr>
          <p:cNvPr id="3074" name="Picture 3"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7624" y="699542"/>
            <a:ext cx="5616624" cy="35983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TextBox 5"/>
          <p:cNvSpPr txBox="1"/>
          <p:nvPr/>
        </p:nvSpPr>
        <p:spPr>
          <a:xfrm>
            <a:off x="1043608" y="4553781"/>
            <a:ext cx="5616624" cy="600164"/>
          </a:xfrm>
          <a:prstGeom prst="rect">
            <a:avLst/>
          </a:prstGeom>
          <a:noFill/>
        </p:spPr>
        <p:txBody>
          <a:bodyPr wrap="square" rtlCol="0">
            <a:spAutoFit/>
          </a:bodyPr>
          <a:lstStyle/>
          <a:p>
            <a:r>
              <a:rPr lang="en-GB" sz="1100" dirty="0" smtClean="0">
                <a:latin typeface="+mn-lt"/>
              </a:rPr>
              <a:t>- Note on CESR’s recommendation for the calculation of synthetic risk reward indicator, Investment Management Association (now the Investment Association) UK; 2010</a:t>
            </a:r>
            <a:endParaRPr lang="en-GB" sz="1100" dirty="0">
              <a:latin typeface="+mn-lt"/>
            </a:endParaRPr>
          </a:p>
        </p:txBody>
      </p:sp>
    </p:spTree>
    <p:extLst>
      <p:ext uri="{BB962C8B-B14F-4D97-AF65-F5344CB8AC3E}">
        <p14:creationId xmlns:p14="http://schemas.microsoft.com/office/powerpoint/2010/main" val="41615705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sort of choice?</a:t>
            </a:r>
            <a:endParaRPr lang="en-GB" dirty="0"/>
          </a:p>
        </p:txBody>
      </p:sp>
      <p:pic>
        <p:nvPicPr>
          <p:cNvPr id="4" name="Content Placeholder 3"/>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a:xfrm>
            <a:off x="1331640" y="843558"/>
            <a:ext cx="6048672" cy="2664296"/>
          </a:xfrm>
          <a:prstGeom prst="rect">
            <a:avLst/>
          </a:prstGeom>
        </p:spPr>
      </p:pic>
      <p:graphicFrame>
        <p:nvGraphicFramePr>
          <p:cNvPr id="5" name="Table 4"/>
          <p:cNvGraphicFramePr>
            <a:graphicFrameLocks noGrp="1"/>
          </p:cNvGraphicFramePr>
          <p:nvPr>
            <p:extLst>
              <p:ext uri="{D42A27DB-BD31-4B8C-83A1-F6EECF244321}">
                <p14:modId xmlns:p14="http://schemas.microsoft.com/office/powerpoint/2010/main" val="2001215409"/>
              </p:ext>
            </p:extLst>
          </p:nvPr>
        </p:nvGraphicFramePr>
        <p:xfrm>
          <a:off x="179512" y="3867893"/>
          <a:ext cx="2952327" cy="995425"/>
        </p:xfrm>
        <a:graphic>
          <a:graphicData uri="http://schemas.openxmlformats.org/drawingml/2006/table">
            <a:tbl>
              <a:tblPr firstRow="1" firstCol="1" bandRow="1">
                <a:tableStyleId>{3B4B98B0-60AC-42C2-AFA5-B58CD77FA1E5}</a:tableStyleId>
              </a:tblPr>
              <a:tblGrid>
                <a:gridCol w="601292">
                  <a:extLst>
                    <a:ext uri="{9D8B030D-6E8A-4147-A177-3AD203B41FA5}">
                      <a16:colId xmlns:a16="http://schemas.microsoft.com/office/drawing/2014/main" val="20000"/>
                    </a:ext>
                  </a:extLst>
                </a:gridCol>
                <a:gridCol w="621773">
                  <a:extLst>
                    <a:ext uri="{9D8B030D-6E8A-4147-A177-3AD203B41FA5}">
                      <a16:colId xmlns:a16="http://schemas.microsoft.com/office/drawing/2014/main" val="20001"/>
                    </a:ext>
                  </a:extLst>
                </a:gridCol>
                <a:gridCol w="1729262">
                  <a:extLst>
                    <a:ext uri="{9D8B030D-6E8A-4147-A177-3AD203B41FA5}">
                      <a16:colId xmlns:a16="http://schemas.microsoft.com/office/drawing/2014/main" val="20002"/>
                    </a:ext>
                  </a:extLst>
                </a:gridCol>
              </a:tblGrid>
              <a:tr h="228365">
                <a:tc>
                  <a:txBody>
                    <a:bodyPr/>
                    <a:lstStyle/>
                    <a:p>
                      <a:pPr>
                        <a:lnSpc>
                          <a:spcPts val="800"/>
                        </a:lnSpc>
                        <a:spcAft>
                          <a:spcPts val="0"/>
                        </a:spcAft>
                      </a:pPr>
                      <a:r>
                        <a:rPr lang="en-GB" sz="600" dirty="0">
                          <a:effectLst/>
                        </a:rPr>
                        <a:t>Risk </a:t>
                      </a:r>
                      <a:r>
                        <a:rPr lang="en-GB" sz="600" dirty="0" smtClean="0">
                          <a:effectLst/>
                        </a:rPr>
                        <a:t>category</a:t>
                      </a:r>
                      <a:endParaRPr lang="en-GB" sz="800" dirty="0">
                        <a:solidFill>
                          <a:srgbClr val="262626"/>
                        </a:solidFill>
                        <a:effectLst/>
                        <a:latin typeface="Trebuchet MS"/>
                        <a:ea typeface="Trebuchet MS"/>
                        <a:cs typeface="Times New Roman"/>
                      </a:endParaRPr>
                    </a:p>
                  </a:txBody>
                  <a:tcPr marL="68580" marR="68580" marT="0" marB="0"/>
                </a:tc>
                <a:tc>
                  <a:txBody>
                    <a:bodyPr/>
                    <a:lstStyle/>
                    <a:p>
                      <a:pPr>
                        <a:lnSpc>
                          <a:spcPts val="800"/>
                        </a:lnSpc>
                        <a:spcAft>
                          <a:spcPts val="0"/>
                        </a:spcAft>
                      </a:pPr>
                      <a:r>
                        <a:rPr lang="en-GB" sz="600">
                          <a:effectLst/>
                        </a:rPr>
                        <a:t>Annualised volatility</a:t>
                      </a:r>
                      <a:endParaRPr lang="en-GB" sz="800">
                        <a:solidFill>
                          <a:srgbClr val="262626"/>
                        </a:solidFill>
                        <a:effectLst/>
                        <a:latin typeface="Trebuchet MS"/>
                        <a:ea typeface="Trebuchet MS"/>
                        <a:cs typeface="Times New Roman"/>
                      </a:endParaRPr>
                    </a:p>
                  </a:txBody>
                  <a:tcPr marL="68580" marR="68580" marT="0" marB="0"/>
                </a:tc>
                <a:tc>
                  <a:txBody>
                    <a:bodyPr/>
                    <a:lstStyle/>
                    <a:p>
                      <a:pPr>
                        <a:lnSpc>
                          <a:spcPts val="800"/>
                        </a:lnSpc>
                        <a:spcAft>
                          <a:spcPts val="0"/>
                        </a:spcAft>
                      </a:pPr>
                      <a:r>
                        <a:rPr lang="en-GB" sz="600" dirty="0">
                          <a:effectLst/>
                        </a:rPr>
                        <a:t>Description of </a:t>
                      </a:r>
                      <a:r>
                        <a:rPr lang="en-GB" sz="600" dirty="0" smtClean="0">
                          <a:effectLst/>
                        </a:rPr>
                        <a:t>volatility (ESMA)</a:t>
                      </a:r>
                      <a:endParaRPr lang="en-GB" sz="800" dirty="0">
                        <a:solidFill>
                          <a:srgbClr val="262626"/>
                        </a:solidFill>
                        <a:effectLst/>
                        <a:latin typeface="Trebuchet MS"/>
                        <a:ea typeface="Trebuchet MS"/>
                        <a:cs typeface="Times New Roman"/>
                      </a:endParaRPr>
                    </a:p>
                  </a:txBody>
                  <a:tcPr marL="68580" marR="68580" marT="0" marB="0"/>
                </a:tc>
                <a:extLst>
                  <a:ext uri="{0D108BD9-81ED-4DB2-BD59-A6C34878D82A}">
                    <a16:rowId xmlns:a16="http://schemas.microsoft.com/office/drawing/2014/main" val="10000"/>
                  </a:ext>
                </a:extLst>
              </a:tr>
              <a:tr h="109580">
                <a:tc>
                  <a:txBody>
                    <a:bodyPr/>
                    <a:lstStyle/>
                    <a:p>
                      <a:pPr>
                        <a:lnSpc>
                          <a:spcPts val="800"/>
                        </a:lnSpc>
                        <a:spcAft>
                          <a:spcPts val="0"/>
                        </a:spcAft>
                      </a:pPr>
                      <a:r>
                        <a:rPr lang="en-GB" sz="600">
                          <a:effectLst/>
                        </a:rPr>
                        <a:t>1</a:t>
                      </a:r>
                      <a:endParaRPr lang="en-GB" sz="800">
                        <a:solidFill>
                          <a:srgbClr val="262626"/>
                        </a:solidFill>
                        <a:effectLst/>
                        <a:latin typeface="Trebuchet MS"/>
                        <a:ea typeface="Trebuchet MS"/>
                        <a:cs typeface="Times New Roman"/>
                      </a:endParaRPr>
                    </a:p>
                  </a:txBody>
                  <a:tcPr marL="68580" marR="68580" marT="0" marB="0"/>
                </a:tc>
                <a:tc>
                  <a:txBody>
                    <a:bodyPr/>
                    <a:lstStyle/>
                    <a:p>
                      <a:pPr>
                        <a:lnSpc>
                          <a:spcPts val="800"/>
                        </a:lnSpc>
                        <a:spcAft>
                          <a:spcPts val="0"/>
                        </a:spcAft>
                      </a:pPr>
                      <a:r>
                        <a:rPr lang="en-GB" sz="600">
                          <a:effectLst/>
                        </a:rPr>
                        <a:t>0-0.5%</a:t>
                      </a:r>
                      <a:endParaRPr lang="en-GB" sz="800">
                        <a:solidFill>
                          <a:srgbClr val="262626"/>
                        </a:solidFill>
                        <a:effectLst/>
                        <a:latin typeface="Trebuchet MS"/>
                        <a:ea typeface="Trebuchet MS"/>
                        <a:cs typeface="Times New Roman"/>
                      </a:endParaRPr>
                    </a:p>
                  </a:txBody>
                  <a:tcPr marL="68580" marR="68580" marT="0" marB="0"/>
                </a:tc>
                <a:tc>
                  <a:txBody>
                    <a:bodyPr/>
                    <a:lstStyle/>
                    <a:p>
                      <a:pPr>
                        <a:lnSpc>
                          <a:spcPts val="800"/>
                        </a:lnSpc>
                        <a:spcAft>
                          <a:spcPts val="0"/>
                        </a:spcAft>
                      </a:pPr>
                      <a:r>
                        <a:rPr lang="en-GB" sz="600">
                          <a:effectLst/>
                        </a:rPr>
                        <a:t>Very low</a:t>
                      </a:r>
                      <a:endParaRPr lang="en-GB" sz="800">
                        <a:solidFill>
                          <a:srgbClr val="262626"/>
                        </a:solidFill>
                        <a:effectLst/>
                        <a:latin typeface="Trebuchet MS"/>
                        <a:ea typeface="Trebuchet MS"/>
                        <a:cs typeface="Times New Roman"/>
                      </a:endParaRPr>
                    </a:p>
                  </a:txBody>
                  <a:tcPr marL="68580" marR="68580" marT="0" marB="0"/>
                </a:tc>
                <a:extLst>
                  <a:ext uri="{0D108BD9-81ED-4DB2-BD59-A6C34878D82A}">
                    <a16:rowId xmlns:a16="http://schemas.microsoft.com/office/drawing/2014/main" val="10001"/>
                  </a:ext>
                </a:extLst>
              </a:tr>
              <a:tr h="109580">
                <a:tc>
                  <a:txBody>
                    <a:bodyPr/>
                    <a:lstStyle/>
                    <a:p>
                      <a:pPr>
                        <a:lnSpc>
                          <a:spcPts val="800"/>
                        </a:lnSpc>
                        <a:spcAft>
                          <a:spcPts val="0"/>
                        </a:spcAft>
                      </a:pPr>
                      <a:r>
                        <a:rPr lang="en-GB" sz="600">
                          <a:effectLst/>
                        </a:rPr>
                        <a:t>2</a:t>
                      </a:r>
                      <a:endParaRPr lang="en-GB" sz="800">
                        <a:solidFill>
                          <a:srgbClr val="262626"/>
                        </a:solidFill>
                        <a:effectLst/>
                        <a:latin typeface="Trebuchet MS"/>
                        <a:ea typeface="Trebuchet MS"/>
                        <a:cs typeface="Times New Roman"/>
                      </a:endParaRPr>
                    </a:p>
                  </a:txBody>
                  <a:tcPr marL="68580" marR="68580" marT="0" marB="0"/>
                </a:tc>
                <a:tc>
                  <a:txBody>
                    <a:bodyPr/>
                    <a:lstStyle/>
                    <a:p>
                      <a:pPr>
                        <a:lnSpc>
                          <a:spcPts val="800"/>
                        </a:lnSpc>
                        <a:spcAft>
                          <a:spcPts val="0"/>
                        </a:spcAft>
                      </a:pPr>
                      <a:r>
                        <a:rPr lang="en-GB" sz="600">
                          <a:effectLst/>
                        </a:rPr>
                        <a:t>0.5-2%</a:t>
                      </a:r>
                      <a:endParaRPr lang="en-GB" sz="800">
                        <a:solidFill>
                          <a:srgbClr val="262626"/>
                        </a:solidFill>
                        <a:effectLst/>
                        <a:latin typeface="Trebuchet MS"/>
                        <a:ea typeface="Trebuchet MS"/>
                        <a:cs typeface="Times New Roman"/>
                      </a:endParaRPr>
                    </a:p>
                  </a:txBody>
                  <a:tcPr marL="68580" marR="68580" marT="0" marB="0"/>
                </a:tc>
                <a:tc>
                  <a:txBody>
                    <a:bodyPr/>
                    <a:lstStyle/>
                    <a:p>
                      <a:pPr>
                        <a:lnSpc>
                          <a:spcPts val="800"/>
                        </a:lnSpc>
                        <a:spcAft>
                          <a:spcPts val="0"/>
                        </a:spcAft>
                      </a:pPr>
                      <a:r>
                        <a:rPr lang="en-GB" sz="600">
                          <a:effectLst/>
                        </a:rPr>
                        <a:t>Low</a:t>
                      </a:r>
                      <a:endParaRPr lang="en-GB" sz="800">
                        <a:solidFill>
                          <a:srgbClr val="262626"/>
                        </a:solidFill>
                        <a:effectLst/>
                        <a:latin typeface="Trebuchet MS"/>
                        <a:ea typeface="Trebuchet MS"/>
                        <a:cs typeface="Times New Roman"/>
                      </a:endParaRPr>
                    </a:p>
                  </a:txBody>
                  <a:tcPr marL="68580" marR="68580" marT="0" marB="0"/>
                </a:tc>
                <a:extLst>
                  <a:ext uri="{0D108BD9-81ED-4DB2-BD59-A6C34878D82A}">
                    <a16:rowId xmlns:a16="http://schemas.microsoft.com/office/drawing/2014/main" val="10002"/>
                  </a:ext>
                </a:extLst>
              </a:tr>
              <a:tr h="109580">
                <a:tc>
                  <a:txBody>
                    <a:bodyPr/>
                    <a:lstStyle/>
                    <a:p>
                      <a:pPr>
                        <a:lnSpc>
                          <a:spcPts val="800"/>
                        </a:lnSpc>
                        <a:spcAft>
                          <a:spcPts val="0"/>
                        </a:spcAft>
                      </a:pPr>
                      <a:r>
                        <a:rPr lang="en-GB" sz="600">
                          <a:effectLst/>
                        </a:rPr>
                        <a:t>3</a:t>
                      </a:r>
                      <a:endParaRPr lang="en-GB" sz="800">
                        <a:solidFill>
                          <a:srgbClr val="262626"/>
                        </a:solidFill>
                        <a:effectLst/>
                        <a:latin typeface="Trebuchet MS"/>
                        <a:ea typeface="Trebuchet MS"/>
                        <a:cs typeface="Times New Roman"/>
                      </a:endParaRPr>
                    </a:p>
                  </a:txBody>
                  <a:tcPr marL="68580" marR="68580" marT="0" marB="0"/>
                </a:tc>
                <a:tc>
                  <a:txBody>
                    <a:bodyPr/>
                    <a:lstStyle/>
                    <a:p>
                      <a:pPr>
                        <a:lnSpc>
                          <a:spcPts val="800"/>
                        </a:lnSpc>
                        <a:spcAft>
                          <a:spcPts val="0"/>
                        </a:spcAft>
                      </a:pPr>
                      <a:r>
                        <a:rPr lang="en-GB" sz="600" dirty="0">
                          <a:effectLst/>
                        </a:rPr>
                        <a:t>2-5%</a:t>
                      </a:r>
                      <a:endParaRPr lang="en-GB" sz="800" dirty="0">
                        <a:solidFill>
                          <a:srgbClr val="262626"/>
                        </a:solidFill>
                        <a:effectLst/>
                        <a:latin typeface="Trebuchet MS"/>
                        <a:ea typeface="Trebuchet MS"/>
                        <a:cs typeface="Times New Roman"/>
                      </a:endParaRPr>
                    </a:p>
                  </a:txBody>
                  <a:tcPr marL="68580" marR="68580" marT="0" marB="0"/>
                </a:tc>
                <a:tc>
                  <a:txBody>
                    <a:bodyPr/>
                    <a:lstStyle/>
                    <a:p>
                      <a:pPr>
                        <a:lnSpc>
                          <a:spcPts val="800"/>
                        </a:lnSpc>
                        <a:spcAft>
                          <a:spcPts val="0"/>
                        </a:spcAft>
                      </a:pPr>
                      <a:r>
                        <a:rPr lang="en-GB" sz="600">
                          <a:effectLst/>
                        </a:rPr>
                        <a:t>Medium</a:t>
                      </a:r>
                      <a:endParaRPr lang="en-GB" sz="800">
                        <a:solidFill>
                          <a:srgbClr val="262626"/>
                        </a:solidFill>
                        <a:effectLst/>
                        <a:latin typeface="Trebuchet MS"/>
                        <a:ea typeface="Trebuchet MS"/>
                        <a:cs typeface="Times New Roman"/>
                      </a:endParaRPr>
                    </a:p>
                  </a:txBody>
                  <a:tcPr marL="68580" marR="68580" marT="0" marB="0"/>
                </a:tc>
                <a:extLst>
                  <a:ext uri="{0D108BD9-81ED-4DB2-BD59-A6C34878D82A}">
                    <a16:rowId xmlns:a16="http://schemas.microsoft.com/office/drawing/2014/main" val="10003"/>
                  </a:ext>
                </a:extLst>
              </a:tr>
              <a:tr h="109580">
                <a:tc>
                  <a:txBody>
                    <a:bodyPr/>
                    <a:lstStyle/>
                    <a:p>
                      <a:pPr>
                        <a:lnSpc>
                          <a:spcPts val="800"/>
                        </a:lnSpc>
                        <a:spcAft>
                          <a:spcPts val="0"/>
                        </a:spcAft>
                      </a:pPr>
                      <a:r>
                        <a:rPr lang="en-GB" sz="600">
                          <a:effectLst/>
                        </a:rPr>
                        <a:t>4</a:t>
                      </a:r>
                      <a:endParaRPr lang="en-GB" sz="800">
                        <a:solidFill>
                          <a:srgbClr val="262626"/>
                        </a:solidFill>
                        <a:effectLst/>
                        <a:latin typeface="Trebuchet MS"/>
                        <a:ea typeface="Trebuchet MS"/>
                        <a:cs typeface="Times New Roman"/>
                      </a:endParaRPr>
                    </a:p>
                  </a:txBody>
                  <a:tcPr marL="68580" marR="68580" marT="0" marB="0"/>
                </a:tc>
                <a:tc>
                  <a:txBody>
                    <a:bodyPr/>
                    <a:lstStyle/>
                    <a:p>
                      <a:pPr>
                        <a:lnSpc>
                          <a:spcPts val="800"/>
                        </a:lnSpc>
                        <a:spcAft>
                          <a:spcPts val="0"/>
                        </a:spcAft>
                      </a:pPr>
                      <a:r>
                        <a:rPr lang="en-GB" sz="600">
                          <a:effectLst/>
                        </a:rPr>
                        <a:t>5-10%</a:t>
                      </a:r>
                      <a:endParaRPr lang="en-GB" sz="800">
                        <a:solidFill>
                          <a:srgbClr val="262626"/>
                        </a:solidFill>
                        <a:effectLst/>
                        <a:latin typeface="Trebuchet MS"/>
                        <a:ea typeface="Trebuchet MS"/>
                        <a:cs typeface="Times New Roman"/>
                      </a:endParaRPr>
                    </a:p>
                  </a:txBody>
                  <a:tcPr marL="68580" marR="68580" marT="0" marB="0"/>
                </a:tc>
                <a:tc>
                  <a:txBody>
                    <a:bodyPr/>
                    <a:lstStyle/>
                    <a:p>
                      <a:pPr>
                        <a:lnSpc>
                          <a:spcPts val="800"/>
                        </a:lnSpc>
                        <a:spcAft>
                          <a:spcPts val="0"/>
                        </a:spcAft>
                      </a:pPr>
                      <a:r>
                        <a:rPr lang="en-GB" sz="600" dirty="0">
                          <a:effectLst/>
                        </a:rPr>
                        <a:t>Medium to high</a:t>
                      </a:r>
                      <a:endParaRPr lang="en-GB" sz="800" dirty="0">
                        <a:solidFill>
                          <a:srgbClr val="262626"/>
                        </a:solidFill>
                        <a:effectLst/>
                        <a:latin typeface="Trebuchet MS"/>
                        <a:ea typeface="Trebuchet MS"/>
                        <a:cs typeface="Times New Roman"/>
                      </a:endParaRPr>
                    </a:p>
                  </a:txBody>
                  <a:tcPr marL="68580" marR="68580" marT="0" marB="0"/>
                </a:tc>
                <a:extLst>
                  <a:ext uri="{0D108BD9-81ED-4DB2-BD59-A6C34878D82A}">
                    <a16:rowId xmlns:a16="http://schemas.microsoft.com/office/drawing/2014/main" val="10004"/>
                  </a:ext>
                </a:extLst>
              </a:tr>
              <a:tr h="109580">
                <a:tc>
                  <a:txBody>
                    <a:bodyPr/>
                    <a:lstStyle/>
                    <a:p>
                      <a:pPr>
                        <a:lnSpc>
                          <a:spcPts val="800"/>
                        </a:lnSpc>
                        <a:spcAft>
                          <a:spcPts val="0"/>
                        </a:spcAft>
                      </a:pPr>
                      <a:r>
                        <a:rPr lang="en-GB" sz="600">
                          <a:effectLst/>
                        </a:rPr>
                        <a:t>5</a:t>
                      </a:r>
                      <a:endParaRPr lang="en-GB" sz="800">
                        <a:solidFill>
                          <a:srgbClr val="262626"/>
                        </a:solidFill>
                        <a:effectLst/>
                        <a:latin typeface="Trebuchet MS"/>
                        <a:ea typeface="Trebuchet MS"/>
                        <a:cs typeface="Times New Roman"/>
                      </a:endParaRPr>
                    </a:p>
                  </a:txBody>
                  <a:tcPr marL="68580" marR="68580" marT="0" marB="0"/>
                </a:tc>
                <a:tc>
                  <a:txBody>
                    <a:bodyPr/>
                    <a:lstStyle/>
                    <a:p>
                      <a:pPr>
                        <a:lnSpc>
                          <a:spcPts val="800"/>
                        </a:lnSpc>
                        <a:spcAft>
                          <a:spcPts val="0"/>
                        </a:spcAft>
                      </a:pPr>
                      <a:r>
                        <a:rPr lang="en-GB" sz="600">
                          <a:effectLst/>
                        </a:rPr>
                        <a:t>10-15%</a:t>
                      </a:r>
                      <a:endParaRPr lang="en-GB" sz="800">
                        <a:solidFill>
                          <a:srgbClr val="262626"/>
                        </a:solidFill>
                        <a:effectLst/>
                        <a:latin typeface="Trebuchet MS"/>
                        <a:ea typeface="Trebuchet MS"/>
                        <a:cs typeface="Times New Roman"/>
                      </a:endParaRPr>
                    </a:p>
                  </a:txBody>
                  <a:tcPr marL="68580" marR="68580" marT="0" marB="0"/>
                </a:tc>
                <a:tc>
                  <a:txBody>
                    <a:bodyPr/>
                    <a:lstStyle/>
                    <a:p>
                      <a:pPr>
                        <a:lnSpc>
                          <a:spcPts val="800"/>
                        </a:lnSpc>
                        <a:spcAft>
                          <a:spcPts val="0"/>
                        </a:spcAft>
                      </a:pPr>
                      <a:r>
                        <a:rPr lang="en-GB" sz="600">
                          <a:effectLst/>
                        </a:rPr>
                        <a:t>High </a:t>
                      </a:r>
                      <a:endParaRPr lang="en-GB" sz="800">
                        <a:solidFill>
                          <a:srgbClr val="262626"/>
                        </a:solidFill>
                        <a:effectLst/>
                        <a:latin typeface="Trebuchet MS"/>
                        <a:ea typeface="Trebuchet MS"/>
                        <a:cs typeface="Times New Roman"/>
                      </a:endParaRPr>
                    </a:p>
                  </a:txBody>
                  <a:tcPr marL="68580" marR="68580" marT="0" marB="0"/>
                </a:tc>
                <a:extLst>
                  <a:ext uri="{0D108BD9-81ED-4DB2-BD59-A6C34878D82A}">
                    <a16:rowId xmlns:a16="http://schemas.microsoft.com/office/drawing/2014/main" val="10005"/>
                  </a:ext>
                </a:extLst>
              </a:tr>
              <a:tr h="109580">
                <a:tc>
                  <a:txBody>
                    <a:bodyPr/>
                    <a:lstStyle/>
                    <a:p>
                      <a:pPr>
                        <a:lnSpc>
                          <a:spcPts val="800"/>
                        </a:lnSpc>
                        <a:spcAft>
                          <a:spcPts val="0"/>
                        </a:spcAft>
                      </a:pPr>
                      <a:r>
                        <a:rPr lang="en-GB" sz="600">
                          <a:effectLst/>
                        </a:rPr>
                        <a:t>6</a:t>
                      </a:r>
                      <a:endParaRPr lang="en-GB" sz="800">
                        <a:solidFill>
                          <a:srgbClr val="262626"/>
                        </a:solidFill>
                        <a:effectLst/>
                        <a:latin typeface="Trebuchet MS"/>
                        <a:ea typeface="Trebuchet MS"/>
                        <a:cs typeface="Times New Roman"/>
                      </a:endParaRPr>
                    </a:p>
                  </a:txBody>
                  <a:tcPr marL="68580" marR="68580" marT="0" marB="0"/>
                </a:tc>
                <a:tc>
                  <a:txBody>
                    <a:bodyPr/>
                    <a:lstStyle/>
                    <a:p>
                      <a:pPr>
                        <a:lnSpc>
                          <a:spcPts val="800"/>
                        </a:lnSpc>
                        <a:spcAft>
                          <a:spcPts val="0"/>
                        </a:spcAft>
                      </a:pPr>
                      <a:r>
                        <a:rPr lang="en-GB" sz="600">
                          <a:effectLst/>
                        </a:rPr>
                        <a:t>15-25%</a:t>
                      </a:r>
                      <a:endParaRPr lang="en-GB" sz="800">
                        <a:solidFill>
                          <a:srgbClr val="262626"/>
                        </a:solidFill>
                        <a:effectLst/>
                        <a:latin typeface="Trebuchet MS"/>
                        <a:ea typeface="Trebuchet MS"/>
                        <a:cs typeface="Times New Roman"/>
                      </a:endParaRPr>
                    </a:p>
                  </a:txBody>
                  <a:tcPr marL="68580" marR="68580" marT="0" marB="0"/>
                </a:tc>
                <a:tc>
                  <a:txBody>
                    <a:bodyPr/>
                    <a:lstStyle/>
                    <a:p>
                      <a:pPr>
                        <a:lnSpc>
                          <a:spcPts val="800"/>
                        </a:lnSpc>
                        <a:spcAft>
                          <a:spcPts val="0"/>
                        </a:spcAft>
                      </a:pPr>
                      <a:r>
                        <a:rPr lang="en-GB" sz="600">
                          <a:effectLst/>
                        </a:rPr>
                        <a:t>Very high</a:t>
                      </a:r>
                      <a:endParaRPr lang="en-GB" sz="800">
                        <a:solidFill>
                          <a:srgbClr val="262626"/>
                        </a:solidFill>
                        <a:effectLst/>
                        <a:latin typeface="Trebuchet MS"/>
                        <a:ea typeface="Trebuchet MS"/>
                        <a:cs typeface="Times New Roman"/>
                      </a:endParaRPr>
                    </a:p>
                  </a:txBody>
                  <a:tcPr marL="68580" marR="68580" marT="0" marB="0"/>
                </a:tc>
                <a:extLst>
                  <a:ext uri="{0D108BD9-81ED-4DB2-BD59-A6C34878D82A}">
                    <a16:rowId xmlns:a16="http://schemas.microsoft.com/office/drawing/2014/main" val="10006"/>
                  </a:ext>
                </a:extLst>
              </a:tr>
              <a:tr h="109580">
                <a:tc>
                  <a:txBody>
                    <a:bodyPr/>
                    <a:lstStyle/>
                    <a:p>
                      <a:pPr>
                        <a:lnSpc>
                          <a:spcPts val="800"/>
                        </a:lnSpc>
                        <a:spcAft>
                          <a:spcPts val="0"/>
                        </a:spcAft>
                      </a:pPr>
                      <a:r>
                        <a:rPr lang="en-GB" sz="600">
                          <a:effectLst/>
                        </a:rPr>
                        <a:t>7</a:t>
                      </a:r>
                      <a:endParaRPr lang="en-GB" sz="800">
                        <a:solidFill>
                          <a:srgbClr val="262626"/>
                        </a:solidFill>
                        <a:effectLst/>
                        <a:latin typeface="Trebuchet MS"/>
                        <a:ea typeface="Trebuchet MS"/>
                        <a:cs typeface="Times New Roman"/>
                      </a:endParaRPr>
                    </a:p>
                  </a:txBody>
                  <a:tcPr marL="68580" marR="68580" marT="0" marB="0"/>
                </a:tc>
                <a:tc>
                  <a:txBody>
                    <a:bodyPr/>
                    <a:lstStyle/>
                    <a:p>
                      <a:pPr>
                        <a:lnSpc>
                          <a:spcPts val="800"/>
                        </a:lnSpc>
                        <a:spcAft>
                          <a:spcPts val="0"/>
                        </a:spcAft>
                      </a:pPr>
                      <a:r>
                        <a:rPr lang="en-GB" sz="600">
                          <a:effectLst/>
                        </a:rPr>
                        <a:t>&gt;25%</a:t>
                      </a:r>
                      <a:endParaRPr lang="en-GB" sz="800">
                        <a:solidFill>
                          <a:srgbClr val="262626"/>
                        </a:solidFill>
                        <a:effectLst/>
                        <a:latin typeface="Trebuchet MS"/>
                        <a:ea typeface="Trebuchet MS"/>
                        <a:cs typeface="Times New Roman"/>
                      </a:endParaRPr>
                    </a:p>
                  </a:txBody>
                  <a:tcPr marL="68580" marR="68580" marT="0" marB="0"/>
                </a:tc>
                <a:tc>
                  <a:txBody>
                    <a:bodyPr/>
                    <a:lstStyle/>
                    <a:p>
                      <a:pPr>
                        <a:lnSpc>
                          <a:spcPts val="800"/>
                        </a:lnSpc>
                        <a:spcAft>
                          <a:spcPts val="0"/>
                        </a:spcAft>
                      </a:pPr>
                      <a:r>
                        <a:rPr lang="en-GB" sz="600" dirty="0">
                          <a:effectLst/>
                        </a:rPr>
                        <a:t>Very high</a:t>
                      </a:r>
                      <a:endParaRPr lang="en-GB" sz="800" dirty="0">
                        <a:solidFill>
                          <a:srgbClr val="262626"/>
                        </a:solidFill>
                        <a:effectLst/>
                        <a:latin typeface="Trebuchet MS"/>
                        <a:ea typeface="Trebuchet MS"/>
                        <a:cs typeface="Times New Roman"/>
                      </a:endParaRPr>
                    </a:p>
                  </a:txBody>
                  <a:tcPr marL="68580" marR="68580" marT="0" marB="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9650488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Do normal rules of supply and demand work?</a:t>
            </a:r>
            <a:endParaRPr lang="en-GB" dirty="0"/>
          </a:p>
        </p:txBody>
      </p:sp>
      <p:sp>
        <p:nvSpPr>
          <p:cNvPr id="3" name="Content Placeholder 2"/>
          <p:cNvSpPr>
            <a:spLocks noGrp="1"/>
          </p:cNvSpPr>
          <p:nvPr>
            <p:ph idx="1"/>
          </p:nvPr>
        </p:nvSpPr>
        <p:spPr/>
        <p:txBody>
          <a:bodyPr/>
          <a:lstStyle/>
          <a:p>
            <a:r>
              <a:rPr lang="en-GB" dirty="0" smtClean="0"/>
              <a:t>Asymmetry of information</a:t>
            </a:r>
          </a:p>
          <a:p>
            <a:r>
              <a:rPr lang="en-GB" i="1" dirty="0" err="1"/>
              <a:t>Mis</a:t>
            </a:r>
            <a:r>
              <a:rPr lang="en-GB" i="1" dirty="0"/>
              <a:t>-alignment of incentives / principle </a:t>
            </a:r>
            <a:r>
              <a:rPr lang="en-GB" i="1" dirty="0" smtClean="0"/>
              <a:t>agent problems </a:t>
            </a:r>
            <a:endParaRPr lang="en-GB" i="1" dirty="0"/>
          </a:p>
          <a:p>
            <a:pPr marL="0" indent="0">
              <a:buNone/>
            </a:pPr>
            <a:endParaRPr lang="en-GB" dirty="0" smtClean="0"/>
          </a:p>
          <a:p>
            <a:pPr marL="0" indent="0">
              <a:buNone/>
            </a:pPr>
            <a:r>
              <a:rPr lang="en-GB" dirty="0" smtClean="0"/>
              <a:t>‘</a:t>
            </a:r>
            <a:r>
              <a:rPr lang="en-GB" i="1" dirty="0"/>
              <a:t>There are three sources of market failure in superannuation: member inertia and disengagement; product complexity and low consumer financial literacy; and conflicted remuneration structures within the financial planning industry’ </a:t>
            </a:r>
            <a:endParaRPr lang="en-GB" i="1" dirty="0" smtClean="0"/>
          </a:p>
          <a:p>
            <a:pPr marL="0" indent="0">
              <a:buNone/>
            </a:pPr>
            <a:endParaRPr lang="en-GB" i="1" dirty="0"/>
          </a:p>
          <a:p>
            <a:pPr marL="0" indent="0">
              <a:buNone/>
            </a:pPr>
            <a:r>
              <a:rPr lang="en-GB" sz="1600" dirty="0"/>
              <a:t>(Australia </a:t>
            </a:r>
            <a:r>
              <a:rPr lang="en-GB" sz="1600" dirty="0" smtClean="0"/>
              <a:t>Industry </a:t>
            </a:r>
            <a:r>
              <a:rPr lang="en-GB" sz="1600" dirty="0"/>
              <a:t>Super </a:t>
            </a:r>
            <a:r>
              <a:rPr lang="en-GB" sz="1600" dirty="0" smtClean="0"/>
              <a:t>Network 2010 – Cooper review) </a:t>
            </a:r>
          </a:p>
          <a:p>
            <a:pPr marL="0" indent="0">
              <a:buNone/>
            </a:pPr>
            <a:endParaRPr lang="en-GB" sz="1600" i="1" dirty="0"/>
          </a:p>
          <a:p>
            <a:pPr marL="0" indent="0">
              <a:buNone/>
            </a:pPr>
            <a:endParaRPr lang="en-GB" sz="1600" i="1" dirty="0"/>
          </a:p>
        </p:txBody>
      </p:sp>
    </p:spTree>
    <p:extLst>
      <p:ext uri="{BB962C8B-B14F-4D97-AF65-F5344CB8AC3E}">
        <p14:creationId xmlns:p14="http://schemas.microsoft.com/office/powerpoint/2010/main" val="36415102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Outcomes for members and wider implication for public policy and markets</a:t>
            </a:r>
            <a:br>
              <a:rPr lang="en-GB" dirty="0" smtClean="0"/>
            </a:br>
            <a:r>
              <a:rPr lang="en-GB" dirty="0"/>
              <a:t/>
            </a:r>
            <a:br>
              <a:rPr lang="en-GB" dirty="0"/>
            </a:br>
            <a:r>
              <a:rPr lang="en-GB" dirty="0" smtClean="0"/>
              <a:t/>
            </a:r>
            <a:br>
              <a:rPr lang="en-GB" dirty="0" smtClean="0"/>
            </a:br>
            <a:r>
              <a:rPr lang="en-GB" dirty="0"/>
              <a:t/>
            </a:r>
            <a:br>
              <a:rPr lang="en-GB" dirty="0"/>
            </a:br>
            <a:endParaRPr lang="en-GB" dirty="0"/>
          </a:p>
        </p:txBody>
      </p:sp>
      <p:sp>
        <p:nvSpPr>
          <p:cNvPr id="3" name="Content Placeholder 2"/>
          <p:cNvSpPr>
            <a:spLocks noGrp="1"/>
          </p:cNvSpPr>
          <p:nvPr>
            <p:ph idx="1"/>
          </p:nvPr>
        </p:nvSpPr>
        <p:spPr>
          <a:xfrm>
            <a:off x="0" y="1279366"/>
            <a:ext cx="8838488" cy="3888432"/>
          </a:xfrm>
        </p:spPr>
        <p:txBody>
          <a:bodyPr/>
          <a:lstStyle/>
          <a:p>
            <a:r>
              <a:rPr lang="en-GB" dirty="0" smtClean="0"/>
              <a:t>Less confidence in system (</a:t>
            </a:r>
            <a:r>
              <a:rPr lang="en-GB" dirty="0" err="1" smtClean="0"/>
              <a:t>mis</a:t>
            </a:r>
            <a:r>
              <a:rPr lang="en-GB" dirty="0"/>
              <a:t>-</a:t>
            </a:r>
            <a:r>
              <a:rPr lang="en-GB" dirty="0" smtClean="0"/>
              <a:t>selling scandals in UK)</a:t>
            </a:r>
          </a:p>
          <a:p>
            <a:r>
              <a:rPr lang="en-GB" dirty="0" smtClean="0"/>
              <a:t>Lower savings rates leading to lower </a:t>
            </a:r>
            <a:r>
              <a:rPr lang="en-GB" dirty="0"/>
              <a:t>pots, more reliance on the </a:t>
            </a:r>
            <a:r>
              <a:rPr lang="en-GB" dirty="0" smtClean="0"/>
              <a:t>state</a:t>
            </a:r>
          </a:p>
          <a:p>
            <a:r>
              <a:rPr lang="en-GB" dirty="0" smtClean="0"/>
              <a:t>High charges – capital spent on marketing and acquisition </a:t>
            </a:r>
          </a:p>
          <a:p>
            <a:r>
              <a:rPr lang="en-GB" dirty="0" smtClean="0"/>
              <a:t>Limited innovation</a:t>
            </a:r>
          </a:p>
          <a:p>
            <a:r>
              <a:rPr lang="en-GB" dirty="0" smtClean="0"/>
              <a:t>Inefficient allocation of capital to economy – insufficient scale to drive costs and reduce drag</a:t>
            </a:r>
          </a:p>
          <a:p>
            <a:endParaRPr lang="en-GB" dirty="0"/>
          </a:p>
        </p:txBody>
      </p:sp>
    </p:spTree>
    <p:extLst>
      <p:ext uri="{BB962C8B-B14F-4D97-AF65-F5344CB8AC3E}">
        <p14:creationId xmlns:p14="http://schemas.microsoft.com/office/powerpoint/2010/main" val="30695374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NEST’s solution	</a:t>
            </a:r>
            <a:endParaRPr lang="en-GB" dirty="0"/>
          </a:p>
        </p:txBody>
      </p:sp>
      <p:sp>
        <p:nvSpPr>
          <p:cNvPr id="3" name="Content Placeholder 2"/>
          <p:cNvSpPr>
            <a:spLocks noGrp="1"/>
          </p:cNvSpPr>
          <p:nvPr>
            <p:ph idx="1"/>
          </p:nvPr>
        </p:nvSpPr>
        <p:spPr/>
        <p:txBody>
          <a:bodyPr/>
          <a:lstStyle/>
          <a:p>
            <a:r>
              <a:rPr lang="en-GB" dirty="0" smtClean="0"/>
              <a:t>Make the market work by being an informed customer on behalf of members</a:t>
            </a:r>
          </a:p>
          <a:p>
            <a:r>
              <a:rPr lang="en-GB" dirty="0" smtClean="0"/>
              <a:t>Provide benefits of scale and reduce admin burden</a:t>
            </a:r>
          </a:p>
          <a:p>
            <a:r>
              <a:rPr lang="en-GB" dirty="0" smtClean="0"/>
              <a:t>Introduce more competition between fund providers and support greater innovation</a:t>
            </a:r>
          </a:p>
          <a:p>
            <a:r>
              <a:rPr lang="en-GB" dirty="0" smtClean="0"/>
              <a:t>Encourage market to focus on key elements of investment (not marketing)</a:t>
            </a:r>
          </a:p>
          <a:p>
            <a:r>
              <a:rPr lang="en-GB" dirty="0" smtClean="0"/>
              <a:t>Encourage standardisation of cost and charge reporting to allow better comparisons</a:t>
            </a:r>
          </a:p>
          <a:p>
            <a:r>
              <a:rPr lang="en-GB" dirty="0" smtClean="0"/>
              <a:t>Develop long term relations with market providers</a:t>
            </a:r>
          </a:p>
          <a:p>
            <a:endParaRPr lang="en-GB" dirty="0"/>
          </a:p>
        </p:txBody>
      </p:sp>
    </p:spTree>
    <p:extLst>
      <p:ext uri="{BB962C8B-B14F-4D97-AF65-F5344CB8AC3E}">
        <p14:creationId xmlns:p14="http://schemas.microsoft.com/office/powerpoint/2010/main" val="2789026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83AD940B-BBCB-4B14-850F-5056E8092756}" type="slidenum">
              <a:rPr lang="en-GB" smtClean="0"/>
              <a:pPr/>
              <a:t>2</a:t>
            </a:fld>
            <a:endParaRPr lang="en-GB" dirty="0"/>
          </a:p>
        </p:txBody>
      </p:sp>
      <p:sp>
        <p:nvSpPr>
          <p:cNvPr id="2" name="Title 1"/>
          <p:cNvSpPr>
            <a:spLocks noGrp="1"/>
          </p:cNvSpPr>
          <p:nvPr>
            <p:ph type="title"/>
          </p:nvPr>
        </p:nvSpPr>
        <p:spPr/>
        <p:txBody>
          <a:bodyPr/>
          <a:lstStyle/>
          <a:p>
            <a:r>
              <a:rPr lang="en-GB" smtClean="0"/>
              <a:t>Workplace pension reforms</a:t>
            </a:r>
            <a:br>
              <a:rPr lang="en-GB" smtClean="0"/>
            </a:br>
            <a:r>
              <a:rPr lang="en-GB" smtClean="0"/>
              <a:t>What’s changed?</a:t>
            </a:r>
            <a:endParaRPr lang="en-GB" dirty="0"/>
          </a:p>
        </p:txBody>
      </p:sp>
      <p:graphicFrame>
        <p:nvGraphicFramePr>
          <p:cNvPr id="23" name="Diagram 22"/>
          <p:cNvGraphicFramePr/>
          <p:nvPr>
            <p:extLst>
              <p:ext uri="{D42A27DB-BD31-4B8C-83A1-F6EECF244321}">
                <p14:modId xmlns:p14="http://schemas.microsoft.com/office/powerpoint/2010/main" val="2382914253"/>
              </p:ext>
            </p:extLst>
          </p:nvPr>
        </p:nvGraphicFramePr>
        <p:xfrm>
          <a:off x="171940" y="1292218"/>
          <a:ext cx="6532637" cy="28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5" name="Rectangle 24"/>
          <p:cNvSpPr/>
          <p:nvPr/>
        </p:nvSpPr>
        <p:spPr>
          <a:xfrm>
            <a:off x="152399" y="1285759"/>
            <a:ext cx="4572000" cy="369332"/>
          </a:xfrm>
          <a:prstGeom prst="rect">
            <a:avLst/>
          </a:prstGeom>
        </p:spPr>
        <p:txBody>
          <a:bodyPr>
            <a:spAutoFit/>
          </a:bodyPr>
          <a:lstStyle/>
          <a:p>
            <a:pPr>
              <a:defRPr/>
            </a:pPr>
            <a:r>
              <a:rPr lang="en-GB" b="1" dirty="0">
                <a:solidFill>
                  <a:schemeClr val="accent3"/>
                </a:solidFill>
                <a:latin typeface="+mj-lt"/>
              </a:rPr>
              <a:t>Before </a:t>
            </a:r>
            <a:r>
              <a:rPr lang="en-GB" b="1" dirty="0" smtClean="0">
                <a:solidFill>
                  <a:schemeClr val="accent3"/>
                </a:solidFill>
                <a:latin typeface="+mj-lt"/>
              </a:rPr>
              <a:t>auto </a:t>
            </a:r>
            <a:r>
              <a:rPr lang="en-GB" b="1" dirty="0">
                <a:solidFill>
                  <a:schemeClr val="accent3"/>
                </a:solidFill>
                <a:latin typeface="+mj-lt"/>
              </a:rPr>
              <a:t>enrolment</a:t>
            </a:r>
          </a:p>
        </p:txBody>
      </p:sp>
      <p:pic>
        <p:nvPicPr>
          <p:cNvPr id="29" name="Picture 2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826632" y="1908486"/>
            <a:ext cx="1859126" cy="1383678"/>
          </a:xfrm>
          <a:prstGeom prst="rect">
            <a:avLst/>
          </a:prstGeom>
        </p:spPr>
      </p:pic>
      <p:sp>
        <p:nvSpPr>
          <p:cNvPr id="30" name="Rectangle 29"/>
          <p:cNvSpPr/>
          <p:nvPr/>
        </p:nvSpPr>
        <p:spPr>
          <a:xfrm>
            <a:off x="6788192" y="3381375"/>
            <a:ext cx="1888041" cy="584775"/>
          </a:xfrm>
          <a:prstGeom prst="rect">
            <a:avLst/>
          </a:prstGeom>
        </p:spPr>
        <p:txBody>
          <a:bodyPr wrap="square">
            <a:spAutoFit/>
          </a:bodyPr>
          <a:lstStyle/>
          <a:p>
            <a:pPr algn="ctr">
              <a:defRPr/>
            </a:pPr>
            <a:r>
              <a:rPr lang="en-GB" sz="1600" b="1" dirty="0">
                <a:solidFill>
                  <a:schemeClr val="accent6"/>
                </a:solidFill>
                <a:latin typeface="+mj-lt"/>
              </a:rPr>
              <a:t>Saving was a ‘minority sport’</a:t>
            </a:r>
          </a:p>
        </p:txBody>
      </p:sp>
      <p:sp>
        <p:nvSpPr>
          <p:cNvPr id="31" name="Rectangle 30"/>
          <p:cNvSpPr/>
          <p:nvPr/>
        </p:nvSpPr>
        <p:spPr>
          <a:xfrm>
            <a:off x="152399" y="1285759"/>
            <a:ext cx="4572000" cy="369332"/>
          </a:xfrm>
          <a:prstGeom prst="rect">
            <a:avLst/>
          </a:prstGeom>
        </p:spPr>
        <p:txBody>
          <a:bodyPr>
            <a:spAutoFit/>
          </a:bodyPr>
          <a:lstStyle/>
          <a:p>
            <a:pPr>
              <a:defRPr/>
            </a:pPr>
            <a:r>
              <a:rPr lang="en-GB" b="1" dirty="0" smtClean="0">
                <a:solidFill>
                  <a:schemeClr val="accent3"/>
                </a:solidFill>
                <a:latin typeface="+mj-lt"/>
              </a:rPr>
              <a:t>After auto </a:t>
            </a:r>
            <a:r>
              <a:rPr lang="en-GB" b="1" dirty="0">
                <a:solidFill>
                  <a:schemeClr val="accent3"/>
                </a:solidFill>
                <a:latin typeface="+mj-lt"/>
              </a:rPr>
              <a:t>enrolment</a:t>
            </a:r>
          </a:p>
        </p:txBody>
      </p:sp>
      <p:graphicFrame>
        <p:nvGraphicFramePr>
          <p:cNvPr id="32" name="Diagram 31"/>
          <p:cNvGraphicFramePr/>
          <p:nvPr>
            <p:extLst>
              <p:ext uri="{D42A27DB-BD31-4B8C-83A1-F6EECF244321}">
                <p14:modId xmlns:p14="http://schemas.microsoft.com/office/powerpoint/2010/main" val="4236139490"/>
              </p:ext>
            </p:extLst>
          </p:nvPr>
        </p:nvGraphicFramePr>
        <p:xfrm>
          <a:off x="167178" y="1289443"/>
          <a:ext cx="6532637" cy="2848998"/>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pic>
        <p:nvPicPr>
          <p:cNvPr id="33" name="Picture 32"/>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6608318" y="1582521"/>
            <a:ext cx="2096851" cy="1706739"/>
          </a:xfrm>
          <a:prstGeom prst="rect">
            <a:avLst/>
          </a:prstGeom>
        </p:spPr>
      </p:pic>
      <p:sp>
        <p:nvSpPr>
          <p:cNvPr id="34" name="Rectangle 33"/>
          <p:cNvSpPr/>
          <p:nvPr/>
        </p:nvSpPr>
        <p:spPr>
          <a:xfrm>
            <a:off x="6799230" y="3381375"/>
            <a:ext cx="1888041" cy="584775"/>
          </a:xfrm>
          <a:prstGeom prst="rect">
            <a:avLst/>
          </a:prstGeom>
        </p:spPr>
        <p:txBody>
          <a:bodyPr wrap="square">
            <a:spAutoFit/>
          </a:bodyPr>
          <a:lstStyle/>
          <a:p>
            <a:pPr algn="ctr">
              <a:defRPr/>
            </a:pPr>
            <a:r>
              <a:rPr lang="en-GB" sz="1600" b="1" dirty="0">
                <a:solidFill>
                  <a:schemeClr val="accent6"/>
                </a:solidFill>
                <a:latin typeface="+mj-lt"/>
              </a:rPr>
              <a:t>Saving </a:t>
            </a:r>
            <a:r>
              <a:rPr lang="en-GB" sz="1600" b="1" dirty="0" smtClean="0">
                <a:solidFill>
                  <a:schemeClr val="accent6"/>
                </a:solidFill>
                <a:latin typeface="+mj-lt"/>
              </a:rPr>
              <a:t>is </a:t>
            </a:r>
            <a:br>
              <a:rPr lang="en-GB" sz="1600" b="1" dirty="0" smtClean="0">
                <a:solidFill>
                  <a:schemeClr val="accent6"/>
                </a:solidFill>
                <a:latin typeface="+mj-lt"/>
              </a:rPr>
            </a:br>
            <a:r>
              <a:rPr lang="en-GB" sz="1600" b="1" dirty="0" smtClean="0">
                <a:solidFill>
                  <a:schemeClr val="accent6"/>
                </a:solidFill>
                <a:latin typeface="+mj-lt"/>
              </a:rPr>
              <a:t>the norm</a:t>
            </a:r>
            <a:endParaRPr lang="en-GB" sz="1600" b="1" dirty="0">
              <a:solidFill>
                <a:schemeClr val="accent6"/>
              </a:solidFill>
              <a:latin typeface="+mj-lt"/>
            </a:endParaRPr>
          </a:p>
        </p:txBody>
      </p:sp>
      <p:pic>
        <p:nvPicPr>
          <p:cNvPr id="35" name="Picture 34"/>
          <p:cNvPicPr>
            <a:picLocks noChangeAspect="1" noChangeArrowheads="1"/>
          </p:cNvPicPr>
          <p:nvPr/>
        </p:nvPicPr>
        <p:blipFill>
          <a:blip r:embed="rId15" cstate="print"/>
          <a:srcRect/>
          <a:stretch>
            <a:fillRect/>
          </a:stretch>
        </p:blipFill>
        <p:spPr bwMode="auto">
          <a:xfrm>
            <a:off x="7164288" y="195486"/>
            <a:ext cx="1770262" cy="396632"/>
          </a:xfrm>
          <a:prstGeom prst="rect">
            <a:avLst/>
          </a:prstGeom>
          <a:noFill/>
          <a:ln w="9525">
            <a:noFill/>
            <a:miter lim="800000"/>
            <a:headEnd/>
            <a:tailEnd/>
          </a:ln>
        </p:spPr>
      </p:pic>
    </p:spTree>
    <p:extLst>
      <p:ext uri="{BB962C8B-B14F-4D97-AF65-F5344CB8AC3E}">
        <p14:creationId xmlns:p14="http://schemas.microsoft.com/office/powerpoint/2010/main" val="4100783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10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29"/>
                                        </p:tgtEl>
                                        <p:attrNameLst>
                                          <p:attrName>style.visibility</p:attrName>
                                        </p:attrNameLst>
                                      </p:cBhvr>
                                      <p:to>
                                        <p:strVal val="visible"/>
                                      </p:to>
                                    </p:set>
                                    <p:anim calcmode="lin" valueType="num">
                                      <p:cBhvr>
                                        <p:cTn id="12" dur="500" fill="hold"/>
                                        <p:tgtEl>
                                          <p:spTgt spid="29"/>
                                        </p:tgtEl>
                                        <p:attrNameLst>
                                          <p:attrName>ppt_w</p:attrName>
                                        </p:attrNameLst>
                                      </p:cBhvr>
                                      <p:tavLst>
                                        <p:tav tm="0">
                                          <p:val>
                                            <p:fltVal val="0"/>
                                          </p:val>
                                        </p:tav>
                                        <p:tav tm="100000">
                                          <p:val>
                                            <p:strVal val="#ppt_w"/>
                                          </p:val>
                                        </p:tav>
                                      </p:tavLst>
                                    </p:anim>
                                    <p:anim calcmode="lin" valueType="num">
                                      <p:cBhvr>
                                        <p:cTn id="13" dur="500" fill="hold"/>
                                        <p:tgtEl>
                                          <p:spTgt spid="29"/>
                                        </p:tgtEl>
                                        <p:attrNameLst>
                                          <p:attrName>ppt_h</p:attrName>
                                        </p:attrNameLst>
                                      </p:cBhvr>
                                      <p:tavLst>
                                        <p:tav tm="0">
                                          <p:val>
                                            <p:fltVal val="0"/>
                                          </p:val>
                                        </p:tav>
                                        <p:tav tm="100000">
                                          <p:val>
                                            <p:strVal val="#ppt_h"/>
                                          </p:val>
                                        </p:tav>
                                      </p:tavLst>
                                    </p:anim>
                                    <p:animEffect transition="in" filter="fade">
                                      <p:cBhvr>
                                        <p:cTn id="14" dur="500"/>
                                        <p:tgtEl>
                                          <p:spTgt spid="29"/>
                                        </p:tgtEl>
                                      </p:cBhvr>
                                    </p:animEffect>
                                  </p:childTnLst>
                                </p:cTn>
                              </p:par>
                              <p:par>
                                <p:cTn id="15" presetID="42" presetClass="entr" presetSubtype="0" fill="hold" grpId="0" nodeType="withEffect">
                                  <p:stCondLst>
                                    <p:cond delay="0"/>
                                  </p:stCondLst>
                                  <p:childTnLst>
                                    <p:set>
                                      <p:cBhvr>
                                        <p:cTn id="16" dur="1" fill="hold">
                                          <p:stCondLst>
                                            <p:cond delay="0"/>
                                          </p:stCondLst>
                                        </p:cTn>
                                        <p:tgtEl>
                                          <p:spTgt spid="30"/>
                                        </p:tgtEl>
                                        <p:attrNameLst>
                                          <p:attrName>style.visibility</p:attrName>
                                        </p:attrNameLst>
                                      </p:cBhvr>
                                      <p:to>
                                        <p:strVal val="visible"/>
                                      </p:to>
                                    </p:set>
                                    <p:animEffect transition="in" filter="fade">
                                      <p:cBhvr>
                                        <p:cTn id="17" dur="1000"/>
                                        <p:tgtEl>
                                          <p:spTgt spid="30"/>
                                        </p:tgtEl>
                                      </p:cBhvr>
                                    </p:animEffect>
                                    <p:anim calcmode="lin" valueType="num">
                                      <p:cBhvr>
                                        <p:cTn id="18" dur="1000" fill="hold"/>
                                        <p:tgtEl>
                                          <p:spTgt spid="30"/>
                                        </p:tgtEl>
                                        <p:attrNameLst>
                                          <p:attrName>ppt_x</p:attrName>
                                        </p:attrNameLst>
                                      </p:cBhvr>
                                      <p:tavLst>
                                        <p:tav tm="0">
                                          <p:val>
                                            <p:strVal val="#ppt_x"/>
                                          </p:val>
                                        </p:tav>
                                        <p:tav tm="100000">
                                          <p:val>
                                            <p:strVal val="#ppt_x"/>
                                          </p:val>
                                        </p:tav>
                                      </p:tavLst>
                                    </p:anim>
                                    <p:anim calcmode="lin" valueType="num">
                                      <p:cBhvr>
                                        <p:cTn id="19"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xit" presetSubtype="2" fill="hold" grpId="1" nodeType="clickEffect">
                                  <p:stCondLst>
                                    <p:cond delay="0"/>
                                  </p:stCondLst>
                                  <p:childTnLst>
                                    <p:animEffect transition="out" filter="wipe(right)">
                                      <p:cBhvr>
                                        <p:cTn id="23" dur="500"/>
                                        <p:tgtEl>
                                          <p:spTgt spid="23"/>
                                        </p:tgtEl>
                                      </p:cBhvr>
                                    </p:animEffect>
                                    <p:set>
                                      <p:cBhvr>
                                        <p:cTn id="24" dur="1" fill="hold">
                                          <p:stCondLst>
                                            <p:cond delay="499"/>
                                          </p:stCondLst>
                                        </p:cTn>
                                        <p:tgtEl>
                                          <p:spTgt spid="23"/>
                                        </p:tgtEl>
                                        <p:attrNameLst>
                                          <p:attrName>style.visibility</p:attrName>
                                        </p:attrNameLst>
                                      </p:cBhvr>
                                      <p:to>
                                        <p:strVal val="hidden"/>
                                      </p:to>
                                    </p:set>
                                  </p:childTnLst>
                                </p:cTn>
                              </p:par>
                              <p:par>
                                <p:cTn id="25" presetID="22" presetClass="exit" presetSubtype="2" fill="hold" grpId="0" nodeType="withEffect">
                                  <p:stCondLst>
                                    <p:cond delay="0"/>
                                  </p:stCondLst>
                                  <p:childTnLst>
                                    <p:animEffect transition="out" filter="wipe(right)">
                                      <p:cBhvr>
                                        <p:cTn id="26" dur="500"/>
                                        <p:tgtEl>
                                          <p:spTgt spid="25"/>
                                        </p:tgtEl>
                                      </p:cBhvr>
                                    </p:animEffect>
                                    <p:set>
                                      <p:cBhvr>
                                        <p:cTn id="27" dur="1" fill="hold">
                                          <p:stCondLst>
                                            <p:cond delay="499"/>
                                          </p:stCondLst>
                                        </p:cTn>
                                        <p:tgtEl>
                                          <p:spTgt spid="25"/>
                                        </p:tgtEl>
                                        <p:attrNameLst>
                                          <p:attrName>style.visibility</p:attrName>
                                        </p:attrNameLst>
                                      </p:cBhvr>
                                      <p:to>
                                        <p:strVal val="hidden"/>
                                      </p:to>
                                    </p:set>
                                  </p:childTnLst>
                                </p:cTn>
                              </p:par>
                              <p:par>
                                <p:cTn id="28" presetID="42" presetClass="exit" presetSubtype="0" fill="hold" grpId="1" nodeType="withEffect">
                                  <p:stCondLst>
                                    <p:cond delay="0"/>
                                  </p:stCondLst>
                                  <p:childTnLst>
                                    <p:animEffect transition="out" filter="fade">
                                      <p:cBhvr>
                                        <p:cTn id="29" dur="1000"/>
                                        <p:tgtEl>
                                          <p:spTgt spid="30"/>
                                        </p:tgtEl>
                                      </p:cBhvr>
                                    </p:animEffect>
                                    <p:anim calcmode="lin" valueType="num">
                                      <p:cBhvr>
                                        <p:cTn id="30" dur="1000"/>
                                        <p:tgtEl>
                                          <p:spTgt spid="30"/>
                                        </p:tgtEl>
                                        <p:attrNameLst>
                                          <p:attrName>ppt_x</p:attrName>
                                        </p:attrNameLst>
                                      </p:cBhvr>
                                      <p:tavLst>
                                        <p:tav tm="0">
                                          <p:val>
                                            <p:strVal val="ppt_x"/>
                                          </p:val>
                                        </p:tav>
                                        <p:tav tm="100000">
                                          <p:val>
                                            <p:strVal val="ppt_x"/>
                                          </p:val>
                                        </p:tav>
                                      </p:tavLst>
                                    </p:anim>
                                    <p:anim calcmode="lin" valueType="num">
                                      <p:cBhvr>
                                        <p:cTn id="31" dur="1000"/>
                                        <p:tgtEl>
                                          <p:spTgt spid="30"/>
                                        </p:tgtEl>
                                        <p:attrNameLst>
                                          <p:attrName>ppt_y</p:attrName>
                                        </p:attrNameLst>
                                      </p:cBhvr>
                                      <p:tavLst>
                                        <p:tav tm="0">
                                          <p:val>
                                            <p:strVal val="ppt_y"/>
                                          </p:val>
                                        </p:tav>
                                        <p:tav tm="100000">
                                          <p:val>
                                            <p:strVal val="ppt_y+.1"/>
                                          </p:val>
                                        </p:tav>
                                      </p:tavLst>
                                    </p:anim>
                                    <p:set>
                                      <p:cBhvr>
                                        <p:cTn id="32" dur="1" fill="hold">
                                          <p:stCondLst>
                                            <p:cond delay="999"/>
                                          </p:stCondLst>
                                        </p:cTn>
                                        <p:tgtEl>
                                          <p:spTgt spid="30"/>
                                        </p:tgtEl>
                                        <p:attrNameLst>
                                          <p:attrName>style.visibility</p:attrName>
                                        </p:attrNameLst>
                                      </p:cBhvr>
                                      <p:to>
                                        <p:strVal val="hidden"/>
                                      </p:to>
                                    </p:set>
                                  </p:childTnLst>
                                </p:cTn>
                              </p:par>
                            </p:childTnLst>
                          </p:cTn>
                        </p:par>
                        <p:par>
                          <p:cTn id="33" fill="hold">
                            <p:stCondLst>
                              <p:cond delay="1000"/>
                            </p:stCondLst>
                            <p:childTnLst>
                              <p:par>
                                <p:cTn id="34" presetID="22" presetClass="entr" presetSubtype="8" fill="hold" grpId="0" nodeType="afterEffect">
                                  <p:stCondLst>
                                    <p:cond delay="0"/>
                                  </p:stCondLst>
                                  <p:childTnLst>
                                    <p:set>
                                      <p:cBhvr>
                                        <p:cTn id="35" dur="1" fill="hold">
                                          <p:stCondLst>
                                            <p:cond delay="0"/>
                                          </p:stCondLst>
                                        </p:cTn>
                                        <p:tgtEl>
                                          <p:spTgt spid="31"/>
                                        </p:tgtEl>
                                        <p:attrNameLst>
                                          <p:attrName>style.visibility</p:attrName>
                                        </p:attrNameLst>
                                      </p:cBhvr>
                                      <p:to>
                                        <p:strVal val="visible"/>
                                      </p:to>
                                    </p:set>
                                    <p:animEffect transition="in" filter="wipe(left)">
                                      <p:cBhvr>
                                        <p:cTn id="36" dur="500"/>
                                        <p:tgtEl>
                                          <p:spTgt spid="31"/>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32"/>
                                        </p:tgtEl>
                                        <p:attrNameLst>
                                          <p:attrName>style.visibility</p:attrName>
                                        </p:attrNameLst>
                                      </p:cBhvr>
                                      <p:to>
                                        <p:strVal val="visible"/>
                                      </p:to>
                                    </p:set>
                                    <p:animEffect transition="in" filter="wipe(left)">
                                      <p:cBhvr>
                                        <p:cTn id="39" dur="500"/>
                                        <p:tgtEl>
                                          <p:spTgt spid="32"/>
                                        </p:tgtEl>
                                      </p:cBhvr>
                                    </p:animEffect>
                                  </p:childTnLst>
                                </p:cTn>
                              </p:par>
                            </p:childTnLst>
                          </p:cTn>
                        </p:par>
                        <p:par>
                          <p:cTn id="40" fill="hold">
                            <p:stCondLst>
                              <p:cond delay="1500"/>
                            </p:stCondLst>
                            <p:childTnLst>
                              <p:par>
                                <p:cTn id="41" presetID="22" presetClass="entr" presetSubtype="4" fill="hold" nodeType="afterEffect">
                                  <p:stCondLst>
                                    <p:cond delay="0"/>
                                  </p:stCondLst>
                                  <p:childTnLst>
                                    <p:set>
                                      <p:cBhvr>
                                        <p:cTn id="42" dur="1" fill="hold">
                                          <p:stCondLst>
                                            <p:cond delay="0"/>
                                          </p:stCondLst>
                                        </p:cTn>
                                        <p:tgtEl>
                                          <p:spTgt spid="33"/>
                                        </p:tgtEl>
                                        <p:attrNameLst>
                                          <p:attrName>style.visibility</p:attrName>
                                        </p:attrNameLst>
                                      </p:cBhvr>
                                      <p:to>
                                        <p:strVal val="visible"/>
                                      </p:to>
                                    </p:set>
                                    <p:animEffect transition="in" filter="wipe(down)">
                                      <p:cBhvr>
                                        <p:cTn id="43" dur="500"/>
                                        <p:tgtEl>
                                          <p:spTgt spid="33"/>
                                        </p:tgtEl>
                                      </p:cBhvr>
                                    </p:animEffect>
                                  </p:childTnLst>
                                </p:cTn>
                              </p:par>
                              <p:par>
                                <p:cTn id="44" presetID="42" presetClass="entr" presetSubtype="0" fill="hold" grpId="0" nodeType="withEffect">
                                  <p:stCondLst>
                                    <p:cond delay="0"/>
                                  </p:stCondLst>
                                  <p:childTnLst>
                                    <p:set>
                                      <p:cBhvr>
                                        <p:cTn id="45" dur="1" fill="hold">
                                          <p:stCondLst>
                                            <p:cond delay="0"/>
                                          </p:stCondLst>
                                        </p:cTn>
                                        <p:tgtEl>
                                          <p:spTgt spid="34"/>
                                        </p:tgtEl>
                                        <p:attrNameLst>
                                          <p:attrName>style.visibility</p:attrName>
                                        </p:attrNameLst>
                                      </p:cBhvr>
                                      <p:to>
                                        <p:strVal val="visible"/>
                                      </p:to>
                                    </p:set>
                                    <p:animEffect transition="in" filter="fade">
                                      <p:cBhvr>
                                        <p:cTn id="46" dur="1000"/>
                                        <p:tgtEl>
                                          <p:spTgt spid="34"/>
                                        </p:tgtEl>
                                      </p:cBhvr>
                                    </p:animEffect>
                                    <p:anim calcmode="lin" valueType="num">
                                      <p:cBhvr>
                                        <p:cTn id="47" dur="1000" fill="hold"/>
                                        <p:tgtEl>
                                          <p:spTgt spid="34"/>
                                        </p:tgtEl>
                                        <p:attrNameLst>
                                          <p:attrName>ppt_x</p:attrName>
                                        </p:attrNameLst>
                                      </p:cBhvr>
                                      <p:tavLst>
                                        <p:tav tm="0">
                                          <p:val>
                                            <p:strVal val="#ppt_x"/>
                                          </p:val>
                                        </p:tav>
                                        <p:tav tm="100000">
                                          <p:val>
                                            <p:strVal val="#ppt_x"/>
                                          </p:val>
                                        </p:tav>
                                      </p:tavLst>
                                    </p:anim>
                                    <p:anim calcmode="lin" valueType="num">
                                      <p:cBhvr>
                                        <p:cTn id="48"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3" grpId="0">
        <p:bldAsOne/>
      </p:bldGraphic>
      <p:bldGraphic spid="23" grpId="1">
        <p:bldAsOne/>
      </p:bldGraphic>
      <p:bldP spid="25" grpId="0"/>
      <p:bldP spid="30" grpId="0"/>
      <p:bldP spid="30" grpId="1"/>
      <p:bldP spid="31" grpId="0"/>
      <p:bldGraphic spid="32" grpId="0">
        <p:bldAsOne/>
      </p:bldGraphic>
      <p:bldP spid="3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14779" y="868700"/>
            <a:ext cx="2760188" cy="769441"/>
          </a:xfrm>
          <a:prstGeom prst="rect">
            <a:avLst/>
          </a:prstGeom>
          <a:noFill/>
        </p:spPr>
        <p:txBody>
          <a:bodyPr wrap="square" rtlCol="0">
            <a:spAutoFit/>
          </a:bodyPr>
          <a:lstStyle/>
          <a:p>
            <a:pPr algn="ctr"/>
            <a:r>
              <a:rPr lang="en-GB" sz="4400" b="1" spc="-50" dirty="0" smtClean="0">
                <a:solidFill>
                  <a:schemeClr val="accent3"/>
                </a:solidFill>
                <a:latin typeface="+mn-lt"/>
              </a:rPr>
              <a:t>442,000</a:t>
            </a:r>
            <a:r>
              <a:rPr lang="en-GB" sz="4400" b="1" spc="-50" dirty="0">
                <a:solidFill>
                  <a:schemeClr val="accent3"/>
                </a:solidFill>
                <a:latin typeface="+mn-lt"/>
              </a:rPr>
              <a:t>+ </a:t>
            </a:r>
          </a:p>
        </p:txBody>
      </p:sp>
      <p:sp>
        <p:nvSpPr>
          <p:cNvPr id="4" name="Slide Number Placeholder 3"/>
          <p:cNvSpPr>
            <a:spLocks noGrp="1"/>
          </p:cNvSpPr>
          <p:nvPr>
            <p:ph type="sldNum" sz="quarter" idx="10"/>
          </p:nvPr>
        </p:nvSpPr>
        <p:spPr/>
        <p:txBody>
          <a:bodyPr/>
          <a:lstStyle/>
          <a:p>
            <a:pPr>
              <a:defRPr/>
            </a:pPr>
            <a:fld id="{83AD940B-BBCB-4B14-850F-5056E8092756}" type="slidenum">
              <a:rPr lang="en-GB" smtClean="0"/>
              <a:pPr>
                <a:defRPr/>
              </a:pPr>
              <a:t>3</a:t>
            </a:fld>
            <a:endParaRPr lang="en-GB" dirty="0"/>
          </a:p>
        </p:txBody>
      </p:sp>
      <p:sp>
        <p:nvSpPr>
          <p:cNvPr id="2" name="Title 1"/>
          <p:cNvSpPr>
            <a:spLocks noGrp="1"/>
          </p:cNvSpPr>
          <p:nvPr>
            <p:ph type="title"/>
          </p:nvPr>
        </p:nvSpPr>
        <p:spPr/>
        <p:txBody>
          <a:bodyPr/>
          <a:lstStyle/>
          <a:p>
            <a:r>
              <a:rPr lang="en-GB" dirty="0" smtClean="0"/>
              <a:t>NEST key statistics</a:t>
            </a:r>
            <a:endParaRPr lang="en-GB" dirty="0"/>
          </a:p>
        </p:txBody>
      </p:sp>
      <p:sp>
        <p:nvSpPr>
          <p:cNvPr id="6" name="Content Placeholder 5"/>
          <p:cNvSpPr>
            <a:spLocks noGrp="1"/>
          </p:cNvSpPr>
          <p:nvPr>
            <p:ph idx="4294967295"/>
          </p:nvPr>
        </p:nvSpPr>
        <p:spPr>
          <a:xfrm>
            <a:off x="0" y="3392488"/>
            <a:ext cx="2066925" cy="461962"/>
          </a:xfrm>
        </p:spPr>
        <p:txBody>
          <a:bodyPr/>
          <a:lstStyle/>
          <a:p>
            <a:pPr marL="0" indent="0" algn="ctr">
              <a:buNone/>
            </a:pPr>
            <a:r>
              <a:rPr lang="en-GB" b="1" dirty="0" smtClean="0">
                <a:solidFill>
                  <a:srgbClr val="919497"/>
                </a:solidFill>
                <a:latin typeface="+mj-lt"/>
              </a:rPr>
              <a:t>Employers</a:t>
            </a:r>
          </a:p>
        </p:txBody>
      </p:sp>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l="2404" t="39481" r="3304" b="11039"/>
          <a:stretch/>
        </p:blipFill>
        <p:spPr>
          <a:xfrm>
            <a:off x="167836" y="2042431"/>
            <a:ext cx="3054073" cy="901737"/>
          </a:xfrm>
          <a:prstGeom prst="rect">
            <a:avLst/>
          </a:prstGeom>
        </p:spPr>
      </p:pic>
      <p:grpSp>
        <p:nvGrpSpPr>
          <p:cNvPr id="20" name="Group 19"/>
          <p:cNvGrpSpPr/>
          <p:nvPr/>
        </p:nvGrpSpPr>
        <p:grpSpPr>
          <a:xfrm>
            <a:off x="3214005" y="868700"/>
            <a:ext cx="2760188" cy="4098184"/>
            <a:chOff x="3214005" y="868700"/>
            <a:chExt cx="2760188" cy="4098184"/>
          </a:xfrm>
        </p:grpSpPr>
        <p:sp>
          <p:nvSpPr>
            <p:cNvPr id="19" name="TextBox 18"/>
            <p:cNvSpPr txBox="1"/>
            <p:nvPr/>
          </p:nvSpPr>
          <p:spPr>
            <a:xfrm>
              <a:off x="3214005" y="868700"/>
              <a:ext cx="2760188" cy="769441"/>
            </a:xfrm>
            <a:prstGeom prst="rect">
              <a:avLst/>
            </a:prstGeom>
            <a:noFill/>
          </p:spPr>
          <p:txBody>
            <a:bodyPr wrap="square" rtlCol="0">
              <a:spAutoFit/>
            </a:bodyPr>
            <a:lstStyle/>
            <a:p>
              <a:pPr algn="ctr"/>
              <a:r>
                <a:rPr lang="en-GB" sz="4400" b="1" spc="-50" dirty="0" smtClean="0">
                  <a:solidFill>
                    <a:schemeClr val="accent3"/>
                  </a:solidFill>
                  <a:latin typeface="+mn-lt"/>
                </a:rPr>
                <a:t>5.3m+</a:t>
              </a:r>
              <a:endParaRPr lang="en-GB" sz="4400" b="1" spc="-50" dirty="0">
                <a:solidFill>
                  <a:schemeClr val="accent3"/>
                </a:solidFill>
                <a:latin typeface="+mn-lt"/>
              </a:endParaRPr>
            </a:p>
          </p:txBody>
        </p:sp>
        <p:sp>
          <p:nvSpPr>
            <p:cNvPr id="10" name="Rectangle 9"/>
            <p:cNvSpPr/>
            <p:nvPr/>
          </p:nvSpPr>
          <p:spPr>
            <a:xfrm>
              <a:off x="3344090" y="3397224"/>
              <a:ext cx="2553789" cy="1569660"/>
            </a:xfrm>
            <a:prstGeom prst="rect">
              <a:avLst/>
            </a:prstGeom>
          </p:spPr>
          <p:txBody>
            <a:bodyPr wrap="square">
              <a:spAutoFit/>
            </a:bodyPr>
            <a:lstStyle/>
            <a:p>
              <a:pPr algn="ctr"/>
              <a:r>
                <a:rPr lang="en-GB" sz="2400" b="1" dirty="0" smtClean="0">
                  <a:solidFill>
                    <a:srgbClr val="919497"/>
                  </a:solidFill>
                  <a:latin typeface="+mj-lt"/>
                </a:rPr>
                <a:t>Members </a:t>
              </a:r>
              <a:r>
                <a:rPr lang="en-GB" sz="2400" b="1" dirty="0">
                  <a:solidFill>
                    <a:srgbClr val="919497"/>
                  </a:solidFill>
                  <a:latin typeface="+mj-lt"/>
                </a:rPr>
                <a:t>w</a:t>
              </a:r>
              <a:r>
                <a:rPr lang="en-GB" sz="2400" b="1" dirty="0" smtClean="0">
                  <a:solidFill>
                    <a:srgbClr val="919497"/>
                  </a:solidFill>
                  <a:latin typeface="+mj-lt"/>
                </a:rPr>
                <a:t>ith £</a:t>
              </a:r>
              <a:r>
                <a:rPr lang="en-GB" sz="2400" b="1" dirty="0">
                  <a:solidFill>
                    <a:srgbClr val="919497"/>
                  </a:solidFill>
                  <a:latin typeface="+mj-lt"/>
                </a:rPr>
                <a:t>2</a:t>
              </a:r>
              <a:r>
                <a:rPr lang="en-GB" sz="2400" b="1" dirty="0" smtClean="0">
                  <a:solidFill>
                    <a:srgbClr val="919497"/>
                  </a:solidFill>
                  <a:latin typeface="+mj-lt"/>
                </a:rPr>
                <a:t>bn </a:t>
              </a:r>
              <a:r>
                <a:rPr lang="en-GB" sz="2400" b="1" dirty="0">
                  <a:solidFill>
                    <a:srgbClr val="919497"/>
                  </a:solidFill>
                  <a:latin typeface="+mj-lt"/>
                </a:rPr>
                <a:t>funds </a:t>
              </a:r>
              <a:br>
                <a:rPr lang="en-GB" sz="2400" b="1" dirty="0">
                  <a:solidFill>
                    <a:srgbClr val="919497"/>
                  </a:solidFill>
                  <a:latin typeface="+mj-lt"/>
                </a:rPr>
              </a:br>
              <a:r>
                <a:rPr lang="en-GB" sz="2400" b="1" dirty="0">
                  <a:solidFill>
                    <a:srgbClr val="919497"/>
                  </a:solidFill>
                  <a:latin typeface="+mj-lt"/>
                </a:rPr>
                <a:t>under management  </a:t>
              </a:r>
            </a:p>
          </p:txBody>
        </p:sp>
        <p:pic>
          <p:nvPicPr>
            <p:cNvPr id="12" name="Picture 2" descr="\\nest-fap-0001\Data\MACS\2_Projects\10199 - Beauty parade\01 - presentation\Design\Links\NEST_works-23.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18163" y="1714957"/>
              <a:ext cx="1951873" cy="1517743"/>
            </a:xfrm>
            <a:prstGeom prst="rect">
              <a:avLst/>
            </a:prstGeom>
            <a:noFill/>
            <a:extLst>
              <a:ext uri="{909E8E84-426E-40dd-AFC4-6F175D3DCCD1}">
                <a14:hiddenFill xmlns:a14="http://schemas.microsoft.com/office/drawing/2010/main" xmlns="">
                  <a:solidFill>
                    <a:srgbClr val="FFFFFF"/>
                  </a:solidFill>
                </a14:hiddenFill>
              </a:ext>
            </a:extLst>
          </p:spPr>
        </p:pic>
      </p:grpSp>
      <p:grpSp>
        <p:nvGrpSpPr>
          <p:cNvPr id="21" name="Group 20"/>
          <p:cNvGrpSpPr/>
          <p:nvPr/>
        </p:nvGrpSpPr>
        <p:grpSpPr>
          <a:xfrm>
            <a:off x="6019439" y="868700"/>
            <a:ext cx="2987857" cy="2986497"/>
            <a:chOff x="6019439" y="868700"/>
            <a:chExt cx="2987857" cy="2986497"/>
          </a:xfrm>
        </p:grpSpPr>
        <p:sp>
          <p:nvSpPr>
            <p:cNvPr id="14" name="TextBox 13"/>
            <p:cNvSpPr txBox="1"/>
            <p:nvPr/>
          </p:nvSpPr>
          <p:spPr>
            <a:xfrm>
              <a:off x="6019439" y="868700"/>
              <a:ext cx="2987857" cy="769441"/>
            </a:xfrm>
            <a:prstGeom prst="rect">
              <a:avLst/>
            </a:prstGeom>
            <a:noFill/>
          </p:spPr>
          <p:txBody>
            <a:bodyPr wrap="square" rtlCol="0">
              <a:spAutoFit/>
            </a:bodyPr>
            <a:lstStyle/>
            <a:p>
              <a:pPr algn="ctr"/>
              <a:r>
                <a:rPr lang="en-GB" sz="4400" b="1" spc="-50" dirty="0" smtClean="0">
                  <a:solidFill>
                    <a:schemeClr val="accent3"/>
                  </a:solidFill>
                  <a:latin typeface="+mn-lt"/>
                </a:rPr>
                <a:t>17,400+ </a:t>
              </a:r>
              <a:endParaRPr lang="en-GB" sz="4400" b="1" spc="-50" dirty="0">
                <a:solidFill>
                  <a:schemeClr val="accent3"/>
                </a:solidFill>
                <a:latin typeface="+mn-lt"/>
              </a:endParaRPr>
            </a:p>
          </p:txBody>
        </p:sp>
        <p:sp>
          <p:nvSpPr>
            <p:cNvPr id="15" name="Rectangle 14"/>
            <p:cNvSpPr/>
            <p:nvPr/>
          </p:nvSpPr>
          <p:spPr>
            <a:xfrm>
              <a:off x="6205541" y="3393532"/>
              <a:ext cx="2615652" cy="461665"/>
            </a:xfrm>
            <a:prstGeom prst="rect">
              <a:avLst/>
            </a:prstGeom>
          </p:spPr>
          <p:txBody>
            <a:bodyPr wrap="none">
              <a:spAutoFit/>
            </a:bodyPr>
            <a:lstStyle/>
            <a:p>
              <a:pPr algn="ctr"/>
              <a:r>
                <a:rPr lang="en-GB" sz="2400" b="1" dirty="0">
                  <a:solidFill>
                    <a:srgbClr val="919497"/>
                  </a:solidFill>
                  <a:latin typeface="+mj-lt"/>
                </a:rPr>
                <a:t>NEST Connectors</a:t>
              </a:r>
            </a:p>
          </p:txBody>
        </p:sp>
        <p:grpSp>
          <p:nvGrpSpPr>
            <p:cNvPr id="16" name="Group 15"/>
            <p:cNvGrpSpPr/>
            <p:nvPr/>
          </p:nvGrpSpPr>
          <p:grpSpPr>
            <a:xfrm>
              <a:off x="6372200" y="1779662"/>
              <a:ext cx="2272444" cy="1485826"/>
              <a:chOff x="6372200" y="1779662"/>
              <a:chExt cx="2272444" cy="1485826"/>
            </a:xfrm>
          </p:grpSpPr>
          <p:pic>
            <p:nvPicPr>
              <p:cNvPr id="17" name="Picture 3" descr="\\nest-fap-0001\Data\MACS\2_Projects\10199 - Beauty parade\01 - presentation\Design\Links\NEST_works-24.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372200" y="1779662"/>
                <a:ext cx="1127418" cy="1485826"/>
              </a:xfrm>
              <a:prstGeom prst="rect">
                <a:avLst/>
              </a:prstGeom>
              <a:noFill/>
              <a:extLst>
                <a:ext uri="{909E8E84-426E-40dd-AFC4-6F175D3DCCD1}">
                  <a14:hiddenFill xmlns:a14="http://schemas.microsoft.com/office/drawing/2010/main" xmlns="">
                    <a:solidFill>
                      <a:srgbClr val="FFFFFF"/>
                    </a:solidFill>
                  </a14:hiddenFill>
                </a:ext>
              </a:extLst>
            </p:spPr>
          </p:pic>
          <p:pic>
            <p:nvPicPr>
              <p:cNvPr id="18" name="Picture 4" descr="\\nest-fap-0001\Data\MACS\2_Projects\10199 - Beauty parade\01 - presentation\Design\Links\NEST_works-25.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165778" y="1958866"/>
                <a:ext cx="1478866" cy="1127418"/>
              </a:xfrm>
              <a:prstGeom prst="rect">
                <a:avLst/>
              </a:prstGeom>
              <a:noFill/>
              <a:extLst>
                <a:ext uri="{909E8E84-426E-40dd-AFC4-6F175D3DCCD1}">
                  <a14:hiddenFill xmlns:a14="http://schemas.microsoft.com/office/drawing/2010/main" xmlns="">
                    <a:solidFill>
                      <a:srgbClr val="FFFFFF"/>
                    </a:solidFill>
                  </a14:hiddenFill>
                </a:ext>
              </a:extLst>
            </p:spPr>
          </p:pic>
        </p:grpSp>
      </p:grpSp>
    </p:spTree>
    <p:extLst>
      <p:ext uri="{BB962C8B-B14F-4D97-AF65-F5344CB8AC3E}">
        <p14:creationId xmlns:p14="http://schemas.microsoft.com/office/powerpoint/2010/main" val="1826406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Effect transition="in" filter="fade">
                                      <p:cBhvr>
                                        <p:cTn id="13" dur="500"/>
                                        <p:tgtEl>
                                          <p:spTgt spid="6">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20"/>
                                        </p:tgtEl>
                                        <p:attrNameLst>
                                          <p:attrName>style.visibility</p:attrName>
                                        </p:attrNameLst>
                                      </p:cBhvr>
                                      <p:to>
                                        <p:strVal val="visible"/>
                                      </p:to>
                                    </p:set>
                                    <p:animEffect transition="in" filter="fade">
                                      <p:cBhvr>
                                        <p:cTn id="18" dur="500"/>
                                        <p:tgtEl>
                                          <p:spTgt spid="20"/>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25" descr="pada-20100604-1463.jpg"/>
          <p:cNvPicPr>
            <a:picLocks noChangeAspect="1"/>
          </p:cNvPicPr>
          <p:nvPr/>
        </p:nvPicPr>
        <p:blipFill>
          <a:blip r:embed="rId3" cstate="print"/>
          <a:srcRect l="17500" t="3809" r="15000"/>
          <a:stretch>
            <a:fillRect/>
          </a:stretch>
        </p:blipFill>
        <p:spPr>
          <a:xfrm>
            <a:off x="4572000" y="812042"/>
            <a:ext cx="2026333" cy="4331458"/>
          </a:xfrm>
          <a:prstGeom prst="rect">
            <a:avLst/>
          </a:prstGeom>
        </p:spPr>
      </p:pic>
      <p:sp>
        <p:nvSpPr>
          <p:cNvPr id="36" name="Title 1"/>
          <p:cNvSpPr>
            <a:spLocks noGrp="1"/>
          </p:cNvSpPr>
          <p:nvPr>
            <p:ph type="title"/>
          </p:nvPr>
        </p:nvSpPr>
        <p:spPr/>
        <p:txBody>
          <a:bodyPr/>
          <a:lstStyle/>
          <a:p>
            <a:r>
              <a:rPr lang="en-GB" dirty="0" smtClean="0"/>
              <a:t>Alternative fund choices – supporting decisions</a:t>
            </a:r>
            <a:endParaRPr lang="en-GB" dirty="0"/>
          </a:p>
        </p:txBody>
      </p:sp>
      <p:sp>
        <p:nvSpPr>
          <p:cNvPr id="9" name="Slide Number Placeholder 8"/>
          <p:cNvSpPr>
            <a:spLocks noGrp="1"/>
          </p:cNvSpPr>
          <p:nvPr>
            <p:ph type="sldNum" sz="quarter" idx="10"/>
          </p:nvPr>
        </p:nvSpPr>
        <p:spPr/>
        <p:txBody>
          <a:bodyPr/>
          <a:lstStyle/>
          <a:p>
            <a:pPr>
              <a:defRPr/>
            </a:pPr>
            <a:fld id="{83AD940B-BBCB-4B14-850F-5056E8092756}" type="slidenum">
              <a:rPr lang="en-GB" smtClean="0"/>
              <a:pPr>
                <a:defRPr/>
              </a:pPr>
              <a:t>4</a:t>
            </a:fld>
            <a:endParaRPr lang="en-GB" dirty="0"/>
          </a:p>
        </p:txBody>
      </p:sp>
      <p:sp>
        <p:nvSpPr>
          <p:cNvPr id="21" name="TextBox 20"/>
          <p:cNvSpPr txBox="1"/>
          <p:nvPr/>
        </p:nvSpPr>
        <p:spPr>
          <a:xfrm>
            <a:off x="1619672" y="771550"/>
            <a:ext cx="1548000" cy="1512000"/>
          </a:xfrm>
          <a:prstGeom prst="roundRect">
            <a:avLst>
              <a:gd name="adj" fmla="val 5358"/>
            </a:avLst>
          </a:prstGeom>
          <a:solidFill>
            <a:schemeClr val="bg1"/>
          </a:solidFill>
          <a:ln w="38100">
            <a:solidFill>
              <a:schemeClr val="accent3"/>
            </a:solidFill>
          </a:ln>
        </p:spPr>
        <p:txBody>
          <a:bodyPr wrap="square" rtlCol="0" anchor="ctr" anchorCtr="0">
            <a:noAutofit/>
          </a:bodyPr>
          <a:lstStyle/>
          <a:p>
            <a:pPr algn="ctr"/>
            <a:r>
              <a:rPr lang="en-GB" sz="1400" b="1" dirty="0" smtClean="0">
                <a:latin typeface="+mn-lt"/>
              </a:rPr>
              <a:t>NEST Pre-retirement Fund</a:t>
            </a:r>
            <a:endParaRPr lang="en-GB" sz="1400" b="1" dirty="0">
              <a:latin typeface="+mn-lt"/>
            </a:endParaRPr>
          </a:p>
        </p:txBody>
      </p:sp>
      <p:sp>
        <p:nvSpPr>
          <p:cNvPr id="22" name="TextBox 21"/>
          <p:cNvSpPr txBox="1"/>
          <p:nvPr/>
        </p:nvSpPr>
        <p:spPr>
          <a:xfrm>
            <a:off x="323528" y="1275606"/>
            <a:ext cx="1512000" cy="1512000"/>
          </a:xfrm>
          <a:prstGeom prst="roundRect">
            <a:avLst>
              <a:gd name="adj" fmla="val 5850"/>
            </a:avLst>
          </a:prstGeom>
          <a:solidFill>
            <a:schemeClr val="bg1"/>
          </a:solidFill>
          <a:ln w="38100">
            <a:solidFill>
              <a:srgbClr val="C4BCA5"/>
            </a:solidFill>
          </a:ln>
        </p:spPr>
        <p:txBody>
          <a:bodyPr wrap="square" rtlCol="0" anchor="ctr" anchorCtr="0">
            <a:noAutofit/>
          </a:bodyPr>
          <a:lstStyle/>
          <a:p>
            <a:pPr algn="ctr"/>
            <a:r>
              <a:rPr lang="en-GB" sz="1400" b="1" dirty="0" smtClean="0">
                <a:latin typeface="+mn-lt"/>
              </a:rPr>
              <a:t>NEST Lower Growth Fund</a:t>
            </a:r>
            <a:endParaRPr lang="en-GB" sz="1400" b="1" dirty="0">
              <a:latin typeface="+mn-lt"/>
            </a:endParaRPr>
          </a:p>
        </p:txBody>
      </p:sp>
      <p:sp>
        <p:nvSpPr>
          <p:cNvPr id="23" name="TextBox 22"/>
          <p:cNvSpPr txBox="1"/>
          <p:nvPr/>
        </p:nvSpPr>
        <p:spPr>
          <a:xfrm>
            <a:off x="539552" y="2499742"/>
            <a:ext cx="1512000" cy="1512000"/>
          </a:xfrm>
          <a:prstGeom prst="roundRect">
            <a:avLst>
              <a:gd name="adj" fmla="val 5359"/>
            </a:avLst>
          </a:prstGeom>
          <a:solidFill>
            <a:schemeClr val="bg1"/>
          </a:solidFill>
          <a:ln w="38100">
            <a:solidFill>
              <a:schemeClr val="tx2"/>
            </a:solidFill>
          </a:ln>
        </p:spPr>
        <p:txBody>
          <a:bodyPr wrap="square" rtlCol="0" anchor="ctr" anchorCtr="0">
            <a:noAutofit/>
          </a:bodyPr>
          <a:lstStyle/>
          <a:p>
            <a:pPr algn="ctr">
              <a:spcAft>
                <a:spcPts val="600"/>
              </a:spcAft>
            </a:pPr>
            <a:r>
              <a:rPr lang="en-GB" sz="1400" b="1" dirty="0" smtClean="0">
                <a:latin typeface="+mn-lt"/>
              </a:rPr>
              <a:t>NEST Higher Risk Fund</a:t>
            </a:r>
          </a:p>
          <a:p>
            <a:pPr algn="ctr"/>
            <a:r>
              <a:rPr lang="en-GB" sz="1200" dirty="0" smtClean="0">
                <a:latin typeface="+mn-lt"/>
              </a:rPr>
              <a:t>diversified</a:t>
            </a:r>
          </a:p>
          <a:p>
            <a:pPr algn="ctr"/>
            <a:r>
              <a:rPr lang="en-GB" sz="1200" dirty="0" err="1" smtClean="0">
                <a:latin typeface="+mn-lt"/>
              </a:rPr>
              <a:t>lifestyled</a:t>
            </a:r>
            <a:endParaRPr lang="en-GB" sz="1200" dirty="0" smtClean="0">
              <a:latin typeface="+mn-lt"/>
            </a:endParaRPr>
          </a:p>
          <a:p>
            <a:pPr algn="ctr"/>
            <a:r>
              <a:rPr lang="en-GB" sz="1200" dirty="0" smtClean="0">
                <a:latin typeface="+mn-lt"/>
              </a:rPr>
              <a:t>low cost</a:t>
            </a:r>
            <a:endParaRPr lang="en-GB" sz="1100" dirty="0">
              <a:latin typeface="+mn-lt"/>
            </a:endParaRPr>
          </a:p>
        </p:txBody>
      </p:sp>
      <p:sp>
        <p:nvSpPr>
          <p:cNvPr id="24" name="TextBox 23"/>
          <p:cNvSpPr txBox="1"/>
          <p:nvPr/>
        </p:nvSpPr>
        <p:spPr>
          <a:xfrm>
            <a:off x="1776392" y="3291830"/>
            <a:ext cx="1512000" cy="1512000"/>
          </a:xfrm>
          <a:prstGeom prst="roundRect">
            <a:avLst>
              <a:gd name="adj" fmla="val 5358"/>
            </a:avLst>
          </a:prstGeom>
          <a:solidFill>
            <a:schemeClr val="bg1"/>
          </a:solidFill>
          <a:ln w="38100">
            <a:solidFill>
              <a:schemeClr val="accent6"/>
            </a:solidFill>
          </a:ln>
        </p:spPr>
        <p:txBody>
          <a:bodyPr wrap="square" rtlCol="0" anchor="ctr" anchorCtr="0">
            <a:noAutofit/>
          </a:bodyPr>
          <a:lstStyle/>
          <a:p>
            <a:pPr algn="ctr">
              <a:spcAft>
                <a:spcPts val="600"/>
              </a:spcAft>
            </a:pPr>
            <a:r>
              <a:rPr lang="en-GB" sz="1400" b="1" dirty="0" smtClean="0">
                <a:latin typeface="+mn-lt"/>
              </a:rPr>
              <a:t>NEST Sharia Fund</a:t>
            </a:r>
          </a:p>
          <a:p>
            <a:pPr algn="ctr"/>
            <a:r>
              <a:rPr lang="en-GB" sz="1200" dirty="0" smtClean="0">
                <a:latin typeface="+mn-lt"/>
              </a:rPr>
              <a:t>low cost</a:t>
            </a:r>
            <a:endParaRPr lang="en-GB" sz="1400" dirty="0">
              <a:latin typeface="+mn-lt"/>
            </a:endParaRPr>
          </a:p>
        </p:txBody>
      </p:sp>
      <p:sp>
        <p:nvSpPr>
          <p:cNvPr id="25" name="TextBox 24"/>
          <p:cNvSpPr txBox="1"/>
          <p:nvPr/>
        </p:nvSpPr>
        <p:spPr>
          <a:xfrm>
            <a:off x="3131840" y="2859782"/>
            <a:ext cx="1512000" cy="1512000"/>
          </a:xfrm>
          <a:prstGeom prst="roundRect">
            <a:avLst>
              <a:gd name="adj" fmla="val 5358"/>
            </a:avLst>
          </a:prstGeom>
          <a:solidFill>
            <a:schemeClr val="bg1"/>
          </a:solidFill>
          <a:ln w="38100">
            <a:solidFill>
              <a:schemeClr val="accent5"/>
            </a:solidFill>
          </a:ln>
        </p:spPr>
        <p:txBody>
          <a:bodyPr wrap="square" rtlCol="0" anchor="ctr" anchorCtr="0">
            <a:noAutofit/>
          </a:bodyPr>
          <a:lstStyle/>
          <a:p>
            <a:pPr algn="ctr">
              <a:spcAft>
                <a:spcPts val="600"/>
              </a:spcAft>
            </a:pPr>
            <a:r>
              <a:rPr lang="en-GB" sz="1400" b="1" dirty="0" smtClean="0">
                <a:latin typeface="+mn-lt"/>
              </a:rPr>
              <a:t>NEST Ethical Fund</a:t>
            </a:r>
          </a:p>
          <a:p>
            <a:pPr algn="ctr"/>
            <a:r>
              <a:rPr lang="en-GB" sz="1200" dirty="0" smtClean="0">
                <a:latin typeface="+mn-lt"/>
              </a:rPr>
              <a:t>diversified</a:t>
            </a:r>
          </a:p>
          <a:p>
            <a:pPr algn="ctr"/>
            <a:r>
              <a:rPr lang="en-GB" sz="1200" dirty="0" smtClean="0">
                <a:latin typeface="+mn-lt"/>
              </a:rPr>
              <a:t>dynamic</a:t>
            </a:r>
          </a:p>
          <a:p>
            <a:pPr algn="ctr"/>
            <a:r>
              <a:rPr lang="en-GB" sz="1200" dirty="0" err="1">
                <a:latin typeface="+mn-lt"/>
              </a:rPr>
              <a:t>lifecycled</a:t>
            </a:r>
            <a:r>
              <a:rPr lang="en-GB" sz="1200" dirty="0">
                <a:latin typeface="+mn-lt"/>
              </a:rPr>
              <a:t> </a:t>
            </a:r>
          </a:p>
        </p:txBody>
      </p:sp>
    </p:spTree>
    <p:extLst>
      <p:ext uri="{BB962C8B-B14F-4D97-AF65-F5344CB8AC3E}">
        <p14:creationId xmlns:p14="http://schemas.microsoft.com/office/powerpoint/2010/main" val="1281047541"/>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NEST delivers its default </a:t>
            </a:r>
            <a:r>
              <a:rPr lang="en-GB" dirty="0" err="1" smtClean="0"/>
              <a:t>stratgey</a:t>
            </a:r>
            <a:endParaRPr lang="en-GB" dirty="0"/>
          </a:p>
        </p:txBody>
      </p:sp>
      <p:sp>
        <p:nvSpPr>
          <p:cNvPr id="3" name="Content Placeholder 2"/>
          <p:cNvSpPr>
            <a:spLocks noGrp="1"/>
          </p:cNvSpPr>
          <p:nvPr>
            <p:ph idx="1"/>
          </p:nvPr>
        </p:nvSpPr>
        <p:spPr>
          <a:xfrm>
            <a:off x="6800152" y="3104872"/>
            <a:ext cx="2427980" cy="444301"/>
          </a:xfrm>
        </p:spPr>
        <p:txBody>
          <a:bodyPr/>
          <a:lstStyle/>
          <a:p>
            <a:pPr marL="0" indent="0" algn="ctr">
              <a:buNone/>
            </a:pPr>
            <a:r>
              <a:rPr lang="en-GB" sz="1600" dirty="0" smtClean="0">
                <a:latin typeface="+mj-lt"/>
              </a:rPr>
              <a:t>Efficient delivery </a:t>
            </a:r>
            <a:br>
              <a:rPr lang="en-GB" sz="1600" dirty="0" smtClean="0">
                <a:latin typeface="+mj-lt"/>
              </a:rPr>
            </a:br>
            <a:r>
              <a:rPr lang="en-GB" sz="1600" dirty="0" smtClean="0">
                <a:latin typeface="+mj-lt"/>
              </a:rPr>
              <a:t>through single year target date funds</a:t>
            </a:r>
          </a:p>
          <a:p>
            <a:pPr marL="0" indent="0" algn="ctr">
              <a:buNone/>
            </a:pPr>
            <a:endParaRPr lang="en-GB" sz="1400" dirty="0" smtClean="0">
              <a:latin typeface="+mj-lt"/>
            </a:endParaRPr>
          </a:p>
        </p:txBody>
      </p:sp>
      <p:sp>
        <p:nvSpPr>
          <p:cNvPr id="4" name="Slide Number Placeholder 3"/>
          <p:cNvSpPr>
            <a:spLocks noGrp="1"/>
          </p:cNvSpPr>
          <p:nvPr>
            <p:ph type="sldNum" sz="quarter" idx="10"/>
          </p:nvPr>
        </p:nvSpPr>
        <p:spPr/>
        <p:txBody>
          <a:bodyPr/>
          <a:lstStyle/>
          <a:p>
            <a:pPr>
              <a:defRPr/>
            </a:pPr>
            <a:fld id="{83AD940B-BBCB-4B14-850F-5056E8092756}" type="slidenum">
              <a:rPr lang="en-GB" smtClean="0"/>
              <a:pPr>
                <a:defRPr/>
              </a:pPr>
              <a:t>5</a:t>
            </a:fld>
            <a:endParaRPr lang="en-GB" dirty="0"/>
          </a:p>
        </p:txBody>
      </p:sp>
      <p:pic>
        <p:nvPicPr>
          <p:cNvPr id="7" name="Picture 2" descr="O:\MACS\2_Projects\10115 - Investment slide deck revamp\Artwork\Links\target date fund-05.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98831" y="1686071"/>
            <a:ext cx="1849438" cy="1271587"/>
          </a:xfrm>
          <a:prstGeom prst="rect">
            <a:avLst/>
          </a:prstGeom>
          <a:noFill/>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127600" y="3104872"/>
            <a:ext cx="2284003" cy="830997"/>
          </a:xfrm>
          <a:prstGeom prst="rect">
            <a:avLst/>
          </a:prstGeom>
        </p:spPr>
        <p:txBody>
          <a:bodyPr wrap="square">
            <a:spAutoFit/>
          </a:bodyPr>
          <a:lstStyle/>
          <a:p>
            <a:pPr algn="ctr"/>
            <a:r>
              <a:rPr lang="en-GB" sz="1600" dirty="0">
                <a:latin typeface="+mj-lt"/>
              </a:rPr>
              <a:t>Wide diversification – risk spread across different asset classes</a:t>
            </a:r>
          </a:p>
        </p:txBody>
      </p:sp>
      <p:sp>
        <p:nvSpPr>
          <p:cNvPr id="11" name="Rectangle 10"/>
          <p:cNvSpPr/>
          <p:nvPr/>
        </p:nvSpPr>
        <p:spPr>
          <a:xfrm>
            <a:off x="2535930" y="3104872"/>
            <a:ext cx="1789929" cy="584775"/>
          </a:xfrm>
          <a:prstGeom prst="rect">
            <a:avLst/>
          </a:prstGeom>
        </p:spPr>
        <p:txBody>
          <a:bodyPr wrap="square">
            <a:spAutoFit/>
          </a:bodyPr>
          <a:lstStyle/>
          <a:p>
            <a:pPr algn="ctr"/>
            <a:r>
              <a:rPr lang="en-GB" sz="1600" dirty="0">
                <a:latin typeface="+mj-lt"/>
              </a:rPr>
              <a:t>Clear objectives and risk budgets</a:t>
            </a:r>
          </a:p>
        </p:txBody>
      </p:sp>
      <p:sp>
        <p:nvSpPr>
          <p:cNvPr id="14" name="Rectangle 13"/>
          <p:cNvSpPr/>
          <p:nvPr/>
        </p:nvSpPr>
        <p:spPr>
          <a:xfrm>
            <a:off x="4551904" y="3104872"/>
            <a:ext cx="2167874" cy="830997"/>
          </a:xfrm>
          <a:prstGeom prst="rect">
            <a:avLst/>
          </a:prstGeom>
        </p:spPr>
        <p:txBody>
          <a:bodyPr wrap="square">
            <a:spAutoFit/>
          </a:bodyPr>
          <a:lstStyle/>
          <a:p>
            <a:pPr lvl="0" algn="ctr">
              <a:spcBef>
                <a:spcPct val="20000"/>
              </a:spcBef>
              <a:buClr>
                <a:srgbClr val="FF8201"/>
              </a:buClr>
            </a:pPr>
            <a:r>
              <a:rPr lang="en-GB" sz="1600" kern="0" spc="-50" dirty="0">
                <a:solidFill>
                  <a:srgbClr val="414141"/>
                </a:solidFill>
                <a:latin typeface="+mj-lt"/>
              </a:rPr>
              <a:t>In-house expertise to blend funds from leading fund managers</a:t>
            </a:r>
          </a:p>
        </p:txBody>
      </p:sp>
      <p:pic>
        <p:nvPicPr>
          <p:cNvPr id="2050" name="Picture 2" descr="O:\MACS\2_Projects\10115 - Investment slide deck revamp\Artwork\Links\risk budget-05.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r="42647"/>
          <a:stretch/>
        </p:blipFill>
        <p:spPr bwMode="auto">
          <a:xfrm>
            <a:off x="2900541" y="1686071"/>
            <a:ext cx="1060709" cy="1271587"/>
          </a:xfrm>
          <a:prstGeom prst="rect">
            <a:avLst/>
          </a:prstGeom>
          <a:noFill/>
          <a:extLst>
            <a:ext uri="{909E8E84-426E-40dd-AFC4-6F175D3DCCD1}">
              <a14:hiddenFill xmlns:a14="http://schemas.microsoft.com/office/drawing/2010/main" xmlns="">
                <a:solidFill>
                  <a:srgbClr val="FFFFFF"/>
                </a:solidFill>
              </a14:hiddenFill>
            </a:ext>
          </a:extLst>
        </p:spPr>
      </p:pic>
      <p:pic>
        <p:nvPicPr>
          <p:cNvPr id="2051" name="Picture 3" descr="O:\MACS\2_Projects\10115 - Investment slide deck revamp\Artwork\Links\fund manager-05.pn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r="63036"/>
          <a:stretch/>
        </p:blipFill>
        <p:spPr bwMode="auto">
          <a:xfrm>
            <a:off x="5011976" y="1824184"/>
            <a:ext cx="683624" cy="1271588"/>
          </a:xfrm>
          <a:prstGeom prst="rect">
            <a:avLst/>
          </a:prstGeom>
          <a:noFill/>
          <a:extLst>
            <a:ext uri="{909E8E84-426E-40dd-AFC4-6F175D3DCCD1}">
              <a14:hiddenFill xmlns:a14="http://schemas.microsoft.com/office/drawing/2010/main" xmlns="">
                <a:solidFill>
                  <a:srgbClr val="FFFFFF"/>
                </a:solidFill>
              </a14:hiddenFill>
            </a:ext>
          </a:extLst>
        </p:spPr>
      </p:pic>
      <p:pic>
        <p:nvPicPr>
          <p:cNvPr id="17" name="Picture 3" descr="O:\MACS\2_Projects\10098 - Web services - Webinar and associated campaign activity\10098-1 - webinar slides\Artwork\Links\data 1-05.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291065" y="2465304"/>
            <a:ext cx="1015114" cy="709030"/>
          </a:xfrm>
          <a:prstGeom prst="rect">
            <a:avLst/>
          </a:prstGeom>
          <a:noFill/>
          <a:extLst>
            <a:ext uri="{909E8E84-426E-40dd-AFC4-6F175D3DCCD1}">
              <a14:hiddenFill xmlns:a14="http://schemas.microsoft.com/office/drawing/2010/main" xmlns="">
                <a:solidFill>
                  <a:srgbClr val="FFFFFF"/>
                </a:solidFill>
              </a14:hiddenFill>
            </a:ext>
          </a:extLst>
        </p:spPr>
      </p:pic>
      <p:graphicFrame>
        <p:nvGraphicFramePr>
          <p:cNvPr id="15" name="Chart 14"/>
          <p:cNvGraphicFramePr>
            <a:graphicFrameLocks noChangeAspect="1"/>
          </p:cNvGraphicFramePr>
          <p:nvPr>
            <p:extLst>
              <p:ext uri="{D42A27DB-BD31-4B8C-83A1-F6EECF244321}">
                <p14:modId xmlns:p14="http://schemas.microsoft.com/office/powerpoint/2010/main" val="1881369716"/>
              </p:ext>
            </p:extLst>
          </p:nvPr>
        </p:nvGraphicFramePr>
        <p:xfrm>
          <a:off x="578430" y="1275445"/>
          <a:ext cx="2237794" cy="1820327"/>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4081186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p:cTn id="12" dur="500" fill="hold"/>
                                        <p:tgtEl>
                                          <p:spTgt spid="15"/>
                                        </p:tgtEl>
                                        <p:attrNameLst>
                                          <p:attrName>ppt_w</p:attrName>
                                        </p:attrNameLst>
                                      </p:cBhvr>
                                      <p:tavLst>
                                        <p:tav tm="0">
                                          <p:val>
                                            <p:fltVal val="0"/>
                                          </p:val>
                                        </p:tav>
                                        <p:tav tm="100000">
                                          <p:val>
                                            <p:strVal val="#ppt_w"/>
                                          </p:val>
                                        </p:tav>
                                      </p:tavLst>
                                    </p:anim>
                                    <p:anim calcmode="lin" valueType="num">
                                      <p:cBhvr>
                                        <p:cTn id="13" dur="500" fill="hold"/>
                                        <p:tgtEl>
                                          <p:spTgt spid="15"/>
                                        </p:tgtEl>
                                        <p:attrNameLst>
                                          <p:attrName>ppt_h</p:attrName>
                                        </p:attrNameLst>
                                      </p:cBhvr>
                                      <p:tavLst>
                                        <p:tav tm="0">
                                          <p:val>
                                            <p:fltVal val="0"/>
                                          </p:val>
                                        </p:tav>
                                        <p:tav tm="100000">
                                          <p:val>
                                            <p:strVal val="#ppt_h"/>
                                          </p:val>
                                        </p:tav>
                                      </p:tavLst>
                                    </p:anim>
                                    <p:animEffect transition="in" filter="fade">
                                      <p:cBhvr>
                                        <p:cTn id="14" dur="500"/>
                                        <p:tgtEl>
                                          <p:spTgt spid="15"/>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2050"/>
                                        </p:tgtEl>
                                        <p:attrNameLst>
                                          <p:attrName>style.visibility</p:attrName>
                                        </p:attrNameLst>
                                      </p:cBhvr>
                                      <p:to>
                                        <p:strVal val="visible"/>
                                      </p:to>
                                    </p:set>
                                    <p:anim calcmode="lin" valueType="num">
                                      <p:cBhvr>
                                        <p:cTn id="19" dur="500" fill="hold"/>
                                        <p:tgtEl>
                                          <p:spTgt spid="2050"/>
                                        </p:tgtEl>
                                        <p:attrNameLst>
                                          <p:attrName>ppt_w</p:attrName>
                                        </p:attrNameLst>
                                      </p:cBhvr>
                                      <p:tavLst>
                                        <p:tav tm="0">
                                          <p:val>
                                            <p:fltVal val="0"/>
                                          </p:val>
                                        </p:tav>
                                        <p:tav tm="100000">
                                          <p:val>
                                            <p:strVal val="#ppt_w"/>
                                          </p:val>
                                        </p:tav>
                                      </p:tavLst>
                                    </p:anim>
                                    <p:anim calcmode="lin" valueType="num">
                                      <p:cBhvr>
                                        <p:cTn id="20" dur="500" fill="hold"/>
                                        <p:tgtEl>
                                          <p:spTgt spid="2050"/>
                                        </p:tgtEl>
                                        <p:attrNameLst>
                                          <p:attrName>ppt_h</p:attrName>
                                        </p:attrNameLst>
                                      </p:cBhvr>
                                      <p:tavLst>
                                        <p:tav tm="0">
                                          <p:val>
                                            <p:fltVal val="0"/>
                                          </p:val>
                                        </p:tav>
                                        <p:tav tm="100000">
                                          <p:val>
                                            <p:strVal val="#ppt_h"/>
                                          </p:val>
                                        </p:tav>
                                      </p:tavLst>
                                    </p:anim>
                                    <p:animEffect transition="in" filter="fade">
                                      <p:cBhvr>
                                        <p:cTn id="21" dur="500"/>
                                        <p:tgtEl>
                                          <p:spTgt spid="2050"/>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p:cTn id="24" dur="500" fill="hold"/>
                                        <p:tgtEl>
                                          <p:spTgt spid="11"/>
                                        </p:tgtEl>
                                        <p:attrNameLst>
                                          <p:attrName>ppt_w</p:attrName>
                                        </p:attrNameLst>
                                      </p:cBhvr>
                                      <p:tavLst>
                                        <p:tav tm="0">
                                          <p:val>
                                            <p:fltVal val="0"/>
                                          </p:val>
                                        </p:tav>
                                        <p:tav tm="100000">
                                          <p:val>
                                            <p:strVal val="#ppt_w"/>
                                          </p:val>
                                        </p:tav>
                                      </p:tavLst>
                                    </p:anim>
                                    <p:anim calcmode="lin" valueType="num">
                                      <p:cBhvr>
                                        <p:cTn id="25" dur="500" fill="hold"/>
                                        <p:tgtEl>
                                          <p:spTgt spid="11"/>
                                        </p:tgtEl>
                                        <p:attrNameLst>
                                          <p:attrName>ppt_h</p:attrName>
                                        </p:attrNameLst>
                                      </p:cBhvr>
                                      <p:tavLst>
                                        <p:tav tm="0">
                                          <p:val>
                                            <p:fltVal val="0"/>
                                          </p:val>
                                        </p:tav>
                                        <p:tav tm="100000">
                                          <p:val>
                                            <p:strVal val="#ppt_h"/>
                                          </p:val>
                                        </p:tav>
                                      </p:tavLst>
                                    </p:anim>
                                    <p:animEffect transition="in" filter="fade">
                                      <p:cBhvr>
                                        <p:cTn id="26" dur="500"/>
                                        <p:tgtEl>
                                          <p:spTgt spid="11"/>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2051"/>
                                        </p:tgtEl>
                                        <p:attrNameLst>
                                          <p:attrName>style.visibility</p:attrName>
                                        </p:attrNameLst>
                                      </p:cBhvr>
                                      <p:to>
                                        <p:strVal val="visible"/>
                                      </p:to>
                                    </p:set>
                                    <p:anim calcmode="lin" valueType="num">
                                      <p:cBhvr>
                                        <p:cTn id="31" dur="500" fill="hold"/>
                                        <p:tgtEl>
                                          <p:spTgt spid="2051"/>
                                        </p:tgtEl>
                                        <p:attrNameLst>
                                          <p:attrName>ppt_w</p:attrName>
                                        </p:attrNameLst>
                                      </p:cBhvr>
                                      <p:tavLst>
                                        <p:tav tm="0">
                                          <p:val>
                                            <p:fltVal val="0"/>
                                          </p:val>
                                        </p:tav>
                                        <p:tav tm="100000">
                                          <p:val>
                                            <p:strVal val="#ppt_w"/>
                                          </p:val>
                                        </p:tav>
                                      </p:tavLst>
                                    </p:anim>
                                    <p:anim calcmode="lin" valueType="num">
                                      <p:cBhvr>
                                        <p:cTn id="32" dur="500" fill="hold"/>
                                        <p:tgtEl>
                                          <p:spTgt spid="2051"/>
                                        </p:tgtEl>
                                        <p:attrNameLst>
                                          <p:attrName>ppt_h</p:attrName>
                                        </p:attrNameLst>
                                      </p:cBhvr>
                                      <p:tavLst>
                                        <p:tav tm="0">
                                          <p:val>
                                            <p:fltVal val="0"/>
                                          </p:val>
                                        </p:tav>
                                        <p:tav tm="100000">
                                          <p:val>
                                            <p:strVal val="#ppt_h"/>
                                          </p:val>
                                        </p:tav>
                                      </p:tavLst>
                                    </p:anim>
                                    <p:animEffect transition="in" filter="fade">
                                      <p:cBhvr>
                                        <p:cTn id="33" dur="500"/>
                                        <p:tgtEl>
                                          <p:spTgt spid="2051"/>
                                        </p:tgtEl>
                                      </p:cBhvr>
                                    </p:animEffect>
                                  </p:childTnLst>
                                </p:cTn>
                              </p:par>
                              <p:par>
                                <p:cTn id="34" presetID="53" presetClass="entr" presetSubtype="16" fill="hold" nodeType="withEffect">
                                  <p:stCondLst>
                                    <p:cond delay="0"/>
                                  </p:stCondLst>
                                  <p:childTnLst>
                                    <p:set>
                                      <p:cBhvr>
                                        <p:cTn id="35" dur="1" fill="hold">
                                          <p:stCondLst>
                                            <p:cond delay="0"/>
                                          </p:stCondLst>
                                        </p:cTn>
                                        <p:tgtEl>
                                          <p:spTgt spid="17"/>
                                        </p:tgtEl>
                                        <p:attrNameLst>
                                          <p:attrName>style.visibility</p:attrName>
                                        </p:attrNameLst>
                                      </p:cBhvr>
                                      <p:to>
                                        <p:strVal val="visible"/>
                                      </p:to>
                                    </p:set>
                                    <p:anim calcmode="lin" valueType="num">
                                      <p:cBhvr>
                                        <p:cTn id="36" dur="500" fill="hold"/>
                                        <p:tgtEl>
                                          <p:spTgt spid="17"/>
                                        </p:tgtEl>
                                        <p:attrNameLst>
                                          <p:attrName>ppt_w</p:attrName>
                                        </p:attrNameLst>
                                      </p:cBhvr>
                                      <p:tavLst>
                                        <p:tav tm="0">
                                          <p:val>
                                            <p:fltVal val="0"/>
                                          </p:val>
                                        </p:tav>
                                        <p:tav tm="100000">
                                          <p:val>
                                            <p:strVal val="#ppt_w"/>
                                          </p:val>
                                        </p:tav>
                                      </p:tavLst>
                                    </p:anim>
                                    <p:anim calcmode="lin" valueType="num">
                                      <p:cBhvr>
                                        <p:cTn id="37" dur="500" fill="hold"/>
                                        <p:tgtEl>
                                          <p:spTgt spid="17"/>
                                        </p:tgtEl>
                                        <p:attrNameLst>
                                          <p:attrName>ppt_h</p:attrName>
                                        </p:attrNameLst>
                                      </p:cBhvr>
                                      <p:tavLst>
                                        <p:tav tm="0">
                                          <p:val>
                                            <p:fltVal val="0"/>
                                          </p:val>
                                        </p:tav>
                                        <p:tav tm="100000">
                                          <p:val>
                                            <p:strVal val="#ppt_h"/>
                                          </p:val>
                                        </p:tav>
                                      </p:tavLst>
                                    </p:anim>
                                    <p:animEffect transition="in" filter="fade">
                                      <p:cBhvr>
                                        <p:cTn id="38" dur="500"/>
                                        <p:tgtEl>
                                          <p:spTgt spid="17"/>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14"/>
                                        </p:tgtEl>
                                        <p:attrNameLst>
                                          <p:attrName>style.visibility</p:attrName>
                                        </p:attrNameLst>
                                      </p:cBhvr>
                                      <p:to>
                                        <p:strVal val="visible"/>
                                      </p:to>
                                    </p:set>
                                    <p:anim calcmode="lin" valueType="num">
                                      <p:cBhvr>
                                        <p:cTn id="41" dur="500" fill="hold"/>
                                        <p:tgtEl>
                                          <p:spTgt spid="14"/>
                                        </p:tgtEl>
                                        <p:attrNameLst>
                                          <p:attrName>ppt_w</p:attrName>
                                        </p:attrNameLst>
                                      </p:cBhvr>
                                      <p:tavLst>
                                        <p:tav tm="0">
                                          <p:val>
                                            <p:fltVal val="0"/>
                                          </p:val>
                                        </p:tav>
                                        <p:tav tm="100000">
                                          <p:val>
                                            <p:strVal val="#ppt_w"/>
                                          </p:val>
                                        </p:tav>
                                      </p:tavLst>
                                    </p:anim>
                                    <p:anim calcmode="lin" valueType="num">
                                      <p:cBhvr>
                                        <p:cTn id="42" dur="500" fill="hold"/>
                                        <p:tgtEl>
                                          <p:spTgt spid="14"/>
                                        </p:tgtEl>
                                        <p:attrNameLst>
                                          <p:attrName>ppt_h</p:attrName>
                                        </p:attrNameLst>
                                      </p:cBhvr>
                                      <p:tavLst>
                                        <p:tav tm="0">
                                          <p:val>
                                            <p:fltVal val="0"/>
                                          </p:val>
                                        </p:tav>
                                        <p:tav tm="100000">
                                          <p:val>
                                            <p:strVal val="#ppt_h"/>
                                          </p:val>
                                        </p:tav>
                                      </p:tavLst>
                                    </p:anim>
                                    <p:animEffect transition="in" filter="fade">
                                      <p:cBhvr>
                                        <p:cTn id="43" dur="500"/>
                                        <p:tgtEl>
                                          <p:spTgt spid="14"/>
                                        </p:tgtEl>
                                      </p:cBhvr>
                                    </p:animEffect>
                                  </p:childTnLst>
                                </p:cTn>
                              </p:par>
                            </p:childTnLst>
                          </p:cTn>
                        </p:par>
                      </p:childTnLst>
                    </p:cTn>
                  </p:par>
                  <p:par>
                    <p:cTn id="44" fill="hold">
                      <p:stCondLst>
                        <p:cond delay="indefinite"/>
                      </p:stCondLst>
                      <p:childTnLst>
                        <p:par>
                          <p:cTn id="45" fill="hold">
                            <p:stCondLst>
                              <p:cond delay="0"/>
                            </p:stCondLst>
                            <p:childTnLst>
                              <p:par>
                                <p:cTn id="46" presetID="53" presetClass="entr" presetSubtype="16" fill="hold" nodeType="clickEffect">
                                  <p:stCondLst>
                                    <p:cond delay="0"/>
                                  </p:stCondLst>
                                  <p:childTnLst>
                                    <p:set>
                                      <p:cBhvr>
                                        <p:cTn id="47" dur="1" fill="hold">
                                          <p:stCondLst>
                                            <p:cond delay="0"/>
                                          </p:stCondLst>
                                        </p:cTn>
                                        <p:tgtEl>
                                          <p:spTgt spid="7"/>
                                        </p:tgtEl>
                                        <p:attrNameLst>
                                          <p:attrName>style.visibility</p:attrName>
                                        </p:attrNameLst>
                                      </p:cBhvr>
                                      <p:to>
                                        <p:strVal val="visible"/>
                                      </p:to>
                                    </p:set>
                                    <p:anim calcmode="lin" valueType="num">
                                      <p:cBhvr>
                                        <p:cTn id="48" dur="500" fill="hold"/>
                                        <p:tgtEl>
                                          <p:spTgt spid="7"/>
                                        </p:tgtEl>
                                        <p:attrNameLst>
                                          <p:attrName>ppt_w</p:attrName>
                                        </p:attrNameLst>
                                      </p:cBhvr>
                                      <p:tavLst>
                                        <p:tav tm="0">
                                          <p:val>
                                            <p:fltVal val="0"/>
                                          </p:val>
                                        </p:tav>
                                        <p:tav tm="100000">
                                          <p:val>
                                            <p:strVal val="#ppt_w"/>
                                          </p:val>
                                        </p:tav>
                                      </p:tavLst>
                                    </p:anim>
                                    <p:anim calcmode="lin" valueType="num">
                                      <p:cBhvr>
                                        <p:cTn id="49" dur="500" fill="hold"/>
                                        <p:tgtEl>
                                          <p:spTgt spid="7"/>
                                        </p:tgtEl>
                                        <p:attrNameLst>
                                          <p:attrName>ppt_h</p:attrName>
                                        </p:attrNameLst>
                                      </p:cBhvr>
                                      <p:tavLst>
                                        <p:tav tm="0">
                                          <p:val>
                                            <p:fltVal val="0"/>
                                          </p:val>
                                        </p:tav>
                                        <p:tav tm="100000">
                                          <p:val>
                                            <p:strVal val="#ppt_h"/>
                                          </p:val>
                                        </p:tav>
                                      </p:tavLst>
                                    </p:anim>
                                    <p:animEffect transition="in" filter="fade">
                                      <p:cBhvr>
                                        <p:cTn id="50" dur="500"/>
                                        <p:tgtEl>
                                          <p:spTgt spid="7"/>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3">
                                            <p:txEl>
                                              <p:pRg st="0" end="0"/>
                                            </p:txEl>
                                          </p:spTgt>
                                        </p:tgtEl>
                                        <p:attrNameLst>
                                          <p:attrName>style.visibility</p:attrName>
                                        </p:attrNameLst>
                                      </p:cBhvr>
                                      <p:to>
                                        <p:strVal val="visible"/>
                                      </p:to>
                                    </p:set>
                                    <p:anim calcmode="lin" valueType="num">
                                      <p:cBhvr>
                                        <p:cTn id="5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5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5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 grpId="0"/>
      <p:bldP spid="11" grpId="0"/>
      <p:bldP spid="14" grpId="0"/>
      <p:bldGraphic spid="15"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Default fund usage and alternative fund options</a:t>
            </a:r>
            <a:endParaRPr lang="en-GB" dirty="0"/>
          </a:p>
        </p:txBody>
      </p:sp>
      <p:sp>
        <p:nvSpPr>
          <p:cNvPr id="3" name="Content Placeholder 2"/>
          <p:cNvSpPr>
            <a:spLocks noGrp="1"/>
          </p:cNvSpPr>
          <p:nvPr>
            <p:ph idx="1"/>
          </p:nvPr>
        </p:nvSpPr>
        <p:spPr>
          <a:xfrm>
            <a:off x="179512" y="771550"/>
            <a:ext cx="8784976" cy="3672408"/>
          </a:xfrm>
        </p:spPr>
        <p:txBody>
          <a:bodyPr/>
          <a:lstStyle/>
          <a:p>
            <a:pPr marL="0" indent="0">
              <a:buNone/>
            </a:pPr>
            <a:r>
              <a:rPr lang="en-GB" sz="2800" b="1" i="1" dirty="0" smtClean="0">
                <a:solidFill>
                  <a:schemeClr val="tx2"/>
                </a:solidFill>
              </a:rPr>
              <a:t>82%</a:t>
            </a:r>
            <a:r>
              <a:rPr lang="en-GB" sz="2800" i="1" dirty="0" smtClean="0">
                <a:solidFill>
                  <a:schemeClr val="tx2"/>
                </a:solidFill>
              </a:rPr>
              <a:t> </a:t>
            </a:r>
            <a:r>
              <a:rPr lang="en-GB" sz="1800" i="1" dirty="0" smtClean="0">
                <a:solidFill>
                  <a:schemeClr val="tx2"/>
                </a:solidFill>
              </a:rPr>
              <a:t>is average percentage of membership invested in the default fund in the UK </a:t>
            </a:r>
          </a:p>
          <a:p>
            <a:endParaRPr lang="en-GB" i="1" dirty="0"/>
          </a:p>
          <a:p>
            <a:endParaRPr lang="en-GB" i="1" dirty="0" smtClean="0"/>
          </a:p>
          <a:p>
            <a:endParaRPr lang="en-GB" i="1" dirty="0"/>
          </a:p>
          <a:p>
            <a:endParaRPr lang="en-GB" i="1" dirty="0" smtClean="0"/>
          </a:p>
          <a:p>
            <a:endParaRPr lang="en-GB" i="1" dirty="0"/>
          </a:p>
          <a:p>
            <a:endParaRPr lang="en-GB" i="1" dirty="0" smtClean="0"/>
          </a:p>
          <a:p>
            <a:pPr marL="0" lvl="1" indent="0">
              <a:buNone/>
            </a:pPr>
            <a:endParaRPr lang="en-GB" i="1" dirty="0" smtClean="0"/>
          </a:p>
          <a:p>
            <a:pPr marL="0" lvl="1" indent="0">
              <a:buNone/>
            </a:pPr>
            <a:r>
              <a:rPr lang="en-GB" sz="1100" i="1" dirty="0"/>
              <a:t>	</a:t>
            </a:r>
            <a:r>
              <a:rPr lang="en-GB" sz="1100" i="1" dirty="0" smtClean="0"/>
              <a:t>-  DC </a:t>
            </a:r>
            <a:r>
              <a:rPr lang="en-GB" sz="1100" i="1" dirty="0"/>
              <a:t>Pension Plans in the UK; An Analysis, 2017; Pensions Insight &amp; JP Morgan Asset Management</a:t>
            </a:r>
          </a:p>
          <a:p>
            <a:pPr marL="0" indent="0">
              <a:buNone/>
            </a:pPr>
            <a:endParaRPr lang="en-GB" i="1" dirty="0" smtClean="0"/>
          </a:p>
        </p:txBody>
      </p:sp>
      <p:graphicFrame>
        <p:nvGraphicFramePr>
          <p:cNvPr id="4" name="Chart 3"/>
          <p:cNvGraphicFramePr>
            <a:graphicFrameLocks/>
          </p:cNvGraphicFramePr>
          <p:nvPr>
            <p:extLst>
              <p:ext uri="{D42A27DB-BD31-4B8C-83A1-F6EECF244321}">
                <p14:modId xmlns:p14="http://schemas.microsoft.com/office/powerpoint/2010/main" val="2760005637"/>
              </p:ext>
            </p:extLst>
          </p:nvPr>
        </p:nvGraphicFramePr>
        <p:xfrm>
          <a:off x="611560" y="1707654"/>
          <a:ext cx="7848872" cy="316835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73626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Default fund usage and alternative fund options</a:t>
            </a:r>
            <a:endParaRPr lang="en-GB" dirty="0"/>
          </a:p>
        </p:txBody>
      </p:sp>
      <p:sp>
        <p:nvSpPr>
          <p:cNvPr id="3" name="Content Placeholder 2"/>
          <p:cNvSpPr>
            <a:spLocks noGrp="1"/>
          </p:cNvSpPr>
          <p:nvPr>
            <p:ph idx="1"/>
          </p:nvPr>
        </p:nvSpPr>
        <p:spPr>
          <a:xfrm>
            <a:off x="179512" y="771550"/>
            <a:ext cx="8784976" cy="3672408"/>
          </a:xfrm>
        </p:spPr>
        <p:txBody>
          <a:bodyPr/>
          <a:lstStyle/>
          <a:p>
            <a:pPr marL="0" indent="0">
              <a:buNone/>
            </a:pPr>
            <a:r>
              <a:rPr lang="en-GB" sz="3200" b="1" i="1" dirty="0" smtClean="0">
                <a:solidFill>
                  <a:schemeClr val="tx2"/>
                </a:solidFill>
              </a:rPr>
              <a:t>99.6% </a:t>
            </a:r>
            <a:r>
              <a:rPr lang="en-GB" sz="1800" i="1" dirty="0" smtClean="0">
                <a:solidFill>
                  <a:schemeClr val="tx2"/>
                </a:solidFill>
              </a:rPr>
              <a:t>of NEST members are in the default NEST Retirement Date Funds range</a:t>
            </a:r>
          </a:p>
          <a:p>
            <a:endParaRPr lang="en-GB" i="1" dirty="0"/>
          </a:p>
          <a:p>
            <a:pPr marL="0" indent="0">
              <a:buNone/>
            </a:pPr>
            <a:endParaRPr lang="en-GB" i="1" dirty="0" smtClean="0"/>
          </a:p>
          <a:p>
            <a:endParaRPr lang="en-GB" i="1" dirty="0"/>
          </a:p>
          <a:p>
            <a:endParaRPr lang="en-GB" i="1" dirty="0" smtClean="0"/>
          </a:p>
          <a:p>
            <a:endParaRPr lang="en-GB" i="1" dirty="0"/>
          </a:p>
          <a:p>
            <a:endParaRPr lang="en-GB" i="1" dirty="0" smtClean="0"/>
          </a:p>
          <a:p>
            <a:endParaRPr lang="en-GB" i="1" dirty="0"/>
          </a:p>
          <a:p>
            <a:pPr marL="0" indent="0">
              <a:buNone/>
            </a:pPr>
            <a:endParaRPr lang="en-GB" i="1" dirty="0" smtClean="0"/>
          </a:p>
          <a:p>
            <a:pPr marL="0" lvl="1" indent="0">
              <a:buNone/>
            </a:pPr>
            <a:endParaRPr lang="en-GB" i="1" dirty="0" smtClean="0"/>
          </a:p>
          <a:p>
            <a:pPr marL="0" lvl="1" indent="0">
              <a:buNone/>
            </a:pPr>
            <a:r>
              <a:rPr lang="en-GB" sz="1400" i="1" dirty="0"/>
              <a:t>	</a:t>
            </a:r>
            <a:endParaRPr lang="en-GB" i="1" dirty="0" smtClean="0"/>
          </a:p>
        </p:txBody>
      </p:sp>
      <p:graphicFrame>
        <p:nvGraphicFramePr>
          <p:cNvPr id="6" name="Chart 5"/>
          <p:cNvGraphicFramePr>
            <a:graphicFrameLocks/>
          </p:cNvGraphicFramePr>
          <p:nvPr>
            <p:extLst>
              <p:ext uri="{D42A27DB-BD31-4B8C-83A1-F6EECF244321}">
                <p14:modId xmlns:p14="http://schemas.microsoft.com/office/powerpoint/2010/main" val="839945572"/>
              </p:ext>
            </p:extLst>
          </p:nvPr>
        </p:nvGraphicFramePr>
        <p:xfrm>
          <a:off x="467544" y="1347614"/>
          <a:ext cx="8208912" cy="3744416"/>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6228184" y="4586734"/>
            <a:ext cx="3960440" cy="276999"/>
          </a:xfrm>
          <a:prstGeom prst="rect">
            <a:avLst/>
          </a:prstGeom>
          <a:noFill/>
        </p:spPr>
        <p:txBody>
          <a:bodyPr wrap="square" rtlCol="0">
            <a:spAutoFit/>
          </a:bodyPr>
          <a:lstStyle/>
          <a:p>
            <a:r>
              <a:rPr lang="en-GB" sz="1200" i="1" dirty="0" smtClean="0">
                <a:latin typeface="+mn-lt"/>
              </a:rPr>
              <a:t>Data at end of July 2017</a:t>
            </a:r>
            <a:endParaRPr lang="en-GB" sz="1200" i="1" dirty="0">
              <a:latin typeface="+mn-lt"/>
            </a:endParaRPr>
          </a:p>
        </p:txBody>
      </p:sp>
    </p:spTree>
    <p:extLst>
      <p:ext uri="{BB962C8B-B14F-4D97-AF65-F5344CB8AC3E}">
        <p14:creationId xmlns:p14="http://schemas.microsoft.com/office/powerpoint/2010/main" val="2624202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Demand side</a:t>
            </a:r>
            <a:endParaRPr lang="en-GB" dirty="0"/>
          </a:p>
        </p:txBody>
      </p:sp>
      <p:sp>
        <p:nvSpPr>
          <p:cNvPr id="3" name="Content Placeholder 2"/>
          <p:cNvSpPr>
            <a:spLocks noGrp="1"/>
          </p:cNvSpPr>
          <p:nvPr>
            <p:ph idx="1"/>
          </p:nvPr>
        </p:nvSpPr>
        <p:spPr/>
        <p:txBody>
          <a:bodyPr/>
          <a:lstStyle/>
          <a:p>
            <a:r>
              <a:rPr lang="en-GB" dirty="0" smtClean="0"/>
              <a:t>Low financial literacy and capability of long term savings vehicles </a:t>
            </a:r>
            <a:r>
              <a:rPr lang="en-GB" sz="1600" dirty="0" smtClean="0"/>
              <a:t>(lower income highly sophisticated short term budgeters)</a:t>
            </a:r>
            <a:endParaRPr lang="en-GB" dirty="0" smtClean="0"/>
          </a:p>
          <a:p>
            <a:r>
              <a:rPr lang="en-GB" dirty="0" smtClean="0"/>
              <a:t>Procrastination – ongoing nature of investments</a:t>
            </a:r>
          </a:p>
          <a:p>
            <a:r>
              <a:rPr lang="en-GB" dirty="0" smtClean="0"/>
              <a:t>Naive diversification</a:t>
            </a:r>
          </a:p>
          <a:p>
            <a:r>
              <a:rPr lang="en-GB" dirty="0" smtClean="0"/>
              <a:t>Little understanding of fees and charges (even for well educated)</a:t>
            </a:r>
          </a:p>
          <a:p>
            <a:r>
              <a:rPr lang="en-GB" dirty="0" smtClean="0"/>
              <a:t>Brand recognition dominates decisions</a:t>
            </a:r>
          </a:p>
          <a:p>
            <a:endParaRPr lang="en-GB" dirty="0"/>
          </a:p>
        </p:txBody>
      </p:sp>
    </p:spTree>
    <p:extLst>
      <p:ext uri="{BB962C8B-B14F-4D97-AF65-F5344CB8AC3E}">
        <p14:creationId xmlns:p14="http://schemas.microsoft.com/office/powerpoint/2010/main" val="2637938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401(k) plans in USA</a:t>
            </a: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1520" y="699542"/>
            <a:ext cx="6810375" cy="34099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5" name="TextBox 4"/>
          <p:cNvSpPr txBox="1"/>
          <p:nvPr/>
        </p:nvSpPr>
        <p:spPr>
          <a:xfrm>
            <a:off x="1547664" y="4124863"/>
            <a:ext cx="5616624" cy="430887"/>
          </a:xfrm>
          <a:prstGeom prst="rect">
            <a:avLst/>
          </a:prstGeom>
          <a:noFill/>
        </p:spPr>
        <p:txBody>
          <a:bodyPr wrap="square" rtlCol="0">
            <a:spAutoFit/>
          </a:bodyPr>
          <a:lstStyle/>
          <a:p>
            <a:r>
              <a:rPr lang="en-GB" sz="1100" dirty="0" smtClean="0">
                <a:latin typeface="+mn-lt"/>
              </a:rPr>
              <a:t>- The Efficiency of Sponsor and Participant Portfolio Choices in 401(k) Plans, 2009; Tang, Mitchell, </a:t>
            </a:r>
            <a:r>
              <a:rPr lang="en-GB" sz="1100" dirty="0" err="1" smtClean="0">
                <a:latin typeface="+mn-lt"/>
              </a:rPr>
              <a:t>Mottola</a:t>
            </a:r>
            <a:r>
              <a:rPr lang="en-GB" sz="1100" dirty="0" smtClean="0">
                <a:latin typeface="+mn-lt"/>
              </a:rPr>
              <a:t>, </a:t>
            </a:r>
            <a:r>
              <a:rPr lang="en-GB" sz="1100" dirty="0" err="1" smtClean="0">
                <a:latin typeface="+mn-lt"/>
              </a:rPr>
              <a:t>Utkus</a:t>
            </a:r>
            <a:endParaRPr lang="en-GB" sz="1100" dirty="0">
              <a:latin typeface="+mn-lt"/>
            </a:endParaRPr>
          </a:p>
        </p:txBody>
      </p:sp>
    </p:spTree>
    <p:extLst>
      <p:ext uri="{BB962C8B-B14F-4D97-AF65-F5344CB8AC3E}">
        <p14:creationId xmlns:p14="http://schemas.microsoft.com/office/powerpoint/2010/main" val="465292389"/>
      </p:ext>
    </p:extLst>
  </p:cSld>
  <p:clrMapOvr>
    <a:masterClrMapping/>
  </p:clrMapOvr>
</p:sld>
</file>

<file path=ppt/theme/theme1.xml><?xml version="1.0" encoding="utf-8"?>
<a:theme xmlns:a="http://schemas.openxmlformats.org/drawingml/2006/main" name="1_Presentation-v2">
  <a:themeElements>
    <a:clrScheme name="NEST">
      <a:dk1>
        <a:srgbClr val="414141"/>
      </a:dk1>
      <a:lt1>
        <a:srgbClr val="FFFFFF"/>
      </a:lt1>
      <a:dk2>
        <a:srgbClr val="FF8201"/>
      </a:dk2>
      <a:lt2>
        <a:srgbClr val="FFE4C9"/>
      </a:lt2>
      <a:accent1>
        <a:srgbClr val="FF8201"/>
      </a:accent1>
      <a:accent2>
        <a:srgbClr val="990033"/>
      </a:accent2>
      <a:accent3>
        <a:srgbClr val="FFBB00"/>
      </a:accent3>
      <a:accent4>
        <a:srgbClr val="FF252B"/>
      </a:accent4>
      <a:accent5>
        <a:srgbClr val="FFEE67"/>
      </a:accent5>
      <a:accent6>
        <a:srgbClr val="919497"/>
      </a:accent6>
      <a:hlink>
        <a:srgbClr val="FF8201"/>
      </a:hlink>
      <a:folHlink>
        <a:srgbClr val="FF252B"/>
      </a:folHlink>
    </a:clrScheme>
    <a:fontScheme name="Presentation-v2">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esentation-v2 1">
        <a:dk1>
          <a:srgbClr val="000000"/>
        </a:dk1>
        <a:lt1>
          <a:srgbClr val="FFFFFF"/>
        </a:lt1>
        <a:dk2>
          <a:srgbClr val="FF8201"/>
        </a:dk2>
        <a:lt2>
          <a:srgbClr val="808080"/>
        </a:lt2>
        <a:accent1>
          <a:srgbClr val="FF8201"/>
        </a:accent1>
        <a:accent2>
          <a:srgbClr val="990033"/>
        </a:accent2>
        <a:accent3>
          <a:srgbClr val="FFFFFF"/>
        </a:accent3>
        <a:accent4>
          <a:srgbClr val="000000"/>
        </a:accent4>
        <a:accent5>
          <a:srgbClr val="FFC1AA"/>
        </a:accent5>
        <a:accent6>
          <a:srgbClr val="8A002D"/>
        </a:accent6>
        <a:hlink>
          <a:srgbClr val="FF252B"/>
        </a:hlink>
        <a:folHlink>
          <a:srgbClr val="FFBB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p:properties xmlns:p="http://schemas.microsoft.com/office/2006/metadata/properties" xmlns:xsi="http://www.w3.org/2001/XMLSchema-instance" xmlns:pc="http://schemas.microsoft.com/office/infopath/2007/PartnerControls">
  <documentManagement>
    <NESTWorkingAtSort xmlns="aa61fc8a-4777-46c8-9746-554365e28b1a">99999</NESTWorkingAtSort>
    <o960b12c1a354eb8855b53fdb8096024 xmlns="aa61fc8a-4777-46c8-9746-554365e28b1a">
      <Terms xmlns="http://schemas.microsoft.com/office/infopath/2007/PartnerControls">
        <TermInfo xmlns="http://schemas.microsoft.com/office/infopath/2007/PartnerControls">
          <TermName xmlns="http://schemas.microsoft.com/office/infopath/2007/PartnerControls">Presentations</TermName>
          <TermId xmlns="http://schemas.microsoft.com/office/infopath/2007/PartnerControls">2a758f42-205c-4ff4-a78e-b658206d2038</TermId>
        </TermInfo>
      </Terms>
    </o960b12c1a354eb8855b53fdb8096024>
    <NESTSummary xmlns="aa61fc8a-4777-46c8-9746-554365e28b1a">Use this template to produce a PowerPoint presentation</NESTSummary>
    <TaxCatchAll xmlns="032b03b0-4a69-4335-8b3d-a8af6eedf32d">
      <Value>70</Value>
    </TaxCatchAll>
    <_dlc_DocId xmlns="032b03b0-4a69-4335-8b3d-a8af6eedf32d">NEST-159-1449</_dlc_DocId>
    <_dlc_DocIdUrl xmlns="032b03b0-4a69-4335-8b3d-a8af6eedf32d">
      <Url>https://pigeonhole/workingatNEST/_layouts/DocIdRedir.aspx?ID=NEST-159-1449</Url>
      <Description>NEST-159-1449</Description>
    </_dlc_DocIdUrl>
  </documentManagement>
</p:properties>
</file>

<file path=customXml/item3.xml><?xml version="1.0" encoding="utf-8"?>
<ct:contentTypeSchema xmlns:ct="http://schemas.microsoft.com/office/2006/metadata/contentType" xmlns:ma="http://schemas.microsoft.com/office/2006/metadata/properties/metaAttributes" ct:_="" ma:_="" ma:contentTypeName="Working at NEST - Document" ma:contentTypeID="0x010100B5D54E7A32534C1D977077D048674AFE0B0050873BC96D10D64FA297DBBC2378FFC1" ma:contentTypeVersion="17" ma:contentTypeDescription="Use this to add a new linked document to the Working at NEST site." ma:contentTypeScope="" ma:versionID="39aa8f44d80ad20f9a0368376c39543b">
  <xsd:schema xmlns:xsd="http://www.w3.org/2001/XMLSchema" xmlns:xs="http://www.w3.org/2001/XMLSchema" xmlns:p="http://schemas.microsoft.com/office/2006/metadata/properties" xmlns:ns2="aa61fc8a-4777-46c8-9746-554365e28b1a" xmlns:ns3="032b03b0-4a69-4335-8b3d-a8af6eedf32d" targetNamespace="http://schemas.microsoft.com/office/2006/metadata/properties" ma:root="true" ma:fieldsID="198735c8c927848d7256e9d352c185b0" ns2:_="" ns3:_="">
    <xsd:import namespace="aa61fc8a-4777-46c8-9746-554365e28b1a"/>
    <xsd:import namespace="032b03b0-4a69-4335-8b3d-a8af6eedf32d"/>
    <xsd:element name="properties">
      <xsd:complexType>
        <xsd:sequence>
          <xsd:element name="documentManagement">
            <xsd:complexType>
              <xsd:all>
                <xsd:element ref="ns2:o960b12c1a354eb8855b53fdb8096024" minOccurs="0"/>
                <xsd:element ref="ns3:TaxCatchAll" minOccurs="0"/>
                <xsd:element ref="ns3:TaxCatchAllLabel" minOccurs="0"/>
                <xsd:element ref="ns2:NESTWorkingAtSort" minOccurs="0"/>
                <xsd:element ref="ns2:NESTSummary"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a61fc8a-4777-46c8-9746-554365e28b1a" elementFormDefault="qualified">
    <xsd:import namespace="http://schemas.microsoft.com/office/2006/documentManagement/types"/>
    <xsd:import namespace="http://schemas.microsoft.com/office/infopath/2007/PartnerControls"/>
    <xsd:element name="o960b12c1a354eb8855b53fdb8096024" ma:index="8" nillable="true" ma:taxonomy="true" ma:internalName="o960b12c1a354eb8855b53fdb8096024" ma:taxonomyFieldName="NESTWorkingAtTopic" ma:displayName="Topic (Working at NEST)" ma:default="" ma:fieldId="{8960b12c-1a35-4eb8-855b-53fdb8096024}" ma:taxonomyMulti="true" ma:sspId="37039272-006c-414d-a52e-f2b5101ea6aa" ma:termSetId="108594ec-874e-48a4-a87d-fe648f35a898" ma:anchorId="00000000-0000-0000-0000-000000000000" ma:open="false" ma:isKeyword="false">
      <xsd:complexType>
        <xsd:sequence>
          <xsd:element ref="pc:Terms" minOccurs="0" maxOccurs="1"/>
        </xsd:sequence>
      </xsd:complexType>
    </xsd:element>
    <xsd:element name="NESTWorkingAtSort" ma:index="12" nillable="true" ma:displayName="Sort Order (Working at NEST)" ma:decimals="0" ma:default="99999" ma:description="This sort order is used in the Working at NEST site to sequence this item. 99999 is the default value, which will cause this item to be sorted alphabetically. Values below 99999 will promote this item above other alphabetical items." ma:internalName="NESTWorkingAtSort" ma:percentage="FALSE">
      <xsd:simpleType>
        <xsd:restriction base="dms:Number">
          <xsd:maxInclusive value="99999"/>
          <xsd:minInclusive value="0"/>
        </xsd:restriction>
      </xsd:simpleType>
    </xsd:element>
    <xsd:element name="NESTSummary" ma:index="13" nillable="true" ma:displayName="Summary Text (Working at NEST)" ma:internalName="NESTSummary">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32b03b0-4a69-4335-8b3d-a8af6eedf32d" elementFormDefault="qualified">
    <xsd:import namespace="http://schemas.microsoft.com/office/2006/documentManagement/types"/>
    <xsd:import namespace="http://schemas.microsoft.com/office/infopath/2007/PartnerControls"/>
    <xsd:element name="TaxCatchAll" ma:index="9" nillable="true" ma:displayName="Taxonomy Catch All Column" ma:hidden="true" ma:list="{a7dede59-619e-41b5-a868-8fcf4956faac}" ma:internalName="TaxCatchAll" ma:showField="CatchAllData" ma:web="aa61fc8a-4777-46c8-9746-554365e28b1a">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a7dede59-619e-41b5-a868-8fcf4956faac}" ma:internalName="TaxCatchAllLabel" ma:readOnly="true" ma:showField="CatchAllDataLabel" ma:web="aa61fc8a-4777-46c8-9746-554365e28b1a">
      <xsd:complexType>
        <xsd:complexContent>
          <xsd:extension base="dms:MultiChoiceLookup">
            <xsd:sequence>
              <xsd:element name="Value" type="dms:Lookup" maxOccurs="unbounded" minOccurs="0" nillable="true"/>
            </xsd:sequence>
          </xsd:extension>
        </xsd:complexContent>
      </xsd:complexType>
    </xsd:element>
    <xsd:element name="_dlc_DocId" ma:index="15" nillable="true" ma:displayName="Document ID Value" ma:description="The value of the document ID assigned to this item." ma:internalName="_dlc_DocId" ma:readOnly="true">
      <xsd:simpleType>
        <xsd:restriction base="dms:Text"/>
      </xsd:simpleType>
    </xsd:element>
    <xsd:element name="_dlc_DocIdUrl" ma:index="16"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7"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8E36AB5-B0FD-4A03-9493-2CCE7BBE9E2A}">
  <ds:schemaRefs>
    <ds:schemaRef ds:uri="http://schemas.microsoft.com/sharepoint/events"/>
  </ds:schemaRefs>
</ds:datastoreItem>
</file>

<file path=customXml/itemProps2.xml><?xml version="1.0" encoding="utf-8"?>
<ds:datastoreItem xmlns:ds="http://schemas.openxmlformats.org/officeDocument/2006/customXml" ds:itemID="{68BC07C9-D891-4F3B-883A-31319ECAE259}">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032b03b0-4a69-4335-8b3d-a8af6eedf32d"/>
    <ds:schemaRef ds:uri="aa61fc8a-4777-46c8-9746-554365e28b1a"/>
    <ds:schemaRef ds:uri="http://www.w3.org/XML/1998/namespace"/>
  </ds:schemaRefs>
</ds:datastoreItem>
</file>

<file path=customXml/itemProps3.xml><?xml version="1.0" encoding="utf-8"?>
<ds:datastoreItem xmlns:ds="http://schemas.openxmlformats.org/officeDocument/2006/customXml" ds:itemID="{FADD7EBC-E47F-43C2-BC0D-490FFF6F4A0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a61fc8a-4777-46c8-9746-554365e28b1a"/>
    <ds:schemaRef ds:uri="032b03b0-4a69-4335-8b3d-a8af6eedf3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C8569911-E063-4FF9-9E04-AE1EF381D12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738</Words>
  <Application>Microsoft Office PowerPoint</Application>
  <PresentationFormat>On-screen Show (16:9)</PresentationFormat>
  <Paragraphs>178</Paragraphs>
  <Slides>15</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Times New Roman</vt:lpstr>
      <vt:lpstr>Trebuchet MS</vt:lpstr>
      <vt:lpstr>1_Presentation-v2</vt:lpstr>
      <vt:lpstr>NEST Pension</vt:lpstr>
      <vt:lpstr>Workplace pension reforms What’s changed?</vt:lpstr>
      <vt:lpstr>NEST key statistics</vt:lpstr>
      <vt:lpstr>Alternative fund choices – supporting decisions</vt:lpstr>
      <vt:lpstr>How NEST delivers its default stratgey</vt:lpstr>
      <vt:lpstr>Default fund usage and alternative fund options</vt:lpstr>
      <vt:lpstr>Default fund usage and alternative fund options</vt:lpstr>
      <vt:lpstr>Demand side</vt:lpstr>
      <vt:lpstr>401(k) plans in USA</vt:lpstr>
      <vt:lpstr>Supply side</vt:lpstr>
      <vt:lpstr>European guidance on fund risk categorisation</vt:lpstr>
      <vt:lpstr>What sort of choice?</vt:lpstr>
      <vt:lpstr>Do normal rules of supply and demand work?</vt:lpstr>
      <vt:lpstr>Outcomes for members and wider implication for public policy and markets    </vt:lpstr>
      <vt:lpstr>NEST’s solution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 with 'NEST public' marking</dc:title>
  <dc:creator/>
  <cp:lastModifiedBy/>
  <cp:revision>1</cp:revision>
  <dcterms:created xsi:type="dcterms:W3CDTF">2014-12-05T09:47:20Z</dcterms:created>
  <dcterms:modified xsi:type="dcterms:W3CDTF">2019-04-24T15:17:02Z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0x010100B5D54E7A32534C1D977077D048674AFE0B0050873BC96D10D64FA297DBBC2378FFC1</vt:lpwstr>
  </property>
  <property fmtid="{D5CDD505-2E9C-101B-9397-08002B2CF9AE}" pid="3" name="_dlc_DocIdItemGuid">
    <vt:lpwstr>a07a0e1a-71ad-4449-88b3-12f285ee7be8</vt:lpwstr>
  </property>
  <property fmtid="{D5CDD505-2E9C-101B-9397-08002B2CF9AE}" pid="4" name="NESTWorkingAtTopic">
    <vt:lpwstr>70;#Presentations|2a758f42-205c-4ff4-a78e-b658206d2038</vt:lpwstr>
  </property>
  <property fmtid="{D5CDD505-2E9C-101B-9397-08002B2CF9AE}" pid="5" name="MSIP_Label_644d755e-ad32-4fd1-9937-ecdb21254c0c_Enabled">
    <vt:lpwstr>True</vt:lpwstr>
  </property>
  <property fmtid="{D5CDD505-2E9C-101B-9397-08002B2CF9AE}" pid="6" name="MSIP_Label_644d755e-ad32-4fd1-9937-ecdb21254c0c_SiteId">
    <vt:lpwstr>0a72f032-1d09-457e-ba02-e565695486cf</vt:lpwstr>
  </property>
  <property fmtid="{D5CDD505-2E9C-101B-9397-08002B2CF9AE}" pid="7" name="MSIP_Label_644d755e-ad32-4fd1-9937-ecdb21254c0c_Ref">
    <vt:lpwstr>https://api.informationprotection.azure.com/api/0a72f032-1d09-457e-ba02-e565695486cf</vt:lpwstr>
  </property>
  <property fmtid="{D5CDD505-2E9C-101B-9397-08002B2CF9AE}" pid="8" name="MSIP_Label_644d755e-ad32-4fd1-9937-ecdb21254c0c_SetBy">
    <vt:lpwstr>MDavidson@nestcorporation.org.uk</vt:lpwstr>
  </property>
  <property fmtid="{D5CDD505-2E9C-101B-9397-08002B2CF9AE}" pid="9" name="MSIP_Label_644d755e-ad32-4fd1-9937-ecdb21254c0c_SetDate">
    <vt:lpwstr>2017-08-11T13:46:18.6483460+01:00</vt:lpwstr>
  </property>
  <property fmtid="{D5CDD505-2E9C-101B-9397-08002B2CF9AE}" pid="10" name="MSIP_Label_644d755e-ad32-4fd1-9937-ecdb21254c0c_Name">
    <vt:lpwstr>NEST Internal</vt:lpwstr>
  </property>
  <property fmtid="{D5CDD505-2E9C-101B-9397-08002B2CF9AE}" pid="11" name="MSIP_Label_644d755e-ad32-4fd1-9937-ecdb21254c0c_Application">
    <vt:lpwstr>Microsoft Azure Information Protection</vt:lpwstr>
  </property>
  <property fmtid="{D5CDD505-2E9C-101B-9397-08002B2CF9AE}" pid="12" name="MSIP_Label_644d755e-ad32-4fd1-9937-ecdb21254c0c_Extended_MSFT_Method">
    <vt:lpwstr>Automatic</vt:lpwstr>
  </property>
  <property fmtid="{D5CDD505-2E9C-101B-9397-08002B2CF9AE}" pid="13" name="Sensitivity">
    <vt:lpwstr>NEST Internal</vt:lpwstr>
  </property>
</Properties>
</file>