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drawings/drawing2.xml" ContentType="application/vnd.openxmlformats-officedocument.drawingml.chartshapes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Masters/notesMaster1.xml" ContentType="application/vnd.openxmlformats-officedocument.presentationml.notesMaster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1.xml" ContentType="application/vnd.openxmlformats-officedocument.them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2.xml" ContentType="application/vnd.openxmlformats-officedocument.them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8600" r:id="rId2"/>
    <p:sldId id="8635" r:id="rId3"/>
    <p:sldId id="8636" r:id="rId4"/>
    <p:sldId id="258" r:id="rId5"/>
    <p:sldId id="8599" r:id="rId6"/>
    <p:sldId id="8638" r:id="rId7"/>
    <p:sldId id="8637" r:id="rId8"/>
    <p:sldId id="8604" r:id="rId9"/>
    <p:sldId id="8639" r:id="rId10"/>
    <p:sldId id="8609" r:id="rId11"/>
    <p:sldId id="8608" r:id="rId12"/>
    <p:sldId id="8611" r:id="rId13"/>
    <p:sldId id="8633" r:id="rId14"/>
    <p:sldId id="8640" r:id="rId15"/>
    <p:sldId id="8641" r:id="rId16"/>
    <p:sldId id="8630" r:id="rId17"/>
    <p:sldId id="291" r:id="rId18"/>
    <p:sldId id="8593" r:id="rId19"/>
    <p:sldId id="8629" r:id="rId20"/>
    <p:sldId id="8620" r:id="rId21"/>
    <p:sldId id="8621" r:id="rId22"/>
    <p:sldId id="8622" r:id="rId23"/>
    <p:sldId id="8623" r:id="rId24"/>
    <p:sldId id="8624" r:id="rId25"/>
    <p:sldId id="8625" r:id="rId26"/>
    <p:sldId id="25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6EFF"/>
    <a:srgbClr val="10948B"/>
    <a:srgbClr val="CCCCCC"/>
    <a:srgbClr val="35BFFD"/>
    <a:srgbClr val="1537BA"/>
    <a:srgbClr val="99E6FF"/>
    <a:srgbClr val="14B8AB"/>
    <a:srgbClr val="FFFFFF"/>
    <a:srgbClr val="0E8078"/>
    <a:srgbClr val="02A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9" autoAdjust="0"/>
    <p:restoredTop sz="95685" autoAdjust="0"/>
  </p:normalViewPr>
  <p:slideViewPr>
    <p:cSldViewPr snapToGrid="0">
      <p:cViewPr>
        <p:scale>
          <a:sx n="61" d="100"/>
          <a:sy n="61" d="100"/>
        </p:scale>
        <p:origin x="82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esair\Library\CloudStorage\Dropbox\MA-IBP\Data\US%20OD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desair\Dropbox\Presentations\Moldova%20presentation\OECD%20-%20CRS%20for%20Moldova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sair\Dropbox\Presentations\Moldova%20presentation\Population%20and%20diaspora%20-%20updated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sair\Dropbox\Presentations\Moldova%20presentation\Population%20and%20diaspora%20-%20updated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esair\Library\CloudStorage\Dropbox\MA-IBP\Data\Composition%20of%20ODA%202024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sair\Dropbox\Presentations\Moldova%20presentation\OECD%20-%20CRS%20for%20Moldova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sair\Dropbox\Presentations\Moldova%20presentation\OECD%20-%20CRS%20for%20Moldova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sair\Dropbox\Presentations\Moldova%20presentation\OECD%20-%20CRS%20for%20Moldova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sair\Dropbox\Presentations\Moldova%20presentation\OECD%20-%20CRS%20for%20Moldova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sair\Dropbox\Presentations\Moldova%20presentation\OECD%20-%20CRS%20for%20Moldova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sair\Dropbox\Presentations\Moldova%20presentation\OECD%20-%20CRS%20for%20Moldova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esair\Library\CloudStorage\Dropbox\MA-IBP\Data\US%20OD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esair\Library\CloudStorage\Dropbox\MA-IBP\Data\US%20OD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sair\Dropbox\MA-IBP\Data\OECD%20CRS%20Donor%20Recipien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esair\Library\CloudStorage\Dropbox\Presentations\Moldova%20presentation\Moldova%20-%20financial%20flow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esair\Library\CloudStorage\Dropbox\Presentations\Moldova%20presentation\Moldova%20-%20financial%20flow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esair\Library\CloudStorage\Dropbox\Presentations\Moldova%20presentation\Moldova%20-%20financial%20flow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esair\Library\CloudStorage\Dropbox\Presentations\Moldova%20presentation\Moldova%20-%20financial%20flow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sair\Dropbox\Presentations\Moldova%20presentation\OECD%20-%20CRS%20for%20Moldov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Sheet1!$K$1</c:f>
              <c:strCache>
                <c:ptCount val="1"/>
                <c:pt idx="0">
                  <c:v>Aid (ODA) disbursements to countries and regions (USD millions, 2024 prices) - adjusted to 2023 = 212.1 billion</c:v>
                </c:pt>
              </c:strCache>
            </c:strRef>
          </c:tx>
          <c:spPr>
            <a:ln w="50800" cap="rnd">
              <a:solidFill>
                <a:srgbClr val="E97132"/>
              </a:solidFill>
              <a:round/>
            </a:ln>
            <a:effectLst/>
          </c:spPr>
          <c:marker>
            <c:symbol val="none"/>
          </c:marker>
          <c:cat>
            <c:numRef>
              <c:f>Sheet1!$F$2:$F$67</c:f>
              <c:numCache>
                <c:formatCode>General</c:formatCode>
                <c:ptCount val="66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</c:numCache>
            </c:numRef>
          </c:cat>
          <c:val>
            <c:numRef>
              <c:f>Sheet1!$M$2:$M$67</c:f>
              <c:numCache>
                <c:formatCode>General</c:formatCode>
                <c:ptCount val="66"/>
                <c:pt idx="0">
                  <c:v>41165.599999999999</c:v>
                </c:pt>
                <c:pt idx="1">
                  <c:v>45054.49</c:v>
                </c:pt>
                <c:pt idx="2">
                  <c:v>46136.81</c:v>
                </c:pt>
                <c:pt idx="3">
                  <c:v>46552.5</c:v>
                </c:pt>
                <c:pt idx="4">
                  <c:v>46851.86</c:v>
                </c:pt>
                <c:pt idx="5">
                  <c:v>50030.22</c:v>
                </c:pt>
                <c:pt idx="6">
                  <c:v>48579.08</c:v>
                </c:pt>
                <c:pt idx="7">
                  <c:v>46852.31</c:v>
                </c:pt>
                <c:pt idx="8">
                  <c:v>49294.98</c:v>
                </c:pt>
                <c:pt idx="9">
                  <c:v>47375.24</c:v>
                </c:pt>
                <c:pt idx="10">
                  <c:v>45951.4</c:v>
                </c:pt>
                <c:pt idx="11">
                  <c:v>46707.07</c:v>
                </c:pt>
                <c:pt idx="12">
                  <c:v>51412.28</c:v>
                </c:pt>
                <c:pt idx="13">
                  <c:v>43716.81</c:v>
                </c:pt>
                <c:pt idx="14">
                  <c:v>51037.65</c:v>
                </c:pt>
                <c:pt idx="15">
                  <c:v>53866.36</c:v>
                </c:pt>
                <c:pt idx="16">
                  <c:v>52314.6</c:v>
                </c:pt>
                <c:pt idx="17">
                  <c:v>54189.68</c:v>
                </c:pt>
                <c:pt idx="18">
                  <c:v>60479.79</c:v>
                </c:pt>
                <c:pt idx="19">
                  <c:v>60281.42</c:v>
                </c:pt>
                <c:pt idx="20">
                  <c:v>66835.05</c:v>
                </c:pt>
                <c:pt idx="21">
                  <c:v>64231.89</c:v>
                </c:pt>
                <c:pt idx="22">
                  <c:v>72363.09</c:v>
                </c:pt>
                <c:pt idx="23">
                  <c:v>71298.39</c:v>
                </c:pt>
                <c:pt idx="24">
                  <c:v>76317.37</c:v>
                </c:pt>
                <c:pt idx="25">
                  <c:v>78022.42</c:v>
                </c:pt>
                <c:pt idx="26">
                  <c:v>79708.88</c:v>
                </c:pt>
                <c:pt idx="27">
                  <c:v>77701.33</c:v>
                </c:pt>
                <c:pt idx="28">
                  <c:v>83860.039999999994</c:v>
                </c:pt>
                <c:pt idx="29">
                  <c:v>80661.52</c:v>
                </c:pt>
                <c:pt idx="30">
                  <c:v>87233.68</c:v>
                </c:pt>
                <c:pt idx="31">
                  <c:v>89888.67</c:v>
                </c:pt>
                <c:pt idx="32">
                  <c:v>91374.52</c:v>
                </c:pt>
                <c:pt idx="33">
                  <c:v>84358.71</c:v>
                </c:pt>
                <c:pt idx="34">
                  <c:v>84150.23</c:v>
                </c:pt>
                <c:pt idx="35">
                  <c:v>74932.72</c:v>
                </c:pt>
                <c:pt idx="36">
                  <c:v>75892.820000000007</c:v>
                </c:pt>
                <c:pt idx="37">
                  <c:v>70300.25</c:v>
                </c:pt>
                <c:pt idx="38">
                  <c:v>76845.69</c:v>
                </c:pt>
                <c:pt idx="39">
                  <c:v>77556.92</c:v>
                </c:pt>
                <c:pt idx="40">
                  <c:v>81099.34</c:v>
                </c:pt>
                <c:pt idx="41">
                  <c:v>84080.65</c:v>
                </c:pt>
                <c:pt idx="42">
                  <c:v>90463.05</c:v>
                </c:pt>
                <c:pt idx="43">
                  <c:v>95525.89</c:v>
                </c:pt>
                <c:pt idx="44">
                  <c:v>101921.69</c:v>
                </c:pt>
                <c:pt idx="45">
                  <c:v>133947.85</c:v>
                </c:pt>
                <c:pt idx="46">
                  <c:v>126350.1</c:v>
                </c:pt>
                <c:pt idx="47">
                  <c:v>117068.58</c:v>
                </c:pt>
                <c:pt idx="48">
                  <c:v>130875.98</c:v>
                </c:pt>
                <c:pt idx="49">
                  <c:v>133203.38</c:v>
                </c:pt>
                <c:pt idx="50">
                  <c:v>140351.96</c:v>
                </c:pt>
                <c:pt idx="51">
                  <c:v>139295.38</c:v>
                </c:pt>
                <c:pt idx="52">
                  <c:v>134109.01</c:v>
                </c:pt>
                <c:pt idx="53">
                  <c:v>140474.39000000001</c:v>
                </c:pt>
                <c:pt idx="54">
                  <c:v>143278.82</c:v>
                </c:pt>
                <c:pt idx="55">
                  <c:v>151673.92000000001</c:v>
                </c:pt>
                <c:pt idx="56">
                  <c:v>168818.11</c:v>
                </c:pt>
                <c:pt idx="57">
                  <c:v>167869.98</c:v>
                </c:pt>
                <c:pt idx="58">
                  <c:v>164294.9</c:v>
                </c:pt>
                <c:pt idx="59">
                  <c:v>163080.87</c:v>
                </c:pt>
                <c:pt idx="60">
                  <c:v>175626.93</c:v>
                </c:pt>
                <c:pt idx="61">
                  <c:v>188207.19</c:v>
                </c:pt>
                <c:pt idx="62">
                  <c:v>223772.16</c:v>
                </c:pt>
                <c:pt idx="63">
                  <c:v>226175.24</c:v>
                </c:pt>
                <c:pt idx="64">
                  <c:v>205202.6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16-BD44-8344-4CF8BEF903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0696575"/>
        <c:axId val="550686703"/>
      </c:lineChart>
      <c:catAx>
        <c:axId val="550696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686703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550686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Constant</a:t>
                </a:r>
                <a:r>
                  <a:rPr lang="en-US" baseline="0"/>
                  <a:t> 2024 US dollars, billions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"/>
              <c:y val="0.154251627120381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696575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61F7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28-4040-A1D5-BD7019CA4DA8}"/>
              </c:ext>
            </c:extLst>
          </c:dPt>
          <c:dPt>
            <c:idx val="1"/>
            <c:bubble3D val="0"/>
            <c:spPr>
              <a:solidFill>
                <a:srgbClr val="1089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28-4040-A1D5-BD7019CA4DA8}"/>
              </c:ext>
            </c:extLst>
          </c:dPt>
          <c:dPt>
            <c:idx val="2"/>
            <c:bubble3D val="0"/>
            <c:spPr>
              <a:solidFill>
                <a:srgbClr val="9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28-4040-A1D5-BD7019CA4DA8}"/>
              </c:ext>
            </c:extLst>
          </c:dPt>
          <c:cat>
            <c:strRef>
              <c:f>Sheet1!$AB$4:$AB$6</c:f>
              <c:strCache>
                <c:ptCount val="3"/>
                <c:pt idx="0">
                  <c:v>DAC</c:v>
                </c:pt>
                <c:pt idx="1">
                  <c:v>Non-DAC</c:v>
                </c:pt>
                <c:pt idx="2">
                  <c:v>Multilateral</c:v>
                </c:pt>
              </c:strCache>
            </c:strRef>
          </c:cat>
          <c:val>
            <c:numRef>
              <c:f>Sheet1!$AC$4:$AC$6</c:f>
              <c:numCache>
                <c:formatCode>General</c:formatCode>
                <c:ptCount val="3"/>
                <c:pt idx="0">
                  <c:v>635.17438200000004</c:v>
                </c:pt>
                <c:pt idx="1">
                  <c:v>72.200034000000002</c:v>
                </c:pt>
                <c:pt idx="2">
                  <c:v>422.92793999999998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328-4040-A1D5-BD7019CA4DA8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rgbClr val="00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B328-4040-A1D5-BD7019CA4DA8}"/>
              </c:ext>
            </c:extLst>
          </c:dPt>
          <c:dPt>
            <c:idx val="1"/>
            <c:bubble3D val="0"/>
            <c:spPr>
              <a:solidFill>
                <a:srgbClr val="0000FF">
                  <a:alpha val="67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B328-4040-A1D5-BD7019CA4DA8}"/>
              </c:ext>
            </c:extLst>
          </c:dPt>
          <c:dPt>
            <c:idx val="2"/>
            <c:bubble3D val="0"/>
            <c:spPr>
              <a:solidFill>
                <a:srgbClr val="0000FF">
                  <a:alpha val="34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B328-4040-A1D5-BD7019CA4DA8}"/>
              </c:ext>
            </c:extLst>
          </c:dPt>
          <c:dPt>
            <c:idx val="3"/>
            <c:bubble3D val="0"/>
            <c:spPr>
              <a:solidFill>
                <a:srgbClr val="20E9D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B328-4040-A1D5-BD7019CA4DA8}"/>
              </c:ext>
            </c:extLst>
          </c:dPt>
          <c:dPt>
            <c:idx val="4"/>
            <c:bubble3D val="0"/>
            <c:spPr>
              <a:solidFill>
                <a:srgbClr val="14B8A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B328-4040-A1D5-BD7019CA4DA8}"/>
              </c:ext>
            </c:extLst>
          </c:dPt>
          <c:dPt>
            <c:idx val="5"/>
            <c:bubble3D val="0"/>
            <c:spPr>
              <a:solidFill>
                <a:srgbClr val="E2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B328-4040-A1D5-BD7019CA4DA8}"/>
              </c:ext>
            </c:extLst>
          </c:dPt>
          <c:dPt>
            <c:idx val="6"/>
            <c:bubble3D val="0"/>
            <c:spPr>
              <a:solidFill>
                <a:srgbClr val="FF0000">
                  <a:alpha val="67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B328-4040-A1D5-BD7019CA4DA8}"/>
              </c:ext>
            </c:extLst>
          </c:dPt>
          <c:dPt>
            <c:idx val="7"/>
            <c:bubble3D val="0"/>
            <c:spPr>
              <a:solidFill>
                <a:srgbClr val="FF0000">
                  <a:alpha val="34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B328-4040-A1D5-BD7019CA4DA8}"/>
              </c:ext>
            </c:extLst>
          </c:dPt>
          <c:val>
            <c:numRef>
              <c:f>Sheet1!$AF$4:$AF$11</c:f>
              <c:numCache>
                <c:formatCode>General</c:formatCode>
                <c:ptCount val="8"/>
                <c:pt idx="0">
                  <c:v>184.31193200000001</c:v>
                </c:pt>
                <c:pt idx="1">
                  <c:v>243.22353699999996</c:v>
                </c:pt>
                <c:pt idx="2">
                  <c:v>207.63891300000006</c:v>
                </c:pt>
                <c:pt idx="3">
                  <c:v>64.584643999999997</c:v>
                </c:pt>
                <c:pt idx="4">
                  <c:v>7.615390000000005</c:v>
                </c:pt>
                <c:pt idx="5">
                  <c:v>319.41525100000001</c:v>
                </c:pt>
                <c:pt idx="6">
                  <c:v>39.631210000000003</c:v>
                </c:pt>
                <c:pt idx="7">
                  <c:v>63.881478999999956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B328-4040-A1D5-BD7019CA4D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807012162244871E-2"/>
          <c:y val="4.1611503123286549E-2"/>
          <c:w val="0.78659356957369486"/>
          <c:h val="0.85494750111454443"/>
        </c:manualLayout>
      </c:layout>
      <c:areaChart>
        <c:grouping val="stacked"/>
        <c:varyColors val="0"/>
        <c:ser>
          <c:idx val="4"/>
          <c:order val="0"/>
          <c:tx>
            <c:strRef>
              <c:f>Sheet3!$G$24</c:f>
              <c:strCache>
                <c:ptCount val="1"/>
                <c:pt idx="0">
                  <c:v>Russia</c:v>
                </c:pt>
              </c:strCache>
            </c:strRef>
          </c:tx>
          <c:spPr>
            <a:solidFill>
              <a:srgbClr val="14B8AB"/>
            </a:solidFill>
            <a:ln>
              <a:noFill/>
            </a:ln>
            <a:effectLst/>
          </c:spPr>
          <c:cat>
            <c:strRef>
              <c:f>Sheet3!$H$9:$O$9</c:f>
              <c:strCach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2025*</c:v>
                </c:pt>
              </c:strCache>
            </c:strRef>
          </c:cat>
          <c:val>
            <c:numRef>
              <c:f>Sheet3!$H$24:$O$24</c:f>
              <c:numCache>
                <c:formatCode>General</c:formatCode>
                <c:ptCount val="8"/>
                <c:pt idx="0">
                  <c:v>5.7570621124570369</c:v>
                </c:pt>
                <c:pt idx="1">
                  <c:v>5.7708097702607892</c:v>
                </c:pt>
                <c:pt idx="2">
                  <c:v>5.7534712154002428</c:v>
                </c:pt>
                <c:pt idx="3">
                  <c:v>6.1805576535320883</c:v>
                </c:pt>
                <c:pt idx="4">
                  <c:v>6.5322042280633843</c:v>
                </c:pt>
                <c:pt idx="5">
                  <c:v>5.9369737684313932</c:v>
                </c:pt>
                <c:pt idx="6">
                  <c:v>5.1195017548632284</c:v>
                </c:pt>
                <c:pt idx="7">
                  <c:v>4.2620602723495162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C4-4CA2-B5DF-A5BFF1B8D56E}"/>
            </c:ext>
          </c:extLst>
        </c:ser>
        <c:ser>
          <c:idx val="3"/>
          <c:order val="1"/>
          <c:tx>
            <c:strRef>
              <c:f>Sheet3!$G$23</c:f>
              <c:strCache>
                <c:ptCount val="1"/>
                <c:pt idx="0">
                  <c:v>E. Europe</c:v>
                </c:pt>
              </c:strCache>
            </c:strRef>
          </c:tx>
          <c:spPr>
            <a:solidFill>
              <a:srgbClr val="476EFF"/>
            </a:solidFill>
            <a:ln>
              <a:noFill/>
            </a:ln>
            <a:effectLst/>
          </c:spPr>
          <c:cat>
            <c:strRef>
              <c:f>Sheet3!$H$9:$O$9</c:f>
              <c:strCach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2025*</c:v>
                </c:pt>
              </c:strCache>
            </c:strRef>
          </c:cat>
          <c:val>
            <c:numRef>
              <c:f>Sheet3!$H$23:$O$23</c:f>
              <c:numCache>
                <c:formatCode>General</c:formatCode>
                <c:ptCount val="8"/>
                <c:pt idx="0">
                  <c:v>4.8925206973035458</c:v>
                </c:pt>
                <c:pt idx="1">
                  <c:v>4.6632673427865825</c:v>
                </c:pt>
                <c:pt idx="2">
                  <c:v>4.6438950754861654</c:v>
                </c:pt>
                <c:pt idx="3">
                  <c:v>4.4863888155273868</c:v>
                </c:pt>
                <c:pt idx="4">
                  <c:v>4.7166428680558345</c:v>
                </c:pt>
                <c:pt idx="5">
                  <c:v>5.3921569235167448</c:v>
                </c:pt>
                <c:pt idx="6">
                  <c:v>6.1766187917720305</c:v>
                </c:pt>
                <c:pt idx="7">
                  <c:v>6.628509438111621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C4-4CA2-B5DF-A5BFF1B8D56E}"/>
            </c:ext>
          </c:extLst>
        </c:ser>
        <c:ser>
          <c:idx val="1"/>
          <c:order val="2"/>
          <c:tx>
            <c:strRef>
              <c:f>Sheet3!$G$21</c:f>
              <c:strCache>
                <c:ptCount val="1"/>
                <c:pt idx="0">
                  <c:v>N. America</c:v>
                </c:pt>
              </c:strCache>
            </c:strRef>
          </c:tx>
          <c:spPr>
            <a:solidFill>
              <a:srgbClr val="1537BA"/>
            </a:solidFill>
            <a:ln>
              <a:noFill/>
            </a:ln>
            <a:effectLst/>
          </c:spPr>
          <c:cat>
            <c:strRef>
              <c:f>Sheet3!$H$9:$O$9</c:f>
              <c:strCach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2025*</c:v>
                </c:pt>
              </c:strCache>
            </c:strRef>
          </c:cat>
          <c:val>
            <c:numRef>
              <c:f>Sheet3!$H$21:$O$21</c:f>
              <c:numCache>
                <c:formatCode>General</c:formatCode>
                <c:ptCount val="8"/>
                <c:pt idx="0">
                  <c:v>0.16226741032184314</c:v>
                </c:pt>
                <c:pt idx="1">
                  <c:v>9.595208491112131E-2</c:v>
                </c:pt>
                <c:pt idx="2">
                  <c:v>5.2679183460153399E-2</c:v>
                </c:pt>
                <c:pt idx="3">
                  <c:v>0.10408129255711558</c:v>
                </c:pt>
                <c:pt idx="4">
                  <c:v>0.25826886287551215</c:v>
                </c:pt>
                <c:pt idx="5">
                  <c:v>0.42803318589912942</c:v>
                </c:pt>
                <c:pt idx="6">
                  <c:v>0.50834873862121133</c:v>
                </c:pt>
                <c:pt idx="7">
                  <c:v>0.57332015975000117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C4-4CA2-B5DF-A5BFF1B8D56E}"/>
            </c:ext>
          </c:extLst>
        </c:ser>
        <c:ser>
          <c:idx val="2"/>
          <c:order val="3"/>
          <c:tx>
            <c:strRef>
              <c:f>Sheet3!$G$22</c:f>
              <c:strCache>
                <c:ptCount val="1"/>
                <c:pt idx="0">
                  <c:v>W. Europe</c:v>
                </c:pt>
              </c:strCache>
            </c:strRef>
          </c:tx>
          <c:spPr>
            <a:solidFill>
              <a:srgbClr val="CCCCCC"/>
            </a:solidFill>
            <a:ln>
              <a:noFill/>
            </a:ln>
            <a:effectLst/>
          </c:spPr>
          <c:cat>
            <c:strRef>
              <c:f>Sheet3!$H$9:$O$9</c:f>
              <c:strCach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2025*</c:v>
                </c:pt>
              </c:strCache>
            </c:strRef>
          </c:cat>
          <c:val>
            <c:numRef>
              <c:f>Sheet3!$H$22:$O$22</c:f>
              <c:numCache>
                <c:formatCode>General</c:formatCode>
                <c:ptCount val="8"/>
                <c:pt idx="0">
                  <c:v>6.7635998001592205E-3</c:v>
                </c:pt>
                <c:pt idx="1">
                  <c:v>1.1393936593141248E-2</c:v>
                </c:pt>
                <c:pt idx="2">
                  <c:v>2.6985578552570669E-2</c:v>
                </c:pt>
                <c:pt idx="3">
                  <c:v>0.12231609245996439</c:v>
                </c:pt>
                <c:pt idx="4">
                  <c:v>0.22748260743259296</c:v>
                </c:pt>
                <c:pt idx="5">
                  <c:v>0.51786486246244667</c:v>
                </c:pt>
                <c:pt idx="6">
                  <c:v>1.0731921199118757</c:v>
                </c:pt>
                <c:pt idx="7">
                  <c:v>1.7314243178278719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C4-4CA2-B5DF-A5BFF1B8D56E}"/>
            </c:ext>
          </c:extLst>
        </c:ser>
        <c:ser>
          <c:idx val="0"/>
          <c:order val="4"/>
          <c:tx>
            <c:strRef>
              <c:f>Sheet3!$G$20</c:f>
              <c:strCache>
                <c:ptCount val="1"/>
                <c:pt idx="0">
                  <c:v>Rest of World</c:v>
                </c:pt>
              </c:strCache>
            </c:strRef>
          </c:tx>
          <c:spPr>
            <a:solidFill>
              <a:srgbClr val="99E6FF"/>
            </a:solidFill>
            <a:ln>
              <a:noFill/>
            </a:ln>
            <a:effectLst/>
          </c:spPr>
          <c:cat>
            <c:strRef>
              <c:f>Sheet3!$H$9:$O$9</c:f>
              <c:strCach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2025*</c:v>
                </c:pt>
              </c:strCache>
            </c:strRef>
          </c:cat>
          <c:val>
            <c:numRef>
              <c:f>Sheet3!$H$20:$O$20</c:f>
              <c:numCache>
                <c:formatCode>General</c:formatCode>
                <c:ptCount val="8"/>
                <c:pt idx="0">
                  <c:v>1.6645730310502316</c:v>
                </c:pt>
                <c:pt idx="1">
                  <c:v>1.5298351823248968</c:v>
                </c:pt>
                <c:pt idx="2">
                  <c:v>1.2735317631199663</c:v>
                </c:pt>
                <c:pt idx="3">
                  <c:v>2.7259293332202863</c:v>
                </c:pt>
                <c:pt idx="4">
                  <c:v>4.7587411755360316</c:v>
                </c:pt>
                <c:pt idx="5">
                  <c:v>6.2202795195802931</c:v>
                </c:pt>
                <c:pt idx="6">
                  <c:v>8.0573777417805825</c:v>
                </c:pt>
                <c:pt idx="7">
                  <c:v>8.9695688942717364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C4-4CA2-B5DF-A5BFF1B8D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7247200"/>
        <c:axId val="1967246784"/>
      </c:areaChart>
      <c:catAx>
        <c:axId val="196724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7246784"/>
        <c:crosses val="autoZero"/>
        <c:auto val="1"/>
        <c:lblAlgn val="ctr"/>
        <c:lblOffset val="100"/>
        <c:noMultiLvlLbl val="0"/>
      </c:catAx>
      <c:valAx>
        <c:axId val="1967246784"/>
        <c:scaling>
          <c:orientation val="minMax"/>
          <c:max val="3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Percent</a:t>
                </a:r>
              </a:p>
            </c:rich>
          </c:tx>
          <c:layout>
            <c:manualLayout>
              <c:xMode val="edge"/>
              <c:yMode val="edge"/>
              <c:x val="0"/>
              <c:y val="0.431896775251477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7247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807012162244871E-2"/>
          <c:y val="4.1611503123286549E-2"/>
          <c:w val="0.78659356957369486"/>
          <c:h val="0.85494750111454443"/>
        </c:manualLayout>
      </c:layout>
      <c:areaChart>
        <c:grouping val="stacked"/>
        <c:varyColors val="0"/>
        <c:ser>
          <c:idx val="4"/>
          <c:order val="0"/>
          <c:tx>
            <c:strRef>
              <c:f>Sheet3!$G$24</c:f>
              <c:strCache>
                <c:ptCount val="1"/>
                <c:pt idx="0">
                  <c:v>Russia</c:v>
                </c:pt>
              </c:strCache>
            </c:strRef>
          </c:tx>
          <c:spPr>
            <a:solidFill>
              <a:srgbClr val="14B8AB"/>
            </a:solidFill>
            <a:ln>
              <a:noFill/>
            </a:ln>
            <a:effectLst/>
          </c:spPr>
          <c:cat>
            <c:strRef>
              <c:f>Sheet3!$H$9:$O$9</c:f>
              <c:strCach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2025*</c:v>
                </c:pt>
              </c:strCache>
            </c:strRef>
          </c:cat>
          <c:val>
            <c:numRef>
              <c:f>Sheet3!$H$24:$O$24</c:f>
              <c:numCache>
                <c:formatCode>General</c:formatCode>
                <c:ptCount val="8"/>
                <c:pt idx="0">
                  <c:v>5.7570621124570369</c:v>
                </c:pt>
                <c:pt idx="1">
                  <c:v>5.7708097702607892</c:v>
                </c:pt>
                <c:pt idx="2">
                  <c:v>5.7534712154002428</c:v>
                </c:pt>
                <c:pt idx="3">
                  <c:v>6.1805576535320883</c:v>
                </c:pt>
                <c:pt idx="4">
                  <c:v>6.5322042280633843</c:v>
                </c:pt>
                <c:pt idx="5">
                  <c:v>5.9369737684313932</c:v>
                </c:pt>
                <c:pt idx="6">
                  <c:v>5.1195017548632284</c:v>
                </c:pt>
                <c:pt idx="7">
                  <c:v>4.2620602723495162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C4-4CA2-B5DF-A5BFF1B8D56E}"/>
            </c:ext>
          </c:extLst>
        </c:ser>
        <c:ser>
          <c:idx val="3"/>
          <c:order val="1"/>
          <c:tx>
            <c:strRef>
              <c:f>Sheet3!$G$23</c:f>
              <c:strCache>
                <c:ptCount val="1"/>
                <c:pt idx="0">
                  <c:v>E. Europe</c:v>
                </c:pt>
              </c:strCache>
            </c:strRef>
          </c:tx>
          <c:spPr>
            <a:solidFill>
              <a:srgbClr val="476EFF"/>
            </a:solidFill>
            <a:ln>
              <a:noFill/>
            </a:ln>
            <a:effectLst/>
          </c:spPr>
          <c:cat>
            <c:strRef>
              <c:f>Sheet3!$H$9:$O$9</c:f>
              <c:strCach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2025*</c:v>
                </c:pt>
              </c:strCache>
            </c:strRef>
          </c:cat>
          <c:val>
            <c:numRef>
              <c:f>Sheet3!$H$23:$O$23</c:f>
              <c:numCache>
                <c:formatCode>General</c:formatCode>
                <c:ptCount val="8"/>
                <c:pt idx="0">
                  <c:v>4.8925206973035458</c:v>
                </c:pt>
                <c:pt idx="1">
                  <c:v>4.6632673427865825</c:v>
                </c:pt>
                <c:pt idx="2">
                  <c:v>4.6438950754861654</c:v>
                </c:pt>
                <c:pt idx="3">
                  <c:v>4.4863888155273868</c:v>
                </c:pt>
                <c:pt idx="4">
                  <c:v>4.7166428680558345</c:v>
                </c:pt>
                <c:pt idx="5">
                  <c:v>5.3921569235167448</c:v>
                </c:pt>
                <c:pt idx="6">
                  <c:v>6.1766187917720305</c:v>
                </c:pt>
                <c:pt idx="7">
                  <c:v>6.628509438111621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C4-4CA2-B5DF-A5BFF1B8D56E}"/>
            </c:ext>
          </c:extLst>
        </c:ser>
        <c:ser>
          <c:idx val="1"/>
          <c:order val="3"/>
          <c:tx>
            <c:strRef>
              <c:f>Sheet3!$G$21</c:f>
              <c:strCache>
                <c:ptCount val="1"/>
                <c:pt idx="0">
                  <c:v>N. America</c:v>
                </c:pt>
              </c:strCache>
            </c:strRef>
          </c:tx>
          <c:spPr>
            <a:solidFill>
              <a:srgbClr val="1537BA"/>
            </a:solidFill>
            <a:ln>
              <a:noFill/>
            </a:ln>
            <a:effectLst/>
          </c:spPr>
          <c:cat>
            <c:strRef>
              <c:f>Sheet3!$H$9:$O$9</c:f>
              <c:strCach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2025*</c:v>
                </c:pt>
              </c:strCache>
            </c:strRef>
          </c:cat>
          <c:val>
            <c:numRef>
              <c:f>Sheet3!$H$21:$O$21</c:f>
              <c:numCache>
                <c:formatCode>General</c:formatCode>
                <c:ptCount val="8"/>
                <c:pt idx="0">
                  <c:v>0.16226741032184314</c:v>
                </c:pt>
                <c:pt idx="1">
                  <c:v>9.595208491112131E-2</c:v>
                </c:pt>
                <c:pt idx="2">
                  <c:v>5.2679183460153399E-2</c:v>
                </c:pt>
                <c:pt idx="3">
                  <c:v>0.10408129255711558</c:v>
                </c:pt>
                <c:pt idx="4">
                  <c:v>0.25826886287551215</c:v>
                </c:pt>
                <c:pt idx="5">
                  <c:v>0.42803318589912942</c:v>
                </c:pt>
                <c:pt idx="6">
                  <c:v>0.50834873862121133</c:v>
                </c:pt>
                <c:pt idx="7">
                  <c:v>0.57332015975000117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C4-4CA2-B5DF-A5BFF1B8D56E}"/>
            </c:ext>
          </c:extLst>
        </c:ser>
        <c:ser>
          <c:idx val="2"/>
          <c:order val="4"/>
          <c:tx>
            <c:strRef>
              <c:f>Sheet3!$G$22</c:f>
              <c:strCache>
                <c:ptCount val="1"/>
                <c:pt idx="0">
                  <c:v>W. Europe</c:v>
                </c:pt>
              </c:strCache>
            </c:strRef>
          </c:tx>
          <c:spPr>
            <a:solidFill>
              <a:srgbClr val="CCCCCC"/>
            </a:solidFill>
            <a:ln>
              <a:noFill/>
            </a:ln>
            <a:effectLst/>
          </c:spPr>
          <c:cat>
            <c:strRef>
              <c:f>Sheet3!$H$9:$O$9</c:f>
              <c:strCach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2025*</c:v>
                </c:pt>
              </c:strCache>
            </c:strRef>
          </c:cat>
          <c:val>
            <c:numRef>
              <c:f>Sheet3!$H$22:$O$22</c:f>
              <c:numCache>
                <c:formatCode>General</c:formatCode>
                <c:ptCount val="8"/>
                <c:pt idx="0">
                  <c:v>6.7635998001592205E-3</c:v>
                </c:pt>
                <c:pt idx="1">
                  <c:v>1.1393936593141248E-2</c:v>
                </c:pt>
                <c:pt idx="2">
                  <c:v>2.6985578552570669E-2</c:v>
                </c:pt>
                <c:pt idx="3">
                  <c:v>0.12231609245996439</c:v>
                </c:pt>
                <c:pt idx="4">
                  <c:v>0.22748260743259296</c:v>
                </c:pt>
                <c:pt idx="5">
                  <c:v>0.51786486246244667</c:v>
                </c:pt>
                <c:pt idx="6">
                  <c:v>1.0731921199118757</c:v>
                </c:pt>
                <c:pt idx="7">
                  <c:v>1.7314243178278719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C4-4CA2-B5DF-A5BFF1B8D56E}"/>
            </c:ext>
          </c:extLst>
        </c:ser>
        <c:ser>
          <c:idx val="0"/>
          <c:order val="5"/>
          <c:tx>
            <c:strRef>
              <c:f>Sheet3!$G$20</c:f>
              <c:strCache>
                <c:ptCount val="1"/>
                <c:pt idx="0">
                  <c:v>Rest of World</c:v>
                </c:pt>
              </c:strCache>
            </c:strRef>
          </c:tx>
          <c:spPr>
            <a:solidFill>
              <a:srgbClr val="99E6FF"/>
            </a:solidFill>
            <a:ln>
              <a:noFill/>
            </a:ln>
            <a:effectLst/>
          </c:spPr>
          <c:cat>
            <c:strRef>
              <c:f>Sheet3!$H$9:$O$9</c:f>
              <c:strCach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2025*</c:v>
                </c:pt>
              </c:strCache>
            </c:strRef>
          </c:cat>
          <c:val>
            <c:numRef>
              <c:f>Sheet3!$H$20:$O$20</c:f>
              <c:numCache>
                <c:formatCode>General</c:formatCode>
                <c:ptCount val="8"/>
                <c:pt idx="0">
                  <c:v>1.6645730310502316</c:v>
                </c:pt>
                <c:pt idx="1">
                  <c:v>1.5298351823248968</c:v>
                </c:pt>
                <c:pt idx="2">
                  <c:v>1.2735317631199663</c:v>
                </c:pt>
                <c:pt idx="3">
                  <c:v>2.7259293332202863</c:v>
                </c:pt>
                <c:pt idx="4">
                  <c:v>4.7587411755360316</c:v>
                </c:pt>
                <c:pt idx="5">
                  <c:v>6.2202795195802931</c:v>
                </c:pt>
                <c:pt idx="6">
                  <c:v>8.0573777417805825</c:v>
                </c:pt>
                <c:pt idx="7">
                  <c:v>8.9695688942717364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C4-4CA2-B5DF-A5BFF1B8D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7247200"/>
        <c:axId val="1967246784"/>
      </c:areaChart>
      <c:lineChart>
        <c:grouping val="standard"/>
        <c:varyColors val="0"/>
        <c:ser>
          <c:idx val="5"/>
          <c:order val="2"/>
          <c:tx>
            <c:strRef>
              <c:f>Sheet3!$G$26</c:f>
              <c:strCache>
                <c:ptCount val="1"/>
                <c:pt idx="0">
                  <c:v>Personal remittances, received (% of GDP)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Sheet3!$H$9:$O$9</c:f>
              <c:strCach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2025*</c:v>
                </c:pt>
              </c:strCache>
            </c:strRef>
          </c:cat>
          <c:val>
            <c:numRef>
              <c:f>Sheet3!$H$26:$O$26</c:f>
              <c:numCache>
                <c:formatCode>General</c:formatCode>
                <c:ptCount val="8"/>
                <c:pt idx="1">
                  <c:v>5.8185987809649037E-2</c:v>
                </c:pt>
                <c:pt idx="2">
                  <c:v>13.782672231031595</c:v>
                </c:pt>
                <c:pt idx="3">
                  <c:v>30.621653152554973</c:v>
                </c:pt>
                <c:pt idx="4">
                  <c:v>25.130242732070624</c:v>
                </c:pt>
                <c:pt idx="5">
                  <c:v>19.751035292269034</c:v>
                </c:pt>
                <c:pt idx="6">
                  <c:v>16.27492238441102</c:v>
                </c:pt>
                <c:pt idx="7">
                  <c:v>10.536615854725797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4C4-4CA2-B5DF-A5BFF1B8D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7247200"/>
        <c:axId val="1967246784"/>
      </c:lineChart>
      <c:catAx>
        <c:axId val="196724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7246784"/>
        <c:crosses val="autoZero"/>
        <c:auto val="1"/>
        <c:lblAlgn val="ctr"/>
        <c:lblOffset val="100"/>
        <c:noMultiLvlLbl val="0"/>
      </c:catAx>
      <c:valAx>
        <c:axId val="1967246784"/>
        <c:scaling>
          <c:orientation val="minMax"/>
          <c:max val="3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Percent</a:t>
                </a:r>
              </a:p>
            </c:rich>
          </c:tx>
          <c:layout>
            <c:manualLayout>
              <c:xMode val="edge"/>
              <c:yMode val="edge"/>
              <c:x val="0"/>
              <c:y val="0.431896775251477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7247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49195707794657"/>
          <c:y val="3.2363914973721028E-2"/>
          <c:w val="0.78750804292205334"/>
          <c:h val="0.887183437552210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Development aid</c:v>
                </c:pt>
              </c:strCache>
            </c:strRef>
          </c:tx>
          <c:spPr>
            <a:solidFill>
              <a:srgbClr val="061F79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ODA</c:v>
                </c:pt>
                <c:pt idx="1">
                  <c:v>Private aid</c:v>
                </c:pt>
              </c:strCache>
            </c:strRef>
          </c:cat>
          <c:val>
            <c:numRef>
              <c:f>Sheet1!$B$2:$C$2</c:f>
              <c:numCache>
                <c:formatCode>#,##0</c:formatCode>
                <c:ptCount val="2"/>
                <c:pt idx="0" formatCode="_(* #,##0_);_(* \(#,##0\);_(* &quot;-&quot;??_);_(@_)">
                  <c:v>96468932965</c:v>
                </c:pt>
                <c:pt idx="1">
                  <c:v>70000000000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87-224F-9DDC-A1AC574C68D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Technical cooperation</c:v>
                </c:pt>
              </c:strCache>
            </c:strRef>
          </c:tx>
          <c:spPr>
            <a:solidFill>
              <a:srgbClr val="2251FF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ODA</c:v>
                </c:pt>
                <c:pt idx="1">
                  <c:v>Private aid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 formatCode="_(* #,##0_);_(* \(#,##0\);_(* &quot;-&quot;??_);_(@_)">
                  <c:v>47107940000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87-224F-9DDC-A1AC574C68D7}"/>
            </c:ext>
          </c:extLst>
        </c:ser>
        <c:ser>
          <c:idx val="3"/>
          <c:order val="2"/>
          <c:tx>
            <c:strRef>
              <c:f>Sheet1!$A$5</c:f>
              <c:strCache>
                <c:ptCount val="1"/>
                <c:pt idx="0">
                  <c:v>In-country refugees</c:v>
                </c:pt>
              </c:strCache>
            </c:strRef>
          </c:tx>
          <c:spPr>
            <a:solidFill>
              <a:srgbClr val="99C4FF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ODA</c:v>
                </c:pt>
                <c:pt idx="1">
                  <c:v>Private aid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 formatCode="_(* #,##0_);_(* \(#,##0\);_(* &quot;-&quot;??_);_(@_)">
                  <c:v>33265455866.999996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87-224F-9DDC-A1AC574C68D7}"/>
            </c:ext>
          </c:extLst>
        </c:ser>
        <c:ser>
          <c:idx val="4"/>
          <c:order val="3"/>
          <c:tx>
            <c:strRef>
              <c:f>Sheet1!$A$6</c:f>
              <c:strCache>
                <c:ptCount val="1"/>
                <c:pt idx="0">
                  <c:v>Donor administrative costs</c:v>
                </c:pt>
              </c:strCache>
            </c:strRef>
          </c:tx>
          <c:spPr>
            <a:solidFill>
              <a:srgbClr val="108980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ODA</c:v>
                </c:pt>
                <c:pt idx="1">
                  <c:v>Private aid</c:v>
                </c:pt>
              </c:strCache>
            </c:strRef>
          </c:cat>
          <c:val>
            <c:numRef>
              <c:f>Sheet1!$B$6:$C$6</c:f>
              <c:numCache>
                <c:formatCode>General</c:formatCode>
                <c:ptCount val="2"/>
                <c:pt idx="0" formatCode="_(* #,##0_);_(* \(#,##0\);_(* &quot;-&quot;??_);_(@_)">
                  <c:v>16261988474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87-224F-9DDC-A1AC574C68D7}"/>
            </c:ext>
          </c:extLst>
        </c:ser>
        <c:ser>
          <c:idx val="5"/>
          <c:order val="4"/>
          <c:tx>
            <c:strRef>
              <c:f>Sheet1!$A$7</c:f>
              <c:strCache>
                <c:ptCount val="1"/>
                <c:pt idx="0">
                  <c:v>Ukraine</c:v>
                </c:pt>
              </c:strCache>
            </c:strRef>
          </c:tx>
          <c:spPr>
            <a:solidFill>
              <a:srgbClr val="20E9DA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ODA</c:v>
                </c:pt>
                <c:pt idx="1">
                  <c:v>Private aid</c:v>
                </c:pt>
              </c:strCache>
            </c:strRef>
          </c:cat>
          <c:val>
            <c:numRef>
              <c:f>Sheet1!$B$7:$C$7</c:f>
              <c:numCache>
                <c:formatCode>General</c:formatCode>
                <c:ptCount val="2"/>
                <c:pt idx="0" formatCode="#,##0">
                  <c:v>15500000000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87-224F-9DDC-A1AC574C68D7}"/>
            </c:ext>
          </c:extLst>
        </c:ser>
        <c:ser>
          <c:idx val="2"/>
          <c:order val="5"/>
          <c:tx>
            <c:strRef>
              <c:f>Sheet1!$A$4</c:f>
              <c:strCache>
                <c:ptCount val="1"/>
                <c:pt idx="0">
                  <c:v>Debt relief</c:v>
                </c:pt>
              </c:strCache>
            </c:strRef>
          </c:tx>
          <c:spPr>
            <a:solidFill>
              <a:srgbClr val="CCCCCC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ODA</c:v>
                </c:pt>
                <c:pt idx="1">
                  <c:v>Private aid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 formatCode="_(* #,##0_);_(* \(#,##0\);_(* &quot;-&quot;??_);_(@_)">
                  <c:v>3495682694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987-224F-9DDC-A1AC574C68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47836751"/>
        <c:axId val="111647952"/>
      </c:barChart>
      <c:catAx>
        <c:axId val="1347836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47952"/>
        <c:crosses val="autoZero"/>
        <c:auto val="1"/>
        <c:lblAlgn val="ctr"/>
        <c:lblOffset val="100"/>
        <c:noMultiLvlLbl val="0"/>
      </c:catAx>
      <c:valAx>
        <c:axId val="111647952"/>
        <c:scaling>
          <c:orientation val="minMax"/>
          <c:max val="220000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/>
                  <a:t>$, billions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2.9748982981507799E-2"/>
              <c:y val="0.261505488766869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836751"/>
        <c:crosses val="autoZero"/>
        <c:crossBetween val="between"/>
        <c:dispUnits>
          <c:builtInUnit val="billions"/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1042422942094545"/>
          <c:y val="0.13100650820635973"/>
          <c:w val="0.4788505696120986"/>
          <c:h val="0.292783644148851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Sheet2!$A$3</c:f>
              <c:strCache>
                <c:ptCount val="1"/>
                <c:pt idx="0">
                  <c:v>New</c:v>
                </c:pt>
              </c:strCache>
            </c:strRef>
          </c:tx>
          <c:spPr>
            <a:solidFill>
              <a:srgbClr val="1537BA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Sheet2!$B$3:$C$3</c:f>
              <c:numCache>
                <c:formatCode>General</c:formatCode>
                <c:ptCount val="2"/>
                <c:pt idx="0">
                  <c:v>847.72676699999988</c:v>
                </c:pt>
                <c:pt idx="1">
                  <c:v>847.72676699999988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FF-4E9F-BF9D-71DF79470D47}"/>
            </c:ext>
          </c:extLst>
        </c:ser>
        <c:ser>
          <c:idx val="1"/>
          <c:order val="1"/>
          <c:tx>
            <c:strRef>
              <c:f>Sheet2!$A$4</c:f>
              <c:strCache>
                <c:ptCount val="1"/>
                <c:pt idx="0">
                  <c:v>Shortfall</c:v>
                </c:pt>
              </c:strCache>
            </c:strRef>
          </c:tx>
          <c:spPr>
            <a:solidFill>
              <a:srgbClr val="1537BA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Sheet2!$B$4:$C$4</c:f>
              <c:numCache>
                <c:formatCode>General</c:formatCode>
                <c:ptCount val="2"/>
                <c:pt idx="0">
                  <c:v>282.57558900000004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FF-4E9F-BF9D-71DF79470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514675744"/>
        <c:axId val="1514676160"/>
      </c:barChart>
      <c:catAx>
        <c:axId val="151467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4676160"/>
        <c:crosses val="autoZero"/>
        <c:auto val="1"/>
        <c:lblAlgn val="ctr"/>
        <c:lblOffset val="100"/>
        <c:noMultiLvlLbl val="0"/>
      </c:catAx>
      <c:valAx>
        <c:axId val="151467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US dollars 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467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Sheet2!$A$3</c:f>
              <c:strCache>
                <c:ptCount val="1"/>
                <c:pt idx="0">
                  <c:v>New</c:v>
                </c:pt>
              </c:strCache>
            </c:strRef>
          </c:tx>
          <c:spPr>
            <a:solidFill>
              <a:srgbClr val="1537BA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Sheet2!$B$3:$C$3</c:f>
              <c:numCache>
                <c:formatCode>General</c:formatCode>
                <c:ptCount val="2"/>
                <c:pt idx="0">
                  <c:v>847.72676699999988</c:v>
                </c:pt>
                <c:pt idx="1">
                  <c:v>847.72676699999988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FF-4E9F-BF9D-71DF79470D47}"/>
            </c:ext>
          </c:extLst>
        </c:ser>
        <c:ser>
          <c:idx val="1"/>
          <c:order val="1"/>
          <c:tx>
            <c:strRef>
              <c:f>Sheet2!$A$4</c:f>
              <c:strCache>
                <c:ptCount val="1"/>
                <c:pt idx="0">
                  <c:v>Shortfall</c:v>
                </c:pt>
              </c:strCache>
            </c:strRef>
          </c:tx>
          <c:spPr>
            <a:solidFill>
              <a:srgbClr val="1537BA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Sheet2!$B$4:$C$4</c:f>
              <c:numCache>
                <c:formatCode>General</c:formatCode>
                <c:ptCount val="2"/>
                <c:pt idx="0">
                  <c:v>282.57558900000004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FF-4E9F-BF9D-71DF79470D47}"/>
            </c:ext>
          </c:extLst>
        </c:ser>
        <c:ser>
          <c:idx val="2"/>
          <c:order val="2"/>
          <c:tx>
            <c:strRef>
              <c:f>Sheet2!$A$5</c:f>
              <c:strCache>
                <c:ptCount val="1"/>
                <c:pt idx="0">
                  <c:v>Revenue mobilization (0.5% of GDP)</c:v>
                </c:pt>
              </c:strCache>
            </c:strRef>
          </c:tx>
          <c:spPr>
            <a:solidFill>
              <a:srgbClr val="99E6FF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Sheet2!$B$5:$C$5</c:f>
              <c:numCache>
                <c:formatCode>General</c:formatCode>
                <c:ptCount val="2"/>
                <c:pt idx="1">
                  <c:v>90.63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FF-4E9F-BF9D-71DF79470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514675744"/>
        <c:axId val="1514676160"/>
      </c:barChart>
      <c:catAx>
        <c:axId val="151467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4676160"/>
        <c:crosses val="autoZero"/>
        <c:auto val="1"/>
        <c:lblAlgn val="ctr"/>
        <c:lblOffset val="100"/>
        <c:noMultiLvlLbl val="0"/>
      </c:catAx>
      <c:valAx>
        <c:axId val="151467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US dollars 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467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Sheet2!$A$3</c:f>
              <c:strCache>
                <c:ptCount val="1"/>
                <c:pt idx="0">
                  <c:v>New</c:v>
                </c:pt>
              </c:strCache>
            </c:strRef>
          </c:tx>
          <c:spPr>
            <a:solidFill>
              <a:srgbClr val="1537BA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Sheet2!$B$3:$C$3</c:f>
              <c:numCache>
                <c:formatCode>General</c:formatCode>
                <c:ptCount val="2"/>
                <c:pt idx="0">
                  <c:v>847.72676699999988</c:v>
                </c:pt>
                <c:pt idx="1">
                  <c:v>847.72676699999988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FF-4E9F-BF9D-71DF79470D47}"/>
            </c:ext>
          </c:extLst>
        </c:ser>
        <c:ser>
          <c:idx val="1"/>
          <c:order val="1"/>
          <c:tx>
            <c:strRef>
              <c:f>Sheet2!$A$4</c:f>
              <c:strCache>
                <c:ptCount val="1"/>
                <c:pt idx="0">
                  <c:v>Shortfall</c:v>
                </c:pt>
              </c:strCache>
            </c:strRef>
          </c:tx>
          <c:spPr>
            <a:solidFill>
              <a:srgbClr val="1537BA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Sheet2!$B$4:$C$4</c:f>
              <c:numCache>
                <c:formatCode>General</c:formatCode>
                <c:ptCount val="2"/>
                <c:pt idx="0">
                  <c:v>282.57558900000004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FF-4E9F-BF9D-71DF79470D47}"/>
            </c:ext>
          </c:extLst>
        </c:ser>
        <c:ser>
          <c:idx val="2"/>
          <c:order val="2"/>
          <c:tx>
            <c:strRef>
              <c:f>Sheet2!$A$5</c:f>
              <c:strCache>
                <c:ptCount val="1"/>
                <c:pt idx="0">
                  <c:v>Revenue mobilization (0.5% of GDP)</c:v>
                </c:pt>
              </c:strCache>
            </c:strRef>
          </c:tx>
          <c:spPr>
            <a:solidFill>
              <a:srgbClr val="99E6FF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Sheet2!$B$5:$C$5</c:f>
              <c:numCache>
                <c:formatCode>General</c:formatCode>
                <c:ptCount val="2"/>
                <c:pt idx="1">
                  <c:v>90.63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FF-4E9F-BF9D-71DF79470D47}"/>
            </c:ext>
          </c:extLst>
        </c:ser>
        <c:ser>
          <c:idx val="3"/>
          <c:order val="3"/>
          <c:tx>
            <c:strRef>
              <c:f>Sheet2!$A$6</c:f>
              <c:strCache>
                <c:ptCount val="1"/>
                <c:pt idx="0">
                  <c:v>Diaspora financing (0.3% of GDP)</c:v>
                </c:pt>
              </c:strCache>
            </c:strRef>
          </c:tx>
          <c:spPr>
            <a:solidFill>
              <a:srgbClr val="CCCCCC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Sheet2!$B$6:$C$6</c:f>
              <c:numCache>
                <c:formatCode>General</c:formatCode>
                <c:ptCount val="2"/>
                <c:pt idx="1">
                  <c:v>54.378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FF-4E9F-BF9D-71DF79470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514675744"/>
        <c:axId val="1514676160"/>
      </c:barChart>
      <c:catAx>
        <c:axId val="151467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4676160"/>
        <c:crosses val="autoZero"/>
        <c:auto val="1"/>
        <c:lblAlgn val="ctr"/>
        <c:lblOffset val="100"/>
        <c:noMultiLvlLbl val="0"/>
      </c:catAx>
      <c:valAx>
        <c:axId val="151467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US dollars 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467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Sheet2!$A$3</c:f>
              <c:strCache>
                <c:ptCount val="1"/>
                <c:pt idx="0">
                  <c:v>New</c:v>
                </c:pt>
              </c:strCache>
            </c:strRef>
          </c:tx>
          <c:spPr>
            <a:solidFill>
              <a:srgbClr val="1537BA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Sheet2!$B$3:$C$3</c:f>
              <c:numCache>
                <c:formatCode>General</c:formatCode>
                <c:ptCount val="2"/>
                <c:pt idx="0">
                  <c:v>847.72676699999988</c:v>
                </c:pt>
                <c:pt idx="1">
                  <c:v>847.72676699999988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FF-4E9F-BF9D-71DF79470D47}"/>
            </c:ext>
          </c:extLst>
        </c:ser>
        <c:ser>
          <c:idx val="1"/>
          <c:order val="1"/>
          <c:tx>
            <c:strRef>
              <c:f>Sheet2!$A$4</c:f>
              <c:strCache>
                <c:ptCount val="1"/>
                <c:pt idx="0">
                  <c:v>Shortfall</c:v>
                </c:pt>
              </c:strCache>
            </c:strRef>
          </c:tx>
          <c:spPr>
            <a:solidFill>
              <a:srgbClr val="1537BA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Sheet2!$B$4:$C$4</c:f>
              <c:numCache>
                <c:formatCode>General</c:formatCode>
                <c:ptCount val="2"/>
                <c:pt idx="0">
                  <c:v>282.57558900000004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FF-4E9F-BF9D-71DF79470D47}"/>
            </c:ext>
          </c:extLst>
        </c:ser>
        <c:ser>
          <c:idx val="2"/>
          <c:order val="2"/>
          <c:tx>
            <c:strRef>
              <c:f>Sheet2!$A$5</c:f>
              <c:strCache>
                <c:ptCount val="1"/>
                <c:pt idx="0">
                  <c:v>Revenue mobilization (0.5% of GDP)</c:v>
                </c:pt>
              </c:strCache>
            </c:strRef>
          </c:tx>
          <c:spPr>
            <a:solidFill>
              <a:srgbClr val="99E6FF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Sheet2!$B$5:$C$5</c:f>
              <c:numCache>
                <c:formatCode>General</c:formatCode>
                <c:ptCount val="2"/>
                <c:pt idx="1">
                  <c:v>90.63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FF-4E9F-BF9D-71DF79470D47}"/>
            </c:ext>
          </c:extLst>
        </c:ser>
        <c:ser>
          <c:idx val="3"/>
          <c:order val="3"/>
          <c:tx>
            <c:strRef>
              <c:f>Sheet2!$A$6</c:f>
              <c:strCache>
                <c:ptCount val="1"/>
                <c:pt idx="0">
                  <c:v>Diaspora financing (0.3% of GDP)</c:v>
                </c:pt>
              </c:strCache>
            </c:strRef>
          </c:tx>
          <c:spPr>
            <a:solidFill>
              <a:srgbClr val="CCCCCC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Sheet2!$B$6:$C$6</c:f>
              <c:numCache>
                <c:formatCode>General</c:formatCode>
                <c:ptCount val="2"/>
                <c:pt idx="1">
                  <c:v>54.378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FF-4E9F-BF9D-71DF79470D47}"/>
            </c:ext>
          </c:extLst>
        </c:ser>
        <c:ser>
          <c:idx val="4"/>
          <c:order val="4"/>
          <c:tx>
            <c:strRef>
              <c:f>Sheet2!$A$7</c:f>
              <c:strCache>
                <c:ptCount val="1"/>
                <c:pt idx="0">
                  <c:v>Cross-border private aid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AFF-4E9F-BF9D-71DF79470D47}"/>
              </c:ext>
            </c:extLst>
          </c:dPt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Sheet2!$B$7:$C$7</c:f>
              <c:numCache>
                <c:formatCode>General</c:formatCode>
                <c:ptCount val="2"/>
                <c:pt idx="1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FF-4E9F-BF9D-71DF79470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514675744"/>
        <c:axId val="1514676160"/>
      </c:barChart>
      <c:catAx>
        <c:axId val="151467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4676160"/>
        <c:crosses val="autoZero"/>
        <c:auto val="1"/>
        <c:lblAlgn val="ctr"/>
        <c:lblOffset val="100"/>
        <c:noMultiLvlLbl val="0"/>
      </c:catAx>
      <c:valAx>
        <c:axId val="151467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US dollars 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467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Sheet2!$A$3</c:f>
              <c:strCache>
                <c:ptCount val="1"/>
                <c:pt idx="0">
                  <c:v>New</c:v>
                </c:pt>
              </c:strCache>
            </c:strRef>
          </c:tx>
          <c:spPr>
            <a:solidFill>
              <a:srgbClr val="1537BA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Sheet2!$B$3:$C$3</c:f>
              <c:numCache>
                <c:formatCode>General</c:formatCode>
                <c:ptCount val="2"/>
                <c:pt idx="0">
                  <c:v>847.72676699999988</c:v>
                </c:pt>
                <c:pt idx="1">
                  <c:v>847.72676699999988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FF-4E9F-BF9D-71DF79470D47}"/>
            </c:ext>
          </c:extLst>
        </c:ser>
        <c:ser>
          <c:idx val="1"/>
          <c:order val="1"/>
          <c:tx>
            <c:strRef>
              <c:f>Sheet2!$A$4</c:f>
              <c:strCache>
                <c:ptCount val="1"/>
                <c:pt idx="0">
                  <c:v>Shortfall</c:v>
                </c:pt>
              </c:strCache>
            </c:strRef>
          </c:tx>
          <c:spPr>
            <a:solidFill>
              <a:srgbClr val="1537BA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Sheet2!$B$4:$C$4</c:f>
              <c:numCache>
                <c:formatCode>General</c:formatCode>
                <c:ptCount val="2"/>
                <c:pt idx="0">
                  <c:v>282.57558900000004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FF-4E9F-BF9D-71DF79470D47}"/>
            </c:ext>
          </c:extLst>
        </c:ser>
        <c:ser>
          <c:idx val="2"/>
          <c:order val="2"/>
          <c:tx>
            <c:strRef>
              <c:f>Sheet2!$A$5</c:f>
              <c:strCache>
                <c:ptCount val="1"/>
                <c:pt idx="0">
                  <c:v>Revenue mobilization (0.5% of GDP)</c:v>
                </c:pt>
              </c:strCache>
            </c:strRef>
          </c:tx>
          <c:spPr>
            <a:solidFill>
              <a:srgbClr val="99E6FF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Sheet2!$B$5:$C$5</c:f>
              <c:numCache>
                <c:formatCode>General</c:formatCode>
                <c:ptCount val="2"/>
                <c:pt idx="1">
                  <c:v>90.63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FF-4E9F-BF9D-71DF79470D47}"/>
            </c:ext>
          </c:extLst>
        </c:ser>
        <c:ser>
          <c:idx val="3"/>
          <c:order val="3"/>
          <c:tx>
            <c:strRef>
              <c:f>Sheet2!$A$6</c:f>
              <c:strCache>
                <c:ptCount val="1"/>
                <c:pt idx="0">
                  <c:v>Diaspora financing (0.3% of GDP)</c:v>
                </c:pt>
              </c:strCache>
            </c:strRef>
          </c:tx>
          <c:spPr>
            <a:solidFill>
              <a:srgbClr val="CCCCCC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Sheet2!$B$6:$C$6</c:f>
              <c:numCache>
                <c:formatCode>General</c:formatCode>
                <c:ptCount val="2"/>
                <c:pt idx="1">
                  <c:v>54.378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FF-4E9F-BF9D-71DF79470D47}"/>
            </c:ext>
          </c:extLst>
        </c:ser>
        <c:ser>
          <c:idx val="4"/>
          <c:order val="4"/>
          <c:tx>
            <c:strRef>
              <c:f>Sheet2!$A$7</c:f>
              <c:strCache>
                <c:ptCount val="1"/>
                <c:pt idx="0">
                  <c:v>Cross-border private aid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AFF-4E9F-BF9D-71DF79470D47}"/>
              </c:ext>
            </c:extLst>
          </c:dPt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Sheet2!$B$7:$C$7</c:f>
              <c:numCache>
                <c:formatCode>General</c:formatCode>
                <c:ptCount val="2"/>
                <c:pt idx="1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FF-4E9F-BF9D-71DF79470D47}"/>
            </c:ext>
          </c:extLst>
        </c:ser>
        <c:ser>
          <c:idx val="5"/>
          <c:order val="5"/>
          <c:tx>
            <c:strRef>
              <c:f>Sheet2!$A$8</c:f>
              <c:strCache>
                <c:ptCount val="1"/>
                <c:pt idx="0">
                  <c:v>De-risked private investment</c:v>
                </c:pt>
              </c:strCache>
            </c:strRef>
          </c:tx>
          <c:spPr>
            <a:solidFill>
              <a:srgbClr val="5380AC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Sheet2!$B$8:$C$8</c:f>
              <c:numCache>
                <c:formatCode>General</c:formatCode>
                <c:ptCount val="2"/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AFF-4E9F-BF9D-71DF79470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514675744"/>
        <c:axId val="1514676160"/>
      </c:barChart>
      <c:catAx>
        <c:axId val="151467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4676160"/>
        <c:crosses val="autoZero"/>
        <c:auto val="1"/>
        <c:lblAlgn val="ctr"/>
        <c:lblOffset val="100"/>
        <c:noMultiLvlLbl val="0"/>
      </c:catAx>
      <c:valAx>
        <c:axId val="151467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US dollars 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467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Sheet2!$A$3</c:f>
              <c:strCache>
                <c:ptCount val="1"/>
                <c:pt idx="0">
                  <c:v>New</c:v>
                </c:pt>
              </c:strCache>
            </c:strRef>
          </c:tx>
          <c:spPr>
            <a:solidFill>
              <a:srgbClr val="1537BA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Sheet2!$B$3:$C$3</c:f>
              <c:numCache>
                <c:formatCode>General</c:formatCode>
                <c:ptCount val="2"/>
                <c:pt idx="0">
                  <c:v>847.72676699999988</c:v>
                </c:pt>
                <c:pt idx="1">
                  <c:v>847.72676699999988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FF-4E9F-BF9D-71DF79470D47}"/>
            </c:ext>
          </c:extLst>
        </c:ser>
        <c:ser>
          <c:idx val="1"/>
          <c:order val="1"/>
          <c:tx>
            <c:strRef>
              <c:f>Sheet2!$A$4</c:f>
              <c:strCache>
                <c:ptCount val="1"/>
                <c:pt idx="0">
                  <c:v>Shortfall</c:v>
                </c:pt>
              </c:strCache>
            </c:strRef>
          </c:tx>
          <c:spPr>
            <a:solidFill>
              <a:srgbClr val="1537BA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Sheet2!$B$4:$C$4</c:f>
              <c:numCache>
                <c:formatCode>General</c:formatCode>
                <c:ptCount val="2"/>
                <c:pt idx="0">
                  <c:v>282.57558900000004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FF-4E9F-BF9D-71DF79470D47}"/>
            </c:ext>
          </c:extLst>
        </c:ser>
        <c:ser>
          <c:idx val="2"/>
          <c:order val="2"/>
          <c:tx>
            <c:strRef>
              <c:f>Sheet2!$A$5</c:f>
              <c:strCache>
                <c:ptCount val="1"/>
                <c:pt idx="0">
                  <c:v>Revenue mobilization (0.5% of GDP)</c:v>
                </c:pt>
              </c:strCache>
            </c:strRef>
          </c:tx>
          <c:spPr>
            <a:solidFill>
              <a:srgbClr val="99E6FF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Sheet2!$B$5:$C$5</c:f>
              <c:numCache>
                <c:formatCode>General</c:formatCode>
                <c:ptCount val="2"/>
                <c:pt idx="1">
                  <c:v>90.63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FF-4E9F-BF9D-71DF79470D47}"/>
            </c:ext>
          </c:extLst>
        </c:ser>
        <c:ser>
          <c:idx val="3"/>
          <c:order val="3"/>
          <c:tx>
            <c:strRef>
              <c:f>Sheet2!$A$6</c:f>
              <c:strCache>
                <c:ptCount val="1"/>
                <c:pt idx="0">
                  <c:v>Diaspora financing (0.3% of GDP)</c:v>
                </c:pt>
              </c:strCache>
            </c:strRef>
          </c:tx>
          <c:spPr>
            <a:solidFill>
              <a:srgbClr val="CCCCCC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Sheet2!$B$6:$C$6</c:f>
              <c:numCache>
                <c:formatCode>General</c:formatCode>
                <c:ptCount val="2"/>
                <c:pt idx="1">
                  <c:v>54.378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FF-4E9F-BF9D-71DF79470D47}"/>
            </c:ext>
          </c:extLst>
        </c:ser>
        <c:ser>
          <c:idx val="4"/>
          <c:order val="4"/>
          <c:tx>
            <c:strRef>
              <c:f>Sheet2!$A$7</c:f>
              <c:strCache>
                <c:ptCount val="1"/>
                <c:pt idx="0">
                  <c:v>Cross-border private aid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AFF-4E9F-BF9D-71DF79470D47}"/>
              </c:ext>
            </c:extLst>
          </c:dPt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Sheet2!$B$7:$C$7</c:f>
              <c:numCache>
                <c:formatCode>General</c:formatCode>
                <c:ptCount val="2"/>
                <c:pt idx="1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FF-4E9F-BF9D-71DF79470D47}"/>
            </c:ext>
          </c:extLst>
        </c:ser>
        <c:ser>
          <c:idx val="5"/>
          <c:order val="5"/>
          <c:tx>
            <c:strRef>
              <c:f>Sheet2!$A$8</c:f>
              <c:strCache>
                <c:ptCount val="1"/>
                <c:pt idx="0">
                  <c:v>De-risked private investment</c:v>
                </c:pt>
              </c:strCache>
            </c:strRef>
          </c:tx>
          <c:spPr>
            <a:solidFill>
              <a:srgbClr val="5380AC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Sheet2!$B$8:$C$8</c:f>
              <c:numCache>
                <c:formatCode>General</c:formatCode>
                <c:ptCount val="2"/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AFF-4E9F-BF9D-71DF79470D47}"/>
            </c:ext>
          </c:extLst>
        </c:ser>
        <c:ser>
          <c:idx val="6"/>
          <c:order val="6"/>
          <c:tx>
            <c:v>New donor ODA?</c:v>
          </c:tx>
          <c:spPr>
            <a:solidFill>
              <a:srgbClr val="20E9DA"/>
            </a:solidFill>
            <a:ln>
              <a:noFill/>
            </a:ln>
            <a:effectLst/>
          </c:spPr>
          <c:invertIfNegative val="0"/>
          <c:cat>
            <c:strRef>
              <c:f>Sheet2!$B$1:$C$1</c:f>
              <c:strCache>
                <c:ptCount val="2"/>
                <c:pt idx="0">
                  <c:v>Old</c:v>
                </c:pt>
                <c:pt idx="1">
                  <c:v>New</c:v>
                </c:pt>
              </c:strCache>
            </c:strRef>
          </c:cat>
          <c:val>
            <c:numRef>
              <c:f>Sheet2!$B$9:$C$9</c:f>
              <c:numCache>
                <c:formatCode>General</c:formatCode>
                <c:ptCount val="2"/>
                <c:pt idx="1">
                  <c:v>70.067589000000055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AFF-4E9F-BF9D-71DF79470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514675744"/>
        <c:axId val="1514676160"/>
      </c:barChart>
      <c:catAx>
        <c:axId val="151467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4676160"/>
        <c:crosses val="autoZero"/>
        <c:auto val="1"/>
        <c:lblAlgn val="ctr"/>
        <c:lblOffset val="100"/>
        <c:noMultiLvlLbl val="0"/>
      </c:catAx>
      <c:valAx>
        <c:axId val="151467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US dollars 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467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Sheet1!$K$1</c:f>
              <c:strCache>
                <c:ptCount val="1"/>
                <c:pt idx="0">
                  <c:v>Aid (ODA) disbursements to countries and regions (USD millions, 2024 prices) - adjusted to 2023 = 212.1 billion</c:v>
                </c:pt>
              </c:strCache>
            </c:strRef>
          </c:tx>
          <c:spPr>
            <a:ln w="50800" cap="rnd">
              <a:solidFill>
                <a:srgbClr val="E97132"/>
              </a:solidFill>
              <a:round/>
            </a:ln>
            <a:effectLst/>
          </c:spPr>
          <c:marker>
            <c:symbol val="none"/>
          </c:marker>
          <c:cat>
            <c:numRef>
              <c:f>Sheet1!$F$2:$F$67</c:f>
              <c:numCache>
                <c:formatCode>General</c:formatCode>
                <c:ptCount val="66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</c:numCache>
            </c:numRef>
          </c:cat>
          <c:val>
            <c:numRef>
              <c:f>Sheet1!$M$2:$M$67</c:f>
              <c:numCache>
                <c:formatCode>General</c:formatCode>
                <c:ptCount val="66"/>
                <c:pt idx="0">
                  <c:v>41165.599999999999</c:v>
                </c:pt>
                <c:pt idx="1">
                  <c:v>45054.49</c:v>
                </c:pt>
                <c:pt idx="2">
                  <c:v>46136.81</c:v>
                </c:pt>
                <c:pt idx="3">
                  <c:v>46552.5</c:v>
                </c:pt>
                <c:pt idx="4">
                  <c:v>46851.86</c:v>
                </c:pt>
                <c:pt idx="5">
                  <c:v>50030.22</c:v>
                </c:pt>
                <c:pt idx="6">
                  <c:v>48579.08</c:v>
                </c:pt>
                <c:pt idx="7">
                  <c:v>46852.31</c:v>
                </c:pt>
                <c:pt idx="8">
                  <c:v>49294.98</c:v>
                </c:pt>
                <c:pt idx="9">
                  <c:v>47375.24</c:v>
                </c:pt>
                <c:pt idx="10">
                  <c:v>45951.4</c:v>
                </c:pt>
                <c:pt idx="11">
                  <c:v>46707.07</c:v>
                </c:pt>
                <c:pt idx="12">
                  <c:v>51412.28</c:v>
                </c:pt>
                <c:pt idx="13">
                  <c:v>43716.81</c:v>
                </c:pt>
                <c:pt idx="14">
                  <c:v>51037.65</c:v>
                </c:pt>
                <c:pt idx="15">
                  <c:v>53866.36</c:v>
                </c:pt>
                <c:pt idx="16">
                  <c:v>52314.6</c:v>
                </c:pt>
                <c:pt idx="17">
                  <c:v>54189.68</c:v>
                </c:pt>
                <c:pt idx="18">
                  <c:v>60479.79</c:v>
                </c:pt>
                <c:pt idx="19">
                  <c:v>60281.42</c:v>
                </c:pt>
                <c:pt idx="20">
                  <c:v>66835.05</c:v>
                </c:pt>
                <c:pt idx="21">
                  <c:v>64231.89</c:v>
                </c:pt>
                <c:pt idx="22">
                  <c:v>72363.09</c:v>
                </c:pt>
                <c:pt idx="23">
                  <c:v>71298.39</c:v>
                </c:pt>
                <c:pt idx="24">
                  <c:v>76317.37</c:v>
                </c:pt>
                <c:pt idx="25">
                  <c:v>78022.42</c:v>
                </c:pt>
                <c:pt idx="26">
                  <c:v>79708.88</c:v>
                </c:pt>
                <c:pt idx="27">
                  <c:v>77701.33</c:v>
                </c:pt>
                <c:pt idx="28">
                  <c:v>83860.039999999994</c:v>
                </c:pt>
                <c:pt idx="29">
                  <c:v>80661.52</c:v>
                </c:pt>
                <c:pt idx="30">
                  <c:v>87233.68</c:v>
                </c:pt>
                <c:pt idx="31">
                  <c:v>89888.67</c:v>
                </c:pt>
                <c:pt idx="32">
                  <c:v>91374.52</c:v>
                </c:pt>
                <c:pt idx="33">
                  <c:v>84358.71</c:v>
                </c:pt>
                <c:pt idx="34">
                  <c:v>84150.23</c:v>
                </c:pt>
                <c:pt idx="35">
                  <c:v>74932.72</c:v>
                </c:pt>
                <c:pt idx="36">
                  <c:v>75892.820000000007</c:v>
                </c:pt>
                <c:pt idx="37">
                  <c:v>70300.25</c:v>
                </c:pt>
                <c:pt idx="38">
                  <c:v>76845.69</c:v>
                </c:pt>
                <c:pt idx="39">
                  <c:v>77556.92</c:v>
                </c:pt>
                <c:pt idx="40">
                  <c:v>81099.34</c:v>
                </c:pt>
                <c:pt idx="41">
                  <c:v>84080.65</c:v>
                </c:pt>
                <c:pt idx="42">
                  <c:v>90463.05</c:v>
                </c:pt>
                <c:pt idx="43">
                  <c:v>95525.89</c:v>
                </c:pt>
                <c:pt idx="44">
                  <c:v>101921.69</c:v>
                </c:pt>
                <c:pt idx="45">
                  <c:v>133947.85</c:v>
                </c:pt>
                <c:pt idx="46">
                  <c:v>126350.1</c:v>
                </c:pt>
                <c:pt idx="47">
                  <c:v>117068.58</c:v>
                </c:pt>
                <c:pt idx="48">
                  <c:v>130875.98</c:v>
                </c:pt>
                <c:pt idx="49">
                  <c:v>133203.38</c:v>
                </c:pt>
                <c:pt idx="50">
                  <c:v>140351.96</c:v>
                </c:pt>
                <c:pt idx="51">
                  <c:v>139295.38</c:v>
                </c:pt>
                <c:pt idx="52">
                  <c:v>134109.01</c:v>
                </c:pt>
                <c:pt idx="53">
                  <c:v>140474.39000000001</c:v>
                </c:pt>
                <c:pt idx="54">
                  <c:v>143278.82</c:v>
                </c:pt>
                <c:pt idx="55">
                  <c:v>151673.92000000001</c:v>
                </c:pt>
                <c:pt idx="56">
                  <c:v>168818.11</c:v>
                </c:pt>
                <c:pt idx="57">
                  <c:v>167869.98</c:v>
                </c:pt>
                <c:pt idx="58">
                  <c:v>164294.9</c:v>
                </c:pt>
                <c:pt idx="59">
                  <c:v>163080.87</c:v>
                </c:pt>
                <c:pt idx="60">
                  <c:v>175626.93</c:v>
                </c:pt>
                <c:pt idx="61">
                  <c:v>188207.19</c:v>
                </c:pt>
                <c:pt idx="62">
                  <c:v>223772.16</c:v>
                </c:pt>
                <c:pt idx="63">
                  <c:v>226175.24</c:v>
                </c:pt>
                <c:pt idx="64">
                  <c:v>205202.6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16-BD44-8344-4CF8BEF90350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US ODA (2024 Constant USD, GDP Deflator)</c:v>
                </c:pt>
              </c:strCache>
            </c:strRef>
          </c:tx>
          <c:spPr>
            <a:ln w="50800" cap="rnd">
              <a:solidFill>
                <a:srgbClr val="156082"/>
              </a:solidFill>
              <a:round/>
            </a:ln>
            <a:effectLst/>
          </c:spPr>
          <c:marker>
            <c:symbol val="none"/>
          </c:marker>
          <c:cat>
            <c:numRef>
              <c:f>Sheet1!$F$2:$F$67</c:f>
              <c:numCache>
                <c:formatCode>General</c:formatCode>
                <c:ptCount val="66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</c:numCache>
            </c:numRef>
          </c:cat>
          <c:val>
            <c:numRef>
              <c:f>Sheet1!$N$2:$N$67</c:f>
              <c:numCache>
                <c:formatCode>General</c:formatCode>
                <c:ptCount val="66"/>
                <c:pt idx="0">
                  <c:v>21777.39</c:v>
                </c:pt>
                <c:pt idx="1">
                  <c:v>23627.58</c:v>
                </c:pt>
                <c:pt idx="2">
                  <c:v>25589.51</c:v>
                </c:pt>
                <c:pt idx="3">
                  <c:v>27306.49</c:v>
                </c:pt>
                <c:pt idx="4">
                  <c:v>27058.080000000002</c:v>
                </c:pt>
                <c:pt idx="5">
                  <c:v>29676.57</c:v>
                </c:pt>
                <c:pt idx="6">
                  <c:v>27411.77</c:v>
                </c:pt>
                <c:pt idx="7">
                  <c:v>22986.33</c:v>
                </c:pt>
                <c:pt idx="8">
                  <c:v>25668.77</c:v>
                </c:pt>
                <c:pt idx="9">
                  <c:v>21526.16</c:v>
                </c:pt>
                <c:pt idx="10">
                  <c:v>19096.22</c:v>
                </c:pt>
                <c:pt idx="11">
                  <c:v>17939.740000000002</c:v>
                </c:pt>
                <c:pt idx="12">
                  <c:v>21871.29</c:v>
                </c:pt>
                <c:pt idx="13">
                  <c:v>13909.63</c:v>
                </c:pt>
                <c:pt idx="14">
                  <c:v>17654.05</c:v>
                </c:pt>
                <c:pt idx="15">
                  <c:v>18301.18</c:v>
                </c:pt>
                <c:pt idx="16">
                  <c:v>18177.39</c:v>
                </c:pt>
                <c:pt idx="17">
                  <c:v>18377.919999999998</c:v>
                </c:pt>
                <c:pt idx="18">
                  <c:v>20768.71</c:v>
                </c:pt>
                <c:pt idx="19">
                  <c:v>15860.88</c:v>
                </c:pt>
                <c:pt idx="20">
                  <c:v>22168.04</c:v>
                </c:pt>
                <c:pt idx="21">
                  <c:v>16404.57</c:v>
                </c:pt>
                <c:pt idx="22">
                  <c:v>21916.46</c:v>
                </c:pt>
                <c:pt idx="23">
                  <c:v>20779.240000000002</c:v>
                </c:pt>
                <c:pt idx="24">
                  <c:v>21619.200000000001</c:v>
                </c:pt>
                <c:pt idx="25">
                  <c:v>22621.22</c:v>
                </c:pt>
                <c:pt idx="26">
                  <c:v>22554.33</c:v>
                </c:pt>
                <c:pt idx="27">
                  <c:v>20975.82</c:v>
                </c:pt>
                <c:pt idx="28">
                  <c:v>22541.74</c:v>
                </c:pt>
                <c:pt idx="29">
                  <c:v>16420.86</c:v>
                </c:pt>
                <c:pt idx="30">
                  <c:v>23492.02</c:v>
                </c:pt>
                <c:pt idx="31">
                  <c:v>22460.3</c:v>
                </c:pt>
                <c:pt idx="32">
                  <c:v>22831.48</c:v>
                </c:pt>
                <c:pt idx="33">
                  <c:v>19281.88</c:v>
                </c:pt>
                <c:pt idx="34">
                  <c:v>18513.25</c:v>
                </c:pt>
                <c:pt idx="35">
                  <c:v>13456.86</c:v>
                </c:pt>
                <c:pt idx="36">
                  <c:v>16820.46</c:v>
                </c:pt>
                <c:pt idx="37">
                  <c:v>12128.6</c:v>
                </c:pt>
                <c:pt idx="38">
                  <c:v>15320.93</c:v>
                </c:pt>
                <c:pt idx="39">
                  <c:v>15724.92</c:v>
                </c:pt>
                <c:pt idx="40">
                  <c:v>16737.900000000001</c:v>
                </c:pt>
                <c:pt idx="41">
                  <c:v>18793.84</c:v>
                </c:pt>
                <c:pt idx="42">
                  <c:v>21519.11</c:v>
                </c:pt>
                <c:pt idx="43">
                  <c:v>25912.76</c:v>
                </c:pt>
                <c:pt idx="44">
                  <c:v>30468.87</c:v>
                </c:pt>
                <c:pt idx="45">
                  <c:v>41881.15</c:v>
                </c:pt>
                <c:pt idx="46">
                  <c:v>34225.1</c:v>
                </c:pt>
                <c:pt idx="47">
                  <c:v>30851</c:v>
                </c:pt>
                <c:pt idx="48">
                  <c:v>36727.75</c:v>
                </c:pt>
                <c:pt idx="49">
                  <c:v>39808.9</c:v>
                </c:pt>
                <c:pt idx="50">
                  <c:v>40456.39</c:v>
                </c:pt>
                <c:pt idx="51">
                  <c:v>41389.339999999997</c:v>
                </c:pt>
                <c:pt idx="52">
                  <c:v>40220.9</c:v>
                </c:pt>
                <c:pt idx="53">
                  <c:v>40340.39</c:v>
                </c:pt>
                <c:pt idx="54">
                  <c:v>41969.02</c:v>
                </c:pt>
                <c:pt idx="55">
                  <c:v>38932.04</c:v>
                </c:pt>
                <c:pt idx="56">
                  <c:v>42841.39</c:v>
                </c:pt>
                <c:pt idx="57">
                  <c:v>42467.96</c:v>
                </c:pt>
                <c:pt idx="58">
                  <c:v>40387.360000000001</c:v>
                </c:pt>
                <c:pt idx="59">
                  <c:v>38783.379999999997</c:v>
                </c:pt>
                <c:pt idx="60">
                  <c:v>41078.22</c:v>
                </c:pt>
                <c:pt idx="61">
                  <c:v>52748.85</c:v>
                </c:pt>
                <c:pt idx="62">
                  <c:v>62499.54</c:v>
                </c:pt>
                <c:pt idx="63">
                  <c:v>64461.91</c:v>
                </c:pt>
                <c:pt idx="64">
                  <c:v>61717.27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16-BD44-8344-4CF8BEF903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0696575"/>
        <c:axId val="550686703"/>
      </c:lineChart>
      <c:catAx>
        <c:axId val="550696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686703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550686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Constant</a:t>
                </a:r>
                <a:r>
                  <a:rPr lang="en-US" baseline="0"/>
                  <a:t> 2024 US dollars, billions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"/>
              <c:y val="0.154251627120381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696575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4481555190217"/>
          <c:y val="2.983329356557703E-2"/>
          <c:w val="0.8312949727437916"/>
          <c:h val="0.8973349240435855"/>
        </c:manualLayout>
      </c:layout>
      <c:lineChart>
        <c:grouping val="standar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US ODA (2024 Constant USD, GDP Deflator)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Sheet1!$A$2:$A$68</c:f>
              <c:strCache>
                <c:ptCount val="67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2025*</c:v>
                </c:pt>
                <c:pt idx="66">
                  <c:v>2026*</c:v>
                </c:pt>
              </c:strCache>
            </c:strRef>
          </c:cat>
          <c:val>
            <c:numRef>
              <c:f>Sheet1!$N$2:$N$68</c:f>
              <c:numCache>
                <c:formatCode>General</c:formatCode>
                <c:ptCount val="67"/>
                <c:pt idx="0">
                  <c:v>21777.39</c:v>
                </c:pt>
                <c:pt idx="1">
                  <c:v>23627.58</c:v>
                </c:pt>
                <c:pt idx="2">
                  <c:v>25589.51</c:v>
                </c:pt>
                <c:pt idx="3">
                  <c:v>27306.49</c:v>
                </c:pt>
                <c:pt idx="4">
                  <c:v>27058.080000000002</c:v>
                </c:pt>
                <c:pt idx="5">
                  <c:v>29676.57</c:v>
                </c:pt>
                <c:pt idx="6">
                  <c:v>27411.77</c:v>
                </c:pt>
                <c:pt idx="7">
                  <c:v>22986.33</c:v>
                </c:pt>
                <c:pt idx="8">
                  <c:v>25668.77</c:v>
                </c:pt>
                <c:pt idx="9">
                  <c:v>21526.16</c:v>
                </c:pt>
                <c:pt idx="10">
                  <c:v>19096.22</c:v>
                </c:pt>
                <c:pt idx="11">
                  <c:v>17939.740000000002</c:v>
                </c:pt>
                <c:pt idx="12">
                  <c:v>21871.29</c:v>
                </c:pt>
                <c:pt idx="13">
                  <c:v>13909.63</c:v>
                </c:pt>
                <c:pt idx="14">
                  <c:v>17654.05</c:v>
                </c:pt>
                <c:pt idx="15">
                  <c:v>18301.18</c:v>
                </c:pt>
                <c:pt idx="16">
                  <c:v>18177.39</c:v>
                </c:pt>
                <c:pt idx="17">
                  <c:v>18377.919999999998</c:v>
                </c:pt>
                <c:pt idx="18">
                  <c:v>20768.71</c:v>
                </c:pt>
                <c:pt idx="19">
                  <c:v>15860.88</c:v>
                </c:pt>
                <c:pt idx="20">
                  <c:v>22168.04</c:v>
                </c:pt>
                <c:pt idx="21">
                  <c:v>16404.57</c:v>
                </c:pt>
                <c:pt idx="22">
                  <c:v>21916.46</c:v>
                </c:pt>
                <c:pt idx="23">
                  <c:v>20779.240000000002</c:v>
                </c:pt>
                <c:pt idx="24">
                  <c:v>21619.200000000001</c:v>
                </c:pt>
                <c:pt idx="25">
                  <c:v>22621.22</c:v>
                </c:pt>
                <c:pt idx="26">
                  <c:v>22554.33</c:v>
                </c:pt>
                <c:pt idx="27">
                  <c:v>20975.82</c:v>
                </c:pt>
                <c:pt idx="28">
                  <c:v>22541.74</c:v>
                </c:pt>
                <c:pt idx="29">
                  <c:v>16420.86</c:v>
                </c:pt>
                <c:pt idx="30">
                  <c:v>23492.02</c:v>
                </c:pt>
                <c:pt idx="31">
                  <c:v>22460.3</c:v>
                </c:pt>
                <c:pt idx="32">
                  <c:v>22831.48</c:v>
                </c:pt>
                <c:pt idx="33">
                  <c:v>19281.88</c:v>
                </c:pt>
                <c:pt idx="34">
                  <c:v>18513.25</c:v>
                </c:pt>
                <c:pt idx="35">
                  <c:v>13456.86</c:v>
                </c:pt>
                <c:pt idx="36">
                  <c:v>16820.46</c:v>
                </c:pt>
                <c:pt idx="37">
                  <c:v>12128.6</c:v>
                </c:pt>
                <c:pt idx="38">
                  <c:v>15320.93</c:v>
                </c:pt>
                <c:pt idx="39">
                  <c:v>15724.92</c:v>
                </c:pt>
                <c:pt idx="40">
                  <c:v>16737.900000000001</c:v>
                </c:pt>
                <c:pt idx="41">
                  <c:v>18793.84</c:v>
                </c:pt>
                <c:pt idx="42">
                  <c:v>21519.11</c:v>
                </c:pt>
                <c:pt idx="43">
                  <c:v>25912.76</c:v>
                </c:pt>
                <c:pt idx="44">
                  <c:v>30468.87</c:v>
                </c:pt>
                <c:pt idx="45">
                  <c:v>41881.15</c:v>
                </c:pt>
                <c:pt idx="46">
                  <c:v>34225.1</c:v>
                </c:pt>
                <c:pt idx="47">
                  <c:v>30851</c:v>
                </c:pt>
                <c:pt idx="48">
                  <c:v>36727.75</c:v>
                </c:pt>
                <c:pt idx="49">
                  <c:v>39808.9</c:v>
                </c:pt>
                <c:pt idx="50">
                  <c:v>40456.39</c:v>
                </c:pt>
                <c:pt idx="51">
                  <c:v>41389.339999999997</c:v>
                </c:pt>
                <c:pt idx="52">
                  <c:v>40220.9</c:v>
                </c:pt>
                <c:pt idx="53">
                  <c:v>40340.39</c:v>
                </c:pt>
                <c:pt idx="54">
                  <c:v>41969.02</c:v>
                </c:pt>
                <c:pt idx="55">
                  <c:v>38932.04</c:v>
                </c:pt>
                <c:pt idx="56">
                  <c:v>42841.39</c:v>
                </c:pt>
                <c:pt idx="57">
                  <c:v>42467.96</c:v>
                </c:pt>
                <c:pt idx="58">
                  <c:v>40387.360000000001</c:v>
                </c:pt>
                <c:pt idx="59">
                  <c:v>38783.379999999997</c:v>
                </c:pt>
                <c:pt idx="60">
                  <c:v>41078.22</c:v>
                </c:pt>
                <c:pt idx="61">
                  <c:v>52748.85</c:v>
                </c:pt>
                <c:pt idx="62">
                  <c:v>62499.54</c:v>
                </c:pt>
                <c:pt idx="63">
                  <c:v>64461.91</c:v>
                </c:pt>
                <c:pt idx="64">
                  <c:v>61717.27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40-724A-9664-CD73D4820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8181104"/>
        <c:axId val="688182816"/>
      </c:lineChart>
      <c:catAx>
        <c:axId val="68818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182816"/>
        <c:crosses val="autoZero"/>
        <c:auto val="1"/>
        <c:lblAlgn val="ctr"/>
        <c:lblOffset val="100"/>
        <c:tickLblSkip val="5"/>
        <c:tickMarkSkip val="15"/>
        <c:noMultiLvlLbl val="0"/>
      </c:catAx>
      <c:valAx>
        <c:axId val="688182816"/>
        <c:scaling>
          <c:orientation val="minMax"/>
          <c:max val="7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Disbursements</a:t>
                </a:r>
                <a:endParaRPr lang="en-US" baseline="0"/>
              </a:p>
              <a:p>
                <a:pPr>
                  <a:defRPr/>
                </a:pPr>
                <a:r>
                  <a:rPr lang="en-US" baseline="0"/>
                  <a:t>(constant 2024 US dollars, billions)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"/>
              <c:y val="0.245197645748826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181104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Sheet16!$B$1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rgbClr val="061F79"/>
            </a:solidFill>
            <a:ln>
              <a:noFill/>
            </a:ln>
            <a:effectLst/>
          </c:spPr>
          <c:invertIfNegative val="0"/>
          <c:cat>
            <c:strRef>
              <c:f>Sheet16!$A$2:$A$29</c:f>
              <c:strCache>
                <c:ptCount val="28"/>
                <c:pt idx="0">
                  <c:v>Somalia</c:v>
                </c:pt>
                <c:pt idx="1">
                  <c:v>Jordan</c:v>
                </c:pt>
                <c:pt idx="2">
                  <c:v>Afghanistan</c:v>
                </c:pt>
                <c:pt idx="3">
                  <c:v>Ethiopia</c:v>
                </c:pt>
                <c:pt idx="4">
                  <c:v>Uganda</c:v>
                </c:pt>
                <c:pt idx="5">
                  <c:v>DR Congo</c:v>
                </c:pt>
                <c:pt idx="6">
                  <c:v>Kenya</c:v>
                </c:pt>
                <c:pt idx="7">
                  <c:v>Nigeria</c:v>
                </c:pt>
                <c:pt idx="8">
                  <c:v>Mozambique</c:v>
                </c:pt>
                <c:pt idx="9">
                  <c:v>Ukraine</c:v>
                </c:pt>
                <c:pt idx="10">
                  <c:v>Lebanon</c:v>
                </c:pt>
                <c:pt idx="11">
                  <c:v>Yemen</c:v>
                </c:pt>
                <c:pt idx="12">
                  <c:v>Tanzania</c:v>
                </c:pt>
                <c:pt idx="13">
                  <c:v>Moldova</c:v>
                </c:pt>
                <c:pt idx="14">
                  <c:v>Iraq</c:v>
                </c:pt>
                <c:pt idx="15">
                  <c:v>Senegal</c:v>
                </c:pt>
                <c:pt idx="16">
                  <c:v>Cote d'Ivoire</c:v>
                </c:pt>
                <c:pt idx="17">
                  <c:v>Viet Nam</c:v>
                </c:pt>
                <c:pt idx="18">
                  <c:v>Egypt</c:v>
                </c:pt>
                <c:pt idx="19">
                  <c:v>Philippines</c:v>
                </c:pt>
                <c:pt idx="20">
                  <c:v>Syria</c:v>
                </c:pt>
                <c:pt idx="21">
                  <c:v>Morocco</c:v>
                </c:pt>
                <c:pt idx="22">
                  <c:v>Bangladesh</c:v>
                </c:pt>
                <c:pt idx="23">
                  <c:v>Indonesia</c:v>
                </c:pt>
                <c:pt idx="24">
                  <c:v>Pakistan</c:v>
                </c:pt>
                <c:pt idx="25">
                  <c:v>Turkey</c:v>
                </c:pt>
                <c:pt idx="26">
                  <c:v>West Bank/Gaza</c:v>
                </c:pt>
                <c:pt idx="27">
                  <c:v>India</c:v>
                </c:pt>
              </c:strCache>
            </c:strRef>
          </c:cat>
          <c:val>
            <c:numRef>
              <c:f>Sheet16!$B$2:$B$29</c:f>
              <c:numCache>
                <c:formatCode>General</c:formatCode>
                <c:ptCount val="28"/>
                <c:pt idx="0">
                  <c:v>983.17678000000001</c:v>
                </c:pt>
                <c:pt idx="1">
                  <c:v>1276.1350190000001</c:v>
                </c:pt>
                <c:pt idx="2">
                  <c:v>1232.537274</c:v>
                </c:pt>
                <c:pt idx="3">
                  <c:v>1618.714725</c:v>
                </c:pt>
                <c:pt idx="4">
                  <c:v>688.42297399999995</c:v>
                </c:pt>
                <c:pt idx="5">
                  <c:v>1228.5485249999999</c:v>
                </c:pt>
                <c:pt idx="6">
                  <c:v>843.73227999999995</c:v>
                </c:pt>
                <c:pt idx="7">
                  <c:v>968.55895199999998</c:v>
                </c:pt>
                <c:pt idx="8">
                  <c:v>660.59872399999995</c:v>
                </c:pt>
                <c:pt idx="9">
                  <c:v>11792.464701000001</c:v>
                </c:pt>
                <c:pt idx="10">
                  <c:v>400.49747300000001</c:v>
                </c:pt>
                <c:pt idx="11">
                  <c:v>825.46186399999999</c:v>
                </c:pt>
                <c:pt idx="12">
                  <c:v>623.22654199999999</c:v>
                </c:pt>
                <c:pt idx="13">
                  <c:v>184.31193200000001</c:v>
                </c:pt>
                <c:pt idx="14">
                  <c:v>305.04486300000002</c:v>
                </c:pt>
                <c:pt idx="15">
                  <c:v>250.43055799999999</c:v>
                </c:pt>
                <c:pt idx="16">
                  <c:v>284.28862500000002</c:v>
                </c:pt>
                <c:pt idx="17">
                  <c:v>213.484478</c:v>
                </c:pt>
                <c:pt idx="18">
                  <c:v>245.231877</c:v>
                </c:pt>
                <c:pt idx="19">
                  <c:v>218.10327899999999</c:v>
                </c:pt>
                <c:pt idx="20">
                  <c:v>835.29773699999998</c:v>
                </c:pt>
                <c:pt idx="21">
                  <c:v>136.893642</c:v>
                </c:pt>
                <c:pt idx="22">
                  <c:v>450.53628900000001</c:v>
                </c:pt>
                <c:pt idx="23">
                  <c:v>181.379851</c:v>
                </c:pt>
                <c:pt idx="24">
                  <c:v>277.122094</c:v>
                </c:pt>
                <c:pt idx="25">
                  <c:v>177.47827899999999</c:v>
                </c:pt>
                <c:pt idx="26">
                  <c:v>148.22422499999999</c:v>
                </c:pt>
                <c:pt idx="27">
                  <c:v>192.61200600000001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CA-4627-8B67-449A68FB2764}"/>
            </c:ext>
          </c:extLst>
        </c:ser>
        <c:ser>
          <c:idx val="1"/>
          <c:order val="1"/>
          <c:tx>
            <c:strRef>
              <c:f>Sheet16!$C$1</c:f>
              <c:strCache>
                <c:ptCount val="1"/>
                <c:pt idx="0">
                  <c:v>Germany</c:v>
                </c:pt>
              </c:strCache>
            </c:strRef>
          </c:tx>
          <c:spPr>
            <a:solidFill>
              <a:srgbClr val="35BFFD"/>
            </a:solidFill>
            <a:ln>
              <a:noFill/>
            </a:ln>
            <a:effectLst/>
          </c:spPr>
          <c:invertIfNegative val="0"/>
          <c:cat>
            <c:strRef>
              <c:f>Sheet16!$A$2:$A$29</c:f>
              <c:strCache>
                <c:ptCount val="28"/>
                <c:pt idx="0">
                  <c:v>Somalia</c:v>
                </c:pt>
                <c:pt idx="1">
                  <c:v>Jordan</c:v>
                </c:pt>
                <c:pt idx="2">
                  <c:v>Afghanistan</c:v>
                </c:pt>
                <c:pt idx="3">
                  <c:v>Ethiopia</c:v>
                </c:pt>
                <c:pt idx="4">
                  <c:v>Uganda</c:v>
                </c:pt>
                <c:pt idx="5">
                  <c:v>DR Congo</c:v>
                </c:pt>
                <c:pt idx="6">
                  <c:v>Kenya</c:v>
                </c:pt>
                <c:pt idx="7">
                  <c:v>Nigeria</c:v>
                </c:pt>
                <c:pt idx="8">
                  <c:v>Mozambique</c:v>
                </c:pt>
                <c:pt idx="9">
                  <c:v>Ukraine</c:v>
                </c:pt>
                <c:pt idx="10">
                  <c:v>Lebanon</c:v>
                </c:pt>
                <c:pt idx="11">
                  <c:v>Yemen</c:v>
                </c:pt>
                <c:pt idx="12">
                  <c:v>Tanzania</c:v>
                </c:pt>
                <c:pt idx="13">
                  <c:v>Moldova</c:v>
                </c:pt>
                <c:pt idx="14">
                  <c:v>Iraq</c:v>
                </c:pt>
                <c:pt idx="15">
                  <c:v>Senegal</c:v>
                </c:pt>
                <c:pt idx="16">
                  <c:v>Cote d'Ivoire</c:v>
                </c:pt>
                <c:pt idx="17">
                  <c:v>Viet Nam</c:v>
                </c:pt>
                <c:pt idx="18">
                  <c:v>Egypt</c:v>
                </c:pt>
                <c:pt idx="19">
                  <c:v>Philippines</c:v>
                </c:pt>
                <c:pt idx="20">
                  <c:v>Syria</c:v>
                </c:pt>
                <c:pt idx="21">
                  <c:v>Morocco</c:v>
                </c:pt>
                <c:pt idx="22">
                  <c:v>Bangladesh</c:v>
                </c:pt>
                <c:pt idx="23">
                  <c:v>Indonesia</c:v>
                </c:pt>
                <c:pt idx="24">
                  <c:v>Pakistan</c:v>
                </c:pt>
                <c:pt idx="25">
                  <c:v>Turkey</c:v>
                </c:pt>
                <c:pt idx="26">
                  <c:v>West Bank/Gaza</c:v>
                </c:pt>
                <c:pt idx="27">
                  <c:v>India</c:v>
                </c:pt>
              </c:strCache>
            </c:strRef>
          </c:cat>
          <c:val>
            <c:numRef>
              <c:f>Sheet16!$C$2:$C$29</c:f>
              <c:numCache>
                <c:formatCode>General</c:formatCode>
                <c:ptCount val="28"/>
                <c:pt idx="0">
                  <c:v>140.718152</c:v>
                </c:pt>
                <c:pt idx="1">
                  <c:v>447.77192600000001</c:v>
                </c:pt>
                <c:pt idx="2">
                  <c:v>275.21916700000003</c:v>
                </c:pt>
                <c:pt idx="3">
                  <c:v>279.79716100000002</c:v>
                </c:pt>
                <c:pt idx="4">
                  <c:v>105.841275</c:v>
                </c:pt>
                <c:pt idx="5">
                  <c:v>144.58945399999999</c:v>
                </c:pt>
                <c:pt idx="6">
                  <c:v>115.36373399999999</c:v>
                </c:pt>
                <c:pt idx="7">
                  <c:v>126.863831</c:v>
                </c:pt>
                <c:pt idx="8">
                  <c:v>62.187466000000001</c:v>
                </c:pt>
                <c:pt idx="9">
                  <c:v>1027.217594</c:v>
                </c:pt>
                <c:pt idx="10">
                  <c:v>264.28668299999998</c:v>
                </c:pt>
                <c:pt idx="11">
                  <c:v>360.73918700000002</c:v>
                </c:pt>
                <c:pt idx="12">
                  <c:v>54.251956999999997</c:v>
                </c:pt>
                <c:pt idx="13">
                  <c:v>37.451661999999999</c:v>
                </c:pt>
                <c:pt idx="14">
                  <c:v>349.63043299999998</c:v>
                </c:pt>
                <c:pt idx="15">
                  <c:v>140.25888800000001</c:v>
                </c:pt>
                <c:pt idx="16">
                  <c:v>120.4122</c:v>
                </c:pt>
                <c:pt idx="17">
                  <c:v>143.70822799999999</c:v>
                </c:pt>
                <c:pt idx="18">
                  <c:v>172.540324</c:v>
                </c:pt>
                <c:pt idx="19">
                  <c:v>29.827479</c:v>
                </c:pt>
                <c:pt idx="20">
                  <c:v>820.36463700000002</c:v>
                </c:pt>
                <c:pt idx="21">
                  <c:v>341.06430599999999</c:v>
                </c:pt>
                <c:pt idx="22">
                  <c:v>183.20639800000001</c:v>
                </c:pt>
                <c:pt idx="23">
                  <c:v>531.28688599999998</c:v>
                </c:pt>
                <c:pt idx="24">
                  <c:v>138.40522799999999</c:v>
                </c:pt>
                <c:pt idx="25">
                  <c:v>224.884602</c:v>
                </c:pt>
                <c:pt idx="26">
                  <c:v>300.80404099999998</c:v>
                </c:pt>
                <c:pt idx="27">
                  <c:v>1080.2381339999999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CA-4627-8B67-449A68FB2764}"/>
            </c:ext>
          </c:extLst>
        </c:ser>
        <c:ser>
          <c:idx val="2"/>
          <c:order val="2"/>
          <c:tx>
            <c:strRef>
              <c:f>Sheet16!$D$1</c:f>
              <c:strCache>
                <c:ptCount val="1"/>
                <c:pt idx="0">
                  <c:v>Japan</c:v>
                </c:pt>
              </c:strCache>
            </c:strRef>
          </c:tx>
          <c:spPr>
            <a:solidFill>
              <a:srgbClr val="1337BA"/>
            </a:solidFill>
            <a:ln>
              <a:noFill/>
            </a:ln>
            <a:effectLst/>
          </c:spPr>
          <c:invertIfNegative val="0"/>
          <c:cat>
            <c:strRef>
              <c:f>Sheet16!$A$2:$A$29</c:f>
              <c:strCache>
                <c:ptCount val="28"/>
                <c:pt idx="0">
                  <c:v>Somalia</c:v>
                </c:pt>
                <c:pt idx="1">
                  <c:v>Jordan</c:v>
                </c:pt>
                <c:pt idx="2">
                  <c:v>Afghanistan</c:v>
                </c:pt>
                <c:pt idx="3">
                  <c:v>Ethiopia</c:v>
                </c:pt>
                <c:pt idx="4">
                  <c:v>Uganda</c:v>
                </c:pt>
                <c:pt idx="5">
                  <c:v>DR Congo</c:v>
                </c:pt>
                <c:pt idx="6">
                  <c:v>Kenya</c:v>
                </c:pt>
                <c:pt idx="7">
                  <c:v>Nigeria</c:v>
                </c:pt>
                <c:pt idx="8">
                  <c:v>Mozambique</c:v>
                </c:pt>
                <c:pt idx="9">
                  <c:v>Ukraine</c:v>
                </c:pt>
                <c:pt idx="10">
                  <c:v>Lebanon</c:v>
                </c:pt>
                <c:pt idx="11">
                  <c:v>Yemen</c:v>
                </c:pt>
                <c:pt idx="12">
                  <c:v>Tanzania</c:v>
                </c:pt>
                <c:pt idx="13">
                  <c:v>Moldova</c:v>
                </c:pt>
                <c:pt idx="14">
                  <c:v>Iraq</c:v>
                </c:pt>
                <c:pt idx="15">
                  <c:v>Senegal</c:v>
                </c:pt>
                <c:pt idx="16">
                  <c:v>Cote d'Ivoire</c:v>
                </c:pt>
                <c:pt idx="17">
                  <c:v>Viet Nam</c:v>
                </c:pt>
                <c:pt idx="18">
                  <c:v>Egypt</c:v>
                </c:pt>
                <c:pt idx="19">
                  <c:v>Philippines</c:v>
                </c:pt>
                <c:pt idx="20">
                  <c:v>Syria</c:v>
                </c:pt>
                <c:pt idx="21">
                  <c:v>Morocco</c:v>
                </c:pt>
                <c:pt idx="22">
                  <c:v>Bangladesh</c:v>
                </c:pt>
                <c:pt idx="23">
                  <c:v>Indonesia</c:v>
                </c:pt>
                <c:pt idx="24">
                  <c:v>Pakistan</c:v>
                </c:pt>
                <c:pt idx="25">
                  <c:v>Turkey</c:v>
                </c:pt>
                <c:pt idx="26">
                  <c:v>West Bank/Gaza</c:v>
                </c:pt>
                <c:pt idx="27">
                  <c:v>India</c:v>
                </c:pt>
              </c:strCache>
            </c:strRef>
          </c:cat>
          <c:val>
            <c:numRef>
              <c:f>Sheet16!$D$2:$D$29</c:f>
              <c:numCache>
                <c:formatCode>General</c:formatCode>
                <c:ptCount val="28"/>
                <c:pt idx="0">
                  <c:v>26.226105</c:v>
                </c:pt>
                <c:pt idx="1">
                  <c:v>138.92325399999999</c:v>
                </c:pt>
                <c:pt idx="2">
                  <c:v>165.63567399999999</c:v>
                </c:pt>
                <c:pt idx="3">
                  <c:v>84.047313000000003</c:v>
                </c:pt>
                <c:pt idx="4">
                  <c:v>62.659886999999998</c:v>
                </c:pt>
                <c:pt idx="5">
                  <c:v>50.606471999999997</c:v>
                </c:pt>
                <c:pt idx="6">
                  <c:v>118.81847</c:v>
                </c:pt>
                <c:pt idx="7">
                  <c:v>32.336888000000002</c:v>
                </c:pt>
                <c:pt idx="8">
                  <c:v>125.380196</c:v>
                </c:pt>
                <c:pt idx="9">
                  <c:v>818.117615</c:v>
                </c:pt>
                <c:pt idx="10">
                  <c:v>8.5773849999999996</c:v>
                </c:pt>
                <c:pt idx="11">
                  <c:v>23.543030000000002</c:v>
                </c:pt>
                <c:pt idx="12">
                  <c:v>26.753183</c:v>
                </c:pt>
                <c:pt idx="13">
                  <c:v>131.975742</c:v>
                </c:pt>
                <c:pt idx="14">
                  <c:v>1183.5018480000001</c:v>
                </c:pt>
                <c:pt idx="15">
                  <c:v>85.47336</c:v>
                </c:pt>
                <c:pt idx="16">
                  <c:v>127.966785</c:v>
                </c:pt>
                <c:pt idx="17">
                  <c:v>736.70419200000003</c:v>
                </c:pt>
                <c:pt idx="18">
                  <c:v>445.115206</c:v>
                </c:pt>
                <c:pt idx="19">
                  <c:v>1362.387289</c:v>
                </c:pt>
                <c:pt idx="20">
                  <c:v>67.510329999999996</c:v>
                </c:pt>
                <c:pt idx="21">
                  <c:v>64.635129000000006</c:v>
                </c:pt>
                <c:pt idx="22">
                  <c:v>1969.4797900000001</c:v>
                </c:pt>
                <c:pt idx="23">
                  <c:v>982.79781500000001</c:v>
                </c:pt>
                <c:pt idx="24">
                  <c:v>80.352282000000002</c:v>
                </c:pt>
                <c:pt idx="25">
                  <c:v>137.361209</c:v>
                </c:pt>
                <c:pt idx="26">
                  <c:v>92.867080999999999</c:v>
                </c:pt>
                <c:pt idx="27">
                  <c:v>3773.8440540000001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CA-4627-8B67-449A68FB2764}"/>
            </c:ext>
          </c:extLst>
        </c:ser>
        <c:ser>
          <c:idx val="3"/>
          <c:order val="3"/>
          <c:tx>
            <c:strRef>
              <c:f>Sheet16!$E$1</c:f>
              <c:strCache>
                <c:ptCount val="1"/>
                <c:pt idx="0">
                  <c:v>France</c:v>
                </c:pt>
              </c:strCache>
            </c:strRef>
          </c:tx>
          <c:spPr>
            <a:solidFill>
              <a:srgbClr val="476EFF"/>
            </a:solidFill>
            <a:ln>
              <a:noFill/>
            </a:ln>
            <a:effectLst/>
          </c:spPr>
          <c:invertIfNegative val="0"/>
          <c:cat>
            <c:strRef>
              <c:f>Sheet16!$A$2:$A$29</c:f>
              <c:strCache>
                <c:ptCount val="28"/>
                <c:pt idx="0">
                  <c:v>Somalia</c:v>
                </c:pt>
                <c:pt idx="1">
                  <c:v>Jordan</c:v>
                </c:pt>
                <c:pt idx="2">
                  <c:v>Afghanistan</c:v>
                </c:pt>
                <c:pt idx="3">
                  <c:v>Ethiopia</c:v>
                </c:pt>
                <c:pt idx="4">
                  <c:v>Uganda</c:v>
                </c:pt>
                <c:pt idx="5">
                  <c:v>DR Congo</c:v>
                </c:pt>
                <c:pt idx="6">
                  <c:v>Kenya</c:v>
                </c:pt>
                <c:pt idx="7">
                  <c:v>Nigeria</c:v>
                </c:pt>
                <c:pt idx="8">
                  <c:v>Mozambique</c:v>
                </c:pt>
                <c:pt idx="9">
                  <c:v>Ukraine</c:v>
                </c:pt>
                <c:pt idx="10">
                  <c:v>Lebanon</c:v>
                </c:pt>
                <c:pt idx="11">
                  <c:v>Yemen</c:v>
                </c:pt>
                <c:pt idx="12">
                  <c:v>Tanzania</c:v>
                </c:pt>
                <c:pt idx="13">
                  <c:v>Moldova</c:v>
                </c:pt>
                <c:pt idx="14">
                  <c:v>Iraq</c:v>
                </c:pt>
                <c:pt idx="15">
                  <c:v>Senegal</c:v>
                </c:pt>
                <c:pt idx="16">
                  <c:v>Cote d'Ivoire</c:v>
                </c:pt>
                <c:pt idx="17">
                  <c:v>Viet Nam</c:v>
                </c:pt>
                <c:pt idx="18">
                  <c:v>Egypt</c:v>
                </c:pt>
                <c:pt idx="19">
                  <c:v>Philippines</c:v>
                </c:pt>
                <c:pt idx="20">
                  <c:v>Syria</c:v>
                </c:pt>
                <c:pt idx="21">
                  <c:v>Morocco</c:v>
                </c:pt>
                <c:pt idx="22">
                  <c:v>Bangladesh</c:v>
                </c:pt>
                <c:pt idx="23">
                  <c:v>Indonesia</c:v>
                </c:pt>
                <c:pt idx="24">
                  <c:v>Pakistan</c:v>
                </c:pt>
                <c:pt idx="25">
                  <c:v>Turkey</c:v>
                </c:pt>
                <c:pt idx="26">
                  <c:v>West Bank/Gaza</c:v>
                </c:pt>
                <c:pt idx="27">
                  <c:v>India</c:v>
                </c:pt>
              </c:strCache>
            </c:strRef>
          </c:cat>
          <c:val>
            <c:numRef>
              <c:f>Sheet16!$E$2:$E$29</c:f>
              <c:numCache>
                <c:formatCode>General</c:formatCode>
                <c:ptCount val="28"/>
                <c:pt idx="0">
                  <c:v>11.656786</c:v>
                </c:pt>
                <c:pt idx="1">
                  <c:v>86.773809999999997</c:v>
                </c:pt>
                <c:pt idx="2">
                  <c:v>23.939547000000001</c:v>
                </c:pt>
                <c:pt idx="3">
                  <c:v>95.837320000000005</c:v>
                </c:pt>
                <c:pt idx="4">
                  <c:v>6.1924890000000001</c:v>
                </c:pt>
                <c:pt idx="5">
                  <c:v>87.405674000000005</c:v>
                </c:pt>
                <c:pt idx="6">
                  <c:v>77.832233000000002</c:v>
                </c:pt>
                <c:pt idx="7">
                  <c:v>131.05639300000001</c:v>
                </c:pt>
                <c:pt idx="8">
                  <c:v>16.106279000000001</c:v>
                </c:pt>
                <c:pt idx="9">
                  <c:v>108.168049</c:v>
                </c:pt>
                <c:pt idx="10">
                  <c:v>179.05291399999999</c:v>
                </c:pt>
                <c:pt idx="11">
                  <c:v>17.513020000000001</c:v>
                </c:pt>
                <c:pt idx="12">
                  <c:v>127.841905</c:v>
                </c:pt>
                <c:pt idx="13">
                  <c:v>48.699981000000001</c:v>
                </c:pt>
                <c:pt idx="14">
                  <c:v>36.982810999999998</c:v>
                </c:pt>
                <c:pt idx="15">
                  <c:v>328.91506900000002</c:v>
                </c:pt>
                <c:pt idx="16">
                  <c:v>550.24044600000002</c:v>
                </c:pt>
                <c:pt idx="17">
                  <c:v>99.071714999999998</c:v>
                </c:pt>
                <c:pt idx="18">
                  <c:v>457.828148</c:v>
                </c:pt>
                <c:pt idx="19">
                  <c:v>168.65647000000001</c:v>
                </c:pt>
                <c:pt idx="20">
                  <c:v>72.146915000000007</c:v>
                </c:pt>
                <c:pt idx="21">
                  <c:v>466.95320500000003</c:v>
                </c:pt>
                <c:pt idx="22">
                  <c:v>164.59386000000001</c:v>
                </c:pt>
                <c:pt idx="23">
                  <c:v>273.106448</c:v>
                </c:pt>
                <c:pt idx="24">
                  <c:v>53.314051999999997</c:v>
                </c:pt>
                <c:pt idx="25">
                  <c:v>116.401194</c:v>
                </c:pt>
                <c:pt idx="26">
                  <c:v>71.451105999999996</c:v>
                </c:pt>
                <c:pt idx="27">
                  <c:v>197.911832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CA-4627-8B67-449A68FB2764}"/>
            </c:ext>
          </c:extLst>
        </c:ser>
        <c:ser>
          <c:idx val="4"/>
          <c:order val="4"/>
          <c:tx>
            <c:strRef>
              <c:f>Sheet16!$F$1</c:f>
              <c:strCache>
                <c:ptCount val="1"/>
                <c:pt idx="0">
                  <c:v>UK</c:v>
                </c:pt>
              </c:strCache>
            </c:strRef>
          </c:tx>
          <c:spPr>
            <a:solidFill>
              <a:srgbClr val="98C4FF"/>
            </a:solidFill>
            <a:ln>
              <a:noFill/>
            </a:ln>
            <a:effectLst/>
          </c:spPr>
          <c:invertIfNegative val="0"/>
          <c:cat>
            <c:strRef>
              <c:f>Sheet16!$A$2:$A$29</c:f>
              <c:strCache>
                <c:ptCount val="28"/>
                <c:pt idx="0">
                  <c:v>Somalia</c:v>
                </c:pt>
                <c:pt idx="1">
                  <c:v>Jordan</c:v>
                </c:pt>
                <c:pt idx="2">
                  <c:v>Afghanistan</c:v>
                </c:pt>
                <c:pt idx="3">
                  <c:v>Ethiopia</c:v>
                </c:pt>
                <c:pt idx="4">
                  <c:v>Uganda</c:v>
                </c:pt>
                <c:pt idx="5">
                  <c:v>DR Congo</c:v>
                </c:pt>
                <c:pt idx="6">
                  <c:v>Kenya</c:v>
                </c:pt>
                <c:pt idx="7">
                  <c:v>Nigeria</c:v>
                </c:pt>
                <c:pt idx="8">
                  <c:v>Mozambique</c:v>
                </c:pt>
                <c:pt idx="9">
                  <c:v>Ukraine</c:v>
                </c:pt>
                <c:pt idx="10">
                  <c:v>Lebanon</c:v>
                </c:pt>
                <c:pt idx="11">
                  <c:v>Yemen</c:v>
                </c:pt>
                <c:pt idx="12">
                  <c:v>Tanzania</c:v>
                </c:pt>
                <c:pt idx="13">
                  <c:v>Moldova</c:v>
                </c:pt>
                <c:pt idx="14">
                  <c:v>Iraq</c:v>
                </c:pt>
                <c:pt idx="15">
                  <c:v>Senegal</c:v>
                </c:pt>
                <c:pt idx="16">
                  <c:v>Cote d'Ivoire</c:v>
                </c:pt>
                <c:pt idx="17">
                  <c:v>Viet Nam</c:v>
                </c:pt>
                <c:pt idx="18">
                  <c:v>Egypt</c:v>
                </c:pt>
                <c:pt idx="19">
                  <c:v>Philippines</c:v>
                </c:pt>
                <c:pt idx="20">
                  <c:v>Syria</c:v>
                </c:pt>
                <c:pt idx="21">
                  <c:v>Morocco</c:v>
                </c:pt>
                <c:pt idx="22">
                  <c:v>Bangladesh</c:v>
                </c:pt>
                <c:pt idx="23">
                  <c:v>Indonesia</c:v>
                </c:pt>
                <c:pt idx="24">
                  <c:v>Pakistan</c:v>
                </c:pt>
                <c:pt idx="25">
                  <c:v>Turkey</c:v>
                </c:pt>
                <c:pt idx="26">
                  <c:v>West Bank/Gaza</c:v>
                </c:pt>
                <c:pt idx="27">
                  <c:v>India</c:v>
                </c:pt>
              </c:strCache>
            </c:strRef>
          </c:cat>
          <c:val>
            <c:numRef>
              <c:f>Sheet16!$F$2:$F$29</c:f>
              <c:numCache>
                <c:formatCode>General</c:formatCode>
                <c:ptCount val="28"/>
                <c:pt idx="0">
                  <c:v>121.24887200000001</c:v>
                </c:pt>
                <c:pt idx="1">
                  <c:v>34.771782000000002</c:v>
                </c:pt>
                <c:pt idx="2">
                  <c:v>146.580375</c:v>
                </c:pt>
                <c:pt idx="3">
                  <c:v>215.54450700000001</c:v>
                </c:pt>
                <c:pt idx="4">
                  <c:v>34.769747000000002</c:v>
                </c:pt>
                <c:pt idx="5">
                  <c:v>49.946637000000003</c:v>
                </c:pt>
                <c:pt idx="6">
                  <c:v>60.513761000000002</c:v>
                </c:pt>
                <c:pt idx="7">
                  <c:v>124.019401</c:v>
                </c:pt>
                <c:pt idx="8">
                  <c:v>38.521037</c:v>
                </c:pt>
                <c:pt idx="9">
                  <c:v>310.60254300000003</c:v>
                </c:pt>
                <c:pt idx="10">
                  <c:v>30.485005999999998</c:v>
                </c:pt>
                <c:pt idx="11">
                  <c:v>122.175552</c:v>
                </c:pt>
                <c:pt idx="12">
                  <c:v>37.026158000000002</c:v>
                </c:pt>
                <c:pt idx="13">
                  <c:v>19.645942000000002</c:v>
                </c:pt>
                <c:pt idx="14">
                  <c:v>27.981074</c:v>
                </c:pt>
                <c:pt idx="15">
                  <c:v>1.7055979999999999</c:v>
                </c:pt>
                <c:pt idx="16">
                  <c:v>4.6381560000000004</c:v>
                </c:pt>
                <c:pt idx="17">
                  <c:v>9.8682470000000002</c:v>
                </c:pt>
                <c:pt idx="18">
                  <c:v>13.152369</c:v>
                </c:pt>
                <c:pt idx="19">
                  <c:v>9.0681949999999993</c:v>
                </c:pt>
                <c:pt idx="20">
                  <c:v>136.09673000000001</c:v>
                </c:pt>
                <c:pt idx="21">
                  <c:v>2.667262</c:v>
                </c:pt>
                <c:pt idx="22">
                  <c:v>73.296948</c:v>
                </c:pt>
                <c:pt idx="23">
                  <c:v>21.023137999999999</c:v>
                </c:pt>
                <c:pt idx="24">
                  <c:v>84.618189000000001</c:v>
                </c:pt>
                <c:pt idx="25">
                  <c:v>42.719504999999998</c:v>
                </c:pt>
                <c:pt idx="26">
                  <c:v>52.508524999999999</c:v>
                </c:pt>
                <c:pt idx="27">
                  <c:v>51.360686999999999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CA-4627-8B67-449A68FB2764}"/>
            </c:ext>
          </c:extLst>
        </c:ser>
        <c:ser>
          <c:idx val="5"/>
          <c:order val="5"/>
          <c:tx>
            <c:strRef>
              <c:f>Sheet16!$G$1</c:f>
              <c:strCache>
                <c:ptCount val="1"/>
                <c:pt idx="0">
                  <c:v>Other DAC</c:v>
                </c:pt>
              </c:strCache>
            </c:strRef>
          </c:tx>
          <c:spPr>
            <a:solidFill>
              <a:srgbClr val="10948B"/>
            </a:solidFill>
            <a:ln>
              <a:noFill/>
            </a:ln>
            <a:effectLst/>
          </c:spPr>
          <c:invertIfNegative val="0"/>
          <c:cat>
            <c:strRef>
              <c:f>Sheet16!$A$2:$A$29</c:f>
              <c:strCache>
                <c:ptCount val="28"/>
                <c:pt idx="0">
                  <c:v>Somalia</c:v>
                </c:pt>
                <c:pt idx="1">
                  <c:v>Jordan</c:v>
                </c:pt>
                <c:pt idx="2">
                  <c:v>Afghanistan</c:v>
                </c:pt>
                <c:pt idx="3">
                  <c:v>Ethiopia</c:v>
                </c:pt>
                <c:pt idx="4">
                  <c:v>Uganda</c:v>
                </c:pt>
                <c:pt idx="5">
                  <c:v>DR Congo</c:v>
                </c:pt>
                <c:pt idx="6">
                  <c:v>Kenya</c:v>
                </c:pt>
                <c:pt idx="7">
                  <c:v>Nigeria</c:v>
                </c:pt>
                <c:pt idx="8">
                  <c:v>Mozambique</c:v>
                </c:pt>
                <c:pt idx="9">
                  <c:v>Ukraine</c:v>
                </c:pt>
                <c:pt idx="10">
                  <c:v>Lebanon</c:v>
                </c:pt>
                <c:pt idx="11">
                  <c:v>Yemen</c:v>
                </c:pt>
                <c:pt idx="12">
                  <c:v>Tanzania</c:v>
                </c:pt>
                <c:pt idx="13">
                  <c:v>Moldova</c:v>
                </c:pt>
                <c:pt idx="14">
                  <c:v>Iraq</c:v>
                </c:pt>
                <c:pt idx="15">
                  <c:v>Senegal</c:v>
                </c:pt>
                <c:pt idx="16">
                  <c:v>Cote d'Ivoire</c:v>
                </c:pt>
                <c:pt idx="17">
                  <c:v>Viet Nam</c:v>
                </c:pt>
                <c:pt idx="18">
                  <c:v>Egypt</c:v>
                </c:pt>
                <c:pt idx="19">
                  <c:v>Philippines</c:v>
                </c:pt>
                <c:pt idx="20">
                  <c:v>Syria</c:v>
                </c:pt>
                <c:pt idx="21">
                  <c:v>Morocco</c:v>
                </c:pt>
                <c:pt idx="22">
                  <c:v>Bangladesh</c:v>
                </c:pt>
                <c:pt idx="23">
                  <c:v>Indonesia</c:v>
                </c:pt>
                <c:pt idx="24">
                  <c:v>Pakistan</c:v>
                </c:pt>
                <c:pt idx="25">
                  <c:v>Turkey</c:v>
                </c:pt>
                <c:pt idx="26">
                  <c:v>West Bank/Gaza</c:v>
                </c:pt>
                <c:pt idx="27">
                  <c:v>India</c:v>
                </c:pt>
              </c:strCache>
            </c:strRef>
          </c:cat>
          <c:val>
            <c:numRef>
              <c:f>Sheet16!$G$2:$G$29</c:f>
              <c:numCache>
                <c:formatCode>General</c:formatCode>
                <c:ptCount val="28"/>
                <c:pt idx="0">
                  <c:v>504.89726900000005</c:v>
                </c:pt>
                <c:pt idx="1">
                  <c:v>572.11283899999967</c:v>
                </c:pt>
                <c:pt idx="2">
                  <c:v>790.46521200000007</c:v>
                </c:pt>
                <c:pt idx="3">
                  <c:v>1024.801457</c:v>
                </c:pt>
                <c:pt idx="4">
                  <c:v>441.62554199999988</c:v>
                </c:pt>
                <c:pt idx="5">
                  <c:v>667.72199400000022</c:v>
                </c:pt>
                <c:pt idx="6">
                  <c:v>465.50936700000011</c:v>
                </c:pt>
                <c:pt idx="7">
                  <c:v>264.73954099999992</c:v>
                </c:pt>
                <c:pt idx="8">
                  <c:v>665.65460700000028</c:v>
                </c:pt>
                <c:pt idx="9">
                  <c:v>24964.781307999998</c:v>
                </c:pt>
                <c:pt idx="10">
                  <c:v>555.41517999999996</c:v>
                </c:pt>
                <c:pt idx="11">
                  <c:v>482.87806599999999</c:v>
                </c:pt>
                <c:pt idx="12">
                  <c:v>431.37796299999991</c:v>
                </c:pt>
                <c:pt idx="13">
                  <c:v>532.5043740000001</c:v>
                </c:pt>
                <c:pt idx="14">
                  <c:v>306.10114099999964</c:v>
                </c:pt>
                <c:pt idx="15">
                  <c:v>319.7161900000001</c:v>
                </c:pt>
                <c:pt idx="16">
                  <c:v>135.44278800000006</c:v>
                </c:pt>
                <c:pt idx="17">
                  <c:v>311.01904299999978</c:v>
                </c:pt>
                <c:pt idx="18">
                  <c:v>573.69719800000007</c:v>
                </c:pt>
                <c:pt idx="19">
                  <c:v>350.78688599999964</c:v>
                </c:pt>
                <c:pt idx="20">
                  <c:v>728.32380000000012</c:v>
                </c:pt>
                <c:pt idx="21">
                  <c:v>435.01098799999988</c:v>
                </c:pt>
                <c:pt idx="22">
                  <c:v>745.66980899999953</c:v>
                </c:pt>
                <c:pt idx="23">
                  <c:v>642.85319500000014</c:v>
                </c:pt>
                <c:pt idx="24">
                  <c:v>268.52636599999994</c:v>
                </c:pt>
                <c:pt idx="25">
                  <c:v>1592.8991659999997</c:v>
                </c:pt>
                <c:pt idx="26">
                  <c:v>997.07935099999997</c:v>
                </c:pt>
                <c:pt idx="27">
                  <c:v>437.34653799999978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2CA-4627-8B67-449A68FB2764}"/>
            </c:ext>
          </c:extLst>
        </c:ser>
        <c:ser>
          <c:idx val="6"/>
          <c:order val="6"/>
          <c:tx>
            <c:strRef>
              <c:f>Sheet16!$H$1</c:f>
              <c:strCache>
                <c:ptCount val="1"/>
                <c:pt idx="0">
                  <c:v>World Bank</c:v>
                </c:pt>
              </c:strCache>
            </c:strRef>
          </c:tx>
          <c:spPr>
            <a:solidFill>
              <a:srgbClr val="601956"/>
            </a:solidFill>
            <a:ln>
              <a:noFill/>
            </a:ln>
            <a:effectLst/>
          </c:spPr>
          <c:invertIfNegative val="0"/>
          <c:cat>
            <c:strRef>
              <c:f>Sheet16!$A$2:$A$29</c:f>
              <c:strCache>
                <c:ptCount val="28"/>
                <c:pt idx="0">
                  <c:v>Somalia</c:v>
                </c:pt>
                <c:pt idx="1">
                  <c:v>Jordan</c:v>
                </c:pt>
                <c:pt idx="2">
                  <c:v>Afghanistan</c:v>
                </c:pt>
                <c:pt idx="3">
                  <c:v>Ethiopia</c:v>
                </c:pt>
                <c:pt idx="4">
                  <c:v>Uganda</c:v>
                </c:pt>
                <c:pt idx="5">
                  <c:v>DR Congo</c:v>
                </c:pt>
                <c:pt idx="6">
                  <c:v>Kenya</c:v>
                </c:pt>
                <c:pt idx="7">
                  <c:v>Nigeria</c:v>
                </c:pt>
                <c:pt idx="8">
                  <c:v>Mozambique</c:v>
                </c:pt>
                <c:pt idx="9">
                  <c:v>Ukraine</c:v>
                </c:pt>
                <c:pt idx="10">
                  <c:v>Lebanon</c:v>
                </c:pt>
                <c:pt idx="11">
                  <c:v>Yemen</c:v>
                </c:pt>
                <c:pt idx="12">
                  <c:v>Tanzania</c:v>
                </c:pt>
                <c:pt idx="13">
                  <c:v>Moldova</c:v>
                </c:pt>
                <c:pt idx="14">
                  <c:v>Iraq</c:v>
                </c:pt>
                <c:pt idx="15">
                  <c:v>Senegal</c:v>
                </c:pt>
                <c:pt idx="16">
                  <c:v>Cote d'Ivoire</c:v>
                </c:pt>
                <c:pt idx="17">
                  <c:v>Viet Nam</c:v>
                </c:pt>
                <c:pt idx="18">
                  <c:v>Egypt</c:v>
                </c:pt>
                <c:pt idx="19">
                  <c:v>Philippines</c:v>
                </c:pt>
                <c:pt idx="20">
                  <c:v>Syria</c:v>
                </c:pt>
                <c:pt idx="21">
                  <c:v>Morocco</c:v>
                </c:pt>
                <c:pt idx="22">
                  <c:v>Bangladesh</c:v>
                </c:pt>
                <c:pt idx="23">
                  <c:v>Indonesia</c:v>
                </c:pt>
                <c:pt idx="24">
                  <c:v>Pakistan</c:v>
                </c:pt>
                <c:pt idx="25">
                  <c:v>Turkey</c:v>
                </c:pt>
                <c:pt idx="26">
                  <c:v>West Bank/Gaza</c:v>
                </c:pt>
                <c:pt idx="27">
                  <c:v>India</c:v>
                </c:pt>
              </c:strCache>
            </c:strRef>
          </c:cat>
          <c:val>
            <c:numRef>
              <c:f>Sheet16!$H$2:$H$29</c:f>
              <c:numCache>
                <c:formatCode>General</c:formatCode>
                <c:ptCount val="28"/>
                <c:pt idx="0">
                  <c:v>374.94618000000003</c:v>
                </c:pt>
                <c:pt idx="1">
                  <c:v>31.294350000000001</c:v>
                </c:pt>
                <c:pt idx="2">
                  <c:v>29.719159999999999</c:v>
                </c:pt>
                <c:pt idx="3">
                  <c:v>1716.62246</c:v>
                </c:pt>
                <c:pt idx="4">
                  <c:v>348.52350999999999</c:v>
                </c:pt>
                <c:pt idx="5">
                  <c:v>1248.6915100000001</c:v>
                </c:pt>
                <c:pt idx="6">
                  <c:v>1069.6953100000001</c:v>
                </c:pt>
                <c:pt idx="7">
                  <c:v>1776.6369099999999</c:v>
                </c:pt>
                <c:pt idx="8">
                  <c:v>1061.47623</c:v>
                </c:pt>
                <c:pt idx="9">
                  <c:v>0</c:v>
                </c:pt>
                <c:pt idx="10">
                  <c:v>3.8064399999999998</c:v>
                </c:pt>
                <c:pt idx="11">
                  <c:v>607.06061</c:v>
                </c:pt>
                <c:pt idx="12">
                  <c:v>1349.17796</c:v>
                </c:pt>
                <c:pt idx="13">
                  <c:v>39.631210000000003</c:v>
                </c:pt>
                <c:pt idx="14">
                  <c:v>0</c:v>
                </c:pt>
                <c:pt idx="15">
                  <c:v>586.35748999999998</c:v>
                </c:pt>
                <c:pt idx="16">
                  <c:v>782.45492000000002</c:v>
                </c:pt>
                <c:pt idx="17">
                  <c:v>275.87484000000001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1918.8964699999999</c:v>
                </c:pt>
                <c:pt idx="23">
                  <c:v>0</c:v>
                </c:pt>
                <c:pt idx="24">
                  <c:v>2152.9522299999999</c:v>
                </c:pt>
                <c:pt idx="25">
                  <c:v>0</c:v>
                </c:pt>
                <c:pt idx="26">
                  <c:v>0</c:v>
                </c:pt>
                <c:pt idx="27">
                  <c:v>130.10289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2CA-4627-8B67-449A68FB2764}"/>
            </c:ext>
          </c:extLst>
        </c:ser>
        <c:ser>
          <c:idx val="7"/>
          <c:order val="7"/>
          <c:tx>
            <c:strRef>
              <c:f>Sheet16!$I$1</c:f>
              <c:strCache>
                <c:ptCount val="1"/>
                <c:pt idx="0">
                  <c:v>UN</c:v>
                </c:pt>
              </c:strCache>
            </c:strRef>
          </c:tx>
          <c:spPr>
            <a:solidFill>
              <a:srgbClr val="C435B4"/>
            </a:solidFill>
            <a:ln>
              <a:noFill/>
            </a:ln>
            <a:effectLst/>
          </c:spPr>
          <c:invertIfNegative val="0"/>
          <c:cat>
            <c:strRef>
              <c:f>Sheet16!$A$2:$A$29</c:f>
              <c:strCache>
                <c:ptCount val="28"/>
                <c:pt idx="0">
                  <c:v>Somalia</c:v>
                </c:pt>
                <c:pt idx="1">
                  <c:v>Jordan</c:v>
                </c:pt>
                <c:pt idx="2">
                  <c:v>Afghanistan</c:v>
                </c:pt>
                <c:pt idx="3">
                  <c:v>Ethiopia</c:v>
                </c:pt>
                <c:pt idx="4">
                  <c:v>Uganda</c:v>
                </c:pt>
                <c:pt idx="5">
                  <c:v>DR Congo</c:v>
                </c:pt>
                <c:pt idx="6">
                  <c:v>Kenya</c:v>
                </c:pt>
                <c:pt idx="7">
                  <c:v>Nigeria</c:v>
                </c:pt>
                <c:pt idx="8">
                  <c:v>Mozambique</c:v>
                </c:pt>
                <c:pt idx="9">
                  <c:v>Ukraine</c:v>
                </c:pt>
                <c:pt idx="10">
                  <c:v>Lebanon</c:v>
                </c:pt>
                <c:pt idx="11">
                  <c:v>Yemen</c:v>
                </c:pt>
                <c:pt idx="12">
                  <c:v>Tanzania</c:v>
                </c:pt>
                <c:pt idx="13">
                  <c:v>Moldova</c:v>
                </c:pt>
                <c:pt idx="14">
                  <c:v>Iraq</c:v>
                </c:pt>
                <c:pt idx="15">
                  <c:v>Senegal</c:v>
                </c:pt>
                <c:pt idx="16">
                  <c:v>Cote d'Ivoire</c:v>
                </c:pt>
                <c:pt idx="17">
                  <c:v>Viet Nam</c:v>
                </c:pt>
                <c:pt idx="18">
                  <c:v>Egypt</c:v>
                </c:pt>
                <c:pt idx="19">
                  <c:v>Philippines</c:v>
                </c:pt>
                <c:pt idx="20">
                  <c:v>Syria</c:v>
                </c:pt>
                <c:pt idx="21">
                  <c:v>Morocco</c:v>
                </c:pt>
                <c:pt idx="22">
                  <c:v>Bangladesh</c:v>
                </c:pt>
                <c:pt idx="23">
                  <c:v>Indonesia</c:v>
                </c:pt>
                <c:pt idx="24">
                  <c:v>Pakistan</c:v>
                </c:pt>
                <c:pt idx="25">
                  <c:v>Turkey</c:v>
                </c:pt>
                <c:pt idx="26">
                  <c:v>West Bank/Gaza</c:v>
                </c:pt>
                <c:pt idx="27">
                  <c:v>India</c:v>
                </c:pt>
              </c:strCache>
            </c:strRef>
          </c:cat>
          <c:val>
            <c:numRef>
              <c:f>Sheet16!$I$2:$I$29</c:f>
              <c:numCache>
                <c:formatCode>General</c:formatCode>
                <c:ptCount val="28"/>
                <c:pt idx="0">
                  <c:v>90.860761999999994</c:v>
                </c:pt>
                <c:pt idx="1">
                  <c:v>245.99508299999999</c:v>
                </c:pt>
                <c:pt idx="2">
                  <c:v>132.82255599999999</c:v>
                </c:pt>
                <c:pt idx="3">
                  <c:v>167.87936300000001</c:v>
                </c:pt>
                <c:pt idx="4">
                  <c:v>95.702357000000006</c:v>
                </c:pt>
                <c:pt idx="5">
                  <c:v>160.027344</c:v>
                </c:pt>
                <c:pt idx="6">
                  <c:v>125.59732</c:v>
                </c:pt>
                <c:pt idx="7">
                  <c:v>128.69636299999999</c:v>
                </c:pt>
                <c:pt idx="8">
                  <c:v>93.302171999999999</c:v>
                </c:pt>
                <c:pt idx="9">
                  <c:v>18.187691000000001</c:v>
                </c:pt>
                <c:pt idx="10">
                  <c:v>221.76960299999999</c:v>
                </c:pt>
                <c:pt idx="11">
                  <c:v>104.490193</c:v>
                </c:pt>
                <c:pt idx="12">
                  <c:v>58.133432999999997</c:v>
                </c:pt>
                <c:pt idx="13">
                  <c:v>15.109753</c:v>
                </c:pt>
                <c:pt idx="14">
                  <c:v>43.536093999999999</c:v>
                </c:pt>
                <c:pt idx="15">
                  <c:v>42.271279</c:v>
                </c:pt>
                <c:pt idx="16">
                  <c:v>41.054893</c:v>
                </c:pt>
                <c:pt idx="17">
                  <c:v>25.566284</c:v>
                </c:pt>
                <c:pt idx="18">
                  <c:v>25.537839999999999</c:v>
                </c:pt>
                <c:pt idx="19">
                  <c:v>19.921543</c:v>
                </c:pt>
                <c:pt idx="20">
                  <c:v>224.90521799999999</c:v>
                </c:pt>
                <c:pt idx="21">
                  <c:v>13.152295000000001</c:v>
                </c:pt>
                <c:pt idx="22">
                  <c:v>96.819704999999999</c:v>
                </c:pt>
                <c:pt idx="23">
                  <c:v>29.893992000000001</c:v>
                </c:pt>
                <c:pt idx="24">
                  <c:v>117.664491</c:v>
                </c:pt>
                <c:pt idx="25">
                  <c:v>24.018861000000001</c:v>
                </c:pt>
                <c:pt idx="26">
                  <c:v>973.01049699999999</c:v>
                </c:pt>
                <c:pt idx="27">
                  <c:v>104.45316200000001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2CA-4627-8B67-449A68FB2764}"/>
            </c:ext>
          </c:extLst>
        </c:ser>
        <c:ser>
          <c:idx val="8"/>
          <c:order val="8"/>
          <c:tx>
            <c:strRef>
              <c:f>Sheet16!$J$1</c:f>
              <c:strCache>
                <c:ptCount val="1"/>
                <c:pt idx="0">
                  <c:v>Regional DBs</c:v>
                </c:pt>
              </c:strCache>
            </c:strRef>
          </c:tx>
          <c:spPr>
            <a:solidFill>
              <a:srgbClr val="F41BA7"/>
            </a:solidFill>
            <a:ln>
              <a:noFill/>
            </a:ln>
            <a:effectLst/>
          </c:spPr>
          <c:invertIfNegative val="0"/>
          <c:cat>
            <c:strRef>
              <c:f>Sheet16!$A$2:$A$29</c:f>
              <c:strCache>
                <c:ptCount val="28"/>
                <c:pt idx="0">
                  <c:v>Somalia</c:v>
                </c:pt>
                <c:pt idx="1">
                  <c:v>Jordan</c:v>
                </c:pt>
                <c:pt idx="2">
                  <c:v>Afghanistan</c:v>
                </c:pt>
                <c:pt idx="3">
                  <c:v>Ethiopia</c:v>
                </c:pt>
                <c:pt idx="4">
                  <c:v>Uganda</c:v>
                </c:pt>
                <c:pt idx="5">
                  <c:v>DR Congo</c:v>
                </c:pt>
                <c:pt idx="6">
                  <c:v>Kenya</c:v>
                </c:pt>
                <c:pt idx="7">
                  <c:v>Nigeria</c:v>
                </c:pt>
                <c:pt idx="8">
                  <c:v>Mozambique</c:v>
                </c:pt>
                <c:pt idx="9">
                  <c:v>Ukraine</c:v>
                </c:pt>
                <c:pt idx="10">
                  <c:v>Lebanon</c:v>
                </c:pt>
                <c:pt idx="11">
                  <c:v>Yemen</c:v>
                </c:pt>
                <c:pt idx="12">
                  <c:v>Tanzania</c:v>
                </c:pt>
                <c:pt idx="13">
                  <c:v>Moldova</c:v>
                </c:pt>
                <c:pt idx="14">
                  <c:v>Iraq</c:v>
                </c:pt>
                <c:pt idx="15">
                  <c:v>Senegal</c:v>
                </c:pt>
                <c:pt idx="16">
                  <c:v>Cote d'Ivoire</c:v>
                </c:pt>
                <c:pt idx="17">
                  <c:v>Viet Nam</c:v>
                </c:pt>
                <c:pt idx="18">
                  <c:v>Egypt</c:v>
                </c:pt>
                <c:pt idx="19">
                  <c:v>Philippines</c:v>
                </c:pt>
                <c:pt idx="20">
                  <c:v>Syria</c:v>
                </c:pt>
                <c:pt idx="21">
                  <c:v>Morocco</c:v>
                </c:pt>
                <c:pt idx="22">
                  <c:v>Bangladesh</c:v>
                </c:pt>
                <c:pt idx="23">
                  <c:v>Indonesia</c:v>
                </c:pt>
                <c:pt idx="24">
                  <c:v>Pakistan</c:v>
                </c:pt>
                <c:pt idx="25">
                  <c:v>Turkey</c:v>
                </c:pt>
                <c:pt idx="26">
                  <c:v>West Bank/Gaza</c:v>
                </c:pt>
                <c:pt idx="27">
                  <c:v>India</c:v>
                </c:pt>
              </c:strCache>
            </c:strRef>
          </c:cat>
          <c:val>
            <c:numRef>
              <c:f>Sheet16!$J$2:$J$29</c:f>
              <c:numCache>
                <c:formatCode>General</c:formatCode>
                <c:ptCount val="28"/>
                <c:pt idx="0">
                  <c:v>20.75346</c:v>
                </c:pt>
                <c:pt idx="1">
                  <c:v>0.18996199999999999</c:v>
                </c:pt>
                <c:pt idx="2">
                  <c:v>218.71198899999999</c:v>
                </c:pt>
                <c:pt idx="3">
                  <c:v>40.749054000000001</c:v>
                </c:pt>
                <c:pt idx="4">
                  <c:v>100.274241</c:v>
                </c:pt>
                <c:pt idx="5">
                  <c:v>127.49562400000001</c:v>
                </c:pt>
                <c:pt idx="6">
                  <c:v>65.232765000000001</c:v>
                </c:pt>
                <c:pt idx="7">
                  <c:v>39.192208999999998</c:v>
                </c:pt>
                <c:pt idx="8">
                  <c:v>64.639550999999997</c:v>
                </c:pt>
                <c:pt idx="9">
                  <c:v>0</c:v>
                </c:pt>
                <c:pt idx="10">
                  <c:v>0</c:v>
                </c:pt>
                <c:pt idx="11">
                  <c:v>0.51480999999999999</c:v>
                </c:pt>
                <c:pt idx="12">
                  <c:v>111.705979</c:v>
                </c:pt>
                <c:pt idx="13">
                  <c:v>1.6041780000000001</c:v>
                </c:pt>
                <c:pt idx="14">
                  <c:v>0</c:v>
                </c:pt>
                <c:pt idx="15">
                  <c:v>18.773023999999999</c:v>
                </c:pt>
                <c:pt idx="16">
                  <c:v>30.390255</c:v>
                </c:pt>
                <c:pt idx="17">
                  <c:v>233.735174</c:v>
                </c:pt>
                <c:pt idx="18">
                  <c:v>0.380353</c:v>
                </c:pt>
                <c:pt idx="19">
                  <c:v>2.983679</c:v>
                </c:pt>
                <c:pt idx="20">
                  <c:v>1.997498</c:v>
                </c:pt>
                <c:pt idx="21">
                  <c:v>0.309143</c:v>
                </c:pt>
                <c:pt idx="22">
                  <c:v>949.62016600000004</c:v>
                </c:pt>
                <c:pt idx="23">
                  <c:v>0.97049700000000005</c:v>
                </c:pt>
                <c:pt idx="24">
                  <c:v>114.798597</c:v>
                </c:pt>
                <c:pt idx="25">
                  <c:v>1.5</c:v>
                </c:pt>
                <c:pt idx="26">
                  <c:v>53.820743</c:v>
                </c:pt>
                <c:pt idx="27">
                  <c:v>14.405841000000001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2CA-4627-8B67-449A68FB2764}"/>
            </c:ext>
          </c:extLst>
        </c:ser>
        <c:ser>
          <c:idx val="9"/>
          <c:order val="9"/>
          <c:tx>
            <c:strRef>
              <c:f>Sheet16!$K$1</c:f>
              <c:strCache>
                <c:ptCount val="1"/>
                <c:pt idx="0">
                  <c:v>Other Multilaterals</c:v>
                </c:pt>
              </c:strCache>
            </c:strRef>
          </c:tx>
          <c:spPr>
            <a:solidFill>
              <a:srgbClr val="FDB7E5"/>
            </a:solidFill>
            <a:ln>
              <a:noFill/>
            </a:ln>
            <a:effectLst/>
          </c:spPr>
          <c:invertIfNegative val="0"/>
          <c:cat>
            <c:strRef>
              <c:f>Sheet16!$A$2:$A$29</c:f>
              <c:strCache>
                <c:ptCount val="28"/>
                <c:pt idx="0">
                  <c:v>Somalia</c:v>
                </c:pt>
                <c:pt idx="1">
                  <c:v>Jordan</c:v>
                </c:pt>
                <c:pt idx="2">
                  <c:v>Afghanistan</c:v>
                </c:pt>
                <c:pt idx="3">
                  <c:v>Ethiopia</c:v>
                </c:pt>
                <c:pt idx="4">
                  <c:v>Uganda</c:v>
                </c:pt>
                <c:pt idx="5">
                  <c:v>DR Congo</c:v>
                </c:pt>
                <c:pt idx="6">
                  <c:v>Kenya</c:v>
                </c:pt>
                <c:pt idx="7">
                  <c:v>Nigeria</c:v>
                </c:pt>
                <c:pt idx="8">
                  <c:v>Mozambique</c:v>
                </c:pt>
                <c:pt idx="9">
                  <c:v>Ukraine</c:v>
                </c:pt>
                <c:pt idx="10">
                  <c:v>Lebanon</c:v>
                </c:pt>
                <c:pt idx="11">
                  <c:v>Yemen</c:v>
                </c:pt>
                <c:pt idx="12">
                  <c:v>Tanzania</c:v>
                </c:pt>
                <c:pt idx="13">
                  <c:v>Moldova</c:v>
                </c:pt>
                <c:pt idx="14">
                  <c:v>Iraq</c:v>
                </c:pt>
                <c:pt idx="15">
                  <c:v>Senegal</c:v>
                </c:pt>
                <c:pt idx="16">
                  <c:v>Cote d'Ivoire</c:v>
                </c:pt>
                <c:pt idx="17">
                  <c:v>Viet Nam</c:v>
                </c:pt>
                <c:pt idx="18">
                  <c:v>Egypt</c:v>
                </c:pt>
                <c:pt idx="19">
                  <c:v>Philippines</c:v>
                </c:pt>
                <c:pt idx="20">
                  <c:v>Syria</c:v>
                </c:pt>
                <c:pt idx="21">
                  <c:v>Morocco</c:v>
                </c:pt>
                <c:pt idx="22">
                  <c:v>Bangladesh</c:v>
                </c:pt>
                <c:pt idx="23">
                  <c:v>Indonesia</c:v>
                </c:pt>
                <c:pt idx="24">
                  <c:v>Pakistan</c:v>
                </c:pt>
                <c:pt idx="25">
                  <c:v>Turkey</c:v>
                </c:pt>
                <c:pt idx="26">
                  <c:v>West Bank/Gaza</c:v>
                </c:pt>
                <c:pt idx="27">
                  <c:v>India</c:v>
                </c:pt>
              </c:strCache>
            </c:strRef>
          </c:cat>
          <c:val>
            <c:numRef>
              <c:f>Sheet16!$K$2:$K$29</c:f>
              <c:numCache>
                <c:formatCode>General</c:formatCode>
                <c:ptCount val="28"/>
                <c:pt idx="0">
                  <c:v>251.53302999999994</c:v>
                </c:pt>
                <c:pt idx="1">
                  <c:v>478.21565500000008</c:v>
                </c:pt>
                <c:pt idx="2">
                  <c:v>426.49237400000004</c:v>
                </c:pt>
                <c:pt idx="3">
                  <c:v>627.60534099999995</c:v>
                </c:pt>
                <c:pt idx="4">
                  <c:v>686.37242000000015</c:v>
                </c:pt>
                <c:pt idx="5">
                  <c:v>948.89337399999999</c:v>
                </c:pt>
                <c:pt idx="6">
                  <c:v>390.4527099999998</c:v>
                </c:pt>
                <c:pt idx="7">
                  <c:v>583.25502400000005</c:v>
                </c:pt>
                <c:pt idx="8">
                  <c:v>543.20825000000013</c:v>
                </c:pt>
                <c:pt idx="9">
                  <c:v>20710.637877000001</c:v>
                </c:pt>
                <c:pt idx="10">
                  <c:v>327.94106599999998</c:v>
                </c:pt>
                <c:pt idx="11">
                  <c:v>251.15912700000001</c:v>
                </c:pt>
                <c:pt idx="12">
                  <c:v>633.76079700000014</c:v>
                </c:pt>
                <c:pt idx="13">
                  <c:v>366.58279899999997</c:v>
                </c:pt>
                <c:pt idx="14">
                  <c:v>143.20352200000002</c:v>
                </c:pt>
                <c:pt idx="15">
                  <c:v>392.64109299999996</c:v>
                </c:pt>
                <c:pt idx="16">
                  <c:v>509.99528799999996</c:v>
                </c:pt>
                <c:pt idx="17">
                  <c:v>126.95314700000006</c:v>
                </c:pt>
                <c:pt idx="18">
                  <c:v>571.37218200000007</c:v>
                </c:pt>
                <c:pt idx="19">
                  <c:v>141.13206099999999</c:v>
                </c:pt>
                <c:pt idx="20">
                  <c:v>253.52598799999998</c:v>
                </c:pt>
                <c:pt idx="21">
                  <c:v>536.12417599999992</c:v>
                </c:pt>
                <c:pt idx="22">
                  <c:v>629.89181399999961</c:v>
                </c:pt>
                <c:pt idx="23">
                  <c:v>228.40196000000003</c:v>
                </c:pt>
                <c:pt idx="24">
                  <c:v>400.9800580000001</c:v>
                </c:pt>
                <c:pt idx="25">
                  <c:v>1300.7593010000001</c:v>
                </c:pt>
                <c:pt idx="26">
                  <c:v>364.31929100000002</c:v>
                </c:pt>
                <c:pt idx="27">
                  <c:v>382.47055499999999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2CA-4627-8B67-449A68FB2764}"/>
            </c:ext>
          </c:extLst>
        </c:ser>
        <c:ser>
          <c:idx val="10"/>
          <c:order val="10"/>
          <c:tx>
            <c:strRef>
              <c:f>Sheet16!$L$1</c:f>
              <c:strCache>
                <c:ptCount val="1"/>
                <c:pt idx="0">
                  <c:v>Non-DAC</c:v>
                </c:pt>
              </c:strCache>
            </c:strRef>
          </c:tx>
          <c:spPr>
            <a:solidFill>
              <a:srgbClr val="1BEBDC"/>
            </a:solidFill>
            <a:ln>
              <a:noFill/>
            </a:ln>
            <a:effectLst/>
          </c:spPr>
          <c:invertIfNegative val="0"/>
          <c:cat>
            <c:strRef>
              <c:f>Sheet16!$A$2:$A$29</c:f>
              <c:strCache>
                <c:ptCount val="28"/>
                <c:pt idx="0">
                  <c:v>Somalia</c:v>
                </c:pt>
                <c:pt idx="1">
                  <c:v>Jordan</c:v>
                </c:pt>
                <c:pt idx="2">
                  <c:v>Afghanistan</c:v>
                </c:pt>
                <c:pt idx="3">
                  <c:v>Ethiopia</c:v>
                </c:pt>
                <c:pt idx="4">
                  <c:v>Uganda</c:v>
                </c:pt>
                <c:pt idx="5">
                  <c:v>DR Congo</c:v>
                </c:pt>
                <c:pt idx="6">
                  <c:v>Kenya</c:v>
                </c:pt>
                <c:pt idx="7">
                  <c:v>Nigeria</c:v>
                </c:pt>
                <c:pt idx="8">
                  <c:v>Mozambique</c:v>
                </c:pt>
                <c:pt idx="9">
                  <c:v>Ukraine</c:v>
                </c:pt>
                <c:pt idx="10">
                  <c:v>Lebanon</c:v>
                </c:pt>
                <c:pt idx="11">
                  <c:v>Yemen</c:v>
                </c:pt>
                <c:pt idx="12">
                  <c:v>Tanzania</c:v>
                </c:pt>
                <c:pt idx="13">
                  <c:v>Moldova</c:v>
                </c:pt>
                <c:pt idx="14">
                  <c:v>Iraq</c:v>
                </c:pt>
                <c:pt idx="15">
                  <c:v>Senegal</c:v>
                </c:pt>
                <c:pt idx="16">
                  <c:v>Cote d'Ivoire</c:v>
                </c:pt>
                <c:pt idx="17">
                  <c:v>Viet Nam</c:v>
                </c:pt>
                <c:pt idx="18">
                  <c:v>Egypt</c:v>
                </c:pt>
                <c:pt idx="19">
                  <c:v>Philippines</c:v>
                </c:pt>
                <c:pt idx="20">
                  <c:v>Syria</c:v>
                </c:pt>
                <c:pt idx="21">
                  <c:v>Morocco</c:v>
                </c:pt>
                <c:pt idx="22">
                  <c:v>Bangladesh</c:v>
                </c:pt>
                <c:pt idx="23">
                  <c:v>Indonesia</c:v>
                </c:pt>
                <c:pt idx="24">
                  <c:v>Pakistan</c:v>
                </c:pt>
                <c:pt idx="25">
                  <c:v>Turkey</c:v>
                </c:pt>
                <c:pt idx="26">
                  <c:v>West Bank/Gaza</c:v>
                </c:pt>
                <c:pt idx="27">
                  <c:v>India</c:v>
                </c:pt>
              </c:strCache>
            </c:strRef>
          </c:cat>
          <c:val>
            <c:numRef>
              <c:f>Sheet16!$L$2:$L$29</c:f>
              <c:numCache>
                <c:formatCode>General</c:formatCode>
                <c:ptCount val="28"/>
                <c:pt idx="0">
                  <c:v>105.43185</c:v>
                </c:pt>
                <c:pt idx="1">
                  <c:v>252.34209899999999</c:v>
                </c:pt>
                <c:pt idx="2">
                  <c:v>74.156612999999993</c:v>
                </c:pt>
                <c:pt idx="3">
                  <c:v>35.999248999999999</c:v>
                </c:pt>
                <c:pt idx="4">
                  <c:v>11.145859</c:v>
                </c:pt>
                <c:pt idx="5">
                  <c:v>0.31150299999999997</c:v>
                </c:pt>
                <c:pt idx="6">
                  <c:v>17.113831999999999</c:v>
                </c:pt>
                <c:pt idx="7">
                  <c:v>20.194721000000001</c:v>
                </c:pt>
                <c:pt idx="8">
                  <c:v>4.0311760000000003</c:v>
                </c:pt>
                <c:pt idx="9">
                  <c:v>45.711823000000003</c:v>
                </c:pt>
                <c:pt idx="10">
                  <c:v>82.525092999999998</c:v>
                </c:pt>
                <c:pt idx="11">
                  <c:v>1676.834051</c:v>
                </c:pt>
                <c:pt idx="12">
                  <c:v>13.869626</c:v>
                </c:pt>
                <c:pt idx="13">
                  <c:v>66.912167999999994</c:v>
                </c:pt>
                <c:pt idx="14">
                  <c:v>34.250242</c:v>
                </c:pt>
                <c:pt idx="15">
                  <c:v>22.574629999999999</c:v>
                </c:pt>
                <c:pt idx="16">
                  <c:v>11.193872000000001</c:v>
                </c:pt>
                <c:pt idx="17">
                  <c:v>6.0884970000000003</c:v>
                </c:pt>
                <c:pt idx="18">
                  <c:v>46.284852000000001</c:v>
                </c:pt>
                <c:pt idx="19">
                  <c:v>16.237241000000001</c:v>
                </c:pt>
                <c:pt idx="20">
                  <c:v>6301.3354600000002</c:v>
                </c:pt>
                <c:pt idx="21">
                  <c:v>70.032112999999995</c:v>
                </c:pt>
                <c:pt idx="22">
                  <c:v>50.896287999999998</c:v>
                </c:pt>
                <c:pt idx="23">
                  <c:v>79.262294999999995</c:v>
                </c:pt>
                <c:pt idx="24">
                  <c:v>2078.6824329999999</c:v>
                </c:pt>
                <c:pt idx="25">
                  <c:v>331.90623399999998</c:v>
                </c:pt>
                <c:pt idx="26">
                  <c:v>920.06653900000003</c:v>
                </c:pt>
                <c:pt idx="27">
                  <c:v>41.248761999999999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2CA-4627-8B67-449A68FB27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864563232"/>
        <c:axId val="864564960"/>
      </c:barChart>
      <c:catAx>
        <c:axId val="86456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4564960"/>
        <c:crosses val="autoZero"/>
        <c:auto val="1"/>
        <c:lblAlgn val="ctr"/>
        <c:lblOffset val="100"/>
        <c:tickLblSkip val="1"/>
        <c:noMultiLvlLbl val="0"/>
      </c:catAx>
      <c:valAx>
        <c:axId val="86456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4563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535280915972467E-2"/>
          <c:y val="3.8422513620662624E-2"/>
          <c:w val="0.90417969492943817"/>
          <c:h val="0.82963745520833443"/>
        </c:manualLayout>
      </c:layout>
      <c:lineChart>
        <c:grouping val="standard"/>
        <c:varyColors val="0"/>
        <c:ser>
          <c:idx val="2"/>
          <c:order val="0"/>
          <c:tx>
            <c:strRef>
              <c:f>Sheet3!$A$14</c:f>
              <c:strCache>
                <c:ptCount val="1"/>
                <c:pt idx="0">
                  <c:v>Net official development assistance and official aid received (current US$)</c:v>
                </c:pt>
              </c:strCache>
            </c:strRef>
          </c:tx>
          <c:spPr>
            <a:ln w="508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Sheet3!$B$1:$AF$1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  <c:pt idx="30">
                  <c:v>2023</c:v>
                </c:pt>
              </c:numCache>
            </c:numRef>
          </c:cat>
          <c:val>
            <c:numRef>
              <c:f>Sheet3!$B$14:$AF$14</c:f>
              <c:numCache>
                <c:formatCode>General</c:formatCode>
                <c:ptCount val="31"/>
                <c:pt idx="0">
                  <c:v>54876113.365890801</c:v>
                </c:pt>
                <c:pt idx="1">
                  <c:v>101210246.52256128</c:v>
                </c:pt>
                <c:pt idx="2">
                  <c:v>120229454.72160572</c:v>
                </c:pt>
                <c:pt idx="3">
                  <c:v>65222565.686409883</c:v>
                </c:pt>
                <c:pt idx="4">
                  <c:v>115131809.39095357</c:v>
                </c:pt>
                <c:pt idx="5">
                  <c:v>69368093.39015916</c:v>
                </c:pt>
                <c:pt idx="6">
                  <c:v>184429410.6932244</c:v>
                </c:pt>
                <c:pt idx="7">
                  <c:v>206220617.83775914</c:v>
                </c:pt>
                <c:pt idx="8">
                  <c:v>196072186.0801447</c:v>
                </c:pt>
                <c:pt idx="9">
                  <c:v>231511356.66165054</c:v>
                </c:pt>
                <c:pt idx="10">
                  <c:v>189048003.00681356</c:v>
                </c:pt>
                <c:pt idx="11">
                  <c:v>185396323.76992792</c:v>
                </c:pt>
                <c:pt idx="12">
                  <c:v>254437660.24649191</c:v>
                </c:pt>
                <c:pt idx="13">
                  <c:v>326977843.93905407</c:v>
                </c:pt>
                <c:pt idx="14">
                  <c:v>317262490.07155222</c:v>
                </c:pt>
                <c:pt idx="15">
                  <c:v>378436365.53334093</c:v>
                </c:pt>
                <c:pt idx="16">
                  <c:v>308998246.50950205</c:v>
                </c:pt>
                <c:pt idx="17">
                  <c:v>645267175.72981441</c:v>
                </c:pt>
                <c:pt idx="18">
                  <c:v>617093421.89760089</c:v>
                </c:pt>
                <c:pt idx="19">
                  <c:v>623920022.83360302</c:v>
                </c:pt>
                <c:pt idx="20">
                  <c:v>449881420.04505646</c:v>
                </c:pt>
                <c:pt idx="21">
                  <c:v>656631869.70680308</c:v>
                </c:pt>
                <c:pt idx="22">
                  <c:v>392743709.9935652</c:v>
                </c:pt>
                <c:pt idx="23">
                  <c:v>326155347.42657375</c:v>
                </c:pt>
                <c:pt idx="24">
                  <c:v>297381027.45465302</c:v>
                </c:pt>
                <c:pt idx="25">
                  <c:v>310456141.58108526</c:v>
                </c:pt>
                <c:pt idx="26">
                  <c:v>401630856.92910945</c:v>
                </c:pt>
                <c:pt idx="27">
                  <c:v>608413971.24264538</c:v>
                </c:pt>
                <c:pt idx="28">
                  <c:v>661711269.43694437</c:v>
                </c:pt>
                <c:pt idx="29">
                  <c:v>916327771.52418423</c:v>
                </c:pt>
                <c:pt idx="30">
                  <c:v>1026020000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5B-B041-8A20-582CBFA2F5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7653231"/>
        <c:axId val="617649903"/>
      </c:lineChart>
      <c:catAx>
        <c:axId val="617653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649903"/>
        <c:crosses val="autoZero"/>
        <c:auto val="1"/>
        <c:lblAlgn val="ctr"/>
        <c:lblOffset val="100"/>
        <c:noMultiLvlLbl val="0"/>
      </c:catAx>
      <c:valAx>
        <c:axId val="617649903"/>
        <c:scaling>
          <c:orientation val="minMax"/>
          <c:max val="3000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Constant (2023) dollars, billions</a:t>
                </a:r>
              </a:p>
            </c:rich>
          </c:tx>
          <c:layout>
            <c:manualLayout>
              <c:xMode val="edge"/>
              <c:yMode val="edge"/>
              <c:x val="1.0387424398037206E-3"/>
              <c:y val="0.161067191853322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653231"/>
        <c:crosses val="autoZero"/>
        <c:crossBetween val="between"/>
        <c:majorUnit val="1000000000"/>
        <c:dispUnits>
          <c:builtInUnit val="billion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535280915972467E-2"/>
          <c:y val="3.8422513620662624E-2"/>
          <c:w val="0.90417969492943817"/>
          <c:h val="0.82963745520833443"/>
        </c:manualLayout>
      </c:layout>
      <c:lineChart>
        <c:grouping val="standard"/>
        <c:varyColors val="0"/>
        <c:ser>
          <c:idx val="0"/>
          <c:order val="0"/>
          <c:tx>
            <c:strRef>
              <c:f>Sheet3!$A$12</c:f>
              <c:strCache>
                <c:ptCount val="1"/>
                <c:pt idx="0">
                  <c:v>Private capital flows</c:v>
                </c:pt>
              </c:strCache>
            </c:strRef>
          </c:tx>
          <c:spPr>
            <a:ln w="5080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cat>
            <c:numRef>
              <c:f>Sheet3!$B$1:$AF$1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  <c:pt idx="30">
                  <c:v>2023</c:v>
                </c:pt>
              </c:numCache>
            </c:numRef>
          </c:cat>
          <c:val>
            <c:numRef>
              <c:f>Sheet3!$B$12:$AF$12</c:f>
              <c:numCache>
                <c:formatCode>General</c:formatCode>
                <c:ptCount val="31"/>
                <c:pt idx="0">
                  <c:v>151144552.32268995</c:v>
                </c:pt>
                <c:pt idx="1">
                  <c:v>270334114.08098853</c:v>
                </c:pt>
                <c:pt idx="2">
                  <c:v>344940901.02462649</c:v>
                </c:pt>
                <c:pt idx="3">
                  <c:v>268203580.58406109</c:v>
                </c:pt>
                <c:pt idx="4">
                  <c:v>633376594.40922856</c:v>
                </c:pt>
                <c:pt idx="5">
                  <c:v>153579359.18886113</c:v>
                </c:pt>
                <c:pt idx="6">
                  <c:v>233564729.92706364</c:v>
                </c:pt>
                <c:pt idx="7">
                  <c:v>320557462.2329601</c:v>
                </c:pt>
                <c:pt idx="8">
                  <c:v>171313224.82683802</c:v>
                </c:pt>
                <c:pt idx="9">
                  <c:v>-8754944.3479836527</c:v>
                </c:pt>
                <c:pt idx="10">
                  <c:v>100514916.67846498</c:v>
                </c:pt>
                <c:pt idx="11">
                  <c:v>253382188.46455368</c:v>
                </c:pt>
                <c:pt idx="12">
                  <c:v>273410653.91084045</c:v>
                </c:pt>
                <c:pt idx="13">
                  <c:v>417528673.5163784</c:v>
                </c:pt>
                <c:pt idx="14">
                  <c:v>1007005714.9243305</c:v>
                </c:pt>
                <c:pt idx="15">
                  <c:v>896816407.44934642</c:v>
                </c:pt>
                <c:pt idx="16">
                  <c:v>184181131.12723139</c:v>
                </c:pt>
                <c:pt idx="17">
                  <c:v>458259596.05895549</c:v>
                </c:pt>
                <c:pt idx="18">
                  <c:v>543807811.09749448</c:v>
                </c:pt>
                <c:pt idx="19">
                  <c:v>450612267.93800861</c:v>
                </c:pt>
                <c:pt idx="20">
                  <c:v>303647055.27384841</c:v>
                </c:pt>
                <c:pt idx="21">
                  <c:v>204862046.71331012</c:v>
                </c:pt>
                <c:pt idx="22">
                  <c:v>215801734.16073668</c:v>
                </c:pt>
                <c:pt idx="23">
                  <c:v>312354902.1705544</c:v>
                </c:pt>
                <c:pt idx="24">
                  <c:v>504893570.28428918</c:v>
                </c:pt>
                <c:pt idx="25">
                  <c:v>424631131.18877989</c:v>
                </c:pt>
                <c:pt idx="26">
                  <c:v>678805991.12168276</c:v>
                </c:pt>
                <c:pt idx="27">
                  <c:v>525506445.89744747</c:v>
                </c:pt>
                <c:pt idx="28">
                  <c:v>1139491456.1084032</c:v>
                </c:pt>
                <c:pt idx="29">
                  <c:v>1190427359.3841019</c:v>
                </c:pt>
                <c:pt idx="30">
                  <c:v>683480000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5B-B041-8A20-582CBFA2F531}"/>
            </c:ext>
          </c:extLst>
        </c:ser>
        <c:ser>
          <c:idx val="2"/>
          <c:order val="1"/>
          <c:tx>
            <c:strRef>
              <c:f>Sheet3!$A$14</c:f>
              <c:strCache>
                <c:ptCount val="1"/>
                <c:pt idx="0">
                  <c:v>Net official development assistance and official aid received (current US$)</c:v>
                </c:pt>
              </c:strCache>
            </c:strRef>
          </c:tx>
          <c:spPr>
            <a:ln w="508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Sheet3!$B$1:$AF$1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  <c:pt idx="30">
                  <c:v>2023</c:v>
                </c:pt>
              </c:numCache>
            </c:numRef>
          </c:cat>
          <c:val>
            <c:numRef>
              <c:f>Sheet3!$B$14:$AF$14</c:f>
              <c:numCache>
                <c:formatCode>General</c:formatCode>
                <c:ptCount val="31"/>
                <c:pt idx="0">
                  <c:v>54876113.365890801</c:v>
                </c:pt>
                <c:pt idx="1">
                  <c:v>101210246.52256128</c:v>
                </c:pt>
                <c:pt idx="2">
                  <c:v>120229454.72160572</c:v>
                </c:pt>
                <c:pt idx="3">
                  <c:v>65222565.686409883</c:v>
                </c:pt>
                <c:pt idx="4">
                  <c:v>115131809.39095357</c:v>
                </c:pt>
                <c:pt idx="5">
                  <c:v>69368093.39015916</c:v>
                </c:pt>
                <c:pt idx="6">
                  <c:v>184429410.6932244</c:v>
                </c:pt>
                <c:pt idx="7">
                  <c:v>206220617.83775914</c:v>
                </c:pt>
                <c:pt idx="8">
                  <c:v>196072186.0801447</c:v>
                </c:pt>
                <c:pt idx="9">
                  <c:v>231511356.66165054</c:v>
                </c:pt>
                <c:pt idx="10">
                  <c:v>189048003.00681356</c:v>
                </c:pt>
                <c:pt idx="11">
                  <c:v>185396323.76992792</c:v>
                </c:pt>
                <c:pt idx="12">
                  <c:v>254437660.24649191</c:v>
                </c:pt>
                <c:pt idx="13">
                  <c:v>326977843.93905407</c:v>
                </c:pt>
                <c:pt idx="14">
                  <c:v>317262490.07155222</c:v>
                </c:pt>
                <c:pt idx="15">
                  <c:v>378436365.53334093</c:v>
                </c:pt>
                <c:pt idx="16">
                  <c:v>308998246.50950205</c:v>
                </c:pt>
                <c:pt idx="17">
                  <c:v>645267175.72981441</c:v>
                </c:pt>
                <c:pt idx="18">
                  <c:v>617093421.89760089</c:v>
                </c:pt>
                <c:pt idx="19">
                  <c:v>623920022.83360302</c:v>
                </c:pt>
                <c:pt idx="20">
                  <c:v>449881420.04505646</c:v>
                </c:pt>
                <c:pt idx="21">
                  <c:v>656631869.70680308</c:v>
                </c:pt>
                <c:pt idx="22">
                  <c:v>392743709.9935652</c:v>
                </c:pt>
                <c:pt idx="23">
                  <c:v>326155347.42657375</c:v>
                </c:pt>
                <c:pt idx="24">
                  <c:v>297381027.45465302</c:v>
                </c:pt>
                <c:pt idx="25">
                  <c:v>310456141.58108526</c:v>
                </c:pt>
                <c:pt idx="26">
                  <c:v>401630856.92910945</c:v>
                </c:pt>
                <c:pt idx="27">
                  <c:v>608413971.24264538</c:v>
                </c:pt>
                <c:pt idx="28">
                  <c:v>661711269.43694437</c:v>
                </c:pt>
                <c:pt idx="29">
                  <c:v>916327771.52418423</c:v>
                </c:pt>
                <c:pt idx="30">
                  <c:v>1026020000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5B-B041-8A20-582CBFA2F5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7653231"/>
        <c:axId val="617649903"/>
      </c:lineChart>
      <c:catAx>
        <c:axId val="617653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649903"/>
        <c:crosses val="autoZero"/>
        <c:auto val="1"/>
        <c:lblAlgn val="ctr"/>
        <c:lblOffset val="100"/>
        <c:noMultiLvlLbl val="0"/>
      </c:catAx>
      <c:valAx>
        <c:axId val="617649903"/>
        <c:scaling>
          <c:orientation val="minMax"/>
          <c:max val="3000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Constant (2023) dollars, billions</a:t>
                </a:r>
              </a:p>
            </c:rich>
          </c:tx>
          <c:layout>
            <c:manualLayout>
              <c:xMode val="edge"/>
              <c:yMode val="edge"/>
              <c:x val="1.0387424398037206E-3"/>
              <c:y val="0.161067191853322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653231"/>
        <c:crosses val="autoZero"/>
        <c:crossBetween val="between"/>
        <c:majorUnit val="1000000000"/>
        <c:dispUnits>
          <c:builtInUnit val="billion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535280915972467E-2"/>
          <c:y val="3.8422513620662624E-2"/>
          <c:w val="0.90417969492943817"/>
          <c:h val="0.82963745520833443"/>
        </c:manualLayout>
      </c:layout>
      <c:lineChart>
        <c:grouping val="standard"/>
        <c:varyColors val="0"/>
        <c:ser>
          <c:idx val="0"/>
          <c:order val="0"/>
          <c:tx>
            <c:strRef>
              <c:f>Sheet3!$A$12</c:f>
              <c:strCache>
                <c:ptCount val="1"/>
                <c:pt idx="0">
                  <c:v>Private capital flows</c:v>
                </c:pt>
              </c:strCache>
            </c:strRef>
          </c:tx>
          <c:spPr>
            <a:ln w="5080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cat>
            <c:numRef>
              <c:f>Sheet3!$B$1:$AF$1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  <c:pt idx="30">
                  <c:v>2023</c:v>
                </c:pt>
              </c:numCache>
            </c:numRef>
          </c:cat>
          <c:val>
            <c:numRef>
              <c:f>Sheet3!$B$12:$AF$12</c:f>
              <c:numCache>
                <c:formatCode>General</c:formatCode>
                <c:ptCount val="31"/>
                <c:pt idx="0">
                  <c:v>151144552.32268995</c:v>
                </c:pt>
                <c:pt idx="1">
                  <c:v>270334114.08098853</c:v>
                </c:pt>
                <c:pt idx="2">
                  <c:v>344940901.02462649</c:v>
                </c:pt>
                <c:pt idx="3">
                  <c:v>268203580.58406109</c:v>
                </c:pt>
                <c:pt idx="4">
                  <c:v>633376594.40922856</c:v>
                </c:pt>
                <c:pt idx="5">
                  <c:v>153579359.18886113</c:v>
                </c:pt>
                <c:pt idx="6">
                  <c:v>233564729.92706364</c:v>
                </c:pt>
                <c:pt idx="7">
                  <c:v>320557462.2329601</c:v>
                </c:pt>
                <c:pt idx="8">
                  <c:v>171313224.82683802</c:v>
                </c:pt>
                <c:pt idx="9">
                  <c:v>-8754944.3479836527</c:v>
                </c:pt>
                <c:pt idx="10">
                  <c:v>100514916.67846498</c:v>
                </c:pt>
                <c:pt idx="11">
                  <c:v>253382188.46455368</c:v>
                </c:pt>
                <c:pt idx="12">
                  <c:v>273410653.91084045</c:v>
                </c:pt>
                <c:pt idx="13">
                  <c:v>417528673.5163784</c:v>
                </c:pt>
                <c:pt idx="14">
                  <c:v>1007005714.9243305</c:v>
                </c:pt>
                <c:pt idx="15">
                  <c:v>896816407.44934642</c:v>
                </c:pt>
                <c:pt idx="16">
                  <c:v>184181131.12723139</c:v>
                </c:pt>
                <c:pt idx="17">
                  <c:v>458259596.05895549</c:v>
                </c:pt>
                <c:pt idx="18">
                  <c:v>543807811.09749448</c:v>
                </c:pt>
                <c:pt idx="19">
                  <c:v>450612267.93800861</c:v>
                </c:pt>
                <c:pt idx="20">
                  <c:v>303647055.27384841</c:v>
                </c:pt>
                <c:pt idx="21">
                  <c:v>204862046.71331012</c:v>
                </c:pt>
                <c:pt idx="22">
                  <c:v>215801734.16073668</c:v>
                </c:pt>
                <c:pt idx="23">
                  <c:v>312354902.1705544</c:v>
                </c:pt>
                <c:pt idx="24">
                  <c:v>504893570.28428918</c:v>
                </c:pt>
                <c:pt idx="25">
                  <c:v>424631131.18877989</c:v>
                </c:pt>
                <c:pt idx="26">
                  <c:v>678805991.12168276</c:v>
                </c:pt>
                <c:pt idx="27">
                  <c:v>525506445.89744747</c:v>
                </c:pt>
                <c:pt idx="28">
                  <c:v>1139491456.1084032</c:v>
                </c:pt>
                <c:pt idx="29">
                  <c:v>1190427359.3841019</c:v>
                </c:pt>
                <c:pt idx="30">
                  <c:v>683480000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5B-B041-8A20-582CBFA2F531}"/>
            </c:ext>
          </c:extLst>
        </c:ser>
        <c:ser>
          <c:idx val="1"/>
          <c:order val="1"/>
          <c:tx>
            <c:strRef>
              <c:f>Sheet3!$A$13</c:f>
              <c:strCache>
                <c:ptCount val="1"/>
                <c:pt idx="0">
                  <c:v>Personal remittances, received (current US$)</c:v>
                </c:pt>
              </c:strCache>
            </c:strRef>
          </c:tx>
          <c:spPr>
            <a:ln w="508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Sheet3!$B$1:$AF$1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  <c:pt idx="30">
                  <c:v>2023</c:v>
                </c:pt>
              </c:numCache>
            </c:numRef>
          </c:cat>
          <c:val>
            <c:numRef>
              <c:f>Sheet3!$B$13:$AF$13</c:f>
              <c:numCache>
                <c:formatCode>General</c:formatCode>
                <c:ptCount val="31"/>
                <c:pt idx="2">
                  <c:v>1863172.9623918736</c:v>
                </c:pt>
                <c:pt idx="3">
                  <c:v>156204095.83699539</c:v>
                </c:pt>
                <c:pt idx="4">
                  <c:v>201590875.55539688</c:v>
                </c:pt>
                <c:pt idx="5">
                  <c:v>213039221.45634443</c:v>
                </c:pt>
                <c:pt idx="6">
                  <c:v>189845709.76211825</c:v>
                </c:pt>
                <c:pt idx="7">
                  <c:v>298578531.26811707</c:v>
                </c:pt>
                <c:pt idx="8">
                  <c:v>398277801.41969842</c:v>
                </c:pt>
                <c:pt idx="9">
                  <c:v>522333548.58813512</c:v>
                </c:pt>
                <c:pt idx="10">
                  <c:v>768545408.12774456</c:v>
                </c:pt>
                <c:pt idx="11">
                  <c:v>1084498898.646374</c:v>
                </c:pt>
                <c:pt idx="12">
                  <c:v>1371933327.0130339</c:v>
                </c:pt>
                <c:pt idx="13">
                  <c:v>1710110648.230556</c:v>
                </c:pt>
                <c:pt idx="14">
                  <c:v>2111675315.7767503</c:v>
                </c:pt>
                <c:pt idx="15">
                  <c:v>2622964180.8500819</c:v>
                </c:pt>
                <c:pt idx="16">
                  <c:v>1867258551.3367472</c:v>
                </c:pt>
                <c:pt idx="17">
                  <c:v>2391162217.042551</c:v>
                </c:pt>
                <c:pt idx="18">
                  <c:v>2423397189.1534638</c:v>
                </c:pt>
                <c:pt idx="19">
                  <c:v>2606531610.7846489</c:v>
                </c:pt>
                <c:pt idx="20">
                  <c:v>2827534831.4617066</c:v>
                </c:pt>
                <c:pt idx="21">
                  <c:v>2632513061.214591</c:v>
                </c:pt>
                <c:pt idx="22">
                  <c:v>1935096514.873795</c:v>
                </c:pt>
                <c:pt idx="23">
                  <c:v>1826146426.8003953</c:v>
                </c:pt>
                <c:pt idx="24">
                  <c:v>2002678549.3665359</c:v>
                </c:pt>
                <c:pt idx="25">
                  <c:v>2196968479.9564071</c:v>
                </c:pt>
                <c:pt idx="26">
                  <c:v>2245941238.9942107</c:v>
                </c:pt>
                <c:pt idx="27">
                  <c:v>2177854128.5722094</c:v>
                </c:pt>
                <c:pt idx="28">
                  <c:v>2352126083.6029372</c:v>
                </c:pt>
                <c:pt idx="29">
                  <c:v>2111148738.6856</c:v>
                </c:pt>
                <c:pt idx="30">
                  <c:v>2012360000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5B-B041-8A20-582CBFA2F531}"/>
            </c:ext>
          </c:extLst>
        </c:ser>
        <c:ser>
          <c:idx val="2"/>
          <c:order val="2"/>
          <c:tx>
            <c:strRef>
              <c:f>Sheet3!$A$14</c:f>
              <c:strCache>
                <c:ptCount val="1"/>
                <c:pt idx="0">
                  <c:v>Net official development assistance and official aid received (current US$)</c:v>
                </c:pt>
              </c:strCache>
            </c:strRef>
          </c:tx>
          <c:spPr>
            <a:ln w="508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Sheet3!$B$1:$AF$1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  <c:pt idx="30">
                  <c:v>2023</c:v>
                </c:pt>
              </c:numCache>
            </c:numRef>
          </c:cat>
          <c:val>
            <c:numRef>
              <c:f>Sheet3!$B$14:$AF$14</c:f>
              <c:numCache>
                <c:formatCode>General</c:formatCode>
                <c:ptCount val="31"/>
                <c:pt idx="0">
                  <c:v>54876113.365890801</c:v>
                </c:pt>
                <c:pt idx="1">
                  <c:v>101210246.52256128</c:v>
                </c:pt>
                <c:pt idx="2">
                  <c:v>120229454.72160572</c:v>
                </c:pt>
                <c:pt idx="3">
                  <c:v>65222565.686409883</c:v>
                </c:pt>
                <c:pt idx="4">
                  <c:v>115131809.39095357</c:v>
                </c:pt>
                <c:pt idx="5">
                  <c:v>69368093.39015916</c:v>
                </c:pt>
                <c:pt idx="6">
                  <c:v>184429410.6932244</c:v>
                </c:pt>
                <c:pt idx="7">
                  <c:v>206220617.83775914</c:v>
                </c:pt>
                <c:pt idx="8">
                  <c:v>196072186.0801447</c:v>
                </c:pt>
                <c:pt idx="9">
                  <c:v>231511356.66165054</c:v>
                </c:pt>
                <c:pt idx="10">
                  <c:v>189048003.00681356</c:v>
                </c:pt>
                <c:pt idx="11">
                  <c:v>185396323.76992792</c:v>
                </c:pt>
                <c:pt idx="12">
                  <c:v>254437660.24649191</c:v>
                </c:pt>
                <c:pt idx="13">
                  <c:v>326977843.93905407</c:v>
                </c:pt>
                <c:pt idx="14">
                  <c:v>317262490.07155222</c:v>
                </c:pt>
                <c:pt idx="15">
                  <c:v>378436365.53334093</c:v>
                </c:pt>
                <c:pt idx="16">
                  <c:v>308998246.50950205</c:v>
                </c:pt>
                <c:pt idx="17">
                  <c:v>645267175.72981441</c:v>
                </c:pt>
                <c:pt idx="18">
                  <c:v>617093421.89760089</c:v>
                </c:pt>
                <c:pt idx="19">
                  <c:v>623920022.83360302</c:v>
                </c:pt>
                <c:pt idx="20">
                  <c:v>449881420.04505646</c:v>
                </c:pt>
                <c:pt idx="21">
                  <c:v>656631869.70680308</c:v>
                </c:pt>
                <c:pt idx="22">
                  <c:v>392743709.9935652</c:v>
                </c:pt>
                <c:pt idx="23">
                  <c:v>326155347.42657375</c:v>
                </c:pt>
                <c:pt idx="24">
                  <c:v>297381027.45465302</c:v>
                </c:pt>
                <c:pt idx="25">
                  <c:v>310456141.58108526</c:v>
                </c:pt>
                <c:pt idx="26">
                  <c:v>401630856.92910945</c:v>
                </c:pt>
                <c:pt idx="27">
                  <c:v>608413971.24264538</c:v>
                </c:pt>
                <c:pt idx="28">
                  <c:v>661711269.43694437</c:v>
                </c:pt>
                <c:pt idx="29">
                  <c:v>916327771.52418423</c:v>
                </c:pt>
                <c:pt idx="30">
                  <c:v>1026020000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5B-B041-8A20-582CBFA2F5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7653231"/>
        <c:axId val="617649903"/>
      </c:lineChart>
      <c:catAx>
        <c:axId val="617653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649903"/>
        <c:crosses val="autoZero"/>
        <c:auto val="1"/>
        <c:lblAlgn val="ctr"/>
        <c:lblOffset val="100"/>
        <c:noMultiLvlLbl val="0"/>
      </c:catAx>
      <c:valAx>
        <c:axId val="6176499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Constant (2023) dollars, billions</a:t>
                </a:r>
              </a:p>
            </c:rich>
          </c:tx>
          <c:layout>
            <c:manualLayout>
              <c:xMode val="edge"/>
              <c:yMode val="edge"/>
              <c:x val="1.0387424398037206E-3"/>
              <c:y val="0.161067191853322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653231"/>
        <c:crosses val="autoZero"/>
        <c:crossBetween val="between"/>
        <c:majorUnit val="1000000000"/>
        <c:dispUnits>
          <c:builtInUnit val="billion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535280915972467E-2"/>
          <c:y val="3.8422513620662624E-2"/>
          <c:w val="0.90417969492943817"/>
          <c:h val="0.82963745520833443"/>
        </c:manualLayout>
      </c:layout>
      <c:lineChart>
        <c:grouping val="standard"/>
        <c:varyColors val="0"/>
        <c:ser>
          <c:idx val="0"/>
          <c:order val="0"/>
          <c:tx>
            <c:strRef>
              <c:f>Sheet3!$A$12</c:f>
              <c:strCache>
                <c:ptCount val="1"/>
                <c:pt idx="0">
                  <c:v>Private capital flows</c:v>
                </c:pt>
              </c:strCache>
            </c:strRef>
          </c:tx>
          <c:spPr>
            <a:ln w="5080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cat>
            <c:numRef>
              <c:f>Sheet3!$B$1:$AF$1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  <c:pt idx="30">
                  <c:v>2023</c:v>
                </c:pt>
              </c:numCache>
            </c:numRef>
          </c:cat>
          <c:val>
            <c:numRef>
              <c:f>Sheet3!$B$12:$AF$12</c:f>
              <c:numCache>
                <c:formatCode>General</c:formatCode>
                <c:ptCount val="31"/>
                <c:pt idx="0">
                  <c:v>151144552.32268995</c:v>
                </c:pt>
                <c:pt idx="1">
                  <c:v>270334114.08098853</c:v>
                </c:pt>
                <c:pt idx="2">
                  <c:v>344940901.02462649</c:v>
                </c:pt>
                <c:pt idx="3">
                  <c:v>268203580.58406109</c:v>
                </c:pt>
                <c:pt idx="4">
                  <c:v>633376594.40922856</c:v>
                </c:pt>
                <c:pt idx="5">
                  <c:v>153579359.18886113</c:v>
                </c:pt>
                <c:pt idx="6">
                  <c:v>233564729.92706364</c:v>
                </c:pt>
                <c:pt idx="7">
                  <c:v>320557462.2329601</c:v>
                </c:pt>
                <c:pt idx="8">
                  <c:v>171313224.82683802</c:v>
                </c:pt>
                <c:pt idx="9">
                  <c:v>-8754944.3479836527</c:v>
                </c:pt>
                <c:pt idx="10">
                  <c:v>100514916.67846498</c:v>
                </c:pt>
                <c:pt idx="11">
                  <c:v>253382188.46455368</c:v>
                </c:pt>
                <c:pt idx="12">
                  <c:v>273410653.91084045</c:v>
                </c:pt>
                <c:pt idx="13">
                  <c:v>417528673.5163784</c:v>
                </c:pt>
                <c:pt idx="14">
                  <c:v>1007005714.9243305</c:v>
                </c:pt>
                <c:pt idx="15">
                  <c:v>896816407.44934642</c:v>
                </c:pt>
                <c:pt idx="16">
                  <c:v>184181131.12723139</c:v>
                </c:pt>
                <c:pt idx="17">
                  <c:v>458259596.05895549</c:v>
                </c:pt>
                <c:pt idx="18">
                  <c:v>543807811.09749448</c:v>
                </c:pt>
                <c:pt idx="19">
                  <c:v>450612267.93800861</c:v>
                </c:pt>
                <c:pt idx="20">
                  <c:v>303647055.27384841</c:v>
                </c:pt>
                <c:pt idx="21">
                  <c:v>204862046.71331012</c:v>
                </c:pt>
                <c:pt idx="22">
                  <c:v>215801734.16073668</c:v>
                </c:pt>
                <c:pt idx="23">
                  <c:v>312354902.1705544</c:v>
                </c:pt>
                <c:pt idx="24">
                  <c:v>504893570.28428918</c:v>
                </c:pt>
                <c:pt idx="25">
                  <c:v>424631131.18877989</c:v>
                </c:pt>
                <c:pt idx="26">
                  <c:v>678805991.12168276</c:v>
                </c:pt>
                <c:pt idx="27">
                  <c:v>525506445.89744747</c:v>
                </c:pt>
                <c:pt idx="28">
                  <c:v>1139491456.1084032</c:v>
                </c:pt>
                <c:pt idx="29">
                  <c:v>1190427359.3841019</c:v>
                </c:pt>
                <c:pt idx="30">
                  <c:v>683480000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5B-B041-8A20-582CBFA2F531}"/>
            </c:ext>
          </c:extLst>
        </c:ser>
        <c:ser>
          <c:idx val="1"/>
          <c:order val="1"/>
          <c:tx>
            <c:strRef>
              <c:f>Sheet3!$A$13</c:f>
              <c:strCache>
                <c:ptCount val="1"/>
                <c:pt idx="0">
                  <c:v>Personal remittances, received (current US$)</c:v>
                </c:pt>
              </c:strCache>
            </c:strRef>
          </c:tx>
          <c:spPr>
            <a:ln w="508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Sheet3!$B$1:$AF$1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  <c:pt idx="30">
                  <c:v>2023</c:v>
                </c:pt>
              </c:numCache>
            </c:numRef>
          </c:cat>
          <c:val>
            <c:numRef>
              <c:f>Sheet3!$B$13:$AF$13</c:f>
              <c:numCache>
                <c:formatCode>General</c:formatCode>
                <c:ptCount val="31"/>
                <c:pt idx="2">
                  <c:v>1863172.9623918736</c:v>
                </c:pt>
                <c:pt idx="3">
                  <c:v>156204095.83699539</c:v>
                </c:pt>
                <c:pt idx="4">
                  <c:v>201590875.55539688</c:v>
                </c:pt>
                <c:pt idx="5">
                  <c:v>213039221.45634443</c:v>
                </c:pt>
                <c:pt idx="6">
                  <c:v>189845709.76211825</c:v>
                </c:pt>
                <c:pt idx="7">
                  <c:v>298578531.26811707</c:v>
                </c:pt>
                <c:pt idx="8">
                  <c:v>398277801.41969842</c:v>
                </c:pt>
                <c:pt idx="9">
                  <c:v>522333548.58813512</c:v>
                </c:pt>
                <c:pt idx="10">
                  <c:v>768545408.12774456</c:v>
                </c:pt>
                <c:pt idx="11">
                  <c:v>1084498898.646374</c:v>
                </c:pt>
                <c:pt idx="12">
                  <c:v>1371933327.0130339</c:v>
                </c:pt>
                <c:pt idx="13">
                  <c:v>1710110648.230556</c:v>
                </c:pt>
                <c:pt idx="14">
                  <c:v>2111675315.7767503</c:v>
                </c:pt>
                <c:pt idx="15">
                  <c:v>2622964180.8500819</c:v>
                </c:pt>
                <c:pt idx="16">
                  <c:v>1867258551.3367472</c:v>
                </c:pt>
                <c:pt idx="17">
                  <c:v>2391162217.042551</c:v>
                </c:pt>
                <c:pt idx="18">
                  <c:v>2423397189.1534638</c:v>
                </c:pt>
                <c:pt idx="19">
                  <c:v>2606531610.7846489</c:v>
                </c:pt>
                <c:pt idx="20">
                  <c:v>2827534831.4617066</c:v>
                </c:pt>
                <c:pt idx="21">
                  <c:v>2632513061.214591</c:v>
                </c:pt>
                <c:pt idx="22">
                  <c:v>1935096514.873795</c:v>
                </c:pt>
                <c:pt idx="23">
                  <c:v>1826146426.8003953</c:v>
                </c:pt>
                <c:pt idx="24">
                  <c:v>2002678549.3665359</c:v>
                </c:pt>
                <c:pt idx="25">
                  <c:v>2196968479.9564071</c:v>
                </c:pt>
                <c:pt idx="26">
                  <c:v>2245941238.9942107</c:v>
                </c:pt>
                <c:pt idx="27">
                  <c:v>2177854128.5722094</c:v>
                </c:pt>
                <c:pt idx="28">
                  <c:v>2352126083.6029372</c:v>
                </c:pt>
                <c:pt idx="29">
                  <c:v>2111148738.6856</c:v>
                </c:pt>
                <c:pt idx="30">
                  <c:v>2012360000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5B-B041-8A20-582CBFA2F531}"/>
            </c:ext>
          </c:extLst>
        </c:ser>
        <c:ser>
          <c:idx val="2"/>
          <c:order val="2"/>
          <c:tx>
            <c:strRef>
              <c:f>Sheet3!$A$14</c:f>
              <c:strCache>
                <c:ptCount val="1"/>
                <c:pt idx="0">
                  <c:v>Net official development assistance and official aid received (current US$)</c:v>
                </c:pt>
              </c:strCache>
            </c:strRef>
          </c:tx>
          <c:spPr>
            <a:ln w="508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Sheet3!$B$1:$AF$1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  <c:pt idx="30">
                  <c:v>2023</c:v>
                </c:pt>
              </c:numCache>
            </c:numRef>
          </c:cat>
          <c:val>
            <c:numRef>
              <c:f>Sheet3!$B$14:$AF$14</c:f>
              <c:numCache>
                <c:formatCode>General</c:formatCode>
                <c:ptCount val="31"/>
                <c:pt idx="0">
                  <c:v>54876113.365890801</c:v>
                </c:pt>
                <c:pt idx="1">
                  <c:v>101210246.52256128</c:v>
                </c:pt>
                <c:pt idx="2">
                  <c:v>120229454.72160572</c:v>
                </c:pt>
                <c:pt idx="3">
                  <c:v>65222565.686409883</c:v>
                </c:pt>
                <c:pt idx="4">
                  <c:v>115131809.39095357</c:v>
                </c:pt>
                <c:pt idx="5">
                  <c:v>69368093.39015916</c:v>
                </c:pt>
                <c:pt idx="6">
                  <c:v>184429410.6932244</c:v>
                </c:pt>
                <c:pt idx="7">
                  <c:v>206220617.83775914</c:v>
                </c:pt>
                <c:pt idx="8">
                  <c:v>196072186.0801447</c:v>
                </c:pt>
                <c:pt idx="9">
                  <c:v>231511356.66165054</c:v>
                </c:pt>
                <c:pt idx="10">
                  <c:v>189048003.00681356</c:v>
                </c:pt>
                <c:pt idx="11">
                  <c:v>185396323.76992792</c:v>
                </c:pt>
                <c:pt idx="12">
                  <c:v>254437660.24649191</c:v>
                </c:pt>
                <c:pt idx="13">
                  <c:v>326977843.93905407</c:v>
                </c:pt>
                <c:pt idx="14">
                  <c:v>317262490.07155222</c:v>
                </c:pt>
                <c:pt idx="15">
                  <c:v>378436365.53334093</c:v>
                </c:pt>
                <c:pt idx="16">
                  <c:v>308998246.50950205</c:v>
                </c:pt>
                <c:pt idx="17">
                  <c:v>645267175.72981441</c:v>
                </c:pt>
                <c:pt idx="18">
                  <c:v>617093421.89760089</c:v>
                </c:pt>
                <c:pt idx="19">
                  <c:v>623920022.83360302</c:v>
                </c:pt>
                <c:pt idx="20">
                  <c:v>449881420.04505646</c:v>
                </c:pt>
                <c:pt idx="21">
                  <c:v>656631869.70680308</c:v>
                </c:pt>
                <c:pt idx="22">
                  <c:v>392743709.9935652</c:v>
                </c:pt>
                <c:pt idx="23">
                  <c:v>326155347.42657375</c:v>
                </c:pt>
                <c:pt idx="24">
                  <c:v>297381027.45465302</c:v>
                </c:pt>
                <c:pt idx="25">
                  <c:v>310456141.58108526</c:v>
                </c:pt>
                <c:pt idx="26">
                  <c:v>401630856.92910945</c:v>
                </c:pt>
                <c:pt idx="27">
                  <c:v>608413971.24264538</c:v>
                </c:pt>
                <c:pt idx="28">
                  <c:v>661711269.43694437</c:v>
                </c:pt>
                <c:pt idx="29">
                  <c:v>916327771.52418423</c:v>
                </c:pt>
                <c:pt idx="30">
                  <c:v>1026020000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5B-B041-8A20-582CBFA2F531}"/>
            </c:ext>
          </c:extLst>
        </c:ser>
        <c:ser>
          <c:idx val="3"/>
          <c:order val="3"/>
          <c:tx>
            <c:v>Mobilized private capital</c:v>
          </c:tx>
          <c:spPr>
            <a:ln w="50800" cap="rnd">
              <a:solidFill>
                <a:srgbClr val="02ABF6"/>
              </a:solidFill>
              <a:round/>
            </a:ln>
            <a:effectLst/>
          </c:spPr>
          <c:marker>
            <c:symbol val="none"/>
          </c:marker>
          <c:val>
            <c:numRef>
              <c:f>Sheet3!$B$24:$AF$24</c:f>
              <c:numCache>
                <c:formatCode>General</c:formatCode>
                <c:ptCount val="31"/>
                <c:pt idx="19">
                  <c:v>5117432.8356558122</c:v>
                </c:pt>
                <c:pt idx="20">
                  <c:v>75028608.497357219</c:v>
                </c:pt>
                <c:pt idx="21">
                  <c:v>128375453.3090481</c:v>
                </c:pt>
                <c:pt idx="22">
                  <c:v>28295782.056729287</c:v>
                </c:pt>
                <c:pt idx="23">
                  <c:v>16357730.079345157</c:v>
                </c:pt>
                <c:pt idx="24">
                  <c:v>13930417.130659601</c:v>
                </c:pt>
                <c:pt idx="25">
                  <c:v>135138883.7985155</c:v>
                </c:pt>
                <c:pt idx="26">
                  <c:v>20252054.947039146</c:v>
                </c:pt>
                <c:pt idx="27">
                  <c:v>265248619.5869751</c:v>
                </c:pt>
                <c:pt idx="28">
                  <c:v>67459702.581737906</c:v>
                </c:pt>
                <c:pt idx="29">
                  <c:v>469533158.61527181</c:v>
                </c:pt>
                <c:pt idx="30">
                  <c:v>289355191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F5B-B041-8A20-582CBFA2F5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7653231"/>
        <c:axId val="617649903"/>
      </c:lineChart>
      <c:catAx>
        <c:axId val="617653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649903"/>
        <c:crosses val="autoZero"/>
        <c:auto val="1"/>
        <c:lblAlgn val="ctr"/>
        <c:lblOffset val="100"/>
        <c:noMultiLvlLbl val="0"/>
      </c:catAx>
      <c:valAx>
        <c:axId val="6176499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Constant (2023) dollars, billions</a:t>
                </a:r>
              </a:p>
            </c:rich>
          </c:tx>
          <c:layout>
            <c:manualLayout>
              <c:xMode val="edge"/>
              <c:yMode val="edge"/>
              <c:x val="1.0387424398037206E-3"/>
              <c:y val="0.161067191853322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653231"/>
        <c:crosses val="autoZero"/>
        <c:crossBetween val="between"/>
        <c:majorUnit val="1000000000"/>
        <c:dispUnits>
          <c:builtInUnit val="billion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61F7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2E-4CC6-91E7-9150227EE8F9}"/>
              </c:ext>
            </c:extLst>
          </c:dPt>
          <c:dPt>
            <c:idx val="1"/>
            <c:bubble3D val="0"/>
            <c:spPr>
              <a:solidFill>
                <a:srgbClr val="1089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2E-4CC6-91E7-9150227EE8F9}"/>
              </c:ext>
            </c:extLst>
          </c:dPt>
          <c:dPt>
            <c:idx val="2"/>
            <c:bubble3D val="0"/>
            <c:spPr>
              <a:solidFill>
                <a:srgbClr val="9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E2E-4CC6-91E7-9150227EE8F9}"/>
              </c:ext>
            </c:extLst>
          </c:dPt>
          <c:cat>
            <c:strRef>
              <c:f>Sheet1!$AB$4:$AB$6</c:f>
              <c:strCache>
                <c:ptCount val="3"/>
                <c:pt idx="0">
                  <c:v>DAC</c:v>
                </c:pt>
                <c:pt idx="1">
                  <c:v>Non-DAC</c:v>
                </c:pt>
                <c:pt idx="2">
                  <c:v>Multilateral</c:v>
                </c:pt>
              </c:strCache>
            </c:strRef>
          </c:cat>
          <c:val>
            <c:numRef>
              <c:f>Sheet1!$AC$4:$AC$6</c:f>
              <c:numCache>
                <c:formatCode>General</c:formatCode>
                <c:ptCount val="3"/>
                <c:pt idx="0">
                  <c:v>635.17438200000004</c:v>
                </c:pt>
                <c:pt idx="1">
                  <c:v>72.200034000000002</c:v>
                </c:pt>
                <c:pt idx="2">
                  <c:v>422.92793999999998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2E-4CC6-91E7-9150227EE8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0.70267</cdr:x>
      <cdr:y>0.07756</cdr:y>
    </cdr:from>
    <cdr:to>
      <cdr:x>0.82</cdr:x>
      <cdr:y>0.10697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1953945C-094D-41A3-B07C-77A05F02CEE6}"/>
            </a:ext>
          </a:extLst>
        </cdr:cNvPr>
        <cdr:cNvCxnSpPr/>
      </cdr:nvCxnSpPr>
      <cdr:spPr>
        <a:xfrm xmlns:a="http://schemas.openxmlformats.org/drawingml/2006/main" flipH="1">
          <a:off x="6084455" y="487156"/>
          <a:ext cx="1015999" cy="18466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0.8552</cdr:x>
      <cdr:y>0.5294</cdr:y>
    </cdr:from>
    <cdr:to>
      <cdr:x>0.93627</cdr:x>
      <cdr:y>0.5294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12417013-7617-46DC-96E9-D71CDE2FE142}"/>
            </a:ext>
          </a:extLst>
        </cdr:cNvPr>
        <cdr:cNvCxnSpPr/>
      </cdr:nvCxnSpPr>
      <cdr:spPr>
        <a:xfrm xmlns:a="http://schemas.openxmlformats.org/drawingml/2006/main" flipH="1">
          <a:off x="7405255" y="3325029"/>
          <a:ext cx="701964" cy="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0.66691</cdr:x>
      <cdr:y>0.08627</cdr:y>
    </cdr:from>
    <cdr:to>
      <cdr:x>0.8771</cdr:x>
      <cdr:y>0.2916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7A494E25-A662-4BA1-A63D-34CB904C791D}"/>
            </a:ext>
          </a:extLst>
        </cdr:cNvPr>
        <cdr:cNvSpPr/>
      </cdr:nvSpPr>
      <cdr:spPr>
        <a:xfrm xmlns:a="http://schemas.openxmlformats.org/drawingml/2006/main">
          <a:off x="5771881" y="541139"/>
          <a:ext cx="1819141" cy="128788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CEE2-F12A-424B-9A86-5FF3C827675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B4786-1B83-DC4D-9242-6996EF189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45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7F8FA-E45B-9378-1230-2659C1DA4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03A354-97B8-E496-995B-2AA9E324B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EA84EE-F9BD-9D9B-1442-71151EE2E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253EC-B231-4A3B-984B-154C0E8F22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9852F-C953-3445-B10C-3B6B94EB42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80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B4786-1B83-DC4D-9242-6996EF189C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5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B4786-1B83-DC4D-9242-6996EF189C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41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B4786-1B83-DC4D-9242-6996EF189C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7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9852F-C953-3445-B10C-3B6B94EB422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88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B4786-1B83-DC4D-9242-6996EF189C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4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B4786-1B83-DC4D-9242-6996EF189C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07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7135C-8D95-4726-B984-273BC1239D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71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BFA49-80C3-4B14-8044-1CF9CB6D88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3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bilateral partners (Korea, Gulf Cooperation Council) for specific areas</a:t>
            </a:r>
          </a:p>
          <a:p>
            <a:r>
              <a:rPr lang="en-US" dirty="0"/>
              <a:t>Triangular cooperation (co-financing by traditional + emerging donors)</a:t>
            </a:r>
          </a:p>
          <a:p>
            <a:r>
              <a:rPr lang="en-US" dirty="0"/>
              <a:t>Stronger aid coordination mechanisms</a:t>
            </a:r>
          </a:p>
          <a:p>
            <a:r>
              <a:rPr lang="en-US" dirty="0"/>
              <a:t>Non DAC assistance characteristics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More “programmable” aid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Foreign and commercial-policy driven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More tied aid without budget support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Less conditionality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Less transparency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6834B-092C-8F4B-A9D1-E018C07C42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33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B4786-1B83-DC4D-9242-6996EF189C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75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B4786-1B83-DC4D-9242-6996EF189C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40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B4786-1B83-DC4D-9242-6996EF189C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31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1DA00-FE64-9943-466F-99665C31A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B7A34-8A11-3D37-C36F-35FED755F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2F308-E64A-B430-31D8-C55F608C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96C9-C13C-C64A-9049-6C1E430629A1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DEC91-A62D-F6E0-C900-700F0EBA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84EFE-DE07-229D-BBAB-2007CFE73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E8A3-B873-4A42-8DFE-C71F69F1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50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DB26-2E6A-0529-7056-893BEB686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A28B7-225B-CDC3-E8AE-1AB50F02E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FF7CF-4271-4E42-EDD5-AFE49057D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96C9-C13C-C64A-9049-6C1E430629A1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B39A2-CCD1-7C13-0A72-521052412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9B561-294A-E163-4DDD-72436BF2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E8A3-B873-4A42-8DFE-C71F69F1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24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5C5C1D-A90B-482E-DD95-FADB32614A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1FCEFA-2EDA-CAD5-EB21-9A7483536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DF9DB-4E8E-746E-C21D-5FA2513A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96C9-C13C-C64A-9049-6C1E430629A1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4961D-6E50-DD40-1329-96528A2A0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146CD-F59F-79B6-26B8-D469D030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E8A3-B873-4A42-8DFE-C71F69F1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90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B9FEE-398C-5B0F-6A38-988ECF0F7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16081-4E72-C5C4-674E-A9B2B13D3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56F8B-EF9F-1F60-F2B5-C990366DF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96C9-C13C-C64A-9049-6C1E430629A1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35A90-B0F2-B4D6-18A1-8A1CDCA2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CCBDF-FF07-50DE-D104-60F10669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E8A3-B873-4A42-8DFE-C71F69F1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65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B3795-25E0-0589-41B8-3468BEDBF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7C0FF-B977-34DA-80D1-6EA3D365B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B002F-D12C-641D-B385-4793B4BF3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96C9-C13C-C64A-9049-6C1E430629A1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3E324-818E-E461-7593-F22B9367D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21F07-B2D8-AB66-07FB-1E18D620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E8A3-B873-4A42-8DFE-C71F69F1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58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D57AA-F6D9-4867-0598-146FD2554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49ADC-406B-220E-7B34-92CDD0028C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3B68D3-450A-E83C-E2B1-229B50A8A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A5B6B-DD36-C916-A687-94B35FE5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96C9-C13C-C64A-9049-6C1E430629A1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58603-1227-3A89-6A98-89687969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85836-9D57-A81D-75B8-51786AB5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E8A3-B873-4A42-8DFE-C71F69F1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86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FFDB-30AF-D94D-B31E-4C9F9CEE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79EFD-2B8C-2FFE-8EDA-E6301479C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E4104-48E0-7C53-502F-D49B9080A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325261-0F25-02BF-39F0-25DB4BAF3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8DF98-657A-3505-A6FB-111125C83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6F71DF-09FB-A379-A8DD-273663D1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96C9-C13C-C64A-9049-6C1E430629A1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468220-3CA7-37C7-8684-DD2829797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B1CA4F-CE8D-4BE8-F1C5-1F3D6BB8C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E8A3-B873-4A42-8DFE-C71F69F1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7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627EB-353E-6989-A222-C58180D50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614A0-848C-215F-9A57-C09EC7B2B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96C9-C13C-C64A-9049-6C1E430629A1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1142B7-363D-DA2D-97F5-58AC2884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5A1B6-83F4-088B-8B6C-ADDAB68C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E8A3-B873-4A42-8DFE-C71F69F1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48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12C5C5-191E-EF9D-AABB-B90D352B0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96C9-C13C-C64A-9049-6C1E430629A1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B4B3A7-4216-CA2C-546D-851814F9F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97139-3A97-9CE0-8798-81C4562D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E8A3-B873-4A42-8DFE-C71F69F1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48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8AEA1-4F03-60EF-A660-7C7ACDC51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F3585-694E-A699-77C1-910B45235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44F26-6246-BEB2-3244-C407E92E3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7801B-6A74-ACE3-59AD-DF870EB6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96C9-C13C-C64A-9049-6C1E430629A1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BD183-4E2D-3DAD-989D-602BC8FA3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95FC1-28AB-990B-7849-5DB0FE13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E8A3-B873-4A42-8DFE-C71F69F1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72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B2FE7-24CD-AEAB-C502-2550CC44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CFF649-7AE4-F6BC-FCAD-2081BCA052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0A8D79-AC95-317D-F125-A785B918E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BD595-FB71-FFCE-60C9-34E4B967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96C9-C13C-C64A-9049-6C1E430629A1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2C322-565C-5BA1-B0C1-C325541F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6EE6A-7C8B-C2D1-7D89-3DFC2A152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E8A3-B873-4A42-8DFE-C71F69F1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9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DA0DDA-F43F-3A84-F010-EF67C2B6F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A3712-BA3C-3416-7CFF-FEFD0A601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7708F-A0D2-7D27-98CE-9E04E99ED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8996C9-C13C-C64A-9049-6C1E430629A1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B9081-503B-531C-F7D1-98B0547A5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05FC1-985E-C5EB-61DF-7D3BFEB80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9BE8A3-B873-4A42-8DFE-C71F69F1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8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3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10105-97AD-16A6-E427-858BF3E2E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74758E-9339-6FD0-FA76-37D0057000AA}"/>
              </a:ext>
            </a:extLst>
          </p:cNvPr>
          <p:cNvSpPr/>
          <p:nvPr/>
        </p:nvSpPr>
        <p:spPr>
          <a:xfrm>
            <a:off x="12085" y="0"/>
            <a:ext cx="12188825" cy="6858000"/>
          </a:xfrm>
          <a:prstGeom prst="rect">
            <a:avLst/>
          </a:prstGeom>
          <a:solidFill>
            <a:srgbClr val="011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87C089-B501-82B5-2C60-9D8B9F8BF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4683" y="892917"/>
            <a:ext cx="6215232" cy="1304588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rgbClr val="A9BDD9"/>
                </a:solidFill>
                <a:latin typeface="Helvetica Neue"/>
                <a:cs typeface="Helvetica Neue"/>
              </a:rPr>
              <a:t>The future of development finance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FBAD060-BD9E-0BA6-64D6-A52342B95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4683" y="2898315"/>
            <a:ext cx="4743069" cy="112254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Raj M. Desai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Roman" panose="02000503000000020004" pitchFamily="2" charset="0"/>
              </a:rPr>
              <a:t>School </a:t>
            </a:r>
            <a:r>
              <a:rPr lang="en-US" sz="2800" i="1" dirty="0">
                <a:solidFill>
                  <a:schemeClr val="bg1"/>
                </a:solidFill>
                <a:latin typeface="Adobe Caslon Pro" panose="0205050205050A020403" pitchFamily="18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of </a:t>
            </a:r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Roman" panose="02000503000000020004" pitchFamily="2" charset="0"/>
              </a:rPr>
              <a:t> Foreign Service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54D4B9-6ACB-727C-4549-E87551C34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013" y="4491322"/>
            <a:ext cx="2688351" cy="1896780"/>
          </a:xfrm>
          <a:prstGeom prst="rect">
            <a:avLst/>
          </a:prstGeom>
        </p:spPr>
      </p:pic>
      <p:sp>
        <p:nvSpPr>
          <p:cNvPr id="2" name="Subtitle 6">
            <a:extLst>
              <a:ext uri="{FF2B5EF4-FFF2-40B4-BE49-F238E27FC236}">
                <a16:creationId xmlns:a16="http://schemas.microsoft.com/office/drawing/2014/main" id="{0EC91305-D3EE-E0C1-FF97-2A83ACFA630A}"/>
              </a:ext>
            </a:extLst>
          </p:cNvPr>
          <p:cNvSpPr txBox="1">
            <a:spLocks/>
          </p:cNvSpPr>
          <p:nvPr/>
        </p:nvSpPr>
        <p:spPr>
          <a:xfrm>
            <a:off x="5936331" y="4660496"/>
            <a:ext cx="3604483" cy="843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rgbClr val="BBBCBC"/>
                </a:solidFill>
                <a:latin typeface="Helvetica Neue Roman" panose="02000503000000020004" pitchFamily="2" charset="0"/>
                <a:ea typeface="Helvetica Neue Roman" panose="02000503000000020004" pitchFamily="2" charset="0"/>
                <a:cs typeface="Helvetica Neue Roman" panose="02000503000000020004" pitchFamily="2" charset="0"/>
              </a:rPr>
              <a:t>SITE Development Day</a:t>
            </a:r>
          </a:p>
          <a:p>
            <a:pPr algn="l"/>
            <a:r>
              <a:rPr lang="en-US" sz="1800" b="1" dirty="0">
                <a:solidFill>
                  <a:srgbClr val="BBBCBC"/>
                </a:solidFill>
                <a:latin typeface="Helvetica Neue Roman" panose="02000503000000020004" pitchFamily="2" charset="0"/>
                <a:ea typeface="Helvetica Neue Roman" panose="02000503000000020004" pitchFamily="2" charset="0"/>
                <a:cs typeface="Helvetica Neue Roman" panose="02000503000000020004" pitchFamily="2" charset="0"/>
              </a:rPr>
              <a:t>Stockholm, December 5, 2025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46A006-3E53-DB1F-9BE6-211D2CF6A56B}"/>
              </a:ext>
            </a:extLst>
          </p:cNvPr>
          <p:cNvGrpSpPr/>
          <p:nvPr/>
        </p:nvGrpSpPr>
        <p:grpSpPr>
          <a:xfrm>
            <a:off x="-1983" y="-1"/>
            <a:ext cx="5154716" cy="6848856"/>
            <a:chOff x="-1983" y="-1"/>
            <a:chExt cx="5154716" cy="684885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AFD6BC-D0DE-23E7-FD2F-9433F6348713}"/>
                </a:ext>
              </a:extLst>
            </p:cNvPr>
            <p:cNvGrpSpPr/>
            <p:nvPr/>
          </p:nvGrpSpPr>
          <p:grpSpPr>
            <a:xfrm>
              <a:off x="-1983" y="-1"/>
              <a:ext cx="5154716" cy="6848856"/>
              <a:chOff x="-1983" y="-1"/>
              <a:chExt cx="5154716" cy="684885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EEA7248A-2E5B-164B-AF4B-14A3577853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1983" y="-1"/>
                <a:ext cx="5154716" cy="6848856"/>
                <a:chOff x="-1253030" y="-106017"/>
                <a:chExt cx="4572000" cy="6074624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B687CC0E-FFBE-64AE-128C-18695AB225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6300"/>
                          </a14:imgEffect>
                          <a14:imgEffect>
                            <a14:brightnessContrast bright="17000" contrast="8000"/>
                          </a14:imgEffect>
                        </a14:imgLayer>
                      </a14:imgProps>
                    </a:ext>
                  </a:extLst>
                </a:blip>
                <a:srcRect b="11423"/>
                <a:stretch/>
              </p:blipFill>
              <p:spPr>
                <a:xfrm>
                  <a:off x="-1253030" y="-106017"/>
                  <a:ext cx="4572000" cy="6074624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9EA27630-3055-0591-78D7-D08C818F81E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colorTemperature colorTemp="6300"/>
                          </a14:imgEffect>
                          <a14:imgEffect>
                            <a14:brightnessContrast bright="17000" contrast="8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60000">
                  <a:off x="937613" y="3112605"/>
                  <a:ext cx="841248" cy="713232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38123AE8-29EF-2DE5-3E84-1BDCCE2E07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colorTemperature colorTemp="6300"/>
                          </a14:imgEffect>
                          <a14:imgEffect>
                            <a14:brightnessContrast bright="10000" contrast="8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657" y="4216249"/>
                  <a:ext cx="804672" cy="955769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6CF2CCE-D3A8-8EF1-9B0F-8CAFF6C4CA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6300"/>
                        </a14:imgEffect>
                        <a14:imgEffect>
                          <a14:brightnessContrast bright="20000" contrast="8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781771" y="1005218"/>
                <a:ext cx="789979" cy="753732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016AD4-E0A1-0403-0906-9679B5E40BE9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6300"/>
                      </a14:imgEffect>
                      <a14:imgEffect>
                        <a14:brightnessContrast contrast="1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25364" y="4920714"/>
              <a:ext cx="884480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1459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4D4FE-55AA-47D3-999B-2642E4AA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ODA sources for Moldova (2023)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81EEC0B-E170-468A-B925-660EB02C47E7}"/>
              </a:ext>
            </a:extLst>
          </p:cNvPr>
          <p:cNvGraphicFramePr>
            <a:graphicFrameLocks noGrp="1"/>
          </p:cNvGraphicFramePr>
          <p:nvPr/>
        </p:nvGraphicFramePr>
        <p:xfrm>
          <a:off x="3484995" y="1765878"/>
          <a:ext cx="5222010" cy="3326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EFEB5B8-ABE4-44FD-864E-CDE33433F8C8}"/>
              </a:ext>
            </a:extLst>
          </p:cNvPr>
          <p:cNvSpPr txBox="1"/>
          <p:nvPr/>
        </p:nvSpPr>
        <p:spPr>
          <a:xfrm>
            <a:off x="7350093" y="2735414"/>
            <a:ext cx="2189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61F79"/>
                </a:solidFill>
              </a:rPr>
              <a:t>DAC Donors</a:t>
            </a:r>
          </a:p>
          <a:p>
            <a:pPr algn="ctr"/>
            <a:r>
              <a:rPr lang="en-US" sz="2000" b="1" dirty="0">
                <a:solidFill>
                  <a:srgbClr val="061F79"/>
                </a:solidFill>
              </a:rPr>
              <a:t>$635 million</a:t>
            </a:r>
          </a:p>
          <a:p>
            <a:pPr algn="ctr"/>
            <a:r>
              <a:rPr lang="en-US" sz="2000" b="1" dirty="0">
                <a:solidFill>
                  <a:srgbClr val="061F79"/>
                </a:solidFill>
              </a:rPr>
              <a:t>56%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6801B8-0AFC-470D-8D81-9076F26DAF2C}"/>
              </a:ext>
            </a:extLst>
          </p:cNvPr>
          <p:cNvSpPr txBox="1"/>
          <p:nvPr/>
        </p:nvSpPr>
        <p:spPr>
          <a:xfrm>
            <a:off x="2830945" y="2230582"/>
            <a:ext cx="2189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E0000"/>
                </a:solidFill>
              </a:rPr>
              <a:t>Multilateral</a:t>
            </a:r>
          </a:p>
          <a:p>
            <a:pPr algn="ctr"/>
            <a:r>
              <a:rPr lang="en-US" sz="2000" b="1" dirty="0">
                <a:solidFill>
                  <a:srgbClr val="9E0000"/>
                </a:solidFill>
              </a:rPr>
              <a:t>$423 million</a:t>
            </a:r>
          </a:p>
          <a:p>
            <a:pPr algn="ctr"/>
            <a:r>
              <a:rPr lang="en-US" sz="2000" b="1" dirty="0">
                <a:solidFill>
                  <a:srgbClr val="9E0000"/>
                </a:solidFill>
              </a:rPr>
              <a:t>38%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3529AF-A73F-41CB-97B2-B05C01F5B8FF}"/>
              </a:ext>
            </a:extLst>
          </p:cNvPr>
          <p:cNvSpPr txBox="1"/>
          <p:nvPr/>
        </p:nvSpPr>
        <p:spPr>
          <a:xfrm>
            <a:off x="3284971" y="4708686"/>
            <a:ext cx="2189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08980"/>
                </a:solidFill>
              </a:rPr>
              <a:t>Non-DAC Donors</a:t>
            </a:r>
          </a:p>
          <a:p>
            <a:pPr algn="ctr"/>
            <a:r>
              <a:rPr lang="en-US" sz="2000" b="1" dirty="0">
                <a:solidFill>
                  <a:srgbClr val="108980"/>
                </a:solidFill>
              </a:rPr>
              <a:t>$72 million</a:t>
            </a:r>
          </a:p>
          <a:p>
            <a:pPr algn="ctr"/>
            <a:r>
              <a:rPr lang="en-US" sz="2000" b="1" dirty="0">
                <a:solidFill>
                  <a:srgbClr val="108980"/>
                </a:solidFill>
              </a:rPr>
              <a:t>6%</a:t>
            </a:r>
          </a:p>
        </p:txBody>
      </p:sp>
    </p:spTree>
    <p:extLst>
      <p:ext uri="{BB962C8B-B14F-4D97-AF65-F5344CB8AC3E}">
        <p14:creationId xmlns:p14="http://schemas.microsoft.com/office/powerpoint/2010/main" val="864687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7E68F4C-46D8-443B-94E8-D2DFD82C04D1}"/>
              </a:ext>
            </a:extLst>
          </p:cNvPr>
          <p:cNvGraphicFramePr>
            <a:graphicFrameLocks noGrp="1"/>
          </p:cNvGraphicFramePr>
          <p:nvPr/>
        </p:nvGraphicFramePr>
        <p:xfrm>
          <a:off x="1766454" y="288636"/>
          <a:ext cx="8659091" cy="6280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D85D4FD-89D9-4ABB-884D-62CF806116D7}"/>
              </a:ext>
            </a:extLst>
          </p:cNvPr>
          <p:cNvSpPr txBox="1"/>
          <p:nvPr/>
        </p:nvSpPr>
        <p:spPr>
          <a:xfrm>
            <a:off x="8866908" y="591125"/>
            <a:ext cx="1558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9573B9-D95F-4BBB-961D-5F1C0EFE8D3D}"/>
              </a:ext>
            </a:extLst>
          </p:cNvPr>
          <p:cNvSpPr txBox="1"/>
          <p:nvPr/>
        </p:nvSpPr>
        <p:spPr>
          <a:xfrm>
            <a:off x="9919851" y="3428999"/>
            <a:ext cx="1558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Other G-7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42F530-C324-4BEE-B9B1-EE4F5A08D86C}"/>
              </a:ext>
            </a:extLst>
          </p:cNvPr>
          <p:cNvSpPr txBox="1"/>
          <p:nvPr/>
        </p:nvSpPr>
        <p:spPr>
          <a:xfrm>
            <a:off x="8275783" y="6252897"/>
            <a:ext cx="1644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Other DAC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AAD3FF-3F80-48CF-8A9C-FB10529533AB}"/>
              </a:ext>
            </a:extLst>
          </p:cNvPr>
          <p:cNvSpPr txBox="1"/>
          <p:nvPr/>
        </p:nvSpPr>
        <p:spPr>
          <a:xfrm>
            <a:off x="840507" y="5603917"/>
            <a:ext cx="2281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Other Non-DAC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07156-CCCB-4910-BCC1-464E4A04AD1E}"/>
              </a:ext>
            </a:extLst>
          </p:cNvPr>
          <p:cNvSpPr txBox="1"/>
          <p:nvPr/>
        </p:nvSpPr>
        <p:spPr>
          <a:xfrm>
            <a:off x="2179674" y="6239103"/>
            <a:ext cx="1561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Romania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9BC8D8-05F4-4594-8441-1AEBDE0AB69A}"/>
              </a:ext>
            </a:extLst>
          </p:cNvPr>
          <p:cNvSpPr txBox="1"/>
          <p:nvPr/>
        </p:nvSpPr>
        <p:spPr>
          <a:xfrm>
            <a:off x="600364" y="3244333"/>
            <a:ext cx="2050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EU Institutions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750AEB-E623-44FC-8808-FAAD960D5B4A}"/>
              </a:ext>
            </a:extLst>
          </p:cNvPr>
          <p:cNvSpPr txBox="1"/>
          <p:nvPr/>
        </p:nvSpPr>
        <p:spPr>
          <a:xfrm>
            <a:off x="1836869" y="688746"/>
            <a:ext cx="1749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World Bank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BA1E27-C1B6-450A-998B-CF5B4D270699}"/>
              </a:ext>
            </a:extLst>
          </p:cNvPr>
          <p:cNvSpPr txBox="1"/>
          <p:nvPr/>
        </p:nvSpPr>
        <p:spPr>
          <a:xfrm>
            <a:off x="1648047" y="181200"/>
            <a:ext cx="2711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Other Multilaterals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BFF6F73-8D18-40DB-81C8-382FF77D2826}"/>
              </a:ext>
            </a:extLst>
          </p:cNvPr>
          <p:cNvCxnSpPr/>
          <p:nvPr/>
        </p:nvCxnSpPr>
        <p:spPr>
          <a:xfrm>
            <a:off x="4461164" y="406459"/>
            <a:ext cx="979054" cy="264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C1AF48-4252-4669-ABC6-C5508293CE86}"/>
              </a:ext>
            </a:extLst>
          </p:cNvPr>
          <p:cNvCxnSpPr>
            <a:cxnSpLocks/>
          </p:cNvCxnSpPr>
          <p:nvPr/>
        </p:nvCxnSpPr>
        <p:spPr>
          <a:xfrm flipV="1">
            <a:off x="3645074" y="775793"/>
            <a:ext cx="973109" cy="781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D5C039-0998-4931-92EB-BBAA9B7FBFBD}"/>
              </a:ext>
            </a:extLst>
          </p:cNvPr>
          <p:cNvCxnSpPr/>
          <p:nvPr/>
        </p:nvCxnSpPr>
        <p:spPr>
          <a:xfrm>
            <a:off x="2650836" y="3428999"/>
            <a:ext cx="3232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4F832FB-AF9B-4FF8-A23C-58EB45F6FB32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3121890" y="5603918"/>
            <a:ext cx="794328" cy="2000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FD76532-CF94-4654-92EA-AD1A3DAAC55C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740726" y="5973250"/>
            <a:ext cx="628074" cy="4659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2008C83-33F4-482A-9366-D7A6D8B122CA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7269019" y="6252898"/>
            <a:ext cx="1006764" cy="2000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275F843-5689-49A6-BAFB-997967F899A4}"/>
              </a:ext>
            </a:extLst>
          </p:cNvPr>
          <p:cNvSpPr txBox="1"/>
          <p:nvPr/>
        </p:nvSpPr>
        <p:spPr>
          <a:xfrm rot="1545615">
            <a:off x="4657438" y="2910129"/>
            <a:ext cx="1558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Multilateral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6E4A3E-D1BF-46A4-AB0A-F983ACDAC1A3}"/>
              </a:ext>
            </a:extLst>
          </p:cNvPr>
          <p:cNvSpPr txBox="1"/>
          <p:nvPr/>
        </p:nvSpPr>
        <p:spPr>
          <a:xfrm>
            <a:off x="6431085" y="3244333"/>
            <a:ext cx="1558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DAC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516A50-8646-466C-A5C0-8D7FC544312D}"/>
              </a:ext>
            </a:extLst>
          </p:cNvPr>
          <p:cNvSpPr txBox="1"/>
          <p:nvPr/>
        </p:nvSpPr>
        <p:spPr>
          <a:xfrm rot="18345897">
            <a:off x="4896574" y="3852839"/>
            <a:ext cx="1558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Non-DAC</a:t>
            </a:r>
          </a:p>
        </p:txBody>
      </p:sp>
    </p:spTree>
    <p:extLst>
      <p:ext uri="{BB962C8B-B14F-4D97-AF65-F5344CB8AC3E}">
        <p14:creationId xmlns:p14="http://schemas.microsoft.com/office/powerpoint/2010/main" val="492249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7EF0-E6DE-4064-8ECF-A403DC00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Moldova’s changing aid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E5BD2-74C3-42B2-90EE-C94BF5D42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Cuts in aid budgets of US, UK, Germany, France, Netherlands, Belgium, and Switzerland anticipated</a:t>
            </a:r>
          </a:p>
          <a:p>
            <a:r>
              <a:rPr lang="en-US" dirty="0"/>
              <a:t>If Moldova’s ODA receipts follow global trends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loss of $190 – $280 million</a:t>
            </a:r>
            <a:r>
              <a:rPr lang="en-US" dirty="0">
                <a:sym typeface="Wingdings" panose="05000000000000000000" pitchFamily="2" charset="2"/>
              </a:rPr>
              <a:t> in ODA flows is expected for 2026 relative to 2023</a:t>
            </a:r>
          </a:p>
          <a:p>
            <a:r>
              <a:rPr lang="en-US" dirty="0">
                <a:sym typeface="Wingdings" panose="05000000000000000000" pitchFamily="2" charset="2"/>
              </a:rPr>
              <a:t>Future DAC priorities = Ukraine reconstruction, climate change, domestic refugee costs</a:t>
            </a:r>
          </a:p>
          <a:p>
            <a:r>
              <a:rPr lang="en-US" dirty="0">
                <a:sym typeface="Wingdings" panose="05000000000000000000" pitchFamily="2" charset="2"/>
              </a:rPr>
              <a:t>Will affect 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budget support, infrastructure projects, social programs, and civil society</a:t>
            </a:r>
            <a:r>
              <a:rPr lang="en-US" dirty="0">
                <a:sym typeface="Wingdings" panose="05000000000000000000" pitchFamily="2" charset="2"/>
              </a:rPr>
              <a:t> funding in Moldova, unless 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alternative financing strategies </a:t>
            </a:r>
            <a:r>
              <a:rPr lang="en-US" dirty="0">
                <a:sym typeface="Wingdings" panose="05000000000000000000" pitchFamily="2" charset="2"/>
              </a:rPr>
              <a:t>are put in place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61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8737-90EC-468F-9EFC-F85D115C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C72A3-FF7B-4120-B6CD-0A98B0A26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Leverage </a:t>
            </a:r>
            <a:r>
              <a:rPr lang="en-US" dirty="0">
                <a:solidFill>
                  <a:srgbClr val="0000FF"/>
                </a:solidFill>
              </a:rPr>
              <a:t>diaspora investment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Attract </a:t>
            </a:r>
            <a:r>
              <a:rPr lang="en-US" dirty="0">
                <a:solidFill>
                  <a:srgbClr val="0000FF"/>
                </a:solidFill>
              </a:rPr>
              <a:t>cross-border philanthropy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Mobilize </a:t>
            </a:r>
            <a:r>
              <a:rPr lang="en-US" dirty="0">
                <a:solidFill>
                  <a:srgbClr val="0000FF"/>
                </a:solidFill>
              </a:rPr>
              <a:t>private capital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Engage + align with </a:t>
            </a:r>
            <a:r>
              <a:rPr lang="en-US" dirty="0">
                <a:solidFill>
                  <a:srgbClr val="0000FF"/>
                </a:solidFill>
              </a:rPr>
              <a:t>newer donors</a:t>
            </a:r>
          </a:p>
        </p:txBody>
      </p:sp>
    </p:spTree>
    <p:extLst>
      <p:ext uri="{BB962C8B-B14F-4D97-AF65-F5344CB8AC3E}">
        <p14:creationId xmlns:p14="http://schemas.microsoft.com/office/powerpoint/2010/main" val="266741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EA6F2-24A5-45C9-9C4C-6F22EF5C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Moldovan diaspora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3E15A53-0155-4678-9BAC-779E660172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757916"/>
              </p:ext>
            </p:extLst>
          </p:nvPr>
        </p:nvGraphicFramePr>
        <p:xfrm>
          <a:off x="838200" y="1343447"/>
          <a:ext cx="10979552" cy="487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18DDC20-DE37-4C9A-8826-39F2BA90366F}"/>
              </a:ext>
            </a:extLst>
          </p:cNvPr>
          <p:cNvSpPr txBox="1"/>
          <p:nvPr/>
        </p:nvSpPr>
        <p:spPr>
          <a:xfrm>
            <a:off x="3113590" y="6362070"/>
            <a:ext cx="75929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Sources:  UN DESA, Population Division; World Bank World Development Indicators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90A427-957E-4AFB-9399-A83C8738698C}"/>
              </a:ext>
            </a:extLst>
          </p:cNvPr>
          <p:cNvSpPr txBox="1"/>
          <p:nvPr/>
        </p:nvSpPr>
        <p:spPr>
          <a:xfrm>
            <a:off x="10093122" y="1668323"/>
            <a:ext cx="1875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 % of total population (domestic and international):</a:t>
            </a:r>
          </a:p>
        </p:txBody>
      </p:sp>
    </p:spTree>
    <p:extLst>
      <p:ext uri="{BB962C8B-B14F-4D97-AF65-F5344CB8AC3E}">
        <p14:creationId xmlns:p14="http://schemas.microsoft.com/office/powerpoint/2010/main" val="3719435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EA6F2-24A5-45C9-9C4C-6F22EF5C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Moldovan diaspora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3E15A53-0155-4678-9BAC-779E660172B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343447"/>
          <a:ext cx="10979552" cy="487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18DDC20-DE37-4C9A-8826-39F2BA90366F}"/>
              </a:ext>
            </a:extLst>
          </p:cNvPr>
          <p:cNvSpPr txBox="1"/>
          <p:nvPr/>
        </p:nvSpPr>
        <p:spPr>
          <a:xfrm>
            <a:off x="3113590" y="6362070"/>
            <a:ext cx="75929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Sources:  UN DESA, Population Division; World Bank World Development Indicators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90A427-957E-4AFB-9399-A83C8738698C}"/>
              </a:ext>
            </a:extLst>
          </p:cNvPr>
          <p:cNvSpPr txBox="1"/>
          <p:nvPr/>
        </p:nvSpPr>
        <p:spPr>
          <a:xfrm>
            <a:off x="10093122" y="1668323"/>
            <a:ext cx="1875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 % of total population (domestic and international):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6C748-D2A3-4E0E-A29A-240DBC58C96A}"/>
              </a:ext>
            </a:extLst>
          </p:cNvPr>
          <p:cNvSpPr txBox="1"/>
          <p:nvPr/>
        </p:nvSpPr>
        <p:spPr>
          <a:xfrm>
            <a:off x="6547896" y="1819061"/>
            <a:ext cx="199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Remittances received (% GDP)</a:t>
            </a:r>
          </a:p>
        </p:txBody>
      </p:sp>
    </p:spTree>
    <p:extLst>
      <p:ext uri="{BB962C8B-B14F-4D97-AF65-F5344CB8AC3E}">
        <p14:creationId xmlns:p14="http://schemas.microsoft.com/office/powerpoint/2010/main" val="3848961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 descr="Rockefeller Foundation | Gavi, the Vaccine Alliance">
            <a:extLst>
              <a:ext uri="{FF2B5EF4-FFF2-40B4-BE49-F238E27FC236}">
                <a16:creationId xmlns:a16="http://schemas.microsoft.com/office/drawing/2014/main" id="{6CE3DB14-0E71-3848-A8B0-0A6E3D6A0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33" y="4854452"/>
            <a:ext cx="2432494" cy="157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992A04D-D8FC-E24D-BE47-F884E5566B6C}"/>
              </a:ext>
            </a:extLst>
          </p:cNvPr>
          <p:cNvGrpSpPr>
            <a:grpSpLocks noChangeAspect="1"/>
          </p:cNvGrpSpPr>
          <p:nvPr/>
        </p:nvGrpSpPr>
        <p:grpSpPr>
          <a:xfrm>
            <a:off x="297584" y="1394084"/>
            <a:ext cx="3396592" cy="3231185"/>
            <a:chOff x="694944" y="1283350"/>
            <a:chExt cx="4572000" cy="4349354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BAD30F38-F97B-6143-AE31-1AB30460D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944" y="2203704"/>
              <a:ext cx="4572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8" name="Picture 8" descr="The Bill &amp;amp; Melinda Gates Foundation | Gavi, the Vaccine Alliance">
              <a:extLst>
                <a:ext uri="{FF2B5EF4-FFF2-40B4-BE49-F238E27FC236}">
                  <a16:creationId xmlns:a16="http://schemas.microsoft.com/office/drawing/2014/main" id="{888FE178-3872-9449-B816-0072A9F71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944" y="1283350"/>
              <a:ext cx="4572000" cy="920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Bezos Earth Fund | AFR100">
            <a:extLst>
              <a:ext uri="{FF2B5EF4-FFF2-40B4-BE49-F238E27FC236}">
                <a16:creationId xmlns:a16="http://schemas.microsoft.com/office/drawing/2014/main" id="{7820A95A-E27A-4889-B110-6ECEAF1F7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106" y="1289987"/>
            <a:ext cx="3265208" cy="139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E33268-50EA-4DA1-94D5-7EA26B0B7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366" y="3243605"/>
            <a:ext cx="3025947" cy="947253"/>
          </a:xfrm>
          <a:prstGeom prst="rect">
            <a:avLst/>
          </a:prstGeom>
        </p:spPr>
      </p:pic>
      <p:pic>
        <p:nvPicPr>
          <p:cNvPr id="2054" name="Picture 6" descr="WaterEquity Announces $100M+ Raised for New Impact Fund">
            <a:extLst>
              <a:ext uri="{FF2B5EF4-FFF2-40B4-BE49-F238E27FC236}">
                <a16:creationId xmlns:a16="http://schemas.microsoft.com/office/drawing/2014/main" id="{2BCA41CD-8EA3-49D4-BB26-7B99DE865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997" y="645874"/>
            <a:ext cx="2500268" cy="254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hell Foundation - Future-Fit Business">
            <a:extLst>
              <a:ext uri="{FF2B5EF4-FFF2-40B4-BE49-F238E27FC236}">
                <a16:creationId xmlns:a16="http://schemas.microsoft.com/office/drawing/2014/main" id="{0AA07323-8094-4DF3-872F-72B8BB5E2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541" y="3148668"/>
            <a:ext cx="3841401" cy="67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KEA Foundation - Wikipedia">
            <a:extLst>
              <a:ext uri="{FF2B5EF4-FFF2-40B4-BE49-F238E27FC236}">
                <a16:creationId xmlns:a16="http://schemas.microsoft.com/office/drawing/2014/main" id="{16F697BE-6268-43AF-9C2E-8BBC3ABF6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1" t="23672" r="18092" b="24324"/>
          <a:stretch/>
        </p:blipFill>
        <p:spPr bwMode="auto">
          <a:xfrm>
            <a:off x="8125636" y="4699787"/>
            <a:ext cx="2915845" cy="18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linton Foundation - Wikipedia">
            <a:extLst>
              <a:ext uri="{FF2B5EF4-FFF2-40B4-BE49-F238E27FC236}">
                <a16:creationId xmlns:a16="http://schemas.microsoft.com/office/drawing/2014/main" id="{5D2A14DC-50FB-4EAD-B74B-E73B077E9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365" y="4685194"/>
            <a:ext cx="317182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C569448-DD59-446A-A407-130A9CEF5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78"/>
            <a:ext cx="10515600" cy="1325563"/>
          </a:xfrm>
        </p:spPr>
        <p:txBody>
          <a:bodyPr/>
          <a:lstStyle/>
          <a:p>
            <a:r>
              <a:rPr lang="en-US" dirty="0"/>
              <a:t>2. Private cross-border philanthropy</a:t>
            </a:r>
          </a:p>
        </p:txBody>
      </p:sp>
    </p:spTree>
    <p:extLst>
      <p:ext uri="{BB962C8B-B14F-4D97-AF65-F5344CB8AC3E}">
        <p14:creationId xmlns:p14="http://schemas.microsoft.com/office/powerpoint/2010/main" val="28700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development assistance vs. ODA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8D648-E4B5-4E6F-3F28-F74D203C3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56" y="1690688"/>
            <a:ext cx="6616032" cy="4615405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2003F66-B684-B645-28BE-6792538AD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81360"/>
              </p:ext>
            </p:extLst>
          </p:nvPr>
        </p:nvGraphicFramePr>
        <p:xfrm>
          <a:off x="6834987" y="1438143"/>
          <a:ext cx="5138058" cy="492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846939-69E2-2C03-63E7-E5A5181D76E8}"/>
              </a:ext>
            </a:extLst>
          </p:cNvPr>
          <p:cNvCxnSpPr>
            <a:cxnSpLocks/>
          </p:cNvCxnSpPr>
          <p:nvPr/>
        </p:nvCxnSpPr>
        <p:spPr>
          <a:xfrm>
            <a:off x="9376347" y="4072900"/>
            <a:ext cx="237744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28132FD-7809-7B45-7DEE-E29FF1FD5903}"/>
              </a:ext>
            </a:extLst>
          </p:cNvPr>
          <p:cNvSpPr txBox="1"/>
          <p:nvPr/>
        </p:nvSpPr>
        <p:spPr>
          <a:xfrm>
            <a:off x="3186113" y="6457760"/>
            <a:ext cx="8786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Source:  Global Philanthropy Tracker, UN SDG Global Database, World Bank Int’l Debt Statistics, OECD Creditor Reporting System 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394B43A5-751B-105D-D9AD-186E4032E2F6}"/>
              </a:ext>
            </a:extLst>
          </p:cNvPr>
          <p:cNvSpPr/>
          <p:nvPr/>
        </p:nvSpPr>
        <p:spPr>
          <a:xfrm>
            <a:off x="10872615" y="4129928"/>
            <a:ext cx="149929" cy="376836"/>
          </a:xfrm>
          <a:prstGeom prst="up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1ADD150B-4EFE-A106-6441-83AFAA69197F}"/>
              </a:ext>
            </a:extLst>
          </p:cNvPr>
          <p:cNvSpPr/>
          <p:nvPr/>
        </p:nvSpPr>
        <p:spPr>
          <a:xfrm flipH="1" flipV="1">
            <a:off x="9536823" y="4129928"/>
            <a:ext cx="149929" cy="376836"/>
          </a:xfrm>
          <a:prstGeom prst="up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32CA4-07BF-19AD-3248-C1E22E944821}"/>
              </a:ext>
            </a:extLst>
          </p:cNvPr>
          <p:cNvSpPr txBox="1"/>
          <p:nvPr/>
        </p:nvSpPr>
        <p:spPr>
          <a:xfrm>
            <a:off x="9536823" y="1415441"/>
            <a:ext cx="243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2023 Disbursements</a:t>
            </a:r>
          </a:p>
        </p:txBody>
      </p:sp>
    </p:spTree>
    <p:extLst>
      <p:ext uri="{BB962C8B-B14F-4D97-AF65-F5344CB8AC3E}">
        <p14:creationId xmlns:p14="http://schemas.microsoft.com/office/powerpoint/2010/main" val="223195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2" grpId="0"/>
      <p:bldP spid="3" grpId="0" animBg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6F488-1E50-41A1-BD5D-F4CDC2877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Blended finance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6A62A0-F0D3-43B3-877F-555D91F7E6B6}"/>
              </a:ext>
            </a:extLst>
          </p:cNvPr>
          <p:cNvSpPr txBox="1"/>
          <p:nvPr/>
        </p:nvSpPr>
        <p:spPr>
          <a:xfrm>
            <a:off x="733903" y="2083319"/>
            <a:ext cx="1624264" cy="1015663"/>
          </a:xfrm>
          <a:prstGeom prst="rect">
            <a:avLst/>
          </a:prstGeom>
          <a:solidFill>
            <a:srgbClr val="153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Multilateral &amp; bilateral financing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FCAA173-B034-41F4-8C1C-BAF2DC7F26B1}"/>
              </a:ext>
            </a:extLst>
          </p:cNvPr>
          <p:cNvSpPr/>
          <p:nvPr/>
        </p:nvSpPr>
        <p:spPr>
          <a:xfrm>
            <a:off x="2533647" y="2288357"/>
            <a:ext cx="1082842" cy="464189"/>
          </a:xfrm>
          <a:prstGeom prst="rightArrow">
            <a:avLst/>
          </a:prstGeom>
          <a:solidFill>
            <a:srgbClr val="CC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717826-8C8A-4463-B5B3-1514E61BB5CD}"/>
              </a:ext>
            </a:extLst>
          </p:cNvPr>
          <p:cNvSpPr txBox="1"/>
          <p:nvPr/>
        </p:nvSpPr>
        <p:spPr>
          <a:xfrm>
            <a:off x="3763888" y="2221788"/>
            <a:ext cx="1215190" cy="707886"/>
          </a:xfrm>
          <a:prstGeom prst="rect">
            <a:avLst/>
          </a:prstGeom>
          <a:solidFill>
            <a:srgbClr val="35BF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Recipient country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BE65B69-35A8-43D8-8752-30C37E6CDAC7}"/>
              </a:ext>
            </a:extLst>
          </p:cNvPr>
          <p:cNvSpPr/>
          <p:nvPr/>
        </p:nvSpPr>
        <p:spPr>
          <a:xfrm>
            <a:off x="5126477" y="2343637"/>
            <a:ext cx="4161903" cy="464189"/>
          </a:xfrm>
          <a:prstGeom prst="rightArrow">
            <a:avLst/>
          </a:prstGeom>
          <a:solidFill>
            <a:srgbClr val="CC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766521-52E7-4D66-8148-44959962C9D3}"/>
              </a:ext>
            </a:extLst>
          </p:cNvPr>
          <p:cNvSpPr txBox="1"/>
          <p:nvPr/>
        </p:nvSpPr>
        <p:spPr>
          <a:xfrm>
            <a:off x="9432763" y="2206325"/>
            <a:ext cx="2117558" cy="707886"/>
          </a:xfrm>
          <a:prstGeom prst="rect">
            <a:avLst/>
          </a:prstGeom>
          <a:solidFill>
            <a:srgbClr val="10948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Assets &amp; expenses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7A4F0-C65A-4ED4-AF5B-86CE5223B67B}"/>
              </a:ext>
            </a:extLst>
          </p:cNvPr>
          <p:cNvSpPr txBox="1"/>
          <p:nvPr/>
        </p:nvSpPr>
        <p:spPr>
          <a:xfrm>
            <a:off x="733903" y="5632676"/>
            <a:ext cx="1624264" cy="1015663"/>
          </a:xfrm>
          <a:prstGeom prst="rect">
            <a:avLst/>
          </a:prstGeom>
          <a:solidFill>
            <a:srgbClr val="153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Multilateral &amp; bilateral financing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37562AD-4F17-4B1C-B21E-A6247520314C}"/>
              </a:ext>
            </a:extLst>
          </p:cNvPr>
          <p:cNvSpPr/>
          <p:nvPr/>
        </p:nvSpPr>
        <p:spPr>
          <a:xfrm>
            <a:off x="2533647" y="5908414"/>
            <a:ext cx="1082842" cy="464189"/>
          </a:xfrm>
          <a:prstGeom prst="rightArrow">
            <a:avLst/>
          </a:prstGeom>
          <a:solidFill>
            <a:srgbClr val="CC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995DD2-AE3B-493A-9A20-A34CA1DC095E}"/>
              </a:ext>
            </a:extLst>
          </p:cNvPr>
          <p:cNvSpPr txBox="1"/>
          <p:nvPr/>
        </p:nvSpPr>
        <p:spPr>
          <a:xfrm>
            <a:off x="3829547" y="5791744"/>
            <a:ext cx="1215190" cy="707886"/>
          </a:xfrm>
          <a:prstGeom prst="rect">
            <a:avLst/>
          </a:prstGeom>
          <a:solidFill>
            <a:srgbClr val="35BF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Recipient country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3C692C-0660-4625-BBE2-AD3679463338}"/>
              </a:ext>
            </a:extLst>
          </p:cNvPr>
          <p:cNvSpPr txBox="1"/>
          <p:nvPr/>
        </p:nvSpPr>
        <p:spPr>
          <a:xfrm>
            <a:off x="9432763" y="3751761"/>
            <a:ext cx="2117558" cy="2862322"/>
          </a:xfrm>
          <a:prstGeom prst="rect">
            <a:avLst/>
          </a:prstGeom>
          <a:solidFill>
            <a:srgbClr val="10948B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Assets &amp; expenses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8DC847-D2EF-4360-9785-3FB708184914}"/>
              </a:ext>
            </a:extLst>
          </p:cNvPr>
          <p:cNvSpPr txBox="1"/>
          <p:nvPr/>
        </p:nvSpPr>
        <p:spPr>
          <a:xfrm>
            <a:off x="6540169" y="5800143"/>
            <a:ext cx="1756612" cy="707886"/>
          </a:xfrm>
          <a:prstGeom prst="rect">
            <a:avLst/>
          </a:prstGeom>
          <a:solidFill>
            <a:srgbClr val="14B8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capital solutions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C0AF19E8-206F-4E28-89DC-0C4034D4E332}"/>
              </a:ext>
            </a:extLst>
          </p:cNvPr>
          <p:cNvSpPr/>
          <p:nvPr/>
        </p:nvSpPr>
        <p:spPr>
          <a:xfrm>
            <a:off x="5274367" y="5908415"/>
            <a:ext cx="1082842" cy="464189"/>
          </a:xfrm>
          <a:prstGeom prst="rightArrow">
            <a:avLst/>
          </a:prstGeom>
          <a:solidFill>
            <a:srgbClr val="CC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6CBB69E-F91F-4ADF-9861-8561C80A76D6}"/>
              </a:ext>
            </a:extLst>
          </p:cNvPr>
          <p:cNvSpPr/>
          <p:nvPr/>
        </p:nvSpPr>
        <p:spPr>
          <a:xfrm>
            <a:off x="2634902" y="3667543"/>
            <a:ext cx="5257809" cy="1476818"/>
          </a:xfrm>
          <a:prstGeom prst="roundRect">
            <a:avLst/>
          </a:prstGeom>
          <a:noFill/>
          <a:ln w="57150">
            <a:solidFill>
              <a:srgbClr val="476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7604F1-943F-42A3-AF42-B520B742EB49}"/>
              </a:ext>
            </a:extLst>
          </p:cNvPr>
          <p:cNvSpPr txBox="1"/>
          <p:nvPr/>
        </p:nvSpPr>
        <p:spPr>
          <a:xfrm>
            <a:off x="2863503" y="4195976"/>
            <a:ext cx="1215189" cy="646331"/>
          </a:xfrm>
          <a:prstGeom prst="rect">
            <a:avLst/>
          </a:prstGeom>
          <a:solidFill>
            <a:srgbClr val="99E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Private sector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3A72F1-DD3D-4338-88CC-35AB6B2CA2E5}"/>
              </a:ext>
            </a:extLst>
          </p:cNvPr>
          <p:cNvSpPr txBox="1"/>
          <p:nvPr/>
        </p:nvSpPr>
        <p:spPr>
          <a:xfrm>
            <a:off x="4078692" y="4195975"/>
            <a:ext cx="1215189" cy="646331"/>
          </a:xfrm>
          <a:prstGeom prst="rect">
            <a:avLst/>
          </a:prstGeom>
          <a:solidFill>
            <a:srgbClr val="99E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Public sector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FA9261-6C4D-462D-A4FD-08D883467602}"/>
              </a:ext>
            </a:extLst>
          </p:cNvPr>
          <p:cNvSpPr txBox="1"/>
          <p:nvPr/>
        </p:nvSpPr>
        <p:spPr>
          <a:xfrm>
            <a:off x="5433859" y="4192853"/>
            <a:ext cx="2266228" cy="646331"/>
          </a:xfrm>
          <a:prstGeom prst="rect">
            <a:avLst/>
          </a:prstGeom>
          <a:solidFill>
            <a:srgbClr val="99E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Private development finance (DFC, IFC)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27A448-E8F2-40EB-B907-161C5B965EFB}"/>
              </a:ext>
            </a:extLst>
          </p:cNvPr>
          <p:cNvSpPr txBox="1"/>
          <p:nvPr/>
        </p:nvSpPr>
        <p:spPr>
          <a:xfrm>
            <a:off x="3477122" y="3759889"/>
            <a:ext cx="3669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76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Capital mobilization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0D034C4A-3920-4A29-A2D8-44C962BB0237}"/>
              </a:ext>
            </a:extLst>
          </p:cNvPr>
          <p:cNvSpPr/>
          <p:nvPr/>
        </p:nvSpPr>
        <p:spPr>
          <a:xfrm rot="16200000">
            <a:off x="7203386" y="5231580"/>
            <a:ext cx="488314" cy="464189"/>
          </a:xfrm>
          <a:prstGeom prst="rightArrow">
            <a:avLst/>
          </a:prstGeom>
          <a:solidFill>
            <a:srgbClr val="CC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18A667-AEC2-41E7-A9F7-B6FB4B1C45AE}"/>
              </a:ext>
            </a:extLst>
          </p:cNvPr>
          <p:cNvSpPr txBox="1"/>
          <p:nvPr/>
        </p:nvSpPr>
        <p:spPr>
          <a:xfrm>
            <a:off x="2279997" y="2075820"/>
            <a:ext cx="141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DEBT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A51553-0FAD-45DD-BFBA-2E3041723C2B}"/>
              </a:ext>
            </a:extLst>
          </p:cNvPr>
          <p:cNvSpPr txBox="1"/>
          <p:nvPr/>
        </p:nvSpPr>
        <p:spPr>
          <a:xfrm>
            <a:off x="6399807" y="1816652"/>
            <a:ext cx="1560084" cy="669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DIRECT FINANCING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CF5723F2-83E0-47DC-A6F3-9A066400CD1D}"/>
              </a:ext>
            </a:extLst>
          </p:cNvPr>
          <p:cNvSpPr/>
          <p:nvPr/>
        </p:nvSpPr>
        <p:spPr>
          <a:xfrm>
            <a:off x="8133591" y="4115163"/>
            <a:ext cx="1125719" cy="464189"/>
          </a:xfrm>
          <a:prstGeom prst="rightArrow">
            <a:avLst/>
          </a:prstGeom>
          <a:solidFill>
            <a:srgbClr val="CC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363B4B-715E-4A67-842E-31E1239C78B0}"/>
              </a:ext>
            </a:extLst>
          </p:cNvPr>
          <p:cNvSpPr txBox="1"/>
          <p:nvPr/>
        </p:nvSpPr>
        <p:spPr>
          <a:xfrm>
            <a:off x="2392780" y="5642704"/>
            <a:ext cx="136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DEBT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1A9FA7-6581-45DD-8E1B-935852916A59}"/>
              </a:ext>
            </a:extLst>
          </p:cNvPr>
          <p:cNvSpPr txBox="1"/>
          <p:nvPr/>
        </p:nvSpPr>
        <p:spPr>
          <a:xfrm>
            <a:off x="7642974" y="5142840"/>
            <a:ext cx="1624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“CROWDING IN”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45951D-19DF-49A5-8E7D-0B872FECFD1C}"/>
              </a:ext>
            </a:extLst>
          </p:cNvPr>
          <p:cNvSpPr txBox="1"/>
          <p:nvPr/>
        </p:nvSpPr>
        <p:spPr>
          <a:xfrm>
            <a:off x="7951081" y="3790667"/>
            <a:ext cx="143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INVESTMENT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8B60CB-B8A0-477B-9CAF-A3DA46CE5ECB}"/>
              </a:ext>
            </a:extLst>
          </p:cNvPr>
          <p:cNvSpPr txBox="1"/>
          <p:nvPr/>
        </p:nvSpPr>
        <p:spPr>
          <a:xfrm>
            <a:off x="4975075" y="5342809"/>
            <a:ext cx="1560084" cy="669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DIRECT FINANCING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9D5FD7-BFF0-402F-B671-A38B63336BE4}"/>
              </a:ext>
            </a:extLst>
          </p:cNvPr>
          <p:cNvSpPr txBox="1"/>
          <p:nvPr/>
        </p:nvSpPr>
        <p:spPr>
          <a:xfrm>
            <a:off x="631151" y="1575481"/>
            <a:ext cx="5058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1537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Traditional Approach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00D0F43-BB10-4577-9F91-DB2C5C9EBE3A}"/>
              </a:ext>
            </a:extLst>
          </p:cNvPr>
          <p:cNvSpPr txBox="1"/>
          <p:nvPr/>
        </p:nvSpPr>
        <p:spPr>
          <a:xfrm>
            <a:off x="724884" y="3808883"/>
            <a:ext cx="1846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476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Blended-finance Approach</a:t>
            </a:r>
          </a:p>
        </p:txBody>
      </p:sp>
    </p:spTree>
    <p:extLst>
      <p:ext uri="{BB962C8B-B14F-4D97-AF65-F5344CB8AC3E}">
        <p14:creationId xmlns:p14="http://schemas.microsoft.com/office/powerpoint/2010/main" val="111316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4" grpId="0" animBg="1"/>
      <p:bldP spid="35" grpId="0"/>
      <p:bldP spid="36" grpId="0"/>
      <p:bldP spid="37" grpId="0"/>
      <p:bldP spid="38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439CD90-5AD2-8C44-8286-ABC23ACC1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" y="1301675"/>
            <a:ext cx="4879310" cy="332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5244079-42EB-F94C-A98A-D5307AF8D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299" y="1267541"/>
            <a:ext cx="6042945" cy="335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Brazil Delivers More Donations and Humanitarian Aid to Haiti | Diálogo  Americas">
            <a:extLst>
              <a:ext uri="{FF2B5EF4-FFF2-40B4-BE49-F238E27FC236}">
                <a16:creationId xmlns:a16="http://schemas.microsoft.com/office/drawing/2014/main" id="{0DDFAD18-B489-5742-BAD2-0E7BCDB99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752" y="1267542"/>
            <a:ext cx="4481247" cy="336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79B36B1-1F87-4B40-823F-0DA36A5B4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971"/>
            <a:ext cx="10515600" cy="1325563"/>
          </a:xfrm>
        </p:spPr>
        <p:txBody>
          <a:bodyPr/>
          <a:lstStyle/>
          <a:p>
            <a:r>
              <a:rPr lang="en-US" dirty="0"/>
              <a:t>4. Non-Traditional Donors</a:t>
            </a:r>
          </a:p>
        </p:txBody>
      </p:sp>
      <p:pic>
        <p:nvPicPr>
          <p:cNvPr id="6146" name="Picture 2" descr="In Pictures: UAE&amp;#39;s humanitarian aid efforts over the past 50 years | Year  Of The 50th – Gulf News">
            <a:extLst>
              <a:ext uri="{FF2B5EF4-FFF2-40B4-BE49-F238E27FC236}">
                <a16:creationId xmlns:a16="http://schemas.microsoft.com/office/drawing/2014/main" id="{0C71E692-D9E1-2F44-8C24-F486B6118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9785"/>
            <a:ext cx="4717620" cy="353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urkey among top nations contributing humanitarian aid">
            <a:extLst>
              <a:ext uri="{FF2B5EF4-FFF2-40B4-BE49-F238E27FC236}">
                <a16:creationId xmlns:a16="http://schemas.microsoft.com/office/drawing/2014/main" id="{1F5AE975-4E39-9E43-8902-639A0FECA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54" y="3326802"/>
            <a:ext cx="6290160" cy="353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7FE19A-F78E-4298-BFC3-0D1433CB5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205" y="3326802"/>
            <a:ext cx="5296797" cy="353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40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88848-97AD-D981-34DD-8CFD9BA9E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Official development assistance (ODA)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2EAC81C-D7F5-7E03-5C95-64B3D69D6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326261"/>
              </p:ext>
            </p:extLst>
          </p:nvPr>
        </p:nvGraphicFramePr>
        <p:xfrm>
          <a:off x="838200" y="1690688"/>
          <a:ext cx="10515599" cy="48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24CB8-7370-BF0C-77D7-611F2C52584A}"/>
              </a:ext>
            </a:extLst>
          </p:cNvPr>
          <p:cNvSpPr txBox="1">
            <a:spLocks/>
          </p:cNvSpPr>
          <p:nvPr/>
        </p:nvSpPr>
        <p:spPr>
          <a:xfrm>
            <a:off x="2102864" y="1855513"/>
            <a:ext cx="7717541" cy="1971419"/>
          </a:xfrm>
          <a:prstGeom prst="rect">
            <a:avLst/>
          </a:prstGeom>
          <a:solidFill>
            <a:srgbClr val="FFFFFF">
              <a:alpha val="25098"/>
            </a:srgb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60085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OECD Development Assistance Committee (DAC) definition:</a:t>
            </a:r>
          </a:p>
          <a:p>
            <a:r>
              <a:rPr lang="en-US" sz="2000" i="1" dirty="0">
                <a:solidFill>
                  <a:srgbClr val="060085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From official donors</a:t>
            </a:r>
          </a:p>
          <a:p>
            <a:r>
              <a:rPr lang="en-US" sz="2000" i="1" dirty="0">
                <a:solidFill>
                  <a:srgbClr val="060085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Concessional</a:t>
            </a:r>
          </a:p>
          <a:p>
            <a:r>
              <a:rPr lang="en-US" sz="2000" i="1" dirty="0">
                <a:solidFill>
                  <a:srgbClr val="060085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For economic development/humanitarian purposes</a:t>
            </a:r>
          </a:p>
          <a:p>
            <a:r>
              <a:rPr lang="en-US" sz="2000" i="1" dirty="0">
                <a:solidFill>
                  <a:srgbClr val="060085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 low/middle-income countries</a:t>
            </a:r>
          </a:p>
          <a:p>
            <a:endParaRPr lang="en-US" sz="2000" i="1" dirty="0">
              <a:solidFill>
                <a:srgbClr val="060085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7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4" grpId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3E9FA4B-CC6E-4884-A6A2-4AD83F1C4518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92768"/>
          <a:ext cx="8654716" cy="627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07A60FC-5107-42E0-B0AB-59FB3BF86704}"/>
              </a:ext>
            </a:extLst>
          </p:cNvPr>
          <p:cNvSpPr txBox="1"/>
          <p:nvPr/>
        </p:nvSpPr>
        <p:spPr>
          <a:xfrm>
            <a:off x="6710765" y="1162373"/>
            <a:ext cx="1619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~$280 million shortfall</a:t>
            </a:r>
          </a:p>
        </p:txBody>
      </p:sp>
    </p:spTree>
    <p:extLst>
      <p:ext uri="{BB962C8B-B14F-4D97-AF65-F5344CB8AC3E}">
        <p14:creationId xmlns:p14="http://schemas.microsoft.com/office/powerpoint/2010/main" val="224290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3E9FA4B-CC6E-4884-A6A2-4AD83F1C4518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92768"/>
          <a:ext cx="8654716" cy="627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67AA945-E198-4D56-AFD2-AEF5216872D2}"/>
              </a:ext>
            </a:extLst>
          </p:cNvPr>
          <p:cNvCxnSpPr>
            <a:cxnSpLocks/>
          </p:cNvCxnSpPr>
          <p:nvPr/>
        </p:nvCxnSpPr>
        <p:spPr>
          <a:xfrm flipH="1" flipV="1">
            <a:off x="8472669" y="1990847"/>
            <a:ext cx="1145182" cy="15055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0C8EC02-21B0-4C01-A31C-CB419AE0DE3D}"/>
              </a:ext>
            </a:extLst>
          </p:cNvPr>
          <p:cNvSpPr txBox="1"/>
          <p:nvPr/>
        </p:nvSpPr>
        <p:spPr>
          <a:xfrm>
            <a:off x="9617851" y="3142410"/>
            <a:ext cx="2574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Revenue mobilization (0.5% of GDP = $90m)</a:t>
            </a:r>
          </a:p>
        </p:txBody>
      </p:sp>
    </p:spTree>
    <p:extLst>
      <p:ext uri="{BB962C8B-B14F-4D97-AF65-F5344CB8AC3E}">
        <p14:creationId xmlns:p14="http://schemas.microsoft.com/office/powerpoint/2010/main" val="84240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3E9FA4B-CC6E-4884-A6A2-4AD83F1C4518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92768"/>
          <a:ext cx="8654716" cy="627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67AA945-E198-4D56-AFD2-AEF5216872D2}"/>
              </a:ext>
            </a:extLst>
          </p:cNvPr>
          <p:cNvCxnSpPr>
            <a:cxnSpLocks/>
          </p:cNvCxnSpPr>
          <p:nvPr/>
        </p:nvCxnSpPr>
        <p:spPr>
          <a:xfrm flipH="1" flipV="1">
            <a:off x="8472669" y="1990847"/>
            <a:ext cx="1145182" cy="15055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576DEB-EACC-464B-A8A4-F47360DF94C3}"/>
              </a:ext>
            </a:extLst>
          </p:cNvPr>
          <p:cNvCxnSpPr>
            <a:cxnSpLocks/>
          </p:cNvCxnSpPr>
          <p:nvPr/>
        </p:nvCxnSpPr>
        <p:spPr>
          <a:xfrm flipH="1" flipV="1">
            <a:off x="8461094" y="1561445"/>
            <a:ext cx="1181582" cy="11417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9F4F3A9-6509-4750-A561-47B8E9D2AF75}"/>
              </a:ext>
            </a:extLst>
          </p:cNvPr>
          <p:cNvSpPr txBox="1"/>
          <p:nvPr/>
        </p:nvSpPr>
        <p:spPr>
          <a:xfrm>
            <a:off x="9617851" y="3142410"/>
            <a:ext cx="2574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Revenue mobilization (0.5% of GDP = $90m)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23E24-FF35-4B30-A9C4-066FF2C1A131}"/>
              </a:ext>
            </a:extLst>
          </p:cNvPr>
          <p:cNvSpPr txBox="1"/>
          <p:nvPr/>
        </p:nvSpPr>
        <p:spPr>
          <a:xfrm>
            <a:off x="9642675" y="2349242"/>
            <a:ext cx="267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Diaspora financing </a:t>
            </a:r>
          </a:p>
          <a:p>
            <a:r>
              <a:rPr lang="en-US" dirty="0"/>
              <a:t>(0.3% of GDP = $55m)</a:t>
            </a:r>
          </a:p>
        </p:txBody>
      </p:sp>
    </p:spTree>
    <p:extLst>
      <p:ext uri="{BB962C8B-B14F-4D97-AF65-F5344CB8AC3E}">
        <p14:creationId xmlns:p14="http://schemas.microsoft.com/office/powerpoint/2010/main" val="1244592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3E9FA4B-CC6E-4884-A6A2-4AD83F1C4518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92768"/>
          <a:ext cx="8654716" cy="627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CEEA25B-7963-4222-8B10-C6C9EFFC1A00}"/>
              </a:ext>
            </a:extLst>
          </p:cNvPr>
          <p:cNvSpPr txBox="1"/>
          <p:nvPr/>
        </p:nvSpPr>
        <p:spPr>
          <a:xfrm>
            <a:off x="9642675" y="1561444"/>
            <a:ext cx="2333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Cross-border private aid ($7.5m)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67AA945-E198-4D56-AFD2-AEF5216872D2}"/>
              </a:ext>
            </a:extLst>
          </p:cNvPr>
          <p:cNvCxnSpPr>
            <a:cxnSpLocks/>
          </p:cNvCxnSpPr>
          <p:nvPr/>
        </p:nvCxnSpPr>
        <p:spPr>
          <a:xfrm flipH="1" flipV="1">
            <a:off x="8472669" y="1990847"/>
            <a:ext cx="1145182" cy="15055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576DEB-EACC-464B-A8A4-F47360DF94C3}"/>
              </a:ext>
            </a:extLst>
          </p:cNvPr>
          <p:cNvCxnSpPr>
            <a:cxnSpLocks/>
          </p:cNvCxnSpPr>
          <p:nvPr/>
        </p:nvCxnSpPr>
        <p:spPr>
          <a:xfrm flipH="1" flipV="1">
            <a:off x="8461094" y="1561445"/>
            <a:ext cx="1181582" cy="11417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1ED898C-A7A3-42A9-9A17-476A007CC75E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8472669" y="1414611"/>
            <a:ext cx="1170006" cy="4699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AE642E8-4F5D-4740-A31C-ECF0066B9A5F}"/>
              </a:ext>
            </a:extLst>
          </p:cNvPr>
          <p:cNvSpPr txBox="1"/>
          <p:nvPr/>
        </p:nvSpPr>
        <p:spPr>
          <a:xfrm>
            <a:off x="9617851" y="3142410"/>
            <a:ext cx="2574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Revenue mobilization (0.5% of GDP = $90m)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AF3AA-B33B-4C1B-8A2C-2EE05A50FD9E}"/>
              </a:ext>
            </a:extLst>
          </p:cNvPr>
          <p:cNvSpPr txBox="1"/>
          <p:nvPr/>
        </p:nvSpPr>
        <p:spPr>
          <a:xfrm>
            <a:off x="9642675" y="2349242"/>
            <a:ext cx="267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Diaspora financing </a:t>
            </a:r>
          </a:p>
          <a:p>
            <a:r>
              <a:rPr lang="en-US" dirty="0"/>
              <a:t>(0.3% of GDP = $55m)</a:t>
            </a:r>
          </a:p>
        </p:txBody>
      </p:sp>
    </p:spTree>
    <p:extLst>
      <p:ext uri="{BB962C8B-B14F-4D97-AF65-F5344CB8AC3E}">
        <p14:creationId xmlns:p14="http://schemas.microsoft.com/office/powerpoint/2010/main" val="3827057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3E9FA4B-CC6E-4884-A6A2-4AD83F1C4518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92768"/>
          <a:ext cx="8654716" cy="627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CEEA25B-7963-4222-8B10-C6C9EFFC1A00}"/>
              </a:ext>
            </a:extLst>
          </p:cNvPr>
          <p:cNvSpPr txBox="1"/>
          <p:nvPr/>
        </p:nvSpPr>
        <p:spPr>
          <a:xfrm>
            <a:off x="9642675" y="1561444"/>
            <a:ext cx="2333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Cross-border private aid ($7.5m)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42A2B7-79A8-437F-A0D2-63FCF5CC4363}"/>
              </a:ext>
            </a:extLst>
          </p:cNvPr>
          <p:cNvSpPr txBox="1"/>
          <p:nvPr/>
        </p:nvSpPr>
        <p:spPr>
          <a:xfrm>
            <a:off x="9642676" y="768276"/>
            <a:ext cx="2333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De-risked private investment ($60m)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67AA945-E198-4D56-AFD2-AEF5216872D2}"/>
              </a:ext>
            </a:extLst>
          </p:cNvPr>
          <p:cNvCxnSpPr>
            <a:cxnSpLocks/>
          </p:cNvCxnSpPr>
          <p:nvPr/>
        </p:nvCxnSpPr>
        <p:spPr>
          <a:xfrm flipH="1" flipV="1">
            <a:off x="8472669" y="1990847"/>
            <a:ext cx="1145182" cy="15055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576DEB-EACC-464B-A8A4-F47360DF94C3}"/>
              </a:ext>
            </a:extLst>
          </p:cNvPr>
          <p:cNvCxnSpPr>
            <a:cxnSpLocks/>
          </p:cNvCxnSpPr>
          <p:nvPr/>
        </p:nvCxnSpPr>
        <p:spPr>
          <a:xfrm flipH="1" flipV="1">
            <a:off x="8461094" y="1561445"/>
            <a:ext cx="1181582" cy="11417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1ED898C-A7A3-42A9-9A17-476A007CC75E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8472669" y="1414611"/>
            <a:ext cx="1170006" cy="4699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4C78D8F-DFB8-4512-9D11-045DFB34EE04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472668" y="1091442"/>
            <a:ext cx="1170008" cy="1588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640580-D2CE-4E0A-88BA-6A994741C6E1}"/>
              </a:ext>
            </a:extLst>
          </p:cNvPr>
          <p:cNvSpPr txBox="1"/>
          <p:nvPr/>
        </p:nvSpPr>
        <p:spPr>
          <a:xfrm>
            <a:off x="9617851" y="3142410"/>
            <a:ext cx="2574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Revenue mobilization (0.5% of GDP = $90m)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FC369F-C2FB-4B2A-AB0B-858CB83E22FC}"/>
              </a:ext>
            </a:extLst>
          </p:cNvPr>
          <p:cNvSpPr txBox="1"/>
          <p:nvPr/>
        </p:nvSpPr>
        <p:spPr>
          <a:xfrm>
            <a:off x="9642675" y="2349242"/>
            <a:ext cx="267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Diaspora financing </a:t>
            </a:r>
          </a:p>
          <a:p>
            <a:r>
              <a:rPr lang="en-US" dirty="0"/>
              <a:t>(0.3% of GDP = $55m)</a:t>
            </a:r>
          </a:p>
        </p:txBody>
      </p:sp>
    </p:spTree>
    <p:extLst>
      <p:ext uri="{BB962C8B-B14F-4D97-AF65-F5344CB8AC3E}">
        <p14:creationId xmlns:p14="http://schemas.microsoft.com/office/powerpoint/2010/main" val="3644051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3E9FA4B-CC6E-4884-A6A2-4AD83F1C4518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92768"/>
          <a:ext cx="8654716" cy="627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2406DE7-7CAE-48B7-8F34-E9CB0FA2558F}"/>
              </a:ext>
            </a:extLst>
          </p:cNvPr>
          <p:cNvSpPr txBox="1"/>
          <p:nvPr/>
        </p:nvSpPr>
        <p:spPr>
          <a:xfrm>
            <a:off x="9617851" y="3142410"/>
            <a:ext cx="2574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Revenue mobilization (0.5% of GDP = $90m)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EA25B-7963-4222-8B10-C6C9EFFC1A00}"/>
              </a:ext>
            </a:extLst>
          </p:cNvPr>
          <p:cNvSpPr txBox="1"/>
          <p:nvPr/>
        </p:nvSpPr>
        <p:spPr>
          <a:xfrm>
            <a:off x="9642675" y="1561444"/>
            <a:ext cx="2333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Cross-border private aid ($7.5m)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42A2B7-79A8-437F-A0D2-63FCF5CC4363}"/>
              </a:ext>
            </a:extLst>
          </p:cNvPr>
          <p:cNvSpPr txBox="1"/>
          <p:nvPr/>
        </p:nvSpPr>
        <p:spPr>
          <a:xfrm>
            <a:off x="9642676" y="768276"/>
            <a:ext cx="2333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De-risked private investment ($60m)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2F9ECE-51AB-4E09-8092-D64EC5629E31}"/>
              </a:ext>
            </a:extLst>
          </p:cNvPr>
          <p:cNvSpPr txBox="1"/>
          <p:nvPr/>
        </p:nvSpPr>
        <p:spPr>
          <a:xfrm>
            <a:off x="9642675" y="252107"/>
            <a:ext cx="2885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New donor aid? ($70m)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67AA945-E198-4D56-AFD2-AEF5216872D2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8472669" y="1990851"/>
            <a:ext cx="1145182" cy="1474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576DEB-EACC-464B-A8A4-F47360DF94C3}"/>
              </a:ext>
            </a:extLst>
          </p:cNvPr>
          <p:cNvCxnSpPr>
            <a:cxnSpLocks/>
          </p:cNvCxnSpPr>
          <p:nvPr/>
        </p:nvCxnSpPr>
        <p:spPr>
          <a:xfrm flipH="1" flipV="1">
            <a:off x="8461095" y="1561449"/>
            <a:ext cx="1181580" cy="11417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1ED898C-A7A3-42A9-9A17-476A007CC75E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8472669" y="1414611"/>
            <a:ext cx="1170006" cy="4699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4C78D8F-DFB8-4512-9D11-045DFB34EE04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472668" y="1091442"/>
            <a:ext cx="1170008" cy="1588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F5C59C-D214-4E19-A6D5-099BAFCCA784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8472669" y="436773"/>
            <a:ext cx="1170006" cy="5725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E46152E-E25C-4987-8BB2-9B0CDDE245AC}"/>
              </a:ext>
            </a:extLst>
          </p:cNvPr>
          <p:cNvSpPr txBox="1"/>
          <p:nvPr/>
        </p:nvSpPr>
        <p:spPr>
          <a:xfrm>
            <a:off x="9642675" y="2349242"/>
            <a:ext cx="267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Diaspora financing </a:t>
            </a:r>
          </a:p>
          <a:p>
            <a:r>
              <a:rPr lang="en-US" dirty="0"/>
              <a:t>(0.3% of GDP = $55m)</a:t>
            </a:r>
          </a:p>
        </p:txBody>
      </p:sp>
    </p:spTree>
    <p:extLst>
      <p:ext uri="{BB962C8B-B14F-4D97-AF65-F5344CB8AC3E}">
        <p14:creationId xmlns:p14="http://schemas.microsoft.com/office/powerpoint/2010/main" val="1824193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9" y="0"/>
            <a:ext cx="12199321" cy="6858000"/>
          </a:xfrm>
          <a:prstGeom prst="rect">
            <a:avLst/>
          </a:prstGeom>
          <a:solidFill>
            <a:srgbClr val="011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36952" y="861428"/>
            <a:ext cx="6284387" cy="3745741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rgbClr val="BBBCBC"/>
                </a:solidFill>
                <a:latin typeface="Helvetica Neue"/>
                <a:cs typeface="Helvetica Neue"/>
              </a:rPr>
              <a:t>Thank you</a:t>
            </a:r>
            <a:br>
              <a:rPr lang="en-US" sz="5400" b="1" dirty="0">
                <a:solidFill>
                  <a:srgbClr val="BBBCBC"/>
                </a:solidFill>
                <a:latin typeface="Helvetica Neue"/>
                <a:cs typeface="Helvetica Neue"/>
              </a:rPr>
            </a:br>
            <a:br>
              <a:rPr lang="en-US" sz="5400" b="1" dirty="0">
                <a:solidFill>
                  <a:srgbClr val="BBBCBC"/>
                </a:solidFill>
                <a:latin typeface="Helvetica Neue"/>
                <a:cs typeface="Helvetica Neue"/>
              </a:rPr>
            </a:br>
            <a:endParaRPr lang="en-US" sz="5400" b="1" dirty="0">
              <a:solidFill>
                <a:srgbClr val="BBBCBC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66701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18500-E777-ADD8-65D3-D49F5C481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171AF-AE7C-F9EB-CCA7-CD7A74278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Official development assistance (ODA)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1FFE2DD-7125-5605-5516-7EAE38BA5C0E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690688"/>
          <a:ext cx="10515599" cy="48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DE5A41C-A0A4-37F4-37C3-68F0A82B6137}"/>
              </a:ext>
            </a:extLst>
          </p:cNvPr>
          <p:cNvSpPr txBox="1"/>
          <p:nvPr/>
        </p:nvSpPr>
        <p:spPr>
          <a:xfrm>
            <a:off x="9846163" y="1832857"/>
            <a:ext cx="194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ALL DONORS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83AA6CE-3038-3CEB-814A-F1C085BD58C8}"/>
              </a:ext>
            </a:extLst>
          </p:cNvPr>
          <p:cNvSpPr txBox="1"/>
          <p:nvPr/>
        </p:nvSpPr>
        <p:spPr>
          <a:xfrm>
            <a:off x="10453668" y="4471127"/>
            <a:ext cx="726523" cy="369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204540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B926B033-C0DA-DD3C-D1BB-7A4C719E2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06759"/>
              </p:ext>
            </p:extLst>
          </p:nvPr>
        </p:nvGraphicFramePr>
        <p:xfrm>
          <a:off x="838199" y="1324516"/>
          <a:ext cx="10352499" cy="5252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6C87EB7-0122-25E8-EB3B-CAB19480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ODA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5A299B-A6EC-1CD3-B155-A674B118F6E0}"/>
              </a:ext>
            </a:extLst>
          </p:cNvPr>
          <p:cNvSpPr txBox="1"/>
          <p:nvPr/>
        </p:nvSpPr>
        <p:spPr>
          <a:xfrm>
            <a:off x="3671429" y="5364299"/>
            <a:ext cx="2079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Collapse of East Bloc Communism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DC9067-2B50-9D83-965C-9B481B334753}"/>
              </a:ext>
            </a:extLst>
          </p:cNvPr>
          <p:cNvCxnSpPr>
            <a:cxnSpLocks/>
          </p:cNvCxnSpPr>
          <p:nvPr/>
        </p:nvCxnSpPr>
        <p:spPr>
          <a:xfrm flipV="1">
            <a:off x="5495010" y="5101253"/>
            <a:ext cx="400833" cy="3165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52DBE23-854B-0109-7593-3F6D354B876A}"/>
              </a:ext>
            </a:extLst>
          </p:cNvPr>
          <p:cNvSpPr txBox="1"/>
          <p:nvPr/>
        </p:nvSpPr>
        <p:spPr>
          <a:xfrm>
            <a:off x="7626874" y="5433007"/>
            <a:ext cx="698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9/11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218944-2EF0-5333-9CA5-CE7638B1E788}"/>
              </a:ext>
            </a:extLst>
          </p:cNvPr>
          <p:cNvCxnSpPr>
            <a:cxnSpLocks/>
          </p:cNvCxnSpPr>
          <p:nvPr/>
        </p:nvCxnSpPr>
        <p:spPr>
          <a:xfrm flipH="1" flipV="1">
            <a:off x="7463774" y="5116428"/>
            <a:ext cx="349425" cy="3165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707F17D-3793-D16C-D444-D3D0950D567E}"/>
              </a:ext>
            </a:extLst>
          </p:cNvPr>
          <p:cNvSpPr txBox="1"/>
          <p:nvPr/>
        </p:nvSpPr>
        <p:spPr>
          <a:xfrm>
            <a:off x="9623125" y="4027171"/>
            <a:ext cx="119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COVID pandemic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6DC451-FB91-5506-D6B9-ECF51ADD486A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9877311" y="3645890"/>
            <a:ext cx="342236" cy="3812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F36EB5F-763E-4F37-3C76-81244C3FD928}"/>
              </a:ext>
            </a:extLst>
          </p:cNvPr>
          <p:cNvSpPr txBox="1"/>
          <p:nvPr/>
        </p:nvSpPr>
        <p:spPr>
          <a:xfrm>
            <a:off x="6108784" y="5658943"/>
            <a:ext cx="1465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East Asian crisis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89FA822-55A5-20E7-3E50-D7154EBEDD56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6841557" y="5411378"/>
            <a:ext cx="108298" cy="2475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1546C85-E999-8938-6AB3-6DEC12B82452}"/>
              </a:ext>
            </a:extLst>
          </p:cNvPr>
          <p:cNvSpPr txBox="1"/>
          <p:nvPr/>
        </p:nvSpPr>
        <p:spPr>
          <a:xfrm>
            <a:off x="8130297" y="4455689"/>
            <a:ext cx="1704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Global financial crisis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8889B8-0FAE-7E43-2C1D-4972FC875879}"/>
              </a:ext>
            </a:extLst>
          </p:cNvPr>
          <p:cNvCxnSpPr>
            <a:cxnSpLocks/>
          </p:cNvCxnSpPr>
          <p:nvPr/>
        </p:nvCxnSpPr>
        <p:spPr>
          <a:xfrm flipH="1" flipV="1">
            <a:off x="8302208" y="4145697"/>
            <a:ext cx="349425" cy="3165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786CF5D-9E96-AEAE-7520-6E5C137E9267}"/>
              </a:ext>
            </a:extLst>
          </p:cNvPr>
          <p:cNvSpPr txBox="1"/>
          <p:nvPr/>
        </p:nvSpPr>
        <p:spPr>
          <a:xfrm>
            <a:off x="3906398" y="6492875"/>
            <a:ext cx="74474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Source: OECD Creditor Reporting System. 2025-26 estimates from ”Fiscal 2026 Discretionary  Budget Request”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F5FDA2-357F-8D0F-88FF-1729A87D1DD4}"/>
              </a:ext>
            </a:extLst>
          </p:cNvPr>
          <p:cNvCxnSpPr>
            <a:cxnSpLocks/>
          </p:cNvCxnSpPr>
          <p:nvPr/>
        </p:nvCxnSpPr>
        <p:spPr>
          <a:xfrm>
            <a:off x="10473733" y="2039909"/>
            <a:ext cx="343631" cy="2560320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2331D7A-8886-4B2B-AD37-DD0171A23D67}"/>
              </a:ext>
            </a:extLst>
          </p:cNvPr>
          <p:cNvSpPr txBox="1"/>
          <p:nvPr/>
        </p:nvSpPr>
        <p:spPr>
          <a:xfrm>
            <a:off x="1972585" y="5348818"/>
            <a:ext cx="162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USAID established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F4387C-F7EC-495C-A34F-C88A19FBADB7}"/>
              </a:ext>
            </a:extLst>
          </p:cNvPr>
          <p:cNvCxnSpPr>
            <a:cxnSpLocks/>
          </p:cNvCxnSpPr>
          <p:nvPr/>
        </p:nvCxnSpPr>
        <p:spPr>
          <a:xfrm flipH="1" flipV="1">
            <a:off x="2437412" y="4653007"/>
            <a:ext cx="370018" cy="6714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B52BCB-8CDE-008A-077E-E1AA07E96BDA}"/>
              </a:ext>
            </a:extLst>
          </p:cNvPr>
          <p:cNvCxnSpPr>
            <a:cxnSpLocks/>
          </p:cNvCxnSpPr>
          <p:nvPr/>
        </p:nvCxnSpPr>
        <p:spPr>
          <a:xfrm>
            <a:off x="10473732" y="2047778"/>
            <a:ext cx="343632" cy="3474720"/>
          </a:xfrm>
          <a:prstGeom prst="line">
            <a:avLst/>
          </a:prstGeom>
          <a:ln w="50800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11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  <p:bldP spid="12" grpId="0"/>
      <p:bldP spid="12" grpId="1"/>
      <p:bldP spid="14" grpId="0"/>
      <p:bldP spid="14" grpId="1"/>
      <p:bldP spid="17" grpId="0"/>
      <p:bldP spid="17" grpId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EC3173E-0243-3C7A-ABB5-954DE15A6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827718"/>
              </p:ext>
            </p:extLst>
          </p:nvPr>
        </p:nvGraphicFramePr>
        <p:xfrm>
          <a:off x="591463" y="288636"/>
          <a:ext cx="11260567" cy="6280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68159D6-E165-B867-BC00-969A96D94714}"/>
              </a:ext>
            </a:extLst>
          </p:cNvPr>
          <p:cNvSpPr txBox="1"/>
          <p:nvPr/>
        </p:nvSpPr>
        <p:spPr>
          <a:xfrm>
            <a:off x="-2159273" y="6438558"/>
            <a:ext cx="5595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Source:  OECD, Creditor Reporting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08B1E7-5D51-4825-9F0F-30E71C3036C7}"/>
              </a:ext>
            </a:extLst>
          </p:cNvPr>
          <p:cNvSpPr/>
          <p:nvPr/>
        </p:nvSpPr>
        <p:spPr>
          <a:xfrm>
            <a:off x="5228493" y="325315"/>
            <a:ext cx="298938" cy="5697415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2E7F6-90DD-679E-ADBE-8AFDAA67CE20}"/>
              </a:ext>
            </a:extLst>
          </p:cNvPr>
          <p:cNvSpPr/>
          <p:nvPr/>
        </p:nvSpPr>
        <p:spPr>
          <a:xfrm>
            <a:off x="4028613" y="323167"/>
            <a:ext cx="298938" cy="5697415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7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EB923-C990-9DCC-2C33-68116DAC0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81E1EAA-5FE6-3553-6CA5-EED555792799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690688"/>
          <a:ext cx="10515600" cy="4879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F8D0FA5-9809-4A11-8BF0-84C4B6420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flows to Moldova, 1993 – 2023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7EE597-C216-2D01-F3C9-28FD40B21E65}"/>
              </a:ext>
            </a:extLst>
          </p:cNvPr>
          <p:cNvSpPr txBox="1"/>
          <p:nvPr/>
        </p:nvSpPr>
        <p:spPr>
          <a:xfrm>
            <a:off x="6933362" y="4612193"/>
            <a:ext cx="1457011" cy="38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Foreign aid</a:t>
            </a:r>
          </a:p>
        </p:txBody>
      </p:sp>
    </p:spTree>
    <p:extLst>
      <p:ext uri="{BB962C8B-B14F-4D97-AF65-F5344CB8AC3E}">
        <p14:creationId xmlns:p14="http://schemas.microsoft.com/office/powerpoint/2010/main" val="3537960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12226-AB3E-5D73-11FB-BFB1154DD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BF52C58-7CB7-90BF-874C-67109CE63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732635"/>
              </p:ext>
            </p:extLst>
          </p:nvPr>
        </p:nvGraphicFramePr>
        <p:xfrm>
          <a:off x="838200" y="1690688"/>
          <a:ext cx="10515600" cy="4879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75135AF-0105-377B-F842-670B5917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flows to Moldova, 1993 – 2023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9A6E97-4023-0D1C-8F99-72FFA9338DC3}"/>
              </a:ext>
            </a:extLst>
          </p:cNvPr>
          <p:cNvSpPr txBox="1"/>
          <p:nvPr/>
        </p:nvSpPr>
        <p:spPr>
          <a:xfrm>
            <a:off x="6933362" y="4612193"/>
            <a:ext cx="1457011" cy="38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Foreign aid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150ED0-ADF1-3C3E-9034-E5C957080FA5}"/>
              </a:ext>
            </a:extLst>
          </p:cNvPr>
          <p:cNvSpPr txBox="1"/>
          <p:nvPr/>
        </p:nvSpPr>
        <p:spPr>
          <a:xfrm>
            <a:off x="9627157" y="3870290"/>
            <a:ext cx="1726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Private capital</a:t>
            </a:r>
          </a:p>
        </p:txBody>
      </p:sp>
    </p:spTree>
    <p:extLst>
      <p:ext uri="{BB962C8B-B14F-4D97-AF65-F5344CB8AC3E}">
        <p14:creationId xmlns:p14="http://schemas.microsoft.com/office/powerpoint/2010/main" val="1240175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FFF2FDB-53C5-48E2-B564-22A0B747D8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71655"/>
              </p:ext>
            </p:extLst>
          </p:nvPr>
        </p:nvGraphicFramePr>
        <p:xfrm>
          <a:off x="838200" y="1690688"/>
          <a:ext cx="10515600" cy="4879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8A55F00-F2DF-4F79-8106-34A9C005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flows to Moldova, 1993 – 2023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FD55E-D99A-4B3C-906C-EEECBB8ABE66}"/>
              </a:ext>
            </a:extLst>
          </p:cNvPr>
          <p:cNvSpPr txBox="1"/>
          <p:nvPr/>
        </p:nvSpPr>
        <p:spPr>
          <a:xfrm>
            <a:off x="6933362" y="4612193"/>
            <a:ext cx="1457011" cy="38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Foreign aid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E7500-FD27-40E1-AB76-DA0ECFABD798}"/>
              </a:ext>
            </a:extLst>
          </p:cNvPr>
          <p:cNvSpPr txBox="1"/>
          <p:nvPr/>
        </p:nvSpPr>
        <p:spPr>
          <a:xfrm>
            <a:off x="9627157" y="3870290"/>
            <a:ext cx="1726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Private capital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B79E5-32EB-49FE-B1E2-0AD3E6915E3C}"/>
              </a:ext>
            </a:extLst>
          </p:cNvPr>
          <p:cNvSpPr txBox="1"/>
          <p:nvPr/>
        </p:nvSpPr>
        <p:spPr>
          <a:xfrm>
            <a:off x="8763835" y="2411157"/>
            <a:ext cx="1726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Remittances</a:t>
            </a:r>
          </a:p>
        </p:txBody>
      </p:sp>
    </p:spTree>
    <p:extLst>
      <p:ext uri="{BB962C8B-B14F-4D97-AF65-F5344CB8AC3E}">
        <p14:creationId xmlns:p14="http://schemas.microsoft.com/office/powerpoint/2010/main" val="871658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FEE26-9E03-DABC-4871-71477045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6811D6F-F974-5C47-6D78-CED7C81BF9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692803"/>
              </p:ext>
            </p:extLst>
          </p:nvPr>
        </p:nvGraphicFramePr>
        <p:xfrm>
          <a:off x="838200" y="1690688"/>
          <a:ext cx="10515600" cy="4879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57A106B-8C4B-8366-D232-D688BFAA6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flows to Moldova, 1993 – 2023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F618B1-7FDE-B539-31A2-F14F6F9679C0}"/>
              </a:ext>
            </a:extLst>
          </p:cNvPr>
          <p:cNvSpPr txBox="1"/>
          <p:nvPr/>
        </p:nvSpPr>
        <p:spPr>
          <a:xfrm>
            <a:off x="6933362" y="4612193"/>
            <a:ext cx="1457011" cy="38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Foreign aid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D97F95-F12B-78C7-526E-A03C18234E7D}"/>
              </a:ext>
            </a:extLst>
          </p:cNvPr>
          <p:cNvSpPr txBox="1"/>
          <p:nvPr/>
        </p:nvSpPr>
        <p:spPr>
          <a:xfrm>
            <a:off x="9627157" y="3870290"/>
            <a:ext cx="1726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Private capital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5D3CF-6542-F6A1-8B90-82CCE36D6314}"/>
              </a:ext>
            </a:extLst>
          </p:cNvPr>
          <p:cNvSpPr txBox="1"/>
          <p:nvPr/>
        </p:nvSpPr>
        <p:spPr>
          <a:xfrm>
            <a:off x="8763835" y="2411157"/>
            <a:ext cx="1726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Remittances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A84B7A-B611-4F7B-5B6A-841023133522}"/>
              </a:ext>
            </a:extLst>
          </p:cNvPr>
          <p:cNvSpPr txBox="1"/>
          <p:nvPr/>
        </p:nvSpPr>
        <p:spPr>
          <a:xfrm>
            <a:off x="6687226" y="3593291"/>
            <a:ext cx="272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Private capital “mobilized” by foreign aid</a:t>
            </a: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83A47E24-6879-FBB6-396B-AC90CB48D12E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92422" y="4416313"/>
            <a:ext cx="1456182" cy="1066699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99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8881F9D5F6B14B9A1F303ADA637ABA" ma:contentTypeVersion="13" ma:contentTypeDescription="Create a new document." ma:contentTypeScope="" ma:versionID="3dc3e3c7d62de87b7c367cef1d9e6fde">
  <xsd:schema xmlns:xsd="http://www.w3.org/2001/XMLSchema" xmlns:xs="http://www.w3.org/2001/XMLSchema" xmlns:p="http://schemas.microsoft.com/office/2006/metadata/properties" xmlns:ns2="0a2f277f-7aa6-4006-b768-079b8d4e4e22" xmlns:ns3="714c3ea8-c7a3-4d66-8a68-fd73cac9f802" targetNamespace="http://schemas.microsoft.com/office/2006/metadata/properties" ma:root="true" ma:fieldsID="612f2510c33b442f4f5223bcc8c9968d" ns2:_="" ns3:_="">
    <xsd:import namespace="0a2f277f-7aa6-4006-b768-079b8d4e4e22"/>
    <xsd:import namespace="714c3ea8-c7a3-4d66-8a68-fd73cac9f8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f277f-7aa6-4006-b768-079b8d4e4e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cea5a27-2f9a-487f-83fe-96275197ec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c3ea8-c7a3-4d66-8a68-fd73cac9f80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afde572-f472-4ebf-b303-b0397da73feb}" ma:internalName="TaxCatchAll" ma:showField="CatchAllData" ma:web="714c3ea8-c7a3-4d66-8a68-fd73cac9f8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a2f277f-7aa6-4006-b768-079b8d4e4e22">
      <Terms xmlns="http://schemas.microsoft.com/office/infopath/2007/PartnerControls"/>
    </lcf76f155ced4ddcb4097134ff3c332f>
    <TaxCatchAll xmlns="714c3ea8-c7a3-4d66-8a68-fd73cac9f802" xsi:nil="true"/>
  </documentManagement>
</p:properties>
</file>

<file path=customXml/itemProps1.xml><?xml version="1.0" encoding="utf-8"?>
<ds:datastoreItem xmlns:ds="http://schemas.openxmlformats.org/officeDocument/2006/customXml" ds:itemID="{BCF2F948-2AC8-4748-8CA7-EFD19ABD2B63}"/>
</file>

<file path=customXml/itemProps2.xml><?xml version="1.0" encoding="utf-8"?>
<ds:datastoreItem xmlns:ds="http://schemas.openxmlformats.org/officeDocument/2006/customXml" ds:itemID="{AD2DA54C-24EB-451F-8889-B0333D3AF846}"/>
</file>

<file path=customXml/itemProps3.xml><?xml version="1.0" encoding="utf-8"?>
<ds:datastoreItem xmlns:ds="http://schemas.openxmlformats.org/officeDocument/2006/customXml" ds:itemID="{4D195562-0159-4DDD-858F-D7E918D69A8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14319</TotalTime>
  <Words>750</Words>
  <Application>Microsoft Office PowerPoint</Application>
  <PresentationFormat>Widescreen</PresentationFormat>
  <Paragraphs>165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Adobe Caslon Pro</vt:lpstr>
      <vt:lpstr>Aptos</vt:lpstr>
      <vt:lpstr>Aptos Display</vt:lpstr>
      <vt:lpstr>Arial</vt:lpstr>
      <vt:lpstr>Calibri</vt:lpstr>
      <vt:lpstr>Helvetica Neue</vt:lpstr>
      <vt:lpstr>Helvetica Neue Light</vt:lpstr>
      <vt:lpstr>Helvetica Neue Medium</vt:lpstr>
      <vt:lpstr>Helvetica Neue Roman</vt:lpstr>
      <vt:lpstr>Office Theme</vt:lpstr>
      <vt:lpstr>The future of development finance</vt:lpstr>
      <vt:lpstr>Official development assistance (ODA)</vt:lpstr>
      <vt:lpstr>Official development assistance (ODA)</vt:lpstr>
      <vt:lpstr>US ODA</vt:lpstr>
      <vt:lpstr>PowerPoint Presentation</vt:lpstr>
      <vt:lpstr>Financial flows to Moldova, 1993 – 2023 </vt:lpstr>
      <vt:lpstr>Financial flows to Moldova, 1993 – 2023 </vt:lpstr>
      <vt:lpstr>Financial flows to Moldova, 1993 – 2023 </vt:lpstr>
      <vt:lpstr>Financial flows to Moldova, 1993 – 2023 </vt:lpstr>
      <vt:lpstr>ODA sources for Moldova (2023)</vt:lpstr>
      <vt:lpstr>PowerPoint Presentation</vt:lpstr>
      <vt:lpstr>Moldova’s changing aid landscape</vt:lpstr>
      <vt:lpstr>Four strategies</vt:lpstr>
      <vt:lpstr>1. Moldovan diaspora</vt:lpstr>
      <vt:lpstr>1. Moldovan diaspora</vt:lpstr>
      <vt:lpstr>2. Private cross-border philanthropy</vt:lpstr>
      <vt:lpstr>Private development assistance vs. ODA</vt:lpstr>
      <vt:lpstr>3. Blended finance</vt:lpstr>
      <vt:lpstr>4. Non-Traditional Donors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foreign aid</dc:title>
  <dc:creator>Raj M Desai</dc:creator>
  <cp:lastModifiedBy>Raj Desai</cp:lastModifiedBy>
  <cp:revision>185</cp:revision>
  <dcterms:created xsi:type="dcterms:W3CDTF">2025-05-05T21:30:23Z</dcterms:created>
  <dcterms:modified xsi:type="dcterms:W3CDTF">2025-12-04T15:37:14Z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0x010100C28881F9D5F6B14B9A1F303ADA637ABA</vt:lpwstr>
  </property>
</Properties>
</file>