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0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9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904" r:id="rId2"/>
    <p:sldId id="676" r:id="rId3"/>
    <p:sldId id="677" r:id="rId4"/>
    <p:sldId id="678" r:id="rId5"/>
    <p:sldId id="679" r:id="rId6"/>
    <p:sldId id="680" r:id="rId7"/>
    <p:sldId id="681" r:id="rId8"/>
    <p:sldId id="667" r:id="rId9"/>
    <p:sldId id="650" r:id="rId10"/>
    <p:sldId id="651" r:id="rId11"/>
    <p:sldId id="373" r:id="rId12"/>
    <p:sldId id="625" r:id="rId13"/>
    <p:sldId id="262" r:id="rId14"/>
    <p:sldId id="265" r:id="rId15"/>
    <p:sldId id="309" r:id="rId16"/>
    <p:sldId id="520" r:id="rId17"/>
    <p:sldId id="310" r:id="rId18"/>
    <p:sldId id="267" r:id="rId19"/>
    <p:sldId id="437" r:id="rId20"/>
    <p:sldId id="874" r:id="rId21"/>
    <p:sldId id="632" r:id="rId22"/>
    <p:sldId id="361" r:id="rId23"/>
    <p:sldId id="610" r:id="rId24"/>
    <p:sldId id="275" r:id="rId25"/>
    <p:sldId id="911" r:id="rId26"/>
    <p:sldId id="263" r:id="rId27"/>
    <p:sldId id="264" r:id="rId28"/>
    <p:sldId id="916" r:id="rId29"/>
    <p:sldId id="1040" r:id="rId30"/>
    <p:sldId id="1038" r:id="rId31"/>
    <p:sldId id="970" r:id="rId32"/>
    <p:sldId id="1039" r:id="rId33"/>
    <p:sldId id="914" r:id="rId34"/>
    <p:sldId id="1041" r:id="rId35"/>
    <p:sldId id="647" r:id="rId36"/>
    <p:sldId id="648" r:id="rId37"/>
    <p:sldId id="321" r:id="rId38"/>
    <p:sldId id="324" r:id="rId39"/>
    <p:sldId id="819" r:id="rId40"/>
    <p:sldId id="818" r:id="rId41"/>
    <p:sldId id="672" r:id="rId42"/>
    <p:sldId id="821" r:id="rId43"/>
    <p:sldId id="670" r:id="rId44"/>
    <p:sldId id="801" r:id="rId45"/>
    <p:sldId id="660" r:id="rId46"/>
    <p:sldId id="661" r:id="rId47"/>
    <p:sldId id="664" r:id="rId48"/>
    <p:sldId id="860" r:id="rId49"/>
    <p:sldId id="820" r:id="rId50"/>
    <p:sldId id="905" r:id="rId51"/>
    <p:sldId id="822" r:id="rId52"/>
    <p:sldId id="1053" r:id="rId53"/>
    <p:sldId id="1052" r:id="rId54"/>
    <p:sldId id="1043" r:id="rId55"/>
    <p:sldId id="1054" r:id="rId56"/>
    <p:sldId id="1055" r:id="rId57"/>
    <p:sldId id="1056" r:id="rId58"/>
    <p:sldId id="1057" r:id="rId59"/>
    <p:sldId id="1059" r:id="rId60"/>
    <p:sldId id="1064" r:id="rId61"/>
    <p:sldId id="861" r:id="rId62"/>
    <p:sldId id="823" r:id="rId63"/>
    <p:sldId id="824" r:id="rId64"/>
    <p:sldId id="718" r:id="rId65"/>
    <p:sldId id="825" r:id="rId66"/>
    <p:sldId id="728" r:id="rId67"/>
    <p:sldId id="826" r:id="rId68"/>
    <p:sldId id="730" r:id="rId69"/>
    <p:sldId id="731" r:id="rId70"/>
    <p:sldId id="828" r:id="rId71"/>
    <p:sldId id="732" r:id="rId72"/>
    <p:sldId id="827" r:id="rId73"/>
    <p:sldId id="734" r:id="rId74"/>
    <p:sldId id="906" r:id="rId75"/>
    <p:sldId id="735" r:id="rId76"/>
    <p:sldId id="736" r:id="rId77"/>
    <p:sldId id="737" r:id="rId78"/>
    <p:sldId id="738" r:id="rId79"/>
    <p:sldId id="862" r:id="rId80"/>
    <p:sldId id="912" r:id="rId81"/>
    <p:sldId id="831" r:id="rId82"/>
    <p:sldId id="832" r:id="rId83"/>
    <p:sldId id="833" r:id="rId84"/>
    <p:sldId id="834" r:id="rId85"/>
    <p:sldId id="857" r:id="rId86"/>
    <p:sldId id="858" r:id="rId87"/>
    <p:sldId id="859" r:id="rId88"/>
    <p:sldId id="838" r:id="rId89"/>
    <p:sldId id="839" r:id="rId90"/>
    <p:sldId id="842" r:id="rId91"/>
    <p:sldId id="843" r:id="rId92"/>
    <p:sldId id="845" r:id="rId93"/>
    <p:sldId id="847" r:id="rId94"/>
    <p:sldId id="849" r:id="rId95"/>
    <p:sldId id="850" r:id="rId96"/>
    <p:sldId id="1065" r:id="rId97"/>
    <p:sldId id="772" r:id="rId98"/>
    <p:sldId id="773" r:id="rId99"/>
    <p:sldId id="1066" r:id="rId100"/>
    <p:sldId id="1042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1"/>
    <p:restoredTop sz="93006" autoAdjust="0"/>
  </p:normalViewPr>
  <p:slideViewPr>
    <p:cSldViewPr>
      <p:cViewPr>
        <p:scale>
          <a:sx n="44" d="100"/>
          <a:sy n="44" d="100"/>
        </p:scale>
        <p:origin x="2112" y="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3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2EF6-77D3-4BB9-A8A6-82A13DC40FAE}" type="datetimeFigureOut">
              <a:rPr lang="en-US" smtClean="0"/>
              <a:t>12/5/24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BBC9-701A-4FA6-8A56-AE193644F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72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3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5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6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0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3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2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3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2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FB6CF-F7FB-8B11-0895-24B6198E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625E6-143A-131A-7BEB-6C3542B9B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0910D-89C9-AC04-2F4B-E01703371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12B3-2E42-EA0D-17A4-AE925059D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8C6F3-A91D-B822-CE11-F82EA817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33332-A606-BD7C-CE54-71E9BB711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5884-8B13-FED8-ABE3-D561A24F9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F27B-F01C-0115-9E69-CE0669332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7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5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3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0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98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4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0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0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06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9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0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BDD5-6523-A083-A959-ADF7254A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3B406-ECC1-9101-2B6F-82AA337C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B6D9-623C-8062-FB12-320850A9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78F9B-4C35-288C-7B8A-C9408427D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2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5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15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8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15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16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95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65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62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9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58608-FCC9-D278-9328-82CC8514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8C235-B6C8-57C9-C8CF-0E4682A99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20609-FECA-1C9B-FDA7-7472AA7C5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61D73-CAF3-CBAB-63C7-1D207C3AD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770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004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2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BBC9-701A-4FA6-8A56-AE193644F9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CD35-FD55-4120-B415-368652C5F6AB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3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871-D5E3-4BD8-B1E7-D843B5372D59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81DE-680A-4CBF-BA7C-98668ED714FE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9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1867A7E-2721-4F0F-9081-E4787F3E8B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F5D19D1-A0B1-4594-85F5-3D80ED2566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874E-A95C-4A8F-9B2D-1480BAAF2FE3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6FF3-A7C5-4B20-8C18-2343201E58F0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2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519C-7EA2-41B7-96DA-4276D6959A83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3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3302-4F4E-4D4A-B525-456907ED44D0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23AC-68DF-4816-B9C2-62ACE70A265C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7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FF8-9D05-4A81-82DD-27267C7E5B09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A489-7B88-4B35-8FCE-C74B2BC69090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8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A0B6-189C-4778-B08F-B983296F8200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24F4-3CDD-49A2-9E4F-3E9160543BE7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8914-C158-4CAF-9E91-8380B545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Gender Agenda</a:t>
            </a:r>
            <a:br>
              <a:rPr lang="en-US" dirty="0"/>
            </a:br>
            <a:r>
              <a:rPr lang="en-US" sz="2200" dirty="0"/>
              <a:t>or</a:t>
            </a:r>
            <a:br>
              <a:rPr lang="en-US" dirty="0"/>
            </a:br>
            <a:r>
              <a:rPr lang="en-US" dirty="0"/>
              <a:t>From the Lab to the Field to Policy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Muriel </a:t>
            </a:r>
            <a:r>
              <a:rPr lang="en-US" sz="3600" dirty="0" err="1"/>
              <a:t>Niederle</a:t>
            </a:r>
            <a:endParaRPr lang="en-US" sz="3600" dirty="0"/>
          </a:p>
          <a:p>
            <a:r>
              <a:rPr lang="en-US" i="1" dirty="0"/>
              <a:t>Stanford University, SIEPR and NBER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11277600" cy="662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Gneezy, Uri, Muriel </a:t>
            </a:r>
            <a:r>
              <a:rPr lang="en-US" sz="1800" dirty="0" err="1"/>
              <a:t>Niederle</a:t>
            </a:r>
            <a:r>
              <a:rPr lang="en-US" sz="1800" dirty="0"/>
              <a:t>, Aldo </a:t>
            </a:r>
            <a:r>
              <a:rPr lang="en-US" sz="1800" dirty="0" err="1"/>
              <a:t>Rustichini</a:t>
            </a:r>
            <a:r>
              <a:rPr lang="en-US" sz="1800" dirty="0"/>
              <a:t>, “Performance in Competitive Environments: Gender Differences”, Quarterly Journal of Economics, 2003.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Niederle</a:t>
            </a:r>
            <a:r>
              <a:rPr lang="en-US" sz="1800" dirty="0"/>
              <a:t>, Muriel, and Lise </a:t>
            </a:r>
            <a:r>
              <a:rPr lang="en-US" sz="1800" dirty="0" err="1"/>
              <a:t>Vesterlund</a:t>
            </a:r>
            <a:r>
              <a:rPr lang="en-US" sz="1800" dirty="0"/>
              <a:t>, “Do Women Shy away from Competition? Do Men Compete too Much?,” Quarterly Journal of Economics, August 2007, 1067-1101.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Niederle</a:t>
            </a:r>
            <a:r>
              <a:rPr lang="en-US" sz="1800" dirty="0"/>
              <a:t>, Muriel and Alexandra H. </a:t>
            </a:r>
            <a:r>
              <a:rPr lang="en-US" sz="1800" dirty="0" err="1"/>
              <a:t>Yestrumskas</a:t>
            </a:r>
            <a:r>
              <a:rPr lang="en-US" sz="1800" dirty="0"/>
              <a:t>, “Gender Differences in Seeking Challenges: The Role of Institutions”, February 2008.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Niederle</a:t>
            </a:r>
            <a:r>
              <a:rPr lang="en-US" sz="1800" dirty="0"/>
              <a:t>, Muriel, Carmit Segal, and Lise </a:t>
            </a:r>
            <a:r>
              <a:rPr lang="en-US" sz="1800" dirty="0" err="1"/>
              <a:t>Vesterlund</a:t>
            </a:r>
            <a:r>
              <a:rPr lang="en-US" sz="1800" dirty="0"/>
              <a:t>, “How Costly is Diversity? Affirmative Action in Light of Gender Differences in Competitiveness” Management Science, 2013.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Exley, Christine, Muriel </a:t>
            </a:r>
            <a:r>
              <a:rPr lang="en-US" sz="1800" dirty="0" err="1"/>
              <a:t>Niederle</a:t>
            </a:r>
            <a:r>
              <a:rPr lang="en-US" sz="1800" dirty="0"/>
              <a:t>, and Lise </a:t>
            </a:r>
            <a:r>
              <a:rPr lang="en-US" sz="1800" dirty="0" err="1"/>
              <a:t>Vesterlund</a:t>
            </a:r>
            <a:r>
              <a:rPr lang="en-US" sz="1800" dirty="0"/>
              <a:t>, “Knowing When to Ask: The Cost of Leaning In”, Journal of Political Economy, 2020.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Buser</a:t>
            </a:r>
            <a:r>
              <a:rPr lang="en-US" sz="1800" dirty="0">
                <a:solidFill>
                  <a:srgbClr val="FF0000"/>
                </a:solidFill>
              </a:rPr>
              <a:t>, Thomas, Muriel </a:t>
            </a:r>
            <a:r>
              <a:rPr lang="en-US" sz="1800" dirty="0" err="1">
                <a:solidFill>
                  <a:srgbClr val="FF0000"/>
                </a:solidFill>
              </a:rPr>
              <a:t>Niederle</a:t>
            </a:r>
            <a:r>
              <a:rPr lang="en-US" sz="1800" dirty="0">
                <a:solidFill>
                  <a:srgbClr val="FF0000"/>
                </a:solidFill>
              </a:rPr>
              <a:t> and Hessel </a:t>
            </a:r>
            <a:r>
              <a:rPr lang="en-US" sz="1800" dirty="0" err="1">
                <a:solidFill>
                  <a:srgbClr val="FF0000"/>
                </a:solidFill>
              </a:rPr>
              <a:t>Oosterbeek</a:t>
            </a:r>
            <a:r>
              <a:rPr lang="en-US" sz="1800" dirty="0">
                <a:solidFill>
                  <a:srgbClr val="FF0000"/>
                </a:solidFill>
              </a:rPr>
              <a:t>, “Gender, Competitiveness and Career Choices,” Quarterly Journal of Economics, August 2014, 129 (3): 1409-1447.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</a:rPr>
              <a:t>Buchmann Nina, Nicola, Fuchs-</a:t>
            </a:r>
            <a:r>
              <a:rPr lang="en-US" sz="1800" dirty="0" err="1">
                <a:solidFill>
                  <a:srgbClr val="FF0000"/>
                </a:solidFill>
              </a:rPr>
              <a:t>Schuendeln</a:t>
            </a:r>
            <a:r>
              <a:rPr lang="en-US" sz="1800" dirty="0">
                <a:solidFill>
                  <a:srgbClr val="FF0000"/>
                </a:solidFill>
              </a:rPr>
              <a:t> and Muriel </a:t>
            </a:r>
            <a:r>
              <a:rPr lang="en-US" sz="1800" dirty="0" err="1">
                <a:solidFill>
                  <a:srgbClr val="FF0000"/>
                </a:solidFill>
              </a:rPr>
              <a:t>Niederle</a:t>
            </a:r>
            <a:r>
              <a:rPr lang="en-US" sz="1800" dirty="0">
                <a:solidFill>
                  <a:srgbClr val="FF0000"/>
                </a:solidFill>
              </a:rPr>
              <a:t>, “The impact of Education Design on Gender Differences in Outcomes” (in progress)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</a:rPr>
              <a:t>De Sousa, Jose and Muriel </a:t>
            </a:r>
            <a:r>
              <a:rPr lang="en-US" sz="1800" dirty="0" err="1">
                <a:solidFill>
                  <a:srgbClr val="FF0000"/>
                </a:solidFill>
              </a:rPr>
              <a:t>Niederle</a:t>
            </a:r>
            <a:r>
              <a:rPr lang="en-US" sz="1800" dirty="0">
                <a:solidFill>
                  <a:srgbClr val="FF0000"/>
                </a:solidFill>
              </a:rPr>
              <a:t> “The Positive Effects of Affirmative Action: A Case Study in France” 2024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Buser</a:t>
            </a:r>
            <a:r>
              <a:rPr lang="en-US" sz="1800" dirty="0">
                <a:solidFill>
                  <a:srgbClr val="FF0000"/>
                </a:solidFill>
              </a:rPr>
              <a:t>, Thomas, Muriel </a:t>
            </a:r>
            <a:r>
              <a:rPr lang="en-US" sz="1800" dirty="0" err="1">
                <a:solidFill>
                  <a:srgbClr val="FF0000"/>
                </a:solidFill>
              </a:rPr>
              <a:t>Niederle</a:t>
            </a:r>
            <a:r>
              <a:rPr lang="en-US" sz="1800" dirty="0">
                <a:solidFill>
                  <a:srgbClr val="FF0000"/>
                </a:solidFill>
              </a:rPr>
              <a:t> and Hessel </a:t>
            </a:r>
            <a:r>
              <a:rPr lang="en-US" sz="1800" dirty="0" err="1">
                <a:solidFill>
                  <a:srgbClr val="FF0000"/>
                </a:solidFill>
              </a:rPr>
              <a:t>Oosterbeek</a:t>
            </a:r>
            <a:r>
              <a:rPr lang="en-US" sz="1800" dirty="0">
                <a:solidFill>
                  <a:srgbClr val="FF0000"/>
                </a:solidFill>
              </a:rPr>
              <a:t>, “Can Competitiveness Predict Education and Labor market outcomes?” Review of Economics and Statistics, forthcoming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Klinowski</a:t>
            </a:r>
            <a:r>
              <a:rPr lang="en-US" sz="1800" dirty="0">
                <a:solidFill>
                  <a:srgbClr val="FF0000"/>
                </a:solidFill>
              </a:rPr>
              <a:t>, David and Muriel </a:t>
            </a:r>
            <a:r>
              <a:rPr lang="en-US" sz="1800" dirty="0" err="1">
                <a:solidFill>
                  <a:srgbClr val="FF0000"/>
                </a:solidFill>
              </a:rPr>
              <a:t>Niederle</a:t>
            </a:r>
            <a:r>
              <a:rPr lang="en-US" sz="1800" dirty="0">
                <a:solidFill>
                  <a:srgbClr val="FF0000"/>
                </a:solidFill>
              </a:rPr>
              <a:t>, “Female empowerment and female competitiveness”, working paper.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Niederle</a:t>
            </a:r>
            <a:r>
              <a:rPr lang="en-US" sz="1800" dirty="0"/>
              <a:t>, Muriel, “Gender” Handbook of Experimental Economics, second edition, Eds. John </a:t>
            </a:r>
            <a:r>
              <a:rPr lang="en-US" sz="1800" dirty="0" err="1"/>
              <a:t>Kagel</a:t>
            </a:r>
            <a:r>
              <a:rPr lang="en-US" sz="1800" dirty="0"/>
              <a:t> and Alvin E. Roth, 2016.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Niederle</a:t>
            </a:r>
            <a:r>
              <a:rPr lang="en-US" sz="1800" dirty="0"/>
              <a:t>, Muriel and Lise </a:t>
            </a:r>
            <a:r>
              <a:rPr lang="en-US" sz="1800" dirty="0" err="1"/>
              <a:t>Vesterlund</a:t>
            </a:r>
            <a:r>
              <a:rPr lang="en-US" sz="1800" dirty="0"/>
              <a:t>, “Gender and Competition”, Annual Review in Economics, 2011, 601–30.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342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3E79-FF96-690C-87B1-FA080B82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2ED4-22C3-37A9-557D-856BB17DF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6E4F-B026-7604-0116-7ADB0E6E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Establishing Gender Differences in 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99822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Psychology: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Boys spend more time at competitive games than girls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Men describe themselves to be more competitive.</a:t>
            </a:r>
          </a:p>
          <a:p>
            <a:pPr>
              <a:lnSpc>
                <a:spcPct val="90000"/>
              </a:lnSpc>
            </a:pPr>
            <a:r>
              <a:rPr lang="en-US" dirty="0"/>
              <a:t>Are there gender differences in a leveled playing field where choices have monetary consequences?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Advantages of experiments: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Control or use self selection issues.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Measure performance.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No issue of actual or believed discrimination.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No issue of “career concerns” or “time commitment”.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Easy to replicate and check for robustness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Coffman and </a:t>
            </a:r>
            <a:r>
              <a:rPr lang="en-US" dirty="0" err="1">
                <a:solidFill>
                  <a:schemeClr val="bg1"/>
                </a:solidFill>
              </a:rPr>
              <a:t>Niederle</a:t>
            </a:r>
            <a:r>
              <a:rPr lang="en-US" dirty="0">
                <a:solidFill>
                  <a:schemeClr val="bg1"/>
                </a:solidFill>
              </a:rPr>
              <a:t> (2015)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Coffman, </a:t>
            </a:r>
            <a:r>
              <a:rPr lang="en-US" dirty="0" err="1">
                <a:solidFill>
                  <a:schemeClr val="bg1"/>
                </a:solidFill>
              </a:rPr>
              <a:t>Niederle</a:t>
            </a:r>
            <a:r>
              <a:rPr lang="en-US" dirty="0">
                <a:solidFill>
                  <a:schemeClr val="bg1"/>
                </a:solidFill>
              </a:rPr>
              <a:t> and Wilson (2016)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1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Establishing Gender Differences in 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99822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Psychology: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Boys spend more time at competitive games than girls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Men describe themselves to be more competitive.</a:t>
            </a:r>
          </a:p>
          <a:p>
            <a:pPr>
              <a:lnSpc>
                <a:spcPct val="90000"/>
              </a:lnSpc>
            </a:pPr>
            <a:r>
              <a:rPr lang="en-US" dirty="0"/>
              <a:t>Are there gender differences in a leveled playing field where choices have monetary consequences?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Advantages of experiments: </a:t>
            </a:r>
          </a:p>
          <a:p>
            <a:pPr>
              <a:lnSpc>
                <a:spcPct val="90000"/>
              </a:lnSpc>
            </a:pPr>
            <a:r>
              <a:rPr lang="en-US" dirty="0"/>
              <a:t>Control or use self selection issues.</a:t>
            </a:r>
          </a:p>
          <a:p>
            <a:pPr>
              <a:lnSpc>
                <a:spcPct val="90000"/>
              </a:lnSpc>
            </a:pPr>
            <a:r>
              <a:rPr lang="en-US" dirty="0"/>
              <a:t>Measure performance precisely.</a:t>
            </a:r>
          </a:p>
          <a:p>
            <a:pPr>
              <a:lnSpc>
                <a:spcPct val="90000"/>
              </a:lnSpc>
            </a:pPr>
            <a:r>
              <a:rPr lang="en-US" dirty="0"/>
              <a:t>No issue of actual or believed discrimination.</a:t>
            </a:r>
          </a:p>
          <a:p>
            <a:pPr>
              <a:lnSpc>
                <a:spcPct val="90000"/>
              </a:lnSpc>
            </a:pPr>
            <a:r>
              <a:rPr lang="en-US" dirty="0"/>
              <a:t>No issue of “career concerns” or “time commitment”.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Easy to replicate and check for robustness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Coffman and </a:t>
            </a:r>
            <a:r>
              <a:rPr lang="en-US" dirty="0" err="1"/>
              <a:t>Niederle</a:t>
            </a:r>
            <a:r>
              <a:rPr lang="en-US" dirty="0"/>
              <a:t> (2015)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Coffman, </a:t>
            </a:r>
            <a:r>
              <a:rPr lang="en-US" dirty="0" err="1"/>
              <a:t>Niederle</a:t>
            </a:r>
            <a:r>
              <a:rPr lang="en-US" dirty="0"/>
              <a:t> and Wilson (2016)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CDC4-9E08-4337-A5CB-A10191A812E1}" type="slidenum">
              <a:rPr lang="en-US"/>
              <a:pPr/>
              <a:t>13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2"/>
                </a:solidFill>
              </a:rPr>
              <a:t>“Do Women Shy Away From Competition? Do Men Compete Too Much?”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</a:t>
            </a:r>
            <a:r>
              <a:rPr lang="en-US" sz="2400" err="1">
                <a:solidFill>
                  <a:schemeClr val="tx2"/>
                </a:solidFill>
              </a:rPr>
              <a:t>Niederle</a:t>
            </a:r>
            <a:r>
              <a:rPr lang="en-US" sz="2400">
                <a:solidFill>
                  <a:schemeClr val="tx2"/>
                </a:solidFill>
              </a:rPr>
              <a:t> and </a:t>
            </a:r>
            <a:r>
              <a:rPr lang="en-US" sz="2400" err="1">
                <a:solidFill>
                  <a:schemeClr val="tx2"/>
                </a:solidFill>
              </a:rPr>
              <a:t>Vesterlund</a:t>
            </a:r>
            <a:r>
              <a:rPr lang="en-US" sz="2400">
                <a:solidFill>
                  <a:schemeClr val="tx2"/>
                </a:solidFill>
              </a:rPr>
              <a:t>, 2007)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11201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80 college students from U. of Pittsburgh and CMU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Task: Add up 5 two-digit numbers for 5 </a:t>
            </a:r>
            <a:r>
              <a:rPr lang="en-US" sz="2400" dirty="0" err="1"/>
              <a:t>mn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Task 1 – Piece Rate: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50 cents per correctly solved problem.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Task 2 – Tournament: 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Groups of 2 men and 2 women (gender not mentioned)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The participant who solves the most (correct) problems in the group receives $ 2 per correct problem.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Other participants receive no payment.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Participants receive no feedback.</a:t>
            </a:r>
          </a:p>
        </p:txBody>
      </p:sp>
      <p:graphicFrame>
        <p:nvGraphicFramePr>
          <p:cNvPr id="17818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1110993"/>
              </p:ext>
            </p:extLst>
          </p:nvPr>
        </p:nvGraphicFramePr>
        <p:xfrm>
          <a:off x="3429000" y="2590800"/>
          <a:ext cx="4343400" cy="39624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5A1-2C95-46BB-B93D-216C47A37A48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Task 3 Choice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11201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Choose compensation scheme for the next 5-minute task: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Piece Rate: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50 cents for each correctly solved problem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Tournament: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 is compared to task-2 tournament performance of the other participants.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participant has the highest performance, she or he receives $2 for each correct answer, otherwise no payment.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Individual decision making task: Choice of a participant does not impose externalities on any other participant.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6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70AE-DF35-4374-86D4-BD72D237FE63}" type="slidenum">
              <a:rPr lang="en-US"/>
              <a:pPr/>
              <a:t>15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Predicted Choices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11353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 Task 3: participants decide whether to perform under a piece rate or under a tournament.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Given task 2 tournament performance: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30% of women and 30% of men could gain from entering the tournament.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dirty="0">
                <a:solidFill>
                  <a:schemeClr val="bg1"/>
                </a:solidFill>
              </a:rPr>
              <a:t>Who enters?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b="1" dirty="0">
                <a:solidFill>
                  <a:schemeClr val="bg1"/>
                </a:solidFill>
              </a:rPr>
              <a:t>35% of Women and 73% of Men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70AE-DF35-4374-86D4-BD72D237FE63}" type="slidenum">
              <a:rPr lang="en-US"/>
              <a:pPr/>
              <a:t>16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Predicted Choices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11506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 Task 3: participants decide whether to perform under a piece rate or under a tournament.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Given task 2 tournament performance: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30% of women and 30% of men could gain from entering the tournament.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dirty="0"/>
              <a:t>Who enters?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b="1" dirty="0">
                <a:solidFill>
                  <a:schemeClr val="bg1"/>
                </a:solidFill>
              </a:rPr>
              <a:t>35% of Women and 73% of Men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70AE-DF35-4374-86D4-BD72D237FE63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Predicted Choices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11353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 Task 3: participants decide whether to perform under a piece rate or under a tournament.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Given task 2 tournament performance: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30% of women and 30% of men could gain from entering the tournament.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dirty="0"/>
              <a:t>Who enters?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000" b="1" dirty="0"/>
              <a:t>35% of Women and 73% of Men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23B1-D60C-4E2F-AA62-CBC04B8189C2}" type="slidenum">
              <a:rPr lang="en-US"/>
              <a:pPr/>
              <a:t>18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60960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Does performance predict entry?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028700"/>
            <a:ext cx="10744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Proportion of participants who enter the tournament for each performance quartile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5334000"/>
            <a:ext cx="8763000" cy="152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Performance does not predict entry for Women, weakly for Men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Significant gender difference in tournament entry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524001" y="18584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524001" y="18203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97857"/>
              </p:ext>
            </p:extLst>
          </p:nvPr>
        </p:nvGraphicFramePr>
        <p:xfrm>
          <a:off x="3124200" y="1524000"/>
          <a:ext cx="5334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457575" imgH="2609901" progId="Excel.Sheet.8">
                  <p:embed/>
                </p:oleObj>
              </mc:Choice>
              <mc:Fallback>
                <p:oleObj name="Chart" r:id="rId3" imgW="3457575" imgH="26099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533400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3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 can Account for Gender Differences in Competitiveness?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1252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Gender Differences in Confidence:</a:t>
            </a:r>
          </a:p>
          <a:p>
            <a:r>
              <a:rPr lang="en-US" dirty="0"/>
              <a:t>Tournament decision is driven by </a:t>
            </a:r>
            <a:r>
              <a:rPr lang="en-US" i="1" dirty="0"/>
              <a:t>relative</a:t>
            </a:r>
            <a:r>
              <a:rPr lang="en-US" dirty="0"/>
              <a:t> performance, participants only know absolute performance.</a:t>
            </a:r>
          </a:p>
          <a:p>
            <a:r>
              <a:rPr lang="en-US" dirty="0"/>
              <a:t>Is the decision driven by participants’ beliefs about their relative performance?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Measure beliefs on relative performance in round 2 Tourn.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Gender Differences in Risk Aversion:</a:t>
            </a:r>
          </a:p>
          <a:p>
            <a:r>
              <a:rPr lang="en-US" dirty="0"/>
              <a:t>The tournament is not only more competitive but also more risky.</a:t>
            </a:r>
          </a:p>
          <a:p>
            <a:r>
              <a:rPr lang="en-US" dirty="0"/>
              <a:t>Can gender difference in risk aversion account for the gender gap in competitiveness?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Choice without performance</a:t>
            </a:r>
            <a:r>
              <a:rPr lang="en-US" dirty="0">
                <a:solidFill>
                  <a:schemeClr val="bg1"/>
                </a:solidFill>
              </a:rPr>
              <a:t>, only risk &amp; beliefs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Vertical Gender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Gender differences in labor market outcomes persist despite significant female educational advances</a:t>
            </a:r>
          </a:p>
          <a:p>
            <a:r>
              <a:rPr lang="en-US" dirty="0"/>
              <a:t>Vertical segregation particularly striking with high-ranking positions primarily held by men</a:t>
            </a:r>
          </a:p>
          <a:p>
            <a:pPr marL="0" indent="0">
              <a:buNone/>
            </a:pPr>
            <a:r>
              <a:rPr lang="en-US" dirty="0"/>
              <a:t>Corporate World</a:t>
            </a:r>
          </a:p>
          <a:p>
            <a:r>
              <a:rPr lang="en-US" dirty="0"/>
              <a:t>USA: Women hold in 2018</a:t>
            </a:r>
          </a:p>
          <a:p>
            <a:pPr lvl="1"/>
            <a:r>
              <a:rPr lang="en-US" dirty="0"/>
              <a:t>S&amp;P 1500 companies: top management positions: 10%</a:t>
            </a:r>
          </a:p>
          <a:p>
            <a:pPr lvl="1"/>
            <a:r>
              <a:rPr lang="en-US" dirty="0"/>
              <a:t>S&amp;P 1500 companies: board seats : 19%</a:t>
            </a:r>
          </a:p>
          <a:p>
            <a:pPr lvl="1"/>
            <a:r>
              <a:rPr lang="en-US" dirty="0"/>
              <a:t>Fortune 500 CEO’s: 5%</a:t>
            </a:r>
          </a:p>
          <a:p>
            <a:r>
              <a:rPr lang="en-US" dirty="0"/>
              <a:t>EU: Women only hold in 2018:</a:t>
            </a:r>
          </a:p>
          <a:p>
            <a:pPr lvl="1"/>
            <a:r>
              <a:rPr lang="en-US" dirty="0"/>
              <a:t>managerial positions: 36%</a:t>
            </a:r>
          </a:p>
          <a:p>
            <a:pPr lvl="1"/>
            <a:r>
              <a:rPr lang="en-US" dirty="0"/>
              <a:t>board members: 27%</a:t>
            </a:r>
          </a:p>
          <a:p>
            <a:pPr lvl="2"/>
            <a:r>
              <a:rPr lang="en-US" dirty="0"/>
              <a:t>Many countries implemented quotas</a:t>
            </a:r>
          </a:p>
          <a:p>
            <a:pPr lvl="1"/>
            <a:r>
              <a:rPr lang="en-US" dirty="0"/>
              <a:t>senior executives: 17%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 can Account for Gender Differences in Competitiveness?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6041"/>
            <a:ext cx="11430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Gender Differences in Confidence:</a:t>
            </a:r>
          </a:p>
          <a:p>
            <a:r>
              <a:rPr lang="en-US" dirty="0"/>
              <a:t>Tournament decision is driven by </a:t>
            </a:r>
            <a:r>
              <a:rPr lang="en-US" i="1" dirty="0"/>
              <a:t>relative</a:t>
            </a:r>
            <a:r>
              <a:rPr lang="en-US" dirty="0"/>
              <a:t> performance, participants only know absolute performance.</a:t>
            </a:r>
          </a:p>
          <a:p>
            <a:r>
              <a:rPr lang="en-US" dirty="0"/>
              <a:t>Is the decision driven by participants’ beliefs about their relative performance?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Measure beliefs on relative performance in round 2 Tourn.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Gender Differences in Risk Aversion:</a:t>
            </a:r>
          </a:p>
          <a:p>
            <a:r>
              <a:rPr lang="en-US" dirty="0"/>
              <a:t>The tournament is not only more competitive but also more risky.</a:t>
            </a:r>
          </a:p>
          <a:p>
            <a:r>
              <a:rPr lang="en-US" dirty="0"/>
              <a:t>Can gender difference in risk aversion account for the gender gap in competitiveness?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Choice without performance, only risk &amp; beliefs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2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BA37-AEFC-4CDF-87CD-388696E5D736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Why do Women Shy away from Competition?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11277600" cy="5334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Women decide not to enter tournaments because of</a:t>
            </a:r>
          </a:p>
          <a:p>
            <a:r>
              <a:rPr lang="en-US" sz="2800" dirty="0"/>
              <a:t>Gender differences in Competitiveness</a:t>
            </a:r>
          </a:p>
          <a:p>
            <a:r>
              <a:rPr lang="en-US" sz="2800" dirty="0"/>
              <a:t>Lack of confidence in one’s ability (accounts for about 1/3 of the total effect)</a:t>
            </a:r>
          </a:p>
          <a:p>
            <a:r>
              <a:rPr lang="en-US" sz="2800" dirty="0"/>
              <a:t>Only minor effect: Aversion to feedback about tournament performance and Risk aversion.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Robustness of the initial lab finding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 sz="2000" err="1">
                <a:solidFill>
                  <a:schemeClr val="tx2"/>
                </a:solidFill>
              </a:rPr>
              <a:t>Niederle</a:t>
            </a:r>
            <a:r>
              <a:rPr lang="en-US" sz="2000">
                <a:solidFill>
                  <a:schemeClr val="tx2"/>
                </a:solidFill>
              </a:rPr>
              <a:t> and </a:t>
            </a:r>
            <a:r>
              <a:rPr lang="en-US" sz="2000" err="1">
                <a:solidFill>
                  <a:schemeClr val="tx2"/>
                </a:solidFill>
              </a:rPr>
              <a:t>Vesterlund</a:t>
            </a:r>
            <a:r>
              <a:rPr lang="en-US" sz="2000">
                <a:solidFill>
                  <a:schemeClr val="tx2"/>
                </a:solidFill>
              </a:rPr>
              <a:t> (2011)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err="1">
                <a:solidFill>
                  <a:schemeClr val="tx2"/>
                </a:solidFill>
              </a:rPr>
              <a:t>Niederle</a:t>
            </a:r>
            <a:r>
              <a:rPr lang="en-US" sz="2000">
                <a:solidFill>
                  <a:schemeClr val="tx2"/>
                </a:solidFill>
              </a:rPr>
              <a:t> (2016)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evidence: gender gap in tournament entry when controlling for performance, beliefs and risk aversion.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Replication: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E0C-6492-455A-9F20-D6B7BFDB4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Replications of NV 2007 (up to 2015)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1353800" cy="5791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Papers with minor modifications: similar results:  13 (+ 3)</a:t>
            </a:r>
          </a:p>
          <a:p>
            <a:pPr lvl="1">
              <a:defRPr/>
            </a:pPr>
            <a:r>
              <a:rPr lang="en-US" dirty="0"/>
              <a:t>Cason, Masters, </a:t>
            </a:r>
            <a:r>
              <a:rPr lang="en-US" dirty="0" err="1"/>
              <a:t>Sheremeta</a:t>
            </a:r>
            <a:r>
              <a:rPr lang="en-US" dirty="0"/>
              <a:t> (2010), Healy and Pate (2011), </a:t>
            </a:r>
            <a:r>
              <a:rPr lang="en-US" dirty="0" err="1"/>
              <a:t>Balafoutas</a:t>
            </a:r>
            <a:r>
              <a:rPr lang="en-US" dirty="0"/>
              <a:t> and Sutter (2012), </a:t>
            </a:r>
            <a:r>
              <a:rPr lang="en-US" dirty="0" err="1"/>
              <a:t>Balafoutas</a:t>
            </a:r>
            <a:r>
              <a:rPr lang="en-US" dirty="0"/>
              <a:t>, </a:t>
            </a:r>
            <a:r>
              <a:rPr lang="en-US" dirty="0" err="1"/>
              <a:t>Kerschbamer</a:t>
            </a:r>
            <a:r>
              <a:rPr lang="en-US" dirty="0"/>
              <a:t> and Sutter (2012) </a:t>
            </a:r>
            <a:r>
              <a:rPr lang="en-US" dirty="0" err="1"/>
              <a:t>Dargnies</a:t>
            </a:r>
            <a:r>
              <a:rPr lang="en-US" dirty="0"/>
              <a:t> (2012), Kamas and Preston (2012) Mueller and </a:t>
            </a:r>
            <a:r>
              <a:rPr lang="en-US" dirty="0" err="1"/>
              <a:t>Schwieren</a:t>
            </a:r>
            <a:r>
              <a:rPr lang="en-US" dirty="0"/>
              <a:t> (2012) Price (2012), </a:t>
            </a:r>
            <a:r>
              <a:rPr lang="en-US" dirty="0" err="1"/>
              <a:t>Cadsby</a:t>
            </a:r>
            <a:r>
              <a:rPr lang="en-US" dirty="0"/>
              <a:t>, </a:t>
            </a:r>
            <a:r>
              <a:rPr lang="en-US" dirty="0" err="1"/>
              <a:t>Servata</a:t>
            </a:r>
            <a:r>
              <a:rPr lang="en-US" dirty="0"/>
              <a:t> and Song (2013), </a:t>
            </a:r>
            <a:r>
              <a:rPr lang="en-US" dirty="0" err="1"/>
              <a:t>Niederle</a:t>
            </a:r>
            <a:r>
              <a:rPr lang="en-US" dirty="0"/>
              <a:t>, Segal, </a:t>
            </a:r>
            <a:r>
              <a:rPr lang="en-US" dirty="0" err="1"/>
              <a:t>Vesterlund</a:t>
            </a:r>
            <a:r>
              <a:rPr lang="en-US" dirty="0"/>
              <a:t> (2013), Almas et al. (2014), </a:t>
            </a:r>
            <a:r>
              <a:rPr lang="en-US" dirty="0" err="1"/>
              <a:t>Buser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 and </a:t>
            </a:r>
            <a:r>
              <a:rPr lang="en-US" dirty="0" err="1"/>
              <a:t>Osterbeek</a:t>
            </a:r>
            <a:r>
              <a:rPr lang="en-US" dirty="0"/>
              <a:t> (2014), </a:t>
            </a:r>
            <a:r>
              <a:rPr lang="en-US" dirty="0" err="1"/>
              <a:t>Dreber</a:t>
            </a:r>
            <a:r>
              <a:rPr lang="en-US" dirty="0"/>
              <a:t>, von Essen and </a:t>
            </a:r>
            <a:r>
              <a:rPr lang="en-US" dirty="0" err="1"/>
              <a:t>Ranehill</a:t>
            </a:r>
            <a:r>
              <a:rPr lang="en-US" dirty="0"/>
              <a:t> (2014), Lee, </a:t>
            </a:r>
            <a:r>
              <a:rPr lang="en-US" dirty="0" err="1"/>
              <a:t>Niederle</a:t>
            </a:r>
            <a:r>
              <a:rPr lang="en-US" dirty="0"/>
              <a:t> and Kang (2014), Wozniak, Harbaugh and Mayr (2014) Sutter and </a:t>
            </a:r>
            <a:r>
              <a:rPr lang="en-US" dirty="0" err="1"/>
              <a:t>Glaetzle-Ruetzler</a:t>
            </a:r>
            <a:r>
              <a:rPr lang="en-US" dirty="0"/>
              <a:t> (2015). </a:t>
            </a:r>
          </a:p>
          <a:p>
            <a:pPr lvl="1">
              <a:defRPr/>
            </a:pPr>
            <a:r>
              <a:rPr lang="en-US" dirty="0"/>
              <a:t>Exceptions:</a:t>
            </a:r>
          </a:p>
          <a:p>
            <a:pPr lvl="2">
              <a:defRPr/>
            </a:pPr>
            <a:r>
              <a:rPr lang="en-US" dirty="0"/>
              <a:t>Price (2010): no gender difference in preference for competition, or beliefs in relative competitive performance.</a:t>
            </a:r>
          </a:p>
          <a:p>
            <a:pPr>
              <a:defRPr/>
            </a:pPr>
            <a:r>
              <a:rPr lang="en-US" dirty="0"/>
              <a:t>Different designs, also have circumstances where Women enter Tournaments less than Men (12)</a:t>
            </a:r>
          </a:p>
          <a:p>
            <a:pPr lvl="1">
              <a:defRPr/>
            </a:pPr>
            <a:r>
              <a:rPr lang="en-US" dirty="0"/>
              <a:t>Gneezy, Leonard and List (2009), Kamas &amp; Preston (2009), Vandegrift and </a:t>
            </a:r>
            <a:r>
              <a:rPr lang="en-US" dirty="0" err="1"/>
              <a:t>Yavas</a:t>
            </a:r>
            <a:r>
              <a:rPr lang="en-US" dirty="0"/>
              <a:t> (2009), </a:t>
            </a:r>
            <a:r>
              <a:rPr lang="en-US" dirty="0" err="1"/>
              <a:t>Ertac</a:t>
            </a:r>
            <a:r>
              <a:rPr lang="en-US" dirty="0"/>
              <a:t> and </a:t>
            </a:r>
            <a:r>
              <a:rPr lang="en-US" dirty="0" err="1"/>
              <a:t>Szentes</a:t>
            </a:r>
            <a:r>
              <a:rPr lang="en-US" dirty="0"/>
              <a:t> (2010), </a:t>
            </a:r>
            <a:r>
              <a:rPr lang="en-US" dirty="0" err="1"/>
              <a:t>Dohmen</a:t>
            </a:r>
            <a:r>
              <a:rPr lang="en-US" dirty="0"/>
              <a:t> and Falk (2011), Booth and Nolen (2012), Cardenas et al (2012), Kamas and Preston (2012), Mayr et al (2012), </a:t>
            </a:r>
            <a:r>
              <a:rPr lang="en-US" dirty="0" err="1"/>
              <a:t>Shurchkov</a:t>
            </a:r>
            <a:r>
              <a:rPr lang="en-US" dirty="0"/>
              <a:t> (2012), Gupta, Poulsen and </a:t>
            </a:r>
            <a:r>
              <a:rPr lang="en-US" dirty="0" err="1"/>
              <a:t>Villeval</a:t>
            </a:r>
            <a:r>
              <a:rPr lang="en-US" dirty="0"/>
              <a:t> (2013), Andersen et al (2013).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A7AFB-6D22-4028-B264-F7F57E01A77A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6784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Robustness of the initial lab finding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2000" err="1">
                <a:solidFill>
                  <a:schemeClr val="tx2"/>
                </a:solidFill>
              </a:rPr>
              <a:t>Niederle</a:t>
            </a:r>
            <a:r>
              <a:rPr lang="en-US" sz="2000">
                <a:solidFill>
                  <a:schemeClr val="tx2"/>
                </a:solidFill>
              </a:rPr>
              <a:t> and </a:t>
            </a:r>
            <a:r>
              <a:rPr lang="en-US" sz="2000" err="1">
                <a:solidFill>
                  <a:schemeClr val="tx2"/>
                </a:solidFill>
              </a:rPr>
              <a:t>Vesterlund</a:t>
            </a:r>
            <a:r>
              <a:rPr lang="en-US" sz="2000">
                <a:solidFill>
                  <a:schemeClr val="tx2"/>
                </a:solidFill>
              </a:rPr>
              <a:t> (2011)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err="1">
                <a:solidFill>
                  <a:schemeClr val="tx2"/>
                </a:solidFill>
              </a:rPr>
              <a:t>Niederle</a:t>
            </a:r>
            <a:r>
              <a:rPr lang="en-US" sz="2000">
                <a:solidFill>
                  <a:schemeClr val="tx2"/>
                </a:solidFill>
              </a:rPr>
              <a:t> (2016)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evidence: gender gap in tournament entry when controlling for performance, beliefs and risk aversion.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Replication: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E0C-6492-455A-9F20-D6B7BFDB4E9F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38862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3258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B831-1D87-C9A8-CDBE-F39EDD53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Gender Differences in Competitiveness: 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 WEIRD phenomenon?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384A-7FAC-4BDE-87A1-FAD140CB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Programme</a:t>
            </a:r>
            <a:r>
              <a:rPr lang="en-US" dirty="0"/>
              <a:t> for International Student Assessment (PISA)</a:t>
            </a:r>
          </a:p>
          <a:p>
            <a:r>
              <a:rPr lang="en-US" dirty="0"/>
              <a:t>Largest international standardized assessment of math, reading, and science attainment</a:t>
            </a:r>
          </a:p>
          <a:p>
            <a:r>
              <a:rPr lang="en-US" dirty="0"/>
              <a:t>Organized by the OECD</a:t>
            </a:r>
          </a:p>
          <a:p>
            <a:r>
              <a:rPr lang="en-US" dirty="0"/>
              <a:t>Latest wave: 2018</a:t>
            </a:r>
          </a:p>
          <a:p>
            <a:r>
              <a:rPr lang="en-US" dirty="0"/>
              <a:t>79 countries, each with a representative sample of 15-year-old students (15 3mths to 16 2mths), grade 7 or higher.</a:t>
            </a:r>
          </a:p>
          <a:p>
            <a:r>
              <a:rPr lang="en-US" dirty="0"/>
              <a:t>N &gt; 5000 per country, N TOTAL about 600.000 representing  about.  30 Million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863C4-84D0-EC5B-7D92-DE4CED66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4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2CC7-5278-8BA7-9B9B-2205421F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9CDB-55F3-7522-39F1-C6BDB1C9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6133"/>
            <a:ext cx="2057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PISA 2018 coverage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63350-EEC8-896D-E28B-0BE8CFDD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941-FFB8-FD4E-8D21-6702B53D7FA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45A36-7632-727E-1EC1-A7D42A3F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16" y="179774"/>
            <a:ext cx="7772400" cy="66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C77E-7079-1523-25F1-FDE3155A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21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Competitiveness: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1431-192E-B074-3CCE-7D3365A5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441342"/>
            <a:ext cx="11360258" cy="5280133"/>
          </a:xfrm>
        </p:spPr>
        <p:txBody>
          <a:bodyPr>
            <a:normAutofit/>
          </a:bodyPr>
          <a:lstStyle/>
          <a:p>
            <a:r>
              <a:rPr lang="en-US" dirty="0"/>
              <a:t>After completing the tests, students complete a survey</a:t>
            </a:r>
          </a:p>
          <a:p>
            <a:r>
              <a:rPr lang="en-US" dirty="0"/>
              <a:t>The survey includes three competitiveness questions (</a:t>
            </a:r>
            <a:r>
              <a:rPr lang="en-US" dirty="0" err="1"/>
              <a:t>likert</a:t>
            </a:r>
            <a:r>
              <a:rPr lang="en-US" dirty="0"/>
              <a:t> 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enjoy working in situations involving competition with others”</a:t>
            </a:r>
          </a:p>
          <a:p>
            <a:pPr lvl="1"/>
            <a:r>
              <a:rPr lang="en-US" dirty="0"/>
              <a:t>Somewhat akin to tournament entry (NV 2007)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“It is important for me to perform better than other people on a task”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try harder when I’m in competition with others”</a:t>
            </a:r>
          </a:p>
          <a:p>
            <a:pPr lvl="1"/>
            <a:r>
              <a:rPr lang="en-US" dirty="0"/>
              <a:t>Somewhat akin to performance in a tournament (GNR 2003)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D650-1368-678F-2D58-EE41B74A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941-FFB8-FD4E-8D21-6702B53D7F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936E-0495-409B-0C97-9A8CE1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8551"/>
          </a:xfrm>
        </p:spPr>
        <p:txBody>
          <a:bodyPr/>
          <a:lstStyle/>
          <a:p>
            <a:r>
              <a:rPr lang="en-US" dirty="0"/>
              <a:t>Gender Gap in Competitiveness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82F8-783E-C804-CDBA-C7409E3C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733" y="1323044"/>
            <a:ext cx="4351867" cy="46374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Overall: Boys much more competitive than girls</a:t>
            </a:r>
          </a:p>
          <a:p>
            <a:r>
              <a:rPr lang="en-US" dirty="0"/>
              <a:t>82% of countries: girls less competitive than boys</a:t>
            </a:r>
          </a:p>
          <a:p>
            <a:r>
              <a:rPr lang="en-US" dirty="0"/>
              <a:t>74% of countries: boys significantly more competitive than girls </a:t>
            </a:r>
          </a:p>
          <a:p>
            <a:pPr lvl="1"/>
            <a:r>
              <a:rPr lang="en-US" dirty="0"/>
              <a:t>In only 10 countries, 13%, are girls significantly more competitive than boys.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DEC4-92A6-6C30-D042-45068CD8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941-FFB8-FD4E-8D21-6702B53D7FA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4A912-9B17-41F6-E2AF-3850D8407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8" y="1323044"/>
            <a:ext cx="7172485" cy="52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59FB-7BF6-4FB0-A5C0-5E90DD7D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Competitiveness &amp; Gender Equity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E7A81-36C8-B1D2-E61C-943C55E3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11277600" cy="5791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Which countries have a large gender gap in Competitiveness? </a:t>
            </a:r>
          </a:p>
          <a:p>
            <a:pPr lvl="1"/>
            <a:r>
              <a:rPr lang="en-US" dirty="0"/>
              <a:t>Order countries by gender equality</a:t>
            </a:r>
          </a:p>
          <a:p>
            <a:pPr lvl="1"/>
            <a:endParaRPr lang="en-US" dirty="0"/>
          </a:p>
          <a:p>
            <a:r>
              <a:rPr lang="en-US" dirty="0"/>
              <a:t>Do we observe the gender equity paradox: </a:t>
            </a:r>
          </a:p>
          <a:p>
            <a:pPr lvl="1"/>
            <a:r>
              <a:rPr lang="en-US" dirty="0"/>
              <a:t>The more equal the country, the bigger the gender gap?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A1AC9-8820-4EAD-4FFB-BEDC186F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19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Earnings: Good news: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Overall Gap has decreased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(</a:t>
            </a:r>
            <a:r>
              <a:rPr lang="en-US" sz="4000" err="1">
                <a:solidFill>
                  <a:schemeClr val="tx2"/>
                </a:solidFill>
              </a:rPr>
              <a:t>Blau</a:t>
            </a:r>
            <a:r>
              <a:rPr lang="en-US" sz="4000">
                <a:solidFill>
                  <a:schemeClr val="tx2"/>
                </a:solidFill>
              </a:rPr>
              <a:t> and Kahn, 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1905000"/>
            <a:ext cx="7659157" cy="48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6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2460-605B-59E0-5554-13E0E0E9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8775"/>
            <a:ext cx="112014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Gender Eq. Ind. &amp; Gender Gap in Competitiveness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62E7-6323-EFF5-2634-E9917C86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8034" y="1883063"/>
                <a:ext cx="3366228" cy="3912824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Linear correlation between the GG in Comp. and GEI is 0.546 (p&lt;0.001).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Estimate random-effects meta-regression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𝐺𝐸𝐼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outcome of interest: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random effect capturing the country-specific deviation from the mean of the distribution of the outcome,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within-country sampling error.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0.689 (p&lt;0.001)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More gender egalitarian societies exhibit larger gender gaps in competitiveness.</a:t>
                </a:r>
                <a:r>
                  <a:rPr lang="en-US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62E7-6323-EFF5-2634-E9917C86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8034" y="1883063"/>
                <a:ext cx="3366228" cy="3912824"/>
              </a:xfrm>
              <a:blipFill>
                <a:blip r:embed="rId2"/>
                <a:stretch>
                  <a:fillRect l="-752" t="-1294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56840-4B3D-6E0A-0906-00F6135B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941-FFB8-FD4E-8D21-6702B53D7FA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A7529-B08B-6907-8777-6D0301EA6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97" y="1883063"/>
            <a:ext cx="6404703" cy="46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8ABDAD-EA4F-AEB4-A37C-4B2E64DE7DF1}"/>
              </a:ext>
            </a:extLst>
          </p:cNvPr>
          <p:cNvSpPr/>
          <p:nvPr/>
        </p:nvSpPr>
        <p:spPr>
          <a:xfrm>
            <a:off x="3643860" y="2255685"/>
            <a:ext cx="5347740" cy="338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70570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2460-605B-59E0-5554-13E0E0E9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8775"/>
            <a:ext cx="111252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Gender Eq. Ind. &amp; Gender Gap in Competitiveness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62E7-6323-EFF5-2634-E9917C86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8034" y="1883063"/>
                <a:ext cx="3366228" cy="3912824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Linear correlation between the GG in Comp. and GEI is 0.546 (p&lt;0.001).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Estimate random-effects meta-regression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𝐺𝐸𝐼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outcome of interest: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random effect capturing the country-specific deviation from the mean of the distribution of the outcome,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within-country sampling error.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0.689 (p&lt;0.001)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More gender egalitarian societies exhibit larger gender gaps in competitiveness.</a:t>
                </a:r>
                <a:r>
                  <a:rPr lang="en-US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62E7-6323-EFF5-2634-E9917C86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8034" y="1883063"/>
                <a:ext cx="3366228" cy="3912824"/>
              </a:xfrm>
              <a:blipFill>
                <a:blip r:embed="rId2"/>
                <a:stretch>
                  <a:fillRect l="-752" t="-1294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56840-4B3D-6E0A-0906-00F6135B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941-FFB8-FD4E-8D21-6702B53D7FA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A7529-B08B-6907-8777-6D0301EA6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97" y="1883063"/>
            <a:ext cx="6404703" cy="46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35A6-55D6-2BBC-5BF1-A7FBD9FC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Which Gender drives Equity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1CE4-575B-4A29-6BAC-B634115F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BFD24-537A-2468-A72E-FA8A88B7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14C18-06A1-311A-36EA-01AE6B339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225368"/>
            <a:ext cx="7369219" cy="53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3A9E1B-9D10-A2F5-D83C-8459EAA28492}"/>
              </a:ext>
            </a:extLst>
          </p:cNvPr>
          <p:cNvSpPr/>
          <p:nvPr/>
        </p:nvSpPr>
        <p:spPr>
          <a:xfrm>
            <a:off x="3643860" y="1462088"/>
            <a:ext cx="5804940" cy="417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81081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35A6-55D6-2BBC-5BF1-A7FBD9FC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Which Gender drives Equity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1CE4-575B-4A29-6BAC-B634115F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BFD24-537A-2468-A72E-FA8A88B7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14C18-06A1-311A-36EA-01AE6B339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225368"/>
            <a:ext cx="7369219" cy="53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4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69CF-9AB4-508F-B7E8-1B497C70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Gender Differences in Competitiveness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C1B1-7C1C-935C-F8CC-7F628218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phenomenon</a:t>
            </a:r>
          </a:p>
          <a:p>
            <a:r>
              <a:rPr lang="en-US" dirty="0"/>
              <a:t>Especially in Rich / Gender Equal / Individualistic Societies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DE7CB-BA39-D1FF-D245-592B69C1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84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Competitiveness:</a:t>
            </a:r>
            <a:r>
              <a:rPr lang="en-US" b="1" dirty="0"/>
              <a:t> </a:t>
            </a:r>
            <a:r>
              <a:rPr lang="en-US" dirty="0"/>
              <a:t>new behavioral trait </a:t>
            </a:r>
          </a:p>
          <a:p>
            <a:pPr lvl="1"/>
            <a:r>
              <a:rPr lang="en-US" dirty="0"/>
              <a:t>Design, Robustness </a:t>
            </a:r>
          </a:p>
          <a:p>
            <a:r>
              <a:rPr lang="en-US" dirty="0"/>
              <a:t>External Relevance of Competitiveness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 competitiveness predict education choices, gender differences?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Competitiveness in a representative sample </a:t>
            </a:r>
          </a:p>
          <a:p>
            <a:r>
              <a:rPr lang="en-US" dirty="0">
                <a:solidFill>
                  <a:schemeClr val="tx2"/>
                </a:solidFill>
              </a:rPr>
              <a:t>Behavioral Market Design: Policy Implications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Some institutional designs may reward competitiveness more than others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Unintended consequences for the gender gap in education choices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Reexamine effect of Quota-like Affirmative Actions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Gender gap in competitiveness may be reduced  in single sex tournaments, affecting the costs and benefits of implementing quotas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Empirical Evidence of Trickle-Down Affirmative Action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Case Study in France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Is Competitiveness Important?</a:t>
            </a:r>
            <a:endParaRPr lang="en-US" sz="27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Does competitiveness have </a:t>
            </a:r>
            <a:r>
              <a:rPr lang="en-US" b="1" i="1" dirty="0"/>
              <a:t>external relevance</a:t>
            </a:r>
            <a:r>
              <a:rPr lang="en-US" dirty="0"/>
              <a:t>? </a:t>
            </a:r>
          </a:p>
          <a:p>
            <a:r>
              <a:rPr lang="en-US" dirty="0"/>
              <a:t>Can competitiveness help account for vertical and horizontal job segregation?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Correlate laboratory measure with behavior outside of the laboratory:</a:t>
            </a:r>
            <a:endParaRPr lang="en-US" b="1" dirty="0"/>
          </a:p>
          <a:p>
            <a:r>
              <a:rPr lang="en-US" dirty="0"/>
              <a:t>Can competitiveness account for (gender differences in) choices of STEM/math? </a:t>
            </a:r>
          </a:p>
          <a:p>
            <a:r>
              <a:rPr lang="en-US" dirty="0"/>
              <a:t>Can competitiveness predict education and labor market outcomes in a representative sample? </a:t>
            </a:r>
          </a:p>
          <a:p>
            <a:pPr lvl="1"/>
            <a:r>
              <a:rPr lang="en-US" dirty="0"/>
              <a:t>Role in accounting for gender differences?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The Environment: Dutch Schools System</a:t>
            </a:r>
            <a:endParaRPr lang="en-US" sz="27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Dutch pre-university track: 20% of kids. </a:t>
            </a:r>
          </a:p>
          <a:p>
            <a:r>
              <a:rPr lang="en-US" dirty="0"/>
              <a:t>After 3 years: (grade 9) kids choose one of 4 study profiles for the next 3 years.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Nature and Technology: NT: MATH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Nature and Health: NH: BIOLOGY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Economics and Society: ES: ECONOMICS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Culture and Society: CS: LITERATURE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 above is also the order of prestigiousness, math and science intensity.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Can Competitiveness predict streaming choice?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0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201400" cy="5715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/>
              <a:t>4 schools in Amsterdam; All 9</a:t>
            </a:r>
            <a:r>
              <a:rPr lang="en-US" baseline="30000" dirty="0"/>
              <a:t>th</a:t>
            </a:r>
            <a:r>
              <a:rPr lang="en-US" dirty="0"/>
              <a:t> graders, </a:t>
            </a:r>
          </a:p>
          <a:p>
            <a:pPr marL="514350" indent="-514350">
              <a:buNone/>
            </a:pPr>
            <a:r>
              <a:rPr lang="en-US" dirty="0"/>
              <a:t>Experiments before May, streaming profile choice at the End of June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b="1" dirty="0"/>
              <a:t>Competition Measure </a:t>
            </a:r>
            <a:r>
              <a:rPr lang="en-US" dirty="0"/>
              <a:t>a la NV 2007:</a:t>
            </a:r>
          </a:p>
          <a:p>
            <a:r>
              <a:rPr lang="en-US" dirty="0"/>
              <a:t>Piece Rate, Tournament, Choice (Compete against 3 classmates)</a:t>
            </a:r>
          </a:p>
          <a:p>
            <a:pPr marL="514350" indent="-514350">
              <a:buNone/>
            </a:pPr>
            <a:r>
              <a:rPr lang="en-US" b="1" dirty="0"/>
              <a:t>Confidence: </a:t>
            </a:r>
            <a:r>
              <a:rPr lang="en-US" dirty="0"/>
              <a:t>Guess Round 2 Tournament rank: € 1 if correct</a:t>
            </a:r>
          </a:p>
          <a:p>
            <a:pPr marL="514350" indent="-514350">
              <a:buNone/>
            </a:pPr>
            <a:r>
              <a:rPr lang="en-US" b="1" dirty="0"/>
              <a:t>Risk Assessment: </a:t>
            </a:r>
            <a:r>
              <a:rPr lang="en-US" dirty="0"/>
              <a:t>Lottery &amp; Survey</a:t>
            </a:r>
          </a:p>
          <a:p>
            <a:pPr lvl="1"/>
            <a:r>
              <a:rPr lang="en-US" dirty="0"/>
              <a:t>€ 2 for sure, of 50/50 gamble of: 3 or 1.5; 4 or 1; 5 or 0.5; 6 or 0.</a:t>
            </a:r>
          </a:p>
          <a:p>
            <a:pPr lvl="1"/>
            <a:r>
              <a:rPr lang="en-US" dirty="0"/>
              <a:t>“How do you see yourself: Are you generally a person who is fully prepared to take risks?” 0 to 10</a:t>
            </a:r>
          </a:p>
          <a:p>
            <a:pPr marL="514350" indent="-514350">
              <a:buNone/>
            </a:pPr>
            <a:r>
              <a:rPr lang="en-US" b="1" dirty="0"/>
              <a:t>Subjective Mathematical ability: </a:t>
            </a:r>
            <a:r>
              <a:rPr lang="en-US" dirty="0"/>
              <a:t>Survey: Rank and “how hard is math”?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profile do you plan to select in June?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profile do the best students select?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b="1" dirty="0"/>
              <a:t>Administrative data received in the summer:</a:t>
            </a:r>
          </a:p>
          <a:p>
            <a:pPr marL="514350" indent="-514350"/>
            <a:r>
              <a:rPr lang="en-US" dirty="0"/>
              <a:t>Grades of Students</a:t>
            </a:r>
          </a:p>
          <a:p>
            <a:pPr marL="514350" indent="-514350"/>
            <a:r>
              <a:rPr lang="en-US" dirty="0"/>
              <a:t>Study profiles of students.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Gender, Competitiveness and Career Choices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800" dirty="0" err="1">
                <a:solidFill>
                  <a:schemeClr val="tx2"/>
                </a:solidFill>
              </a:rPr>
              <a:t>Buser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Niederle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dirty="0" err="1">
                <a:solidFill>
                  <a:schemeClr val="tx2"/>
                </a:solidFill>
              </a:rPr>
              <a:t>Oosterbeek</a:t>
            </a:r>
            <a:r>
              <a:rPr lang="en-US" sz="2800" dirty="0">
                <a:solidFill>
                  <a:schemeClr val="tx2"/>
                </a:solidFill>
              </a:rPr>
              <a:t>, 2014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447"/>
            <a:ext cx="8839200" cy="1143000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Descriptive Statistics of Boys and Girls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1" y="1066800"/>
          <a:ext cx="8077201" cy="4791334"/>
        </p:xfrm>
        <a:graphic>
          <a:graphicData uri="http://schemas.openxmlformats.org/drawingml/2006/table">
            <a:tbl>
              <a:tblPr/>
              <a:tblGrid>
                <a:gridCol w="35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Boys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Girls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Calibri"/>
                          <a:cs typeface="Times New Roman"/>
                        </a:rPr>
                        <a:t>Diff. </a:t>
                      </a:r>
                      <a:r>
                        <a:rPr lang="en-US" sz="2400" i="1"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400">
                          <a:latin typeface="+mn-lt"/>
                          <a:ea typeface="Calibri"/>
                          <a:cs typeface="Times New Roman"/>
                        </a:rPr>
                        <a:t>-value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GPA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grades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relative (0-1)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 difficulty (0-10)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 quartile (1-4)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Profile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Choices</a:t>
                      </a:r>
                      <a:endParaRPr lang="en-US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Nature &amp; Technology (NT)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Nature &amp; Health (NH)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Economics &amp; Society (ES)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Culture &amp; Society (CS)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Number of Observations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6140824"/>
            <a:ext cx="86868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Boys and Girls: academically similar, </a:t>
            </a:r>
            <a:r>
              <a:rPr lang="en-US">
                <a:solidFill>
                  <a:schemeClr val="bg1"/>
                </a:solidFill>
              </a:rPr>
              <a:t>different choices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Earnings: Unclear news: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Unexplained Gap persists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(</a:t>
            </a:r>
            <a:r>
              <a:rPr lang="en-US" sz="4000" err="1">
                <a:solidFill>
                  <a:schemeClr val="tx2"/>
                </a:solidFill>
              </a:rPr>
              <a:t>Blau</a:t>
            </a:r>
            <a:r>
              <a:rPr lang="en-US" sz="4000">
                <a:solidFill>
                  <a:schemeClr val="tx2"/>
                </a:solidFill>
              </a:rPr>
              <a:t> and Kahn, 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</a:t>
            </a:fld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05000"/>
            <a:ext cx="7521929" cy="47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0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447"/>
            <a:ext cx="8839200" cy="1143000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Descriptive Statistics of Boys and Girls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1" y="1066800"/>
          <a:ext cx="8077201" cy="4751076"/>
        </p:xfrm>
        <a:graphic>
          <a:graphicData uri="http://schemas.openxmlformats.org/drawingml/2006/table">
            <a:tbl>
              <a:tblPr/>
              <a:tblGrid>
                <a:gridCol w="35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Boys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Girls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Calibri"/>
                          <a:cs typeface="Times New Roman"/>
                        </a:rPr>
                        <a:t>Diff. </a:t>
                      </a:r>
                      <a:r>
                        <a:rPr lang="en-US" sz="2400" i="1"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400">
                          <a:latin typeface="+mn-lt"/>
                          <a:ea typeface="Calibri"/>
                          <a:cs typeface="Times New Roman"/>
                        </a:rPr>
                        <a:t>-value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GPA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grades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relative (0-1)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Calibri"/>
                          <a:ea typeface="Calibri"/>
                          <a:cs typeface="Times New Roman"/>
                        </a:rPr>
                        <a:t>Math difficulty (0-10)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4.18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Calibri"/>
                          <a:ea typeface="Calibri"/>
                          <a:cs typeface="Times New Roman"/>
                        </a:rPr>
                        <a:t>Math quartile (1-4)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Profile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Choices</a:t>
                      </a:r>
                      <a:endParaRPr lang="en-US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Nature &amp; Technology (NT)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Nature &amp; Health (NH)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Economics &amp; Society (ES)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Culture &amp; Society (CS)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Number of Observations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6140824"/>
            <a:ext cx="86868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Boys and Girls: academically similar, </a:t>
            </a:r>
            <a:r>
              <a:rPr lang="en-US">
                <a:solidFill>
                  <a:schemeClr val="bg1"/>
                </a:solidFill>
              </a:rPr>
              <a:t>different choices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2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447"/>
            <a:ext cx="8839200" cy="1143000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Descriptive Statistics of Boys and Girls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1" y="1066800"/>
          <a:ext cx="8077201" cy="4751076"/>
        </p:xfrm>
        <a:graphic>
          <a:graphicData uri="http://schemas.openxmlformats.org/drawingml/2006/table">
            <a:tbl>
              <a:tblPr/>
              <a:tblGrid>
                <a:gridCol w="35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Boys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Girls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Diff. </a:t>
                      </a:r>
                      <a:r>
                        <a:rPr lang="en-US" sz="2400" i="1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-value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GPA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grades (1-10)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relative (0-1)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Calibri"/>
                          <a:ea typeface="Calibri"/>
                          <a:cs typeface="Times New Roman"/>
                        </a:rPr>
                        <a:t>Math difficulty (0-10)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4.18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Calibri"/>
                          <a:ea typeface="Calibri"/>
                          <a:cs typeface="Times New Roman"/>
                        </a:rPr>
                        <a:t>Math quartile (1-4)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Profile</a:t>
                      </a:r>
                      <a:r>
                        <a:rPr lang="en-US" sz="2400" b="1" baseline="0">
                          <a:latin typeface="Calibri"/>
                          <a:ea typeface="Calibri"/>
                          <a:cs typeface="Times New Roman"/>
                        </a:rPr>
                        <a:t> Choices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Math (NT)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Biology</a:t>
                      </a:r>
                      <a:r>
                        <a:rPr lang="en-US" sz="2400" baseline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(NH)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Economics (ES)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Literature</a:t>
                      </a:r>
                      <a:r>
                        <a:rPr lang="en-US" sz="2400" baseline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(CS)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Number of Observations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6140824"/>
            <a:ext cx="86868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Boys and Girls: academically similar, different choices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1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Gender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Academic Track Choice</a:t>
            </a:r>
          </a:p>
          <a:p>
            <a:pPr marL="0" indent="0">
              <a:buNone/>
            </a:pPr>
            <a:r>
              <a:rPr lang="en-US" dirty="0"/>
              <a:t>Using ordered </a:t>
            </a:r>
            <a:r>
              <a:rPr lang="en-US" dirty="0" err="1"/>
              <a:t>probit</a:t>
            </a:r>
            <a:r>
              <a:rPr lang="en-US" dirty="0"/>
              <a:t> regressions:</a:t>
            </a:r>
          </a:p>
          <a:p>
            <a:r>
              <a:rPr lang="en-US" dirty="0"/>
              <a:t>Gender gap in profile choices (15 to 22%)</a:t>
            </a:r>
          </a:p>
          <a:p>
            <a:r>
              <a:rPr lang="en-US" dirty="0"/>
              <a:t>To overcome “female” effect, it requires more than a standard deviation increase in GPA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03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Gender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Competitiveness</a:t>
            </a:r>
          </a:p>
          <a:p>
            <a:r>
              <a:rPr lang="en-US" dirty="0"/>
              <a:t>49% of boys and 23% of girls enter the tournament</a:t>
            </a:r>
          </a:p>
          <a:p>
            <a:r>
              <a:rPr lang="en-US" dirty="0"/>
              <a:t>One third is driven by gender differences in beliefs. </a:t>
            </a:r>
          </a:p>
          <a:p>
            <a:r>
              <a:rPr lang="en-US" dirty="0"/>
              <a:t>Another 20% by gender differences in risk attitudes.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Replicate gender gap in competitiveness from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1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External Relevance of 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582400" cy="5029200"/>
          </a:xfrm>
        </p:spPr>
        <p:txBody>
          <a:bodyPr>
            <a:normAutofit/>
          </a:bodyPr>
          <a:lstStyle/>
          <a:p>
            <a:r>
              <a:rPr lang="en-US" dirty="0"/>
              <a:t>Competitiveness significantly correlates with study profile choices  </a:t>
            </a:r>
          </a:p>
          <a:p>
            <a:pPr lvl="1"/>
            <a:r>
              <a:rPr lang="en-US" dirty="0"/>
              <a:t>The coefficient is up to 130% of the size of gender coefficient</a:t>
            </a:r>
          </a:p>
          <a:p>
            <a:endParaRPr lang="en-US" dirty="0"/>
          </a:p>
          <a:p>
            <a:r>
              <a:rPr lang="en-US" dirty="0"/>
              <a:t>Can Gender Differences in Competitiveness help account for gender differences in educational choices?  </a:t>
            </a:r>
          </a:p>
          <a:p>
            <a:pPr lvl="1"/>
            <a:r>
              <a:rPr lang="en-US" dirty="0"/>
              <a:t>Accounts for 20% of gender gap in track choice</a:t>
            </a:r>
          </a:p>
          <a:p>
            <a:pPr lvl="1"/>
            <a:r>
              <a:rPr lang="en-US" dirty="0"/>
              <a:t>16% when controlling for confidence &amp;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Competitiveness in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744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Competitiveness:</a:t>
            </a:r>
          </a:p>
          <a:p>
            <a:r>
              <a:rPr lang="en-US" dirty="0"/>
              <a:t>An important factor in educational choices</a:t>
            </a:r>
          </a:p>
          <a:p>
            <a:r>
              <a:rPr lang="en-US" dirty="0"/>
              <a:t>Can help account for the gender gap in choices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Bridge the gap between laboratory experiments and the field: </a:t>
            </a:r>
          </a:p>
          <a:p>
            <a:r>
              <a:rPr lang="en-US" dirty="0"/>
              <a:t>Use outcome measure of a lab experiment to predict outcomes outside of the laboratory.</a:t>
            </a:r>
          </a:p>
          <a:p>
            <a:pPr marL="0" indent="0">
              <a:buNone/>
            </a:pPr>
            <a:r>
              <a:rPr lang="en-US" dirty="0"/>
              <a:t>Establish</a:t>
            </a:r>
            <a:r>
              <a:rPr lang="en-US" b="1" i="1" dirty="0"/>
              <a:t> external relevance </a:t>
            </a:r>
            <a:r>
              <a:rPr lang="en-US" dirty="0"/>
              <a:t>of competitiveness.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External Relevance of Competitiveness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201400" cy="51657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Educational career choices at pre-academic level</a:t>
            </a:r>
          </a:p>
          <a:p>
            <a:r>
              <a:rPr lang="en-US" dirty="0" err="1"/>
              <a:t>Buser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 and </a:t>
            </a:r>
            <a:r>
              <a:rPr lang="en-US" dirty="0" err="1"/>
              <a:t>Oosterbeek</a:t>
            </a:r>
            <a:r>
              <a:rPr lang="en-US" dirty="0"/>
              <a:t> 2014; Zhang 2014; Almas et al. 2016; </a:t>
            </a:r>
            <a:r>
              <a:rPr lang="en-US" dirty="0" err="1"/>
              <a:t>Buser</a:t>
            </a:r>
            <a:r>
              <a:rPr lang="en-US" dirty="0"/>
              <a:t>, Peter and Wolter 2017a, </a:t>
            </a:r>
            <a:r>
              <a:rPr lang="en-US" dirty="0" err="1"/>
              <a:t>Buser</a:t>
            </a:r>
            <a:r>
              <a:rPr lang="en-US" dirty="0"/>
              <a:t>, Peter and Wolter 2017b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Salaries and industry choice</a:t>
            </a:r>
          </a:p>
          <a:p>
            <a:r>
              <a:rPr lang="en-US" dirty="0"/>
              <a:t>Reuben, Sapienza and Zingales 2015; </a:t>
            </a:r>
            <a:r>
              <a:rPr lang="en-US" dirty="0" err="1"/>
              <a:t>Buser</a:t>
            </a:r>
            <a:r>
              <a:rPr lang="en-US" dirty="0"/>
              <a:t>, </a:t>
            </a:r>
            <a:r>
              <a:rPr lang="en-US" dirty="0" err="1"/>
              <a:t>Geijtenbeek</a:t>
            </a:r>
            <a:r>
              <a:rPr lang="en-US" dirty="0"/>
              <a:t> and Plug 2015; Flory, </a:t>
            </a:r>
            <a:r>
              <a:rPr lang="en-US" dirty="0" err="1"/>
              <a:t>Leibbrandt</a:t>
            </a:r>
            <a:r>
              <a:rPr lang="en-US" dirty="0"/>
              <a:t> and List 2015; </a:t>
            </a:r>
            <a:r>
              <a:rPr lang="en-US" dirty="0" err="1"/>
              <a:t>Samek</a:t>
            </a:r>
            <a:r>
              <a:rPr lang="en-US" dirty="0"/>
              <a:t> 2016 and: investment choices of entrepreneurs: </a:t>
            </a:r>
            <a:r>
              <a:rPr lang="en-US" dirty="0" err="1"/>
              <a:t>Oppedal</a:t>
            </a:r>
            <a:r>
              <a:rPr lang="en-US" dirty="0"/>
              <a:t> Berge et al 2015, Reuben, </a:t>
            </a:r>
            <a:r>
              <a:rPr lang="en-US" dirty="0" err="1"/>
              <a:t>Wiswall</a:t>
            </a:r>
            <a:r>
              <a:rPr lang="en-US" dirty="0"/>
              <a:t> and Zafar 2017;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Field Evidence</a:t>
            </a:r>
          </a:p>
          <a:p>
            <a:r>
              <a:rPr lang="en-US" dirty="0" err="1"/>
              <a:t>Ors</a:t>
            </a:r>
            <a:r>
              <a:rPr lang="en-US" dirty="0"/>
              <a:t>, Palomino and </a:t>
            </a:r>
            <a:r>
              <a:rPr lang="en-US" dirty="0" err="1"/>
              <a:t>Peyrache</a:t>
            </a:r>
            <a:r>
              <a:rPr lang="en-US" dirty="0"/>
              <a:t> (2013), Morin (2015), Flory, </a:t>
            </a:r>
            <a:r>
              <a:rPr lang="en-US" dirty="0" err="1"/>
              <a:t>Leibbrandt</a:t>
            </a:r>
            <a:r>
              <a:rPr lang="en-US" dirty="0"/>
              <a:t>, and List (2015)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Competitiveness in a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representative sample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800" dirty="0" err="1">
                <a:solidFill>
                  <a:schemeClr val="tx2"/>
                </a:solidFill>
              </a:rPr>
              <a:t>Buser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Niederle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dirty="0" err="1">
                <a:solidFill>
                  <a:schemeClr val="tx2"/>
                </a:solidFill>
              </a:rPr>
              <a:t>Oosterbeek</a:t>
            </a:r>
            <a:r>
              <a:rPr lang="en-US" sz="2800" dirty="0">
                <a:solidFill>
                  <a:schemeClr val="tx2"/>
                </a:solidFill>
              </a:rPr>
              <a:t>, forthcoming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820400" cy="4724400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sz="3200" dirty="0"/>
              <a:t>Previous studies: mostly high end, small sample.</a:t>
            </a:r>
          </a:p>
          <a:p>
            <a:pPr marL="0" lvl="1" indent="0">
              <a:buNone/>
            </a:pPr>
            <a:r>
              <a:rPr lang="en-US" sz="3200" dirty="0"/>
              <a:t>What is the role of competitiveness in a representative sample?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Dutch LISS panel</a:t>
            </a:r>
          </a:p>
          <a:p>
            <a:r>
              <a:rPr lang="en-US" dirty="0">
                <a:solidFill>
                  <a:schemeClr val="bg1"/>
                </a:solidFill>
              </a:rPr>
              <a:t>Ongoing survey panel: representative of the Dutch population with Yearly “Core” Questionnaires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Detailed measures labor market outcomes including</a:t>
            </a:r>
          </a:p>
          <a:p>
            <a:r>
              <a:rPr lang="en-US" dirty="0">
                <a:solidFill>
                  <a:schemeClr val="bg1"/>
                </a:solidFill>
              </a:rPr>
              <a:t>Income, </a:t>
            </a:r>
          </a:p>
          <a:p>
            <a:r>
              <a:rPr lang="en-US" dirty="0">
                <a:solidFill>
                  <a:schemeClr val="bg1"/>
                </a:solidFill>
              </a:rPr>
              <a:t>Occupational level</a:t>
            </a:r>
          </a:p>
          <a:p>
            <a:r>
              <a:rPr lang="en-US" dirty="0">
                <a:solidFill>
                  <a:schemeClr val="bg1"/>
                </a:solidFill>
              </a:rPr>
              <a:t>Education level</a:t>
            </a:r>
          </a:p>
          <a:p>
            <a:r>
              <a:rPr lang="en-US" dirty="0">
                <a:solidFill>
                  <a:schemeClr val="bg1"/>
                </a:solidFill>
              </a:rPr>
              <a:t>College major …</a:t>
            </a:r>
          </a:p>
          <a:p>
            <a:pPr marL="0" indent="0">
              <a:buNone/>
            </a:pPr>
            <a:endParaRPr lang="en-US" dirty="0"/>
          </a:p>
          <a:p>
            <a:pPr marL="457200" lvl="1" indent="-457200"/>
            <a:endParaRPr lang="en-US" sz="3200" dirty="0"/>
          </a:p>
          <a:p>
            <a:pPr marL="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4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Competitiveness in a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representative sample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800" dirty="0" err="1">
                <a:solidFill>
                  <a:schemeClr val="tx2"/>
                </a:solidFill>
              </a:rPr>
              <a:t>Buser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Niederle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dirty="0" err="1">
                <a:solidFill>
                  <a:schemeClr val="tx2"/>
                </a:solidFill>
              </a:rPr>
              <a:t>Oosterbeek</a:t>
            </a:r>
            <a:r>
              <a:rPr lang="en-US" sz="2800" dirty="0">
                <a:solidFill>
                  <a:schemeClr val="tx2"/>
                </a:solidFill>
              </a:rPr>
              <a:t>, WP 2020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24400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sz="3200" dirty="0"/>
              <a:t>Previous studies: mostly high end, small sample.</a:t>
            </a:r>
          </a:p>
          <a:p>
            <a:pPr marL="0" lvl="1" indent="0">
              <a:buNone/>
            </a:pPr>
            <a:r>
              <a:rPr lang="en-US" sz="3200" dirty="0"/>
              <a:t>What is the role of competitiveness in a representative sample?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Dutch LISS panel</a:t>
            </a:r>
          </a:p>
          <a:p>
            <a:r>
              <a:rPr lang="en-US" dirty="0"/>
              <a:t>Ongoing survey panel: representative of the Dutch population with Yearly “Core” Questionnaires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Detailed measures labor market outcomes including</a:t>
            </a:r>
          </a:p>
          <a:p>
            <a:r>
              <a:rPr lang="en-US" dirty="0"/>
              <a:t>Income, </a:t>
            </a:r>
          </a:p>
          <a:p>
            <a:r>
              <a:rPr lang="en-US" dirty="0"/>
              <a:t>Occupational level</a:t>
            </a:r>
          </a:p>
          <a:p>
            <a:r>
              <a:rPr lang="en-US" dirty="0"/>
              <a:t>Education level</a:t>
            </a:r>
          </a:p>
          <a:p>
            <a:r>
              <a:rPr lang="en-US" dirty="0"/>
              <a:t>College major …</a:t>
            </a:r>
          </a:p>
          <a:p>
            <a:pPr marL="0" indent="0">
              <a:buNone/>
            </a:pPr>
            <a:endParaRPr lang="en-US" dirty="0"/>
          </a:p>
          <a:p>
            <a:pPr marL="457200" lvl="1" indent="-457200"/>
            <a:endParaRPr lang="en-US" sz="3200" dirty="0"/>
          </a:p>
          <a:p>
            <a:pPr marL="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3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Competitiveness in a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representative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Niederle-Vesterlund</a:t>
            </a:r>
            <a:r>
              <a:rPr lang="en-US" dirty="0"/>
              <a:t> experimental measure of willingness to compete strongly predicts career outcomes</a:t>
            </a:r>
          </a:p>
          <a:p>
            <a:pPr lvl="1"/>
            <a:r>
              <a:rPr lang="en-US" dirty="0"/>
              <a:t>In a representative sample</a:t>
            </a:r>
          </a:p>
          <a:p>
            <a:pPr lvl="1"/>
            <a:r>
              <a:rPr lang="en-US" dirty="0"/>
              <a:t>Conditional on range of other traits (Big 5, Confidence, Risk) </a:t>
            </a:r>
          </a:p>
          <a:p>
            <a:pPr lvl="1"/>
            <a:r>
              <a:rPr lang="en-US" dirty="0"/>
              <a:t>Outperforms most other traits</a:t>
            </a:r>
          </a:p>
          <a:p>
            <a:r>
              <a:rPr lang="en-US" dirty="0"/>
              <a:t>We elicit &amp; validate survey measure of competitiveness</a:t>
            </a:r>
          </a:p>
          <a:p>
            <a:pPr lvl="1"/>
            <a:r>
              <a:rPr lang="en-US" dirty="0"/>
              <a:t>“How competitive do you consider yourself to be?” (0-10)</a:t>
            </a:r>
          </a:p>
          <a:p>
            <a:pPr lvl="1"/>
            <a:r>
              <a:rPr lang="en-US" dirty="0"/>
              <a:t>Predicts incentivized choice</a:t>
            </a:r>
          </a:p>
          <a:p>
            <a:pPr lvl="1"/>
            <a:r>
              <a:rPr lang="en-US" dirty="0"/>
              <a:t>Predicts same outcomes in same sample</a:t>
            </a:r>
          </a:p>
          <a:p>
            <a:r>
              <a:rPr lang="en-US" dirty="0">
                <a:solidFill>
                  <a:schemeClr val="bg1"/>
                </a:solidFill>
              </a:rPr>
              <a:t>Competitiveness is a relevant individual trait which is separate from risk preferences</a:t>
            </a:r>
          </a:p>
          <a:p>
            <a:r>
              <a:rPr lang="en-US" dirty="0">
                <a:solidFill>
                  <a:schemeClr val="bg1"/>
                </a:solidFill>
              </a:rPr>
              <a:t>Gender results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Competitiveness alone explains 4-9% of gender differences in outcomes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Competitiveness mostly outperforms other traits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Horizontal Segregation: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5824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Gender Differences in STEM education</a:t>
            </a:r>
          </a:p>
          <a:p>
            <a:r>
              <a:rPr lang="en-US" dirty="0"/>
              <a:t>Europe: When given a choice: Girls often opt for less math intensive study profiles (Austria, France, Netherlands…)</a:t>
            </a:r>
          </a:p>
          <a:p>
            <a:r>
              <a:rPr lang="en-US" dirty="0"/>
              <a:t>U.S. Schools: Girls take as many math classes as boys (Goldin et al, 2006) but underrepresented among high achieving math students (Ellison &amp; Swanson, 2010). </a:t>
            </a:r>
          </a:p>
          <a:p>
            <a:r>
              <a:rPr lang="en-US" dirty="0">
                <a:solidFill>
                  <a:schemeClr val="bg1"/>
                </a:solidFill>
              </a:rPr>
              <a:t>College Level: Women in Science and Engineering (S&amp;E) in 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Women are less likely to receive a BA in S&amp;E: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29% of female BA are in S&amp;E compared to 38% of males.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Among equally gifted students girls are less likely to choose math heavy majors (Weinberger, 2005; for on schools see </a:t>
            </a:r>
            <a:r>
              <a:rPr lang="en-US" dirty="0" err="1">
                <a:solidFill>
                  <a:schemeClr val="bg1"/>
                </a:solidFill>
              </a:rPr>
              <a:t>Favara</a:t>
            </a:r>
            <a:r>
              <a:rPr lang="en-US" dirty="0">
                <a:solidFill>
                  <a:schemeClr val="bg1"/>
                </a:solidFill>
              </a:rPr>
              <a:t>, 2012).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Percent of Women in S&amp;E declines as degrees become more advanced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BA: 50%,  PhD: 41%,  Top 50 PhD:  38%,  Stanford: 32%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3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Competitiveness in a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representative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Niederle-Vesterlund</a:t>
            </a:r>
            <a:r>
              <a:rPr lang="en-US" dirty="0"/>
              <a:t> experimental measure of willingness to compete strongly predicts career outcomes</a:t>
            </a:r>
          </a:p>
          <a:p>
            <a:pPr lvl="1"/>
            <a:r>
              <a:rPr lang="en-US" dirty="0"/>
              <a:t>In a representative sample</a:t>
            </a:r>
          </a:p>
          <a:p>
            <a:pPr lvl="1"/>
            <a:r>
              <a:rPr lang="en-US" dirty="0"/>
              <a:t>Conditional on range of other traits (Big 5, Confidence, Risk) </a:t>
            </a:r>
          </a:p>
          <a:p>
            <a:pPr lvl="1"/>
            <a:r>
              <a:rPr lang="en-US" dirty="0"/>
              <a:t>Outperforms most other traits</a:t>
            </a:r>
          </a:p>
          <a:p>
            <a:r>
              <a:rPr lang="en-US" dirty="0"/>
              <a:t>We elicit &amp; validate survey measure of competitiveness</a:t>
            </a:r>
          </a:p>
          <a:p>
            <a:pPr lvl="1"/>
            <a:r>
              <a:rPr lang="en-US" dirty="0"/>
              <a:t>“How competitive do you consider yourself to be?” (0-10)</a:t>
            </a:r>
          </a:p>
          <a:p>
            <a:pPr lvl="1"/>
            <a:r>
              <a:rPr lang="en-US" dirty="0"/>
              <a:t>Predicts incentivized choice</a:t>
            </a:r>
          </a:p>
          <a:p>
            <a:pPr lvl="1"/>
            <a:r>
              <a:rPr lang="en-US" dirty="0"/>
              <a:t>Predicts same outcomes in same sample</a:t>
            </a:r>
          </a:p>
          <a:p>
            <a:r>
              <a:rPr lang="en-US" dirty="0"/>
              <a:t>Competitiveness is a relevant individual trait which is separate from risk preferences</a:t>
            </a:r>
          </a:p>
          <a:p>
            <a:r>
              <a:rPr lang="en-US" dirty="0"/>
              <a:t>Gender results</a:t>
            </a:r>
          </a:p>
          <a:p>
            <a:pPr lvl="1"/>
            <a:r>
              <a:rPr lang="en-US" dirty="0"/>
              <a:t>Competitiveness alone explains 4-9% of gender differences in outcomes </a:t>
            </a:r>
          </a:p>
          <a:p>
            <a:pPr lvl="1"/>
            <a:r>
              <a:rPr lang="en-US" dirty="0"/>
              <a:t>Competitiveness mostly outperforms other traits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201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Competitiveness:</a:t>
            </a:r>
            <a:r>
              <a:rPr lang="en-US" b="1" dirty="0"/>
              <a:t> </a:t>
            </a:r>
            <a:r>
              <a:rPr lang="en-US" dirty="0"/>
              <a:t>new behavioral trait </a:t>
            </a:r>
          </a:p>
          <a:p>
            <a:pPr lvl="1"/>
            <a:r>
              <a:rPr lang="en-US" dirty="0"/>
              <a:t>Design, Robustness </a:t>
            </a:r>
          </a:p>
          <a:p>
            <a:r>
              <a:rPr lang="en-US" dirty="0"/>
              <a:t>Economic/External Relevance of Competitiveness</a:t>
            </a:r>
          </a:p>
          <a:p>
            <a:pPr lvl="1"/>
            <a:r>
              <a:rPr lang="en-US" dirty="0"/>
              <a:t>Can competitiveness predict education choices, gender differences? YES</a:t>
            </a:r>
          </a:p>
          <a:p>
            <a:pPr lvl="1"/>
            <a:r>
              <a:rPr lang="en-US" dirty="0"/>
              <a:t>Competitiveness in a representative sample IMPORTANT</a:t>
            </a:r>
          </a:p>
          <a:p>
            <a:r>
              <a:rPr lang="en-US" dirty="0"/>
              <a:t>Behavioral Market Design: Policy Implications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Some institutional designs may reward competitiveness more than others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Unintended consequences for the gender gap in education choices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Reexamine effect of Quota-like Affirmative Actions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Gender gap in competitiveness may be reduced  in single sex tournaments, affecting the costs and benefits of implementing quotas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Empirical Evidence of Positive Effect of Affirmative Action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Case study in France.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2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6574-8CF6-0013-3265-4B865C389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6C3A-FCE4-21E2-910B-239805E2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Policy Implication: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Change the Women?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94E1-3B1F-9E66-0874-B3A6F5D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125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“Changing the Women” (Lean in)</a:t>
            </a:r>
          </a:p>
          <a:p>
            <a:pPr marL="0" indent="0">
              <a:buNone/>
            </a:pPr>
            <a:r>
              <a:rPr lang="en-US" dirty="0"/>
              <a:t>Can we manipulate/affect competitiveness and would it change labor market or educational choices?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Problems</a:t>
            </a:r>
          </a:p>
          <a:p>
            <a:pPr lvl="1"/>
            <a:r>
              <a:rPr lang="en-US" dirty="0"/>
              <a:t>How?</a:t>
            </a:r>
          </a:p>
          <a:p>
            <a:pPr lvl="1"/>
            <a:r>
              <a:rPr lang="en-US" dirty="0"/>
              <a:t>What else does Competitiveness affect?</a:t>
            </a:r>
          </a:p>
          <a:p>
            <a:pPr lvl="1"/>
            <a:r>
              <a:rPr lang="en-US" dirty="0"/>
              <a:t>Implications for Women.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3446-B309-2E1E-2EA6-3D990AD7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5648-A34A-EF66-3248-69E260C0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Gender Views: Mission Impossible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02F3-851B-93AA-545A-66AEDA44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Dean, Exley, </a:t>
            </a:r>
            <a:r>
              <a:rPr lang="en-US" dirty="0" err="1"/>
              <a:t>Klinowski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 and Sarson, 2024</a:t>
            </a:r>
          </a:p>
          <a:p>
            <a:r>
              <a:rPr lang="en-US" dirty="0"/>
              <a:t>In general, do you think people praise a woman who is competitive? In general:</a:t>
            </a:r>
          </a:p>
          <a:p>
            <a:pPr lvl="1"/>
            <a:r>
              <a:rPr lang="en-US" dirty="0"/>
              <a:t>Yes, people praise a woman who is competitive</a:t>
            </a:r>
          </a:p>
          <a:p>
            <a:pPr lvl="1"/>
            <a:r>
              <a:rPr lang="en-US" dirty="0"/>
              <a:t>No, I don't think so</a:t>
            </a:r>
          </a:p>
          <a:p>
            <a:r>
              <a:rPr lang="en-US" dirty="0"/>
              <a:t>In general, do you think people criticize a woman who is competitive? In general:</a:t>
            </a:r>
          </a:p>
          <a:p>
            <a:pPr lvl="1"/>
            <a:r>
              <a:rPr lang="en-US" dirty="0"/>
              <a:t>Yes, people criticize a woman who is competitive</a:t>
            </a:r>
          </a:p>
          <a:p>
            <a:pPr lvl="1"/>
            <a:r>
              <a:rPr lang="en-US" dirty="0"/>
              <a:t>No, I don't think so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39BF-8C1F-63BE-7BC1-88048B66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33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5545-4C9B-93C0-5622-61D954FF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Praise Women/Man who is/is not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D7A4-5B68-E32A-7BB6-7F03E1F7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Praise: Competitive: </a:t>
            </a:r>
          </a:p>
          <a:p>
            <a:r>
              <a:rPr lang="en-US" dirty="0">
                <a:solidFill>
                  <a:schemeClr val="bg1"/>
                </a:solidFill>
              </a:rPr>
              <a:t>Men: 93%     and       Women: 60%</a:t>
            </a:r>
          </a:p>
          <a:p>
            <a:r>
              <a:rPr lang="en-US" dirty="0">
                <a:solidFill>
                  <a:schemeClr val="bg1"/>
                </a:solidFill>
              </a:rPr>
              <a:t>Women receive less praise for being competitive.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Praise: Not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Men: 13%       and      Women: 42%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Men: Restricted Path: Need to be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Women: Mission impossible: No matter what they do, never reach male levels of Praise…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2C836-7292-B3B6-5F03-04DBE8E3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3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20928-5167-8B3A-0640-EA31A9DD9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E041-6B54-AE55-975D-9CCCDD3A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Praise Women/Man who is/is not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C967-FBA4-D47B-510B-3BB7EF22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Praise: Competitive: </a:t>
            </a:r>
          </a:p>
          <a:p>
            <a:r>
              <a:rPr lang="en-US" dirty="0"/>
              <a:t>Men: 93%     </a:t>
            </a:r>
            <a:r>
              <a:rPr lang="en-US" dirty="0">
                <a:solidFill>
                  <a:schemeClr val="bg1"/>
                </a:solidFill>
              </a:rPr>
              <a:t>and  </a:t>
            </a:r>
            <a:r>
              <a:rPr lang="en-US" dirty="0"/>
              <a:t>     </a:t>
            </a:r>
            <a:r>
              <a:rPr lang="en-US" dirty="0">
                <a:solidFill>
                  <a:schemeClr val="bg1"/>
                </a:solidFill>
              </a:rPr>
              <a:t>Women: 60%</a:t>
            </a:r>
          </a:p>
          <a:p>
            <a:r>
              <a:rPr lang="en-US" dirty="0">
                <a:solidFill>
                  <a:schemeClr val="bg1"/>
                </a:solidFill>
              </a:rPr>
              <a:t>Women receive less praise for being competitive.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Praise: Not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Men: 13%       and      Women: 42%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Men: Restricted Path: Need to be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Women: Mission impossible: No matter what they do, never reach male levels of Praise…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ACD7-E892-8FD8-F3B3-8FBE73CA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89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29EFA-33D2-A046-D500-B8C6C35B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DB4D-DABC-693B-721C-97E14DB7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Praise Women/Man who is/is not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E94C-C7C4-C2D9-43AF-EF7881F3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Praise: Competitive: </a:t>
            </a:r>
          </a:p>
          <a:p>
            <a:r>
              <a:rPr lang="en-US" dirty="0"/>
              <a:t>Men: 93%     and       Women: 60%</a:t>
            </a:r>
          </a:p>
          <a:p>
            <a:r>
              <a:rPr lang="en-US" dirty="0"/>
              <a:t>Women receive less praise for being competitive (harder mission…)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Praise: Not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Men: 13%       and      Women: 42%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Men: Restricted Path: Need to be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Women: Mission impossible: No matter what they do, never reach male levels of Praise…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1B066-284D-A16B-A37B-0336FD5D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60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88AB-92EB-BBDE-E131-88026CA8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0A54-F1CE-97AE-DC9C-A8F647BB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Praise Women/Man who is/is not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51E7-AF0E-4F4A-1478-D2B7B188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Praise: Competitive: </a:t>
            </a:r>
          </a:p>
          <a:p>
            <a:r>
              <a:rPr lang="en-US" dirty="0"/>
              <a:t>Men: 93%     and       Women: 60%</a:t>
            </a:r>
          </a:p>
          <a:p>
            <a:r>
              <a:rPr lang="en-US" dirty="0"/>
              <a:t>Women receive less praise for being competitive (harder mission…)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Praise: Not Competitive</a:t>
            </a:r>
          </a:p>
          <a:p>
            <a:r>
              <a:rPr lang="en-US" dirty="0"/>
              <a:t>Men: 13%       </a:t>
            </a:r>
            <a:r>
              <a:rPr lang="en-US" dirty="0">
                <a:solidFill>
                  <a:schemeClr val="bg1"/>
                </a:solidFill>
              </a:rPr>
              <a:t>and      Women: 42%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Men: Restricted Path: Need to be Competitive</a:t>
            </a:r>
          </a:p>
          <a:p>
            <a:r>
              <a:rPr lang="en-US" dirty="0">
                <a:solidFill>
                  <a:schemeClr val="bg1"/>
                </a:solidFill>
              </a:rPr>
              <a:t>Women: Mission impossible: No matter what they do, never reach male levels of Praise…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8BBB1-A0CE-A4F9-4942-D709D68F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5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D1775-F1BF-F845-04B2-C4D478C0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D2A-A0AF-7ABF-B11A-E8855A04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Praise Women/Man who is/is not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E160-AA8B-704A-B53B-43B08B9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Praise: Competitive: </a:t>
            </a:r>
          </a:p>
          <a:p>
            <a:r>
              <a:rPr lang="en-US" dirty="0"/>
              <a:t>Men: 93%     and       Women: 60%</a:t>
            </a:r>
          </a:p>
          <a:p>
            <a:r>
              <a:rPr lang="en-US" dirty="0"/>
              <a:t>Women receive less praise for being competitive (harder mission…)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Praise: Not Competitive</a:t>
            </a:r>
          </a:p>
          <a:p>
            <a:r>
              <a:rPr lang="en-US" dirty="0"/>
              <a:t>Men: 13%       and      Women: 42%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Men: </a:t>
            </a:r>
            <a:r>
              <a:rPr lang="en-US" b="1" dirty="0"/>
              <a:t>Restricted Path</a:t>
            </a:r>
            <a:r>
              <a:rPr lang="en-US" dirty="0"/>
              <a:t>: Need to be Competitive</a:t>
            </a:r>
          </a:p>
          <a:p>
            <a:r>
              <a:rPr lang="en-US" dirty="0"/>
              <a:t>Women: </a:t>
            </a:r>
            <a:r>
              <a:rPr lang="en-US" b="1" dirty="0"/>
              <a:t>Mission impossible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No matter what they do, never reach male levels of praise…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1BAC-6BFD-DE26-D5BE-D4945A30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85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BB38-CA5E-E4F0-9BCA-24E44C4B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65BF-CA81-4140-B5E0-387213DB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Criticize and Praise for being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8921-232E-A929-996C-9076F0A3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/>
              <a:t>Men: </a:t>
            </a:r>
            <a:r>
              <a:rPr lang="en-US" b="1" dirty="0"/>
              <a:t>Restricted Path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Praised only when Competitive (93%)</a:t>
            </a:r>
          </a:p>
          <a:p>
            <a:pPr lvl="1"/>
            <a:r>
              <a:rPr lang="en-US" dirty="0"/>
              <a:t>not criticized when competitive (20%), but criticized otherwise (62%)</a:t>
            </a:r>
          </a:p>
          <a:p>
            <a:endParaRPr lang="en-US" dirty="0"/>
          </a:p>
          <a:p>
            <a:r>
              <a:rPr lang="en-US" dirty="0"/>
              <a:t>Women: </a:t>
            </a:r>
            <a:r>
              <a:rPr lang="en-US" b="1" dirty="0"/>
              <a:t>Mission impossible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Praised the most for being competitive (63%) – less than men</a:t>
            </a:r>
          </a:p>
          <a:p>
            <a:pPr lvl="1"/>
            <a:r>
              <a:rPr lang="en-US" dirty="0"/>
              <a:t>Criticized the most for being competitive (!) (63%)  -- else (23%)</a:t>
            </a:r>
          </a:p>
          <a:p>
            <a:pPr lvl="1"/>
            <a:r>
              <a:rPr lang="en-US" dirty="0"/>
              <a:t>Damned if they do, damned if they don’t…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85496-CDA5-4B8F-E670-99A5EF48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Horizontal Segregation: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2014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Gender Differences in STEM education</a:t>
            </a:r>
          </a:p>
          <a:p>
            <a:r>
              <a:rPr lang="en-US" dirty="0"/>
              <a:t>Europe: When given a choice: Girls often opt for less math intensive study profiles (Austria, France, Netherlands…)</a:t>
            </a:r>
          </a:p>
          <a:p>
            <a:r>
              <a:rPr lang="en-US" dirty="0"/>
              <a:t>U.S. Schools: Girls take as many math classes as boys (Goldin et al, 2006) but underrepresented among high achieving math students (Ellison &amp; Swanson, 2010). </a:t>
            </a:r>
          </a:p>
          <a:p>
            <a:r>
              <a:rPr lang="en-US" dirty="0"/>
              <a:t>College: Women in Science and Engineering (S&amp;E) in US</a:t>
            </a:r>
          </a:p>
          <a:p>
            <a:pPr lvl="1"/>
            <a:r>
              <a:rPr lang="en-US" dirty="0"/>
              <a:t>Women are less likely to receive a BA in S&amp;E: </a:t>
            </a:r>
          </a:p>
          <a:p>
            <a:pPr lvl="2"/>
            <a:r>
              <a:rPr lang="en-US" dirty="0"/>
              <a:t>29% of female BA are in S&amp;E compared to 38% of males. </a:t>
            </a:r>
          </a:p>
          <a:p>
            <a:pPr lvl="2"/>
            <a:r>
              <a:rPr lang="en-US" dirty="0"/>
              <a:t>Among equally gifted students, girls are less likely to choose math heavy majors (Weinberger, 2005; for schools see </a:t>
            </a:r>
            <a:r>
              <a:rPr lang="en-US" dirty="0" err="1"/>
              <a:t>Favara</a:t>
            </a:r>
            <a:r>
              <a:rPr lang="en-US" dirty="0"/>
              <a:t>, 2012). </a:t>
            </a:r>
          </a:p>
          <a:p>
            <a:pPr lvl="1"/>
            <a:r>
              <a:rPr lang="en-US" dirty="0"/>
              <a:t>Percent of Women in S&amp;E declines as degrees become more advanced</a:t>
            </a:r>
          </a:p>
          <a:p>
            <a:pPr lvl="2"/>
            <a:r>
              <a:rPr lang="en-US" dirty="0"/>
              <a:t>BA: 50%,  PhD: 41%,  Top 50 PhD:  38%,  Stanford: 32%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D2F-7F12-4883-B573-8ACA073AFE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7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8FD9-C690-792F-5C8D-8652A54FB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F536-70EC-3FDF-B702-8D698BBA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Policy Implication: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Change the Women?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4FE9-1E54-159D-7957-83AAF959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125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Leaning in can Backfire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Society Views: Mission Impossible</a:t>
            </a:r>
          </a:p>
          <a:p>
            <a:pPr lvl="1"/>
            <a:r>
              <a:rPr lang="en-US" dirty="0"/>
              <a:t>Women get also the most criticism for being competitive</a:t>
            </a:r>
          </a:p>
          <a:p>
            <a:endParaRPr lang="en-US" dirty="0"/>
          </a:p>
          <a:p>
            <a:r>
              <a:rPr lang="en-US" dirty="0"/>
              <a:t>Exley, </a:t>
            </a:r>
            <a:r>
              <a:rPr lang="en-US" dirty="0" err="1"/>
              <a:t>Niederle</a:t>
            </a:r>
            <a:r>
              <a:rPr lang="en-US" dirty="0"/>
              <a:t> and </a:t>
            </a:r>
            <a:r>
              <a:rPr lang="en-US" dirty="0" err="1"/>
              <a:t>Vesterlund</a:t>
            </a:r>
            <a:r>
              <a:rPr lang="en-US" dirty="0"/>
              <a:t>, 2020: Sometimes women made the correct selection, paternalism reduces their material payoffs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61CC3-492F-D229-62F5-7E8DC3CC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7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Change Women </a:t>
            </a:r>
            <a:r>
              <a:rPr lang="en-US" dirty="0">
                <a:solidFill>
                  <a:schemeClr val="bg1"/>
                </a:solidFill>
              </a:rPr>
              <a:t>Institutions!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Behavioral Market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610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Institutions differ in how they reward competitiveness (Even when want to select on ability)</a:t>
            </a:r>
          </a:p>
          <a:p>
            <a:r>
              <a:rPr lang="en-US" dirty="0">
                <a:solidFill>
                  <a:schemeClr val="bg1"/>
                </a:solidFill>
              </a:rPr>
              <a:t>(Unintended) consequences on women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Different School Systems</a:t>
            </a:r>
          </a:p>
          <a:p>
            <a:r>
              <a:rPr lang="en-US" dirty="0">
                <a:solidFill>
                  <a:schemeClr val="bg1"/>
                </a:solidFill>
              </a:rPr>
              <a:t>Netherland School system: Large gender gap in math education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Once-and-for-all choice: very inflexible</a:t>
            </a:r>
          </a:p>
          <a:p>
            <a:r>
              <a:rPr lang="en-US" dirty="0">
                <a:solidFill>
                  <a:schemeClr val="bg1"/>
                </a:solidFill>
              </a:rPr>
              <a:t>US School system: No gender gap in Math Education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Flexible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Experiments: Gender gap in “</a:t>
            </a:r>
            <a:r>
              <a:rPr lang="en-US" dirty="0" err="1">
                <a:solidFill>
                  <a:schemeClr val="bg1"/>
                </a:solidFill>
              </a:rPr>
              <a:t>unflexible</a:t>
            </a:r>
            <a:r>
              <a:rPr lang="en-US" dirty="0">
                <a:solidFill>
                  <a:schemeClr val="bg1"/>
                </a:solidFill>
              </a:rPr>
              <a:t>” choice disappears when choices are flexible (</a:t>
            </a:r>
            <a:r>
              <a:rPr lang="en-US" dirty="0" err="1">
                <a:solidFill>
                  <a:schemeClr val="bg1"/>
                </a:solidFill>
              </a:rPr>
              <a:t>Niederle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Yestrumskas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4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Change </a:t>
            </a:r>
            <a:r>
              <a:rPr lang="en-US" strike="sngStrike" dirty="0">
                <a:solidFill>
                  <a:schemeClr val="tx2"/>
                </a:solidFill>
              </a:rPr>
              <a:t>Women</a:t>
            </a:r>
            <a:r>
              <a:rPr lang="en-US" dirty="0">
                <a:solidFill>
                  <a:schemeClr val="tx2"/>
                </a:solidFill>
              </a:rPr>
              <a:t> Institutions!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Behavioral Market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Institutions differ in how they reward competitiveness (Even when want to select on ability)</a:t>
            </a:r>
          </a:p>
          <a:p>
            <a:r>
              <a:rPr lang="en-US" dirty="0"/>
              <a:t>(Unintended) consequences on women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Different School Systems</a:t>
            </a:r>
          </a:p>
          <a:p>
            <a:r>
              <a:rPr lang="en-US" dirty="0"/>
              <a:t>Dutch School system: Large gender gap in math education</a:t>
            </a:r>
          </a:p>
          <a:p>
            <a:pPr lvl="1"/>
            <a:r>
              <a:rPr lang="en-US" dirty="0"/>
              <a:t>Once-and-for-all choice: very inflexible</a:t>
            </a:r>
          </a:p>
          <a:p>
            <a:r>
              <a:rPr lang="en-US" dirty="0"/>
              <a:t>US School system: No gender gap in Math Education</a:t>
            </a:r>
          </a:p>
          <a:p>
            <a:pPr lvl="1"/>
            <a:r>
              <a:rPr lang="en-US" dirty="0"/>
              <a:t>Flexible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Experiments: Gender gap in “</a:t>
            </a:r>
            <a:r>
              <a:rPr lang="en-US" dirty="0" err="1"/>
              <a:t>unflexible</a:t>
            </a:r>
            <a:r>
              <a:rPr lang="en-US" dirty="0"/>
              <a:t>” choice disappears when choices are flexible (</a:t>
            </a:r>
            <a:r>
              <a:rPr lang="en-US" dirty="0" err="1"/>
              <a:t>Niederle</a:t>
            </a:r>
            <a:r>
              <a:rPr lang="en-US" dirty="0"/>
              <a:t> &amp; </a:t>
            </a:r>
            <a:r>
              <a:rPr lang="en-US" dirty="0" err="1"/>
              <a:t>Yestrumskas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Policy 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effects of rigid school choices?</a:t>
            </a:r>
          </a:p>
          <a:p>
            <a:pPr marL="0" indent="0">
              <a:buNone/>
            </a:pPr>
            <a:r>
              <a:rPr lang="en-US" dirty="0"/>
              <a:t>Should we change school systems in Europe?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Buchmann, Fuchs-</a:t>
            </a:r>
            <a:r>
              <a:rPr lang="en-US" dirty="0" err="1"/>
              <a:t>Schuendeln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, </a:t>
            </a:r>
            <a:r>
              <a:rPr lang="en-US" dirty="0" err="1"/>
              <a:t>WiP</a:t>
            </a:r>
            <a:r>
              <a:rPr lang="en-US" dirty="0"/>
              <a:t>:</a:t>
            </a:r>
          </a:p>
          <a:p>
            <a:r>
              <a:rPr lang="en-US" dirty="0"/>
              <a:t>What is the effect of introducing non-flexible choices?</a:t>
            </a:r>
          </a:p>
          <a:p>
            <a:r>
              <a:rPr lang="en-US" dirty="0"/>
              <a:t>Use staggered introduction of obligatory and elective courses “</a:t>
            </a:r>
            <a:r>
              <a:rPr lang="en-US" dirty="0" err="1"/>
              <a:t>Leistungskurse</a:t>
            </a:r>
            <a:r>
              <a:rPr lang="en-US" dirty="0"/>
              <a:t>” starting in 1972 in Germany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Policy Implication: </a:t>
            </a:r>
            <a:br>
              <a:rPr lang="en-US">
                <a:solidFill>
                  <a:schemeClr val="tx2"/>
                </a:solidFill>
              </a:rPr>
            </a:br>
            <a:r>
              <a:rPr lang="en-US" sz="2700">
                <a:solidFill>
                  <a:schemeClr val="tx2"/>
                </a:solidFill>
              </a:rPr>
              <a:t>Preliminary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Rigid choices are correlated with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fewer women graduating in male and high income majors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women performing worse in the labor market</a:t>
            </a:r>
          </a:p>
          <a:p>
            <a:pPr marL="914400" lvl="1" indent="-514350"/>
            <a:r>
              <a:rPr lang="en-US" dirty="0"/>
              <a:t>Men: top 25</a:t>
            </a:r>
            <a:r>
              <a:rPr lang="en-US" baseline="30000" dirty="0"/>
              <a:t>th</a:t>
            </a:r>
            <a:r>
              <a:rPr lang="en-US" dirty="0"/>
              <a:t> quartile improves outcomes, bottom 25</a:t>
            </a:r>
            <a:r>
              <a:rPr lang="en-US" baseline="30000" dirty="0"/>
              <a:t>th</a:t>
            </a:r>
            <a:r>
              <a:rPr lang="en-US" dirty="0"/>
              <a:t> quartile loses.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Rigid choices: Large impact on the gender gap.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dirty="0"/>
              <a:t>Changing School system: LARGE policy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Affirmative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Niederle</a:t>
            </a:r>
            <a:r>
              <a:rPr lang="en-US" dirty="0"/>
              <a:t> </a:t>
            </a:r>
            <a:r>
              <a:rPr lang="en-US" dirty="0" err="1"/>
              <a:t>Vesterlund</a:t>
            </a:r>
            <a:r>
              <a:rPr lang="en-US" dirty="0"/>
              <a:t>: NV (2007): Tournament entry:</a:t>
            </a:r>
          </a:p>
          <a:p>
            <a:r>
              <a:rPr lang="en-US" dirty="0"/>
              <a:t>Women: suboptimal </a:t>
            </a:r>
          </a:p>
          <a:p>
            <a:r>
              <a:rPr lang="en-US" dirty="0"/>
              <a:t>No issue of discrimination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altLang="en-US" dirty="0" err="1"/>
              <a:t>Niederle</a:t>
            </a:r>
            <a:r>
              <a:rPr lang="en-US" altLang="en-US" dirty="0"/>
              <a:t>, Segal and </a:t>
            </a:r>
            <a:r>
              <a:rPr lang="en-US" altLang="en-US" dirty="0" err="1"/>
              <a:t>Vesterlund</a:t>
            </a:r>
            <a:r>
              <a:rPr lang="en-US" altLang="en-US" dirty="0"/>
              <a:t>, 2013</a:t>
            </a:r>
            <a:endParaRPr lang="en-US" dirty="0"/>
          </a:p>
          <a:p>
            <a:r>
              <a:rPr lang="en-US" dirty="0"/>
              <a:t>NV-style Tournament Entry with a Quota Affirmative Action (AA) when selecting winners</a:t>
            </a:r>
          </a:p>
          <a:p>
            <a:r>
              <a:rPr lang="en-US" dirty="0"/>
              <a:t>AA affects the decision to enter a tournament: more high performing women enter</a:t>
            </a:r>
          </a:p>
          <a:p>
            <a:r>
              <a:rPr lang="en-US" dirty="0"/>
              <a:t>Implies that Affirmative Action is less costly than predicted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 doing AA secretly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From the Lab to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Niederle</a:t>
            </a:r>
            <a:r>
              <a:rPr lang="en-US" dirty="0"/>
              <a:t>, Segal </a:t>
            </a:r>
            <a:r>
              <a:rPr lang="en-US" dirty="0" err="1"/>
              <a:t>Vesterlund</a:t>
            </a:r>
            <a:r>
              <a:rPr lang="en-US" dirty="0"/>
              <a:t>: 2013 </a:t>
            </a:r>
          </a:p>
          <a:p>
            <a:r>
              <a:rPr lang="en-US" dirty="0"/>
              <a:t>Laboratory </a:t>
            </a:r>
          </a:p>
          <a:p>
            <a:pPr lvl="1"/>
            <a:r>
              <a:rPr lang="en-US" dirty="0"/>
              <a:t>Also a real world, just a different one: real money involved, real people…</a:t>
            </a:r>
          </a:p>
          <a:p>
            <a:r>
              <a:rPr lang="en-US" dirty="0"/>
              <a:t>No investment into skills</a:t>
            </a:r>
          </a:p>
          <a:p>
            <a:pPr lvl="1"/>
            <a:r>
              <a:rPr lang="en-US" dirty="0"/>
              <a:t>This could magnify or reduce positive effects of announced affirmative action</a:t>
            </a:r>
          </a:p>
          <a:p>
            <a:r>
              <a:rPr lang="en-US" dirty="0"/>
              <a:t>No discrimination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Question: Would an affirmative action quota in the field deliver benefits mirroring those in the lab?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86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Ideally, study effects on three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Are there now more women in the pool who are eligible for the quota?</a:t>
            </a:r>
          </a:p>
          <a:p>
            <a:pPr marL="914400" lvl="1" indent="-514350"/>
            <a:r>
              <a:rPr lang="en-US" dirty="0"/>
              <a:t>Are there now more high performing women?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Negative Externalities</a:t>
            </a:r>
          </a:p>
          <a:p>
            <a:pPr marL="914400" lvl="1" indent="-514350"/>
            <a:r>
              <a:rPr lang="en-US" dirty="0"/>
              <a:t>What are the costs on men?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Trickle-Down Affirmative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Can we find an environment: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measure of “ability” or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the whole pool not just those directly affected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Sufficient time has passed for AA to have an impact on education and development.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Chess</a:t>
            </a:r>
          </a:p>
          <a:p>
            <a:pPr marL="0" indent="0" algn="ctr">
              <a:buNone/>
            </a:pPr>
            <a:endParaRPr lang="en-US" sz="2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bg1"/>
                </a:solidFill>
              </a:rPr>
              <a:t>Elo rating: predictive of performance, </a:t>
            </a:r>
          </a:p>
          <a:p>
            <a:pPr marL="0" indent="0" algn="ctr">
              <a:buNone/>
            </a:pPr>
            <a:r>
              <a:rPr lang="en-US" sz="3500" dirty="0">
                <a:solidFill>
                  <a:schemeClr val="bg1"/>
                </a:solidFill>
              </a:rPr>
              <a:t>Pool of chess players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(de Sousa and </a:t>
            </a:r>
            <a:r>
              <a:rPr lang="en-US" sz="2600" dirty="0" err="1">
                <a:solidFill>
                  <a:schemeClr val="bg1"/>
                </a:solidFill>
              </a:rPr>
              <a:t>Niederle</a:t>
            </a:r>
            <a:r>
              <a:rPr lang="en-US" sz="2600" dirty="0">
                <a:solidFill>
                  <a:schemeClr val="bg1"/>
                </a:solidFill>
              </a:rPr>
              <a:t>, in progress)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71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Trickle-Down Affirmative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Can we find an environment: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measure of “ability” or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the whole pool not just those directly affected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Sufficient time has passed for AA to have an impact on education and development.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4800" b="1" dirty="0"/>
              <a:t>Chess</a:t>
            </a:r>
          </a:p>
          <a:p>
            <a:pPr marL="0" indent="0" algn="ctr">
              <a:buNone/>
            </a:pPr>
            <a:endParaRPr lang="en-US" sz="2100" b="1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</a:rPr>
              <a:t>Elo rating: predictive of performance,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</a:rPr>
              <a:t>Pool of registered chess players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De Sousa and </a:t>
            </a:r>
            <a:r>
              <a:rPr lang="en-US" sz="2800" dirty="0" err="1">
                <a:solidFill>
                  <a:schemeClr val="bg1"/>
                </a:solidFill>
              </a:rPr>
              <a:t>Niederle</a:t>
            </a:r>
            <a:r>
              <a:rPr lang="en-US" sz="2800" dirty="0">
                <a:solidFill>
                  <a:schemeClr val="bg1"/>
                </a:solidFill>
              </a:rPr>
              <a:t>,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/>
                </a:solidFill>
              </a:rPr>
              <a:t>Explaining Vertical and Horizontal Gender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601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Explanations for labor / education differences</a:t>
            </a:r>
          </a:p>
          <a:p>
            <a:r>
              <a:rPr lang="en-US" dirty="0"/>
              <a:t>Discrimination</a:t>
            </a:r>
          </a:p>
          <a:p>
            <a:r>
              <a:rPr lang="en-US" dirty="0"/>
              <a:t>Differences in abilities </a:t>
            </a:r>
          </a:p>
          <a:p>
            <a:r>
              <a:rPr lang="en-US" dirty="0"/>
              <a:t>Differences in preferences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0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Trickle-Down Affirmative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Can we find an environment: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measure of “ability” or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the whole pool not just those directly affected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Sufficient time has passed for AA to have an impact on education and development.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4800" b="1" dirty="0"/>
              <a:t>Chess</a:t>
            </a:r>
          </a:p>
          <a:p>
            <a:pPr marL="0" indent="0" algn="ctr">
              <a:buNone/>
            </a:pPr>
            <a:endParaRPr lang="en-US" sz="2100" b="1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Elo rating: predictive of performance,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Pool: registered chess players</a:t>
            </a:r>
          </a:p>
          <a:p>
            <a:pPr marL="0" indent="0">
              <a:buNone/>
            </a:pPr>
            <a:r>
              <a:rPr lang="en-US" sz="2800" dirty="0"/>
              <a:t>De Sousa and </a:t>
            </a:r>
            <a:r>
              <a:rPr lang="en-US" sz="2800" dirty="0" err="1"/>
              <a:t>Niederle</a:t>
            </a:r>
            <a:r>
              <a:rPr lang="en-US" sz="2800" dirty="0"/>
              <a:t>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5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95800"/>
            <a:ext cx="8686800" cy="236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John </a:t>
            </a:r>
            <a:r>
              <a:rPr lang="en-US" b="1" err="1"/>
              <a:t>Urshel</a:t>
            </a:r>
            <a:r>
              <a:rPr lang="en-US" b="1"/>
              <a:t> vs. Rachael Li at the 2017 Ultimate Moves Match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 b="1"/>
              <a:t>``This picture emphasizes that skill rather than age, size or gender is what counts in chess.’’ </a:t>
            </a:r>
          </a:p>
          <a:p>
            <a:pPr marL="0" indent="0">
              <a:buNone/>
            </a:pPr>
            <a:r>
              <a:rPr lang="en-US"/>
              <a:t>Former NFL player (Baltimore Ravens) and mathematician (MIT) John Urschel plays against seven-year-old Rachael Li in 2017 Ultimate Moves Match at St. Louis Chess Club. </a:t>
            </a:r>
          </a:p>
          <a:p>
            <a:pPr marL="0" indent="0">
              <a:buNone/>
            </a:pPr>
            <a:r>
              <a:rPr lang="en-US" sz="2200"/>
              <a:t>Urschel, a US Chess-rated class B player (1723) was defeated by Li, who in January 2019, with a rating of 2079, is the top-rated eight-year-old player in the United States -girl or </a:t>
            </a:r>
            <a:r>
              <a:rPr lang="en-US" sz="2200" err="1"/>
              <a:t>boy.'‘August</a:t>
            </a:r>
            <a:r>
              <a:rPr lang="en-US" sz="2200"/>
              <a:t> 19, 2017 Photograph in the Collection of the World of Chess Hall of Fame by Lennart </a:t>
            </a:r>
            <a:r>
              <a:rPr lang="en-US" sz="2200" err="1"/>
              <a:t>Ootes</a:t>
            </a:r>
            <a:r>
              <a:rPr lang="en-US" sz="220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8" y="228600"/>
            <a:ext cx="62902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504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5CD8-E2F5-3B43-98EF-9545F763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Trickle-Down Affirmative Action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92B8-53BE-774E-A430-2FCC44F8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Chess has a female “problem”</a:t>
            </a:r>
          </a:p>
          <a:p>
            <a:pPr marL="0" indent="0">
              <a:buNone/>
            </a:pPr>
            <a:r>
              <a:rPr lang="en-US" dirty="0"/>
              <a:t>Female representation: April 2024: 10% of </a:t>
            </a:r>
            <a:r>
              <a:rPr lang="en-US" dirty="0" err="1"/>
              <a:t>intl</a:t>
            </a:r>
            <a:r>
              <a:rPr lang="en-US" dirty="0"/>
              <a:t> players</a:t>
            </a:r>
          </a:p>
          <a:p>
            <a:pPr lvl="1"/>
            <a:r>
              <a:rPr lang="en-US" dirty="0"/>
              <a:t>2.3% of Grandmasters</a:t>
            </a:r>
          </a:p>
          <a:p>
            <a:pPr lvl="1"/>
            <a:r>
              <a:rPr lang="en-US" dirty="0"/>
              <a:t>Best female chess player is # 115</a:t>
            </a:r>
          </a:p>
          <a:p>
            <a:pPr lvl="1"/>
            <a:r>
              <a:rPr lang="en-US" dirty="0"/>
              <a:t>6 women in the top 500, 18 in top 1000</a:t>
            </a:r>
          </a:p>
          <a:p>
            <a:pPr lvl="1"/>
            <a:r>
              <a:rPr lang="en-US" dirty="0" err="1"/>
              <a:t>Judit</a:t>
            </a:r>
            <a:r>
              <a:rPr lang="en-US" dirty="0"/>
              <a:t> Polgar: Only woman to qualify for a World Championship tournament and enter the top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7DF6E-43A7-4844-814E-5EC4386F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85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2"/>
            <a:ext cx="11353800" cy="5349873"/>
          </a:xfrm>
        </p:spPr>
        <p:txBody>
          <a:bodyPr>
            <a:normAutofit/>
          </a:bodyPr>
          <a:lstStyle/>
          <a:p>
            <a:r>
              <a:rPr lang="en-US" dirty="0"/>
              <a:t>Kasparov about </a:t>
            </a:r>
            <a:r>
              <a:rPr lang="en-US" dirty="0" err="1"/>
              <a:t>Judit</a:t>
            </a:r>
            <a:r>
              <a:rPr lang="en-US" dirty="0"/>
              <a:t> Polgar “She has fantastic chess talent, but she is, after all, a woman. It all comes down to the imperfections of the feminine psyche. No woman can sustain a prolonged battle.”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“My sister Susan -- she was 16 or 17 -- said that she never won against a healthy man. After the game, there was always an excuse: 'I had a headache. I had a stomachache.' There is always something” </a:t>
            </a:r>
            <a:r>
              <a:rPr lang="en-US" dirty="0" err="1"/>
              <a:t>Judit</a:t>
            </a:r>
            <a:r>
              <a:rPr lang="en-US" dirty="0"/>
              <a:t> Polgar, 2001.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Attitudes towards female chess players</a:t>
            </a:r>
          </a:p>
        </p:txBody>
      </p:sp>
    </p:spTree>
    <p:extLst>
      <p:ext uri="{BB962C8B-B14F-4D97-AF65-F5344CB8AC3E}">
        <p14:creationId xmlns:p14="http://schemas.microsoft.com/office/powerpoint/2010/main" val="30990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5CD2-474F-0AE6-CCC6-490B9EDD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Attitudes in times of Queen’s Gambit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CCAA2-6F48-90BC-9CB6-ECE17462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201400" cy="4732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>
                <a:effectLst/>
                <a:latin typeface="Helvetica" pitchFamily="2" charset="0"/>
              </a:rPr>
              <a:t>UK’s greatest player, Grandmaster Nigel Short (April 20, 2015)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“...Men are ‘hardwired’ to be better at the game than women.” He said “we should ‘gracefully accept it as a fact’ that men posses different skills to women,</a:t>
            </a:r>
            <a:r>
              <a:rPr lang="en-US" dirty="0">
                <a:latin typeface="Helvetica" pitchFamily="2" charset="0"/>
              </a:rPr>
              <a:t> t</a:t>
            </a:r>
            <a:r>
              <a:rPr lang="en-US" i="1" dirty="0">
                <a:effectLst/>
                <a:latin typeface="Helvetica" pitchFamily="2" charset="0"/>
              </a:rPr>
              <a:t>hat make them better able to play chess at a high level’.”</a:t>
            </a:r>
            <a:endParaRPr lang="en-US" dirty="0">
              <a:effectLst/>
              <a:latin typeface="Helvetica" pitchFamily="2" charset="0"/>
            </a:endParaRPr>
          </a:p>
          <a:p>
            <a:endParaRPr lang="en-US" i="1" dirty="0">
              <a:effectLst/>
              <a:latin typeface="Helvetica" pitchFamily="2" charset="0"/>
            </a:endParaRPr>
          </a:p>
          <a:p>
            <a:endParaRPr lang="en-US" sz="1200" i="1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i="1" dirty="0">
                <a:effectLst/>
                <a:latin typeface="Helvetica" pitchFamily="2" charset="0"/>
              </a:rPr>
              <a:t>Carlsen about attitudes towards women (Nov 21, 2020):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“This is a problem that’s been around in chess for a long time. Chess societies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have not been very kind to women and girls over the years. Certainly there needs to be a bit of a change in culture.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F263-99FD-2AC6-77CA-225966C7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882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Chess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Chess players: individual tournaments, </a:t>
            </a:r>
            <a:r>
              <a:rPr lang="en-US" dirty="0">
                <a:solidFill>
                  <a:schemeClr val="bg1"/>
                </a:solidFill>
              </a:rPr>
              <a:t>and teams for clubs.</a:t>
            </a:r>
          </a:p>
          <a:p>
            <a:r>
              <a:rPr lang="en-US" dirty="0">
                <a:solidFill>
                  <a:schemeClr val="bg1"/>
                </a:solidFill>
              </a:rPr>
              <a:t>Club competitions: Play against each other once a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8 players of a club compete against 8 of another.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Basically: Best plays against best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</a:rPr>
              <a:t>In 1990: Introduced AA in division 1.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Every club had to bring 9 players and at least one had to be a (French) female player.</a:t>
            </a:r>
          </a:p>
          <a:p>
            <a:r>
              <a:rPr lang="en-US" dirty="0">
                <a:solidFill>
                  <a:schemeClr val="bg1"/>
                </a:solidFill>
              </a:rPr>
              <a:t>in: division 2 in 1991, and division 3 in 1992.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52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Chess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Chess players: individual tournaments, club competitions.</a:t>
            </a:r>
          </a:p>
          <a:p>
            <a:r>
              <a:rPr lang="en-US" dirty="0"/>
              <a:t>Club Championship: Clubs play against each other once a year</a:t>
            </a:r>
          </a:p>
          <a:p>
            <a:pPr lvl="1"/>
            <a:r>
              <a:rPr lang="en-US" dirty="0"/>
              <a:t>8 players of a club compete against 8 of another. </a:t>
            </a:r>
          </a:p>
          <a:p>
            <a:pPr lvl="1"/>
            <a:r>
              <a:rPr lang="en-US" dirty="0"/>
              <a:t>Basically: Best plays against best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>
                <a:solidFill>
                  <a:schemeClr val="bg1"/>
                </a:solidFill>
              </a:rPr>
              <a:t>In 1990: Introduced AA in division 1.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Every club had to bring 9 players and at least one had to be a (French) female player.</a:t>
            </a:r>
          </a:p>
          <a:p>
            <a:r>
              <a:rPr lang="en-US" dirty="0">
                <a:solidFill>
                  <a:schemeClr val="bg1"/>
                </a:solidFill>
              </a:rPr>
              <a:t>division 2 in 1991, and division 3 in 1992.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01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Chess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Chess players: individual tournaments, club competitions </a:t>
            </a:r>
          </a:p>
          <a:p>
            <a:r>
              <a:rPr lang="en-US" dirty="0"/>
              <a:t>Club Championship: Clubs play against each other once a year</a:t>
            </a:r>
          </a:p>
          <a:p>
            <a:pPr lvl="1"/>
            <a:r>
              <a:rPr lang="en-US" dirty="0"/>
              <a:t>8 players of a club compete against 8 of another. </a:t>
            </a:r>
          </a:p>
          <a:p>
            <a:pPr lvl="1"/>
            <a:r>
              <a:rPr lang="en-US" dirty="0"/>
              <a:t>Basically: Best plays against best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In 1990: Introduced AA in division 1.</a:t>
            </a:r>
          </a:p>
          <a:p>
            <a:pPr lvl="1"/>
            <a:r>
              <a:rPr lang="en-US" dirty="0"/>
              <a:t>Every club had to bring 9 players and at least one had to be a (French) female player.</a:t>
            </a:r>
          </a:p>
          <a:p>
            <a:r>
              <a:rPr lang="en-US" dirty="0">
                <a:solidFill>
                  <a:schemeClr val="bg1"/>
                </a:solidFill>
              </a:rPr>
              <a:t>Division 2 in 1991, and division 3 in 1992.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1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Chess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201400" cy="5410200"/>
          </a:xfrm>
        </p:spPr>
        <p:txBody>
          <a:bodyPr>
            <a:normAutofit/>
          </a:bodyPr>
          <a:lstStyle/>
          <a:p>
            <a:r>
              <a:rPr lang="en-US" dirty="0"/>
              <a:t>Chess players: individual tournaments, club competitions</a:t>
            </a:r>
          </a:p>
          <a:p>
            <a:r>
              <a:rPr lang="en-US" dirty="0"/>
              <a:t>Club Championship: Clubs play against each other once a year</a:t>
            </a:r>
          </a:p>
          <a:p>
            <a:pPr lvl="1"/>
            <a:r>
              <a:rPr lang="en-US" dirty="0"/>
              <a:t>8 players of a club compete against 8 of another. </a:t>
            </a:r>
          </a:p>
          <a:p>
            <a:pPr lvl="1"/>
            <a:r>
              <a:rPr lang="en-US" dirty="0"/>
              <a:t>Basically: Best plays against best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In 1990: Introduced AA in division 1.</a:t>
            </a:r>
          </a:p>
          <a:p>
            <a:pPr lvl="1"/>
            <a:r>
              <a:rPr lang="en-US" dirty="0"/>
              <a:t>Every club had to bring 9 players and at least one had to be a (French) female player.</a:t>
            </a:r>
          </a:p>
          <a:p>
            <a:r>
              <a:rPr lang="en-US" dirty="0"/>
              <a:t>Division 2 in 1991, and division 3 in 1992.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05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More and better female chess players in France?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0058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Competitiveness:</a:t>
            </a:r>
            <a:r>
              <a:rPr lang="en-US" b="1" dirty="0"/>
              <a:t> </a:t>
            </a:r>
            <a:r>
              <a:rPr lang="en-US" dirty="0"/>
              <a:t>new behavioral trait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Design, Robustness </a:t>
            </a:r>
          </a:p>
          <a:p>
            <a:r>
              <a:rPr lang="en-US" dirty="0"/>
              <a:t>External Relevance of Competitiveness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competitiveness predict education choices, gender differences?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Competitiveness in a representative sample </a:t>
            </a:r>
          </a:p>
          <a:p>
            <a:r>
              <a:rPr lang="en-US" dirty="0"/>
              <a:t>Behavioral Market Design: Policy Implications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Some institutional designs may reward competitiveness more than others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Unintended consequences for the gender gap in education choices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Reexamine effect of Quota-like Affirmative Actions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Gender gap in competitiveness may be reduced  in single sex tournaments, affecting the costs and benefits of implementing quotas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Empirical Evidence of Trickle-Down Affirmative Action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Case Study in France.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93F5E-8DBD-5B58-8C9C-F1E4B91F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5222-FC5B-352F-09DB-34FCB7CA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D7C5-5432-F76B-7126-3DC21150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More and better female chess players in France?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2CF66-0DE1-B287-7C4B-6EED1E77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88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7191"/>
            <a:ext cx="8693634" cy="613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00" y="952500"/>
            <a:ext cx="66294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1695-E6A1-874E-A5A1-1C2A4A018500}"/>
              </a:ext>
            </a:extLst>
          </p:cNvPr>
          <p:cNvSpPr txBox="1"/>
          <p:nvPr/>
        </p:nvSpPr>
        <p:spPr>
          <a:xfrm>
            <a:off x="4876800" y="457201"/>
            <a:ext cx="419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Best Woman – Top 12 Clubs</a:t>
            </a:r>
          </a:p>
        </p:txBody>
      </p:sp>
    </p:spTree>
    <p:extLst>
      <p:ext uri="{BB962C8B-B14F-4D97-AF65-F5344CB8AC3E}">
        <p14:creationId xmlns:p14="http://schemas.microsoft.com/office/powerpoint/2010/main" val="13118745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7191"/>
            <a:ext cx="8693634" cy="613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1FC8F-AAB7-4941-AF8B-C77B72D7DB09}"/>
              </a:ext>
            </a:extLst>
          </p:cNvPr>
          <p:cNvSpPr txBox="1"/>
          <p:nvPr/>
        </p:nvSpPr>
        <p:spPr>
          <a:xfrm>
            <a:off x="4876800" y="457201"/>
            <a:ext cx="419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Best Woman – Top 12 Clubs</a:t>
            </a:r>
          </a:p>
        </p:txBody>
      </p:sp>
    </p:spTree>
    <p:extLst>
      <p:ext uri="{BB962C8B-B14F-4D97-AF65-F5344CB8AC3E}">
        <p14:creationId xmlns:p14="http://schemas.microsoft.com/office/powerpoint/2010/main" val="39319820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5725"/>
            <a:ext cx="8676847" cy="61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F4D04-BA09-E64F-A9FB-6A9CEE9CF316}"/>
              </a:ext>
            </a:extLst>
          </p:cNvPr>
          <p:cNvSpPr txBox="1"/>
          <p:nvPr/>
        </p:nvSpPr>
        <p:spPr>
          <a:xfrm>
            <a:off x="4038600" y="457201"/>
            <a:ext cx="594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Best Homegrown Woman – Top 12 Clubs</a:t>
            </a:r>
          </a:p>
        </p:txBody>
      </p:sp>
    </p:spTree>
    <p:extLst>
      <p:ext uri="{BB962C8B-B14F-4D97-AF65-F5344CB8AC3E}">
        <p14:creationId xmlns:p14="http://schemas.microsoft.com/office/powerpoint/2010/main" val="23299668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1125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Trickle-down and spillover effects</a:t>
            </a:r>
          </a:p>
          <a:p>
            <a:pPr marL="914400" lvl="1" indent="-514350"/>
            <a:r>
              <a:rPr lang="en-US" dirty="0"/>
              <a:t>More &amp; better female chess players?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879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Number of female players</a:t>
            </a:r>
          </a:p>
        </p:txBody>
      </p:sp>
      <p:pic>
        <p:nvPicPr>
          <p:cNvPr id="8" name="Image 7"/>
          <p:cNvPicPr>
            <a:picLocks/>
          </p:cNvPicPr>
          <p:nvPr/>
        </p:nvPicPr>
        <p:blipFill rotWithShape="1">
          <a:blip r:embed="rId2"/>
          <a:srcRect l="17084" t="12222" r="22083" b="7037"/>
          <a:stretch/>
        </p:blipFill>
        <p:spPr>
          <a:xfrm>
            <a:off x="2346000" y="945600"/>
            <a:ext cx="75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09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Number and Share of female players</a:t>
            </a:r>
          </a:p>
        </p:txBody>
      </p:sp>
      <p:pic>
        <p:nvPicPr>
          <p:cNvPr id="4" name="Image 3"/>
          <p:cNvPicPr>
            <a:picLocks/>
          </p:cNvPicPr>
          <p:nvPr/>
        </p:nvPicPr>
        <p:blipFill rotWithShape="1">
          <a:blip r:embed="rId3"/>
          <a:srcRect l="17500" t="12963" r="22500" b="7037"/>
          <a:stretch/>
        </p:blipFill>
        <p:spPr>
          <a:xfrm>
            <a:off x="2362200" y="990600"/>
            <a:ext cx="75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287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Number and Share of female players</a:t>
            </a:r>
          </a:p>
        </p:txBody>
      </p:sp>
      <p:pic>
        <p:nvPicPr>
          <p:cNvPr id="4" name="Image 3"/>
          <p:cNvPicPr>
            <a:picLocks/>
          </p:cNvPicPr>
          <p:nvPr/>
        </p:nvPicPr>
        <p:blipFill rotWithShape="1">
          <a:blip r:embed="rId3"/>
          <a:srcRect l="17459" t="12223" r="22500" b="7426"/>
          <a:stretch/>
        </p:blipFill>
        <p:spPr>
          <a:xfrm>
            <a:off x="2362200" y="945600"/>
            <a:ext cx="75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79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744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More &amp; better female chess players?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Are the effects due to the quota?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85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D380-61F2-944E-BF11-48FCAA78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Did the Quota cause those effects?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41CA-345F-F648-9995-D2C458AB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France to EU-15:</a:t>
            </a:r>
          </a:p>
          <a:p>
            <a:pPr marL="0" indent="0">
              <a:buNone/>
            </a:pPr>
            <a:r>
              <a:rPr lang="en-US" dirty="0"/>
              <a:t>What fraction of elite EU-15 female chess players is French?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dirty="0"/>
              <a:t>If global effects drive French phenomenon: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Share of French in EU-15 </a:t>
            </a:r>
            <a:r>
              <a:rPr lang="en-US" i="1" dirty="0"/>
              <a:t>constant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</a:p>
          <a:p>
            <a:pPr lvl="1"/>
            <a:r>
              <a:rPr lang="en-US" dirty="0"/>
              <a:t>If AA quota drives French phenomenon: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Share of French in EU-15 </a:t>
            </a:r>
            <a:r>
              <a:rPr lang="en-US" i="1" dirty="0"/>
              <a:t>increasing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573AC-B1F1-7546-B0FD-8DC4837F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0058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Competitiveness:</a:t>
            </a:r>
            <a:r>
              <a:rPr lang="en-US" b="1" dirty="0"/>
              <a:t> </a:t>
            </a:r>
            <a:r>
              <a:rPr lang="en-US" dirty="0"/>
              <a:t>new behavioral trait </a:t>
            </a:r>
          </a:p>
          <a:p>
            <a:pPr lvl="1"/>
            <a:r>
              <a:rPr lang="en-US" dirty="0"/>
              <a:t>Design, Robustness </a:t>
            </a:r>
          </a:p>
          <a:p>
            <a:r>
              <a:rPr lang="en-US" dirty="0">
                <a:solidFill>
                  <a:srgbClr val="FF0000"/>
                </a:solidFill>
              </a:rPr>
              <a:t>External Relevance of Competitiveness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competitiveness predict education choices, gender differences?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Competitiveness in a representative sample </a:t>
            </a:r>
          </a:p>
          <a:p>
            <a:r>
              <a:rPr lang="en-US" dirty="0"/>
              <a:t>Behavioral Market Design: Policy Implications </a:t>
            </a:r>
          </a:p>
          <a:p>
            <a:pPr lvl="1"/>
            <a:r>
              <a:rPr lang="en-US" dirty="0"/>
              <a:t>Some institutional designs may reward competitiveness more than others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Unintended consequences for the gender gap in education choices</a:t>
            </a:r>
          </a:p>
          <a:p>
            <a:pPr lvl="1"/>
            <a:r>
              <a:rPr lang="en-US" dirty="0"/>
              <a:t>Reexamine effect of Quota-like Affirmative Actions</a:t>
            </a:r>
          </a:p>
          <a:p>
            <a:pPr lvl="2"/>
            <a:r>
              <a:rPr lang="en-US" dirty="0"/>
              <a:t>Gender gap in competitiveness may be reduced  in single sex tournaments, affecting the costs and benefits of implementing quotas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Empirical Evidence of Trickle-Down Affirmative Action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Case Study in France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86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EU-15 FIDE data: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Share of French Women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5833" t="13704" r="19167" b="7036"/>
          <a:stretch/>
        </p:blipFill>
        <p:spPr>
          <a:xfrm>
            <a:off x="1981200" y="1143001"/>
            <a:ext cx="8280000" cy="5679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1582315"/>
            <a:ext cx="5791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06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EU-15 FIDE data: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Share of French Women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5833" t="13704" r="19167" b="7036"/>
          <a:stretch/>
        </p:blipFill>
        <p:spPr>
          <a:xfrm>
            <a:off x="1981200" y="1143001"/>
            <a:ext cx="8280000" cy="56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54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D380-61F2-944E-BF11-48FCAA78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Did the Quota cause those effects?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41CA-345F-F648-9995-D2C458AB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fraction of elite EU-15 female chess players is French?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dirty="0"/>
              <a:t>If global effects drive French phenomenon: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Share of French in EU-15 </a:t>
            </a:r>
            <a:r>
              <a:rPr lang="en-US" i="1" dirty="0"/>
              <a:t>constant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</a:p>
          <a:p>
            <a:pPr lvl="1"/>
            <a:r>
              <a:rPr lang="en-US" b="1" dirty="0"/>
              <a:t>AA quota drives French phenomenon!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Share of French in EU-15 </a:t>
            </a:r>
            <a:r>
              <a:rPr lang="en-US" b="1" i="1" dirty="0"/>
              <a:t>increasing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573AC-B1F1-7546-B0FD-8DC4837F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99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277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More &amp; better female chess players?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 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29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EU 15 FIDE data: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Share of French Women &amp; Men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5833" t="13704" r="19167" b="7036"/>
          <a:stretch/>
        </p:blipFill>
        <p:spPr>
          <a:xfrm>
            <a:off x="1981200" y="1219201"/>
            <a:ext cx="8280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8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EU 15 FIDE data: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Share of French Women &amp; Men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5833" t="12222" r="19167" b="7037"/>
          <a:stretch/>
        </p:blipFill>
        <p:spPr>
          <a:xfrm>
            <a:off x="1959703" y="1219201"/>
            <a:ext cx="8280000" cy="56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861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400CC-8F67-01DC-62CD-9C515348D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723A-6544-C3E8-38CC-81892047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Effects of Affirmative Action Quota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9541-4584-810D-0D80-E3732E20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1277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Direct Effect: Women selected by the quota </a:t>
            </a:r>
          </a:p>
          <a:p>
            <a:pPr marL="914400" lvl="1" indent="-514350"/>
            <a:r>
              <a:rPr lang="en-US" dirty="0"/>
              <a:t>Improve their performance – Elo rating?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Trickle-down and spillover effects</a:t>
            </a:r>
          </a:p>
          <a:p>
            <a:pPr marL="914400" lvl="1" indent="-514350"/>
            <a:r>
              <a:rPr lang="en-US" dirty="0"/>
              <a:t>More &amp; better female chess players?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effects due to the quota? 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negative externalities on men? NO</a:t>
            </a:r>
          </a:p>
          <a:p>
            <a:pPr marL="914400" lvl="1" indent="-514350"/>
            <a:r>
              <a:rPr lang="en-US" dirty="0"/>
              <a:t>Costs on French male chess players?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A7F73-CDB9-46E5-FA3F-C32255CC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89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Applications beyond Chess: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Universities: What if ranking depended on output by female researchers?</a:t>
            </a:r>
          </a:p>
          <a:p>
            <a:r>
              <a:rPr lang="en-US" dirty="0"/>
              <a:t>UK: Research money based on ranking based on five year research output.</a:t>
            </a:r>
          </a:p>
          <a:p>
            <a:r>
              <a:rPr lang="en-US" dirty="0"/>
              <a:t>What if 15% of points that determine ranking depend only on female research?</a:t>
            </a:r>
          </a:p>
          <a:p>
            <a:endParaRPr lang="en-US" dirty="0"/>
          </a:p>
          <a:p>
            <a:r>
              <a:rPr lang="en-US" dirty="0"/>
              <a:t>Note that this is different from rewards for having a fraction of female (minority) faculty</a:t>
            </a:r>
          </a:p>
          <a:p>
            <a:r>
              <a:rPr lang="en-US" dirty="0"/>
              <a:t>It also matters that the female (minority) faculty are good researchers!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459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Competitiveness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From the Lab to the Field and to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Competitiveness: new behavioral trait </a:t>
            </a:r>
          </a:p>
          <a:p>
            <a:pPr lvl="1"/>
            <a:r>
              <a:rPr lang="en-US" dirty="0"/>
              <a:t>Design, Robustness </a:t>
            </a:r>
          </a:p>
          <a:p>
            <a:r>
              <a:rPr lang="en-US" b="1" dirty="0"/>
              <a:t>External Relevance of Competitiveness</a:t>
            </a:r>
          </a:p>
          <a:p>
            <a:pPr lvl="1"/>
            <a:r>
              <a:rPr lang="en-US" dirty="0"/>
              <a:t>Competitiveness predicts education choices, gender differences?</a:t>
            </a:r>
          </a:p>
          <a:p>
            <a:pPr lvl="1"/>
            <a:r>
              <a:rPr lang="en-US" dirty="0"/>
              <a:t>Competitiveness is important in a representative sample</a:t>
            </a:r>
          </a:p>
          <a:p>
            <a:r>
              <a:rPr lang="en-US" b="1" dirty="0"/>
              <a:t>Behavioral Market Design: Change Institutions not women!</a:t>
            </a:r>
          </a:p>
          <a:p>
            <a:pPr lvl="1"/>
            <a:r>
              <a:rPr lang="en-US" dirty="0"/>
              <a:t>Some institutional designs may reward competitiveness more than others</a:t>
            </a:r>
          </a:p>
          <a:p>
            <a:pPr lvl="1"/>
            <a:r>
              <a:rPr lang="en-US" dirty="0"/>
              <a:t>This could lead to unintended consequences for the gender gap in education choices</a:t>
            </a:r>
          </a:p>
          <a:p>
            <a:pPr lvl="1"/>
            <a:r>
              <a:rPr lang="en-US" dirty="0"/>
              <a:t>Reexamine effect of Quota-like Affirmative Actions</a:t>
            </a:r>
          </a:p>
          <a:p>
            <a:pPr lvl="2"/>
            <a:r>
              <a:rPr lang="en-US" dirty="0"/>
              <a:t>Gender gap in competitiveness is reduced  in single sex tournaments, affecting the costs and benefits of implementing quotas</a:t>
            </a:r>
          </a:p>
          <a:p>
            <a:pPr lvl="1"/>
            <a:r>
              <a:rPr lang="en-US" dirty="0"/>
              <a:t>Empirical Evidence of Trickle-Down Affirmative Action</a:t>
            </a:r>
          </a:p>
          <a:p>
            <a:pPr lvl="2"/>
            <a:r>
              <a:rPr lang="en-US" dirty="0"/>
              <a:t>Case Study in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156305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D48E-07DE-4B45-8935-DA9BC88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8914-C158-4CAF-9E91-8380B5451B1D}" type="slidenum">
              <a:rPr lang="en-US" smtClean="0"/>
              <a:t>99</a:t>
            </a:fld>
            <a:endParaRPr lang="en-US" dirty="0"/>
          </a:p>
        </p:txBody>
      </p:sp>
      <p:pic>
        <p:nvPicPr>
          <p:cNvPr id="37890" name="Picture 2" descr="Thomas Buser (@ThomasBuser) | Twitter">
            <a:extLst>
              <a:ext uri="{FF2B5EF4-FFF2-40B4-BE49-F238E27FC236}">
                <a16:creationId xmlns:a16="http://schemas.microsoft.com/office/drawing/2014/main" id="{746AF836-24B2-7845-8395-115951E0F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00" y="250035"/>
            <a:ext cx="2032001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Gender in the Economy - Fellows | NBER">
            <a:extLst>
              <a:ext uri="{FF2B5EF4-FFF2-40B4-BE49-F238E27FC236}">
                <a16:creationId xmlns:a16="http://schemas.microsoft.com/office/drawing/2014/main" id="{A8A6FA50-1D73-0740-899C-96B3753B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32" y="281621"/>
            <a:ext cx="1927201" cy="20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Christine L. Exley - Faculty &amp; Research - Harvard Business School">
            <a:extLst>
              <a:ext uri="{FF2B5EF4-FFF2-40B4-BE49-F238E27FC236}">
                <a16:creationId xmlns:a16="http://schemas.microsoft.com/office/drawing/2014/main" id="{F5999D90-1F5B-FF4E-A7A8-82DE461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56" y="2418792"/>
            <a:ext cx="1853598" cy="19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Jose De Sousa">
            <a:extLst>
              <a:ext uri="{FF2B5EF4-FFF2-40B4-BE49-F238E27FC236}">
                <a16:creationId xmlns:a16="http://schemas.microsoft.com/office/drawing/2014/main" id="{CF7FE3E9-1512-0F4F-8247-EBC4C397A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12116"/>
          <a:stretch/>
        </p:blipFill>
        <p:spPr bwMode="auto">
          <a:xfrm>
            <a:off x="7543801" y="250034"/>
            <a:ext cx="2032001" cy="20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ibniz-Preis 2018: Interview mit Nicola Fuchs-Schündeln">
            <a:extLst>
              <a:ext uri="{FF2B5EF4-FFF2-40B4-BE49-F238E27FC236}">
                <a16:creationId xmlns:a16="http://schemas.microsoft.com/office/drawing/2014/main" id="{DED321AF-BBB0-A344-89E6-BAEBCC108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19738" b="7817"/>
          <a:stretch/>
        </p:blipFill>
        <p:spPr bwMode="auto">
          <a:xfrm>
            <a:off x="5357932" y="2331026"/>
            <a:ext cx="2133600" cy="21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Uri Gneezy - Wikipedia">
            <a:extLst>
              <a:ext uri="{FF2B5EF4-FFF2-40B4-BE49-F238E27FC236}">
                <a16:creationId xmlns:a16="http://schemas.microsoft.com/office/drawing/2014/main" id="{E5D73927-E37F-B745-A628-CD348A30E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21808"/>
          <a:stretch/>
        </p:blipFill>
        <p:spPr bwMode="auto">
          <a:xfrm>
            <a:off x="7669330" y="2336430"/>
            <a:ext cx="1906472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18" descr="Aldo Rustichini | HCEO">
            <a:extLst>
              <a:ext uri="{FF2B5EF4-FFF2-40B4-BE49-F238E27FC236}">
                <a16:creationId xmlns:a16="http://schemas.microsoft.com/office/drawing/2014/main" id="{FB347CCA-0DE1-FF47-8562-98ABE2735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-1" r="12523" b="5143"/>
          <a:stretch/>
        </p:blipFill>
        <p:spPr bwMode="auto">
          <a:xfrm>
            <a:off x="9753600" y="2418792"/>
            <a:ext cx="2098712" cy="20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Hessel Oosterbeek (@hooster1) | Twitter">
            <a:extLst>
              <a:ext uri="{FF2B5EF4-FFF2-40B4-BE49-F238E27FC236}">
                <a16:creationId xmlns:a16="http://schemas.microsoft.com/office/drawing/2014/main" id="{088CDCF7-A7D1-A549-A473-8519BB29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74" y="4540945"/>
            <a:ext cx="2032001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UZH - Wirtschaftswissenschaftliche Fakultät - Ernennung von Prof. Carmit  Segal zur ausserordentlichen Professorin für Managerial Economics">
            <a:extLst>
              <a:ext uri="{FF2B5EF4-FFF2-40B4-BE49-F238E27FC236}">
                <a16:creationId xmlns:a16="http://schemas.microsoft.com/office/drawing/2014/main" id="{0BE8B67E-F257-AD40-8316-86FB41E06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3"/>
          <a:stretch/>
        </p:blipFill>
        <p:spPr bwMode="auto">
          <a:xfrm>
            <a:off x="2433008" y="4551363"/>
            <a:ext cx="2199833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FAIR NHH - Today we are happy to welcome Lise Vesterlund... | Facebook">
            <a:extLst>
              <a:ext uri="{FF2B5EF4-FFF2-40B4-BE49-F238E27FC236}">
                <a16:creationId xmlns:a16="http://schemas.microsoft.com/office/drawing/2014/main" id="{A68913C9-22A2-514B-B8E9-52130FC5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92" y="4536631"/>
            <a:ext cx="2133600" cy="20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EBESS 2018, 3-5 May">
            <a:extLst>
              <a:ext uri="{FF2B5EF4-FFF2-40B4-BE49-F238E27FC236}">
                <a16:creationId xmlns:a16="http://schemas.microsoft.com/office/drawing/2014/main" id="{8E92A1D3-6CE0-3544-6E08-3AA1A126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0" y="4536631"/>
            <a:ext cx="1968582" cy="19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C2A2E5-AE2D-0F36-A6F3-371200DF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7702" b="46340"/>
          <a:stretch/>
        </p:blipFill>
        <p:spPr bwMode="auto">
          <a:xfrm>
            <a:off x="9487026" y="4561799"/>
            <a:ext cx="1668275" cy="20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6EF07F3-0B7F-C0E5-D6A3-A441865DD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2"/>
          <a:stretch/>
        </p:blipFill>
        <p:spPr bwMode="auto">
          <a:xfrm>
            <a:off x="3136952" y="2405782"/>
            <a:ext cx="2079154" cy="20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881F9D5F6B14B9A1F303ADA637ABA" ma:contentTypeVersion="13" ma:contentTypeDescription="Create a new document." ma:contentTypeScope="" ma:versionID="b8683522652a7b4eaed4a8acbab4780a">
  <xsd:schema xmlns:xsd="http://www.w3.org/2001/XMLSchema" xmlns:xs="http://www.w3.org/2001/XMLSchema" xmlns:p="http://schemas.microsoft.com/office/2006/metadata/properties" xmlns:ns2="0a2f277f-7aa6-4006-b768-079b8d4e4e22" xmlns:ns3="714c3ea8-c7a3-4d66-8a68-fd73cac9f802" targetNamespace="http://schemas.microsoft.com/office/2006/metadata/properties" ma:root="true" ma:fieldsID="cf7a0df7fdcea080318868d3a01520c5" ns2:_="" ns3:_="">
    <xsd:import namespace="0a2f277f-7aa6-4006-b768-079b8d4e4e22"/>
    <xsd:import namespace="714c3ea8-c7a3-4d66-8a68-fd73cac9f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f277f-7aa6-4006-b768-079b8d4e4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cea5a27-2f9a-487f-83fe-96275197e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c3ea8-c7a3-4d66-8a68-fd73cac9f8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fde572-f472-4ebf-b303-b0397da73feb}" ma:internalName="TaxCatchAll" ma:showField="CatchAllData" ma:web="714c3ea8-c7a3-4d66-8a68-fd73cac9f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2f277f-7aa6-4006-b768-079b8d4e4e22">
      <Terms xmlns="http://schemas.microsoft.com/office/infopath/2007/PartnerControls"/>
    </lcf76f155ced4ddcb4097134ff3c332f>
    <TaxCatchAll xmlns="714c3ea8-c7a3-4d66-8a68-fd73cac9f802" xsi:nil="true"/>
  </documentManagement>
</p:properties>
</file>

<file path=customXml/itemProps1.xml><?xml version="1.0" encoding="utf-8"?>
<ds:datastoreItem xmlns:ds="http://schemas.openxmlformats.org/officeDocument/2006/customXml" ds:itemID="{41B37474-D33B-482A-AE65-735888B74ED7}"/>
</file>

<file path=customXml/itemProps2.xml><?xml version="1.0" encoding="utf-8"?>
<ds:datastoreItem xmlns:ds="http://schemas.openxmlformats.org/officeDocument/2006/customXml" ds:itemID="{F9057ACD-7B08-47FF-8B4D-46CE5678F0C9}"/>
</file>

<file path=customXml/itemProps3.xml><?xml version="1.0" encoding="utf-8"?>
<ds:datastoreItem xmlns:ds="http://schemas.openxmlformats.org/officeDocument/2006/customXml" ds:itemID="{8B7648CE-1DA4-4FE9-9498-C68421A35B5F}"/>
</file>

<file path=docProps/app.xml><?xml version="1.0" encoding="utf-8"?>
<Properties xmlns="http://schemas.openxmlformats.org/officeDocument/2006/extended-properties" xmlns:vt="http://schemas.openxmlformats.org/officeDocument/2006/docPropsVTypes">
  <TotalTime>159936</TotalTime>
  <Words>6899</Words>
  <Application>Microsoft Macintosh PowerPoint</Application>
  <PresentationFormat>Widescreen</PresentationFormat>
  <Paragraphs>1051</Paragraphs>
  <Slides>100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Cambria Math</vt:lpstr>
      <vt:lpstr>Helvetica</vt:lpstr>
      <vt:lpstr>Wingdings</vt:lpstr>
      <vt:lpstr>Office Theme</vt:lpstr>
      <vt:lpstr>Chart</vt:lpstr>
      <vt:lpstr>A Gender Agenda or From the Lab to the Field to Policy </vt:lpstr>
      <vt:lpstr>Vertical Gender Segregation</vt:lpstr>
      <vt:lpstr>Earnings: Good news:  Overall Gap has decreased  (Blau and Kahn,  2016)</vt:lpstr>
      <vt:lpstr>Earnings: Unclear news:  Unexplained Gap persists  (Blau and Kahn,  2016)</vt:lpstr>
      <vt:lpstr>Horizontal Segregation: Education</vt:lpstr>
      <vt:lpstr>Horizontal Segregation: Education</vt:lpstr>
      <vt:lpstr>Explaining Vertical and Horizontal Gender Segregation</vt:lpstr>
      <vt:lpstr>Competitiveness</vt:lpstr>
      <vt:lpstr>Competitiveness</vt:lpstr>
      <vt:lpstr> </vt:lpstr>
      <vt:lpstr>Establishing Gender Differences in Competitiveness</vt:lpstr>
      <vt:lpstr>Establishing Gender Differences in Competitiveness</vt:lpstr>
      <vt:lpstr>“Do Women Shy Away From Competition? Do Men Compete Too Much?”  (Niederle and Vesterlund, 2007)</vt:lpstr>
      <vt:lpstr>Task 3 Choice</vt:lpstr>
      <vt:lpstr>Predicted Choices</vt:lpstr>
      <vt:lpstr>Predicted Choices</vt:lpstr>
      <vt:lpstr>Predicted Choices</vt:lpstr>
      <vt:lpstr>Does performance predict entry?</vt:lpstr>
      <vt:lpstr>What can Account for Gender Differences in Competitiveness?</vt:lpstr>
      <vt:lpstr>What can Account for Gender Differences in Competitiveness?</vt:lpstr>
      <vt:lpstr>Why do Women Shy away from Competition?</vt:lpstr>
      <vt:lpstr>Robustness of the initial lab finding Niederle and Vesterlund (2011) Niederle (2016)</vt:lpstr>
      <vt:lpstr>Replications of NV 2007 (up to 2015)</vt:lpstr>
      <vt:lpstr>Robustness of the initial lab finding Niederle and Vesterlund (2011) Niederle (2016)</vt:lpstr>
      <vt:lpstr>Gender Differences in Competitiveness:   A WEIRD phenomenon?</vt:lpstr>
      <vt:lpstr>PowerPoint Presentation</vt:lpstr>
      <vt:lpstr>Competitiveness: Pisa</vt:lpstr>
      <vt:lpstr>Gender Gap in Competitiveness</vt:lpstr>
      <vt:lpstr>Competitiveness &amp; Gender Equity Paradox</vt:lpstr>
      <vt:lpstr>Gender Eq. Ind. &amp; Gender Gap in Competitiveness </vt:lpstr>
      <vt:lpstr>Gender Eq. Ind. &amp; Gender Gap in Competitiveness </vt:lpstr>
      <vt:lpstr>Which Gender drives Equity Paradox</vt:lpstr>
      <vt:lpstr>Which Gender drives Equity Paradox</vt:lpstr>
      <vt:lpstr>Gender Differences in Competitiveness</vt:lpstr>
      <vt:lpstr>Competitiveness</vt:lpstr>
      <vt:lpstr>Is Competitiveness Important?</vt:lpstr>
      <vt:lpstr>The Environment: Dutch Schools System</vt:lpstr>
      <vt:lpstr>Gender, Competitiveness and Career Choices Buser, Niederle and Oosterbeek, 2014</vt:lpstr>
      <vt:lpstr>Descriptive Statistics of Boys and Girls</vt:lpstr>
      <vt:lpstr>Descriptive Statistics of Boys and Girls</vt:lpstr>
      <vt:lpstr>Descriptive Statistics of Boys and Girls</vt:lpstr>
      <vt:lpstr>Gender Differences</vt:lpstr>
      <vt:lpstr>Gender Differences</vt:lpstr>
      <vt:lpstr>External Relevance of Competitiveness</vt:lpstr>
      <vt:lpstr>Competitiveness in the Field</vt:lpstr>
      <vt:lpstr> External Relevance of Competitiveness</vt:lpstr>
      <vt:lpstr>Competitiveness in a  representative sample Buser, Niederle and Oosterbeek, forthcoming</vt:lpstr>
      <vt:lpstr>Competitiveness in a  representative sample Buser, Niederle and Oosterbeek, WP 2020</vt:lpstr>
      <vt:lpstr>Competitiveness in a  representative sample</vt:lpstr>
      <vt:lpstr>Competitiveness in a  representative sample</vt:lpstr>
      <vt:lpstr>Competitiveness</vt:lpstr>
      <vt:lpstr>Policy Implication:  Change the Women?</vt:lpstr>
      <vt:lpstr>Gender Views: Mission Impossible</vt:lpstr>
      <vt:lpstr>Praise Women/Man who is/is not Competitive</vt:lpstr>
      <vt:lpstr>Praise Women/Man who is/is not Competitive</vt:lpstr>
      <vt:lpstr>Praise Women/Man who is/is not Competitive</vt:lpstr>
      <vt:lpstr>Praise Women/Man who is/is not Competitive</vt:lpstr>
      <vt:lpstr>Praise Women/Man who is/is not Competitive</vt:lpstr>
      <vt:lpstr>Criticize and Praise for being competitive</vt:lpstr>
      <vt:lpstr>Policy Implication:  Change the Women?</vt:lpstr>
      <vt:lpstr>Change Women Institutions! Behavioral Market Design</vt:lpstr>
      <vt:lpstr>Change Women Institutions! Behavioral Market Design</vt:lpstr>
      <vt:lpstr>Policy Implication</vt:lpstr>
      <vt:lpstr>Policy Implication:  Preliminary Results</vt:lpstr>
      <vt:lpstr>Affirmative Action</vt:lpstr>
      <vt:lpstr>From the Lab to the Field</vt:lpstr>
      <vt:lpstr>Effects of Affirmative Action Quota</vt:lpstr>
      <vt:lpstr>Trickle-Down Affirmative Action</vt:lpstr>
      <vt:lpstr>Trickle-Down Affirmative Action </vt:lpstr>
      <vt:lpstr>Trickle-Down Affirmative Action </vt:lpstr>
      <vt:lpstr>PowerPoint Presentation</vt:lpstr>
      <vt:lpstr>Trickle-Down Affirmative Action </vt:lpstr>
      <vt:lpstr>PowerPoint Presentation</vt:lpstr>
      <vt:lpstr>Attitudes in times of Queen’s Gambit</vt:lpstr>
      <vt:lpstr>Chess in France</vt:lpstr>
      <vt:lpstr>Chess in France</vt:lpstr>
      <vt:lpstr>Chess in France</vt:lpstr>
      <vt:lpstr>Chess in France</vt:lpstr>
      <vt:lpstr>Effects of Affirmative Action Quota</vt:lpstr>
      <vt:lpstr>Effects of Affirmative Action Quota</vt:lpstr>
      <vt:lpstr>PowerPoint Presentation</vt:lpstr>
      <vt:lpstr>PowerPoint Presentation</vt:lpstr>
      <vt:lpstr>PowerPoint Presentation</vt:lpstr>
      <vt:lpstr>Effects of Affirmative Action Quota</vt:lpstr>
      <vt:lpstr>Number of female players</vt:lpstr>
      <vt:lpstr>Number and Share of female players</vt:lpstr>
      <vt:lpstr>Number and Share of female players</vt:lpstr>
      <vt:lpstr>Effects of Affirmative Action Quota</vt:lpstr>
      <vt:lpstr>Did the Quota cause those effects?</vt:lpstr>
      <vt:lpstr>EU-15 FIDE data:  Share of French Women</vt:lpstr>
      <vt:lpstr>EU-15 FIDE data:  Share of French Women </vt:lpstr>
      <vt:lpstr>Did the Quota cause those effects?</vt:lpstr>
      <vt:lpstr>Effects of Affirmative Action Quota</vt:lpstr>
      <vt:lpstr>EU 15 FIDE data:  Share of French Women &amp; Men</vt:lpstr>
      <vt:lpstr>EU 15 FIDE data:  Share of French Women &amp; Men</vt:lpstr>
      <vt:lpstr>Effects of Affirmative Action Quota</vt:lpstr>
      <vt:lpstr>Applications beyond Chess: Universities</vt:lpstr>
      <vt:lpstr>Competitiveness From the Lab to the Field and to Policy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Gender, Competitiveness and Career Choices</dc:title>
  <dc:creator>Muriel Niederle</dc:creator>
  <cp:lastModifiedBy>Prof Muriel Niederle</cp:lastModifiedBy>
  <cp:revision>531</cp:revision>
  <dcterms:created xsi:type="dcterms:W3CDTF">2012-05-04T23:09:41Z</dcterms:created>
  <dcterms:modified xsi:type="dcterms:W3CDTF">2024-12-05T22:23:45Z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0x010100C28881F9D5F6B14B9A1F303ADA637ABA</vt:lpwstr>
  </property>
</Properties>
</file>